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315" r:id="rId2"/>
    <p:sldId id="324" r:id="rId3"/>
    <p:sldId id="257" r:id="rId4"/>
    <p:sldId id="258" r:id="rId5"/>
    <p:sldId id="259" r:id="rId6"/>
    <p:sldId id="260" r:id="rId7"/>
    <p:sldId id="288" r:id="rId8"/>
    <p:sldId id="289" r:id="rId9"/>
    <p:sldId id="290" r:id="rId10"/>
    <p:sldId id="264" r:id="rId11"/>
    <p:sldId id="265" r:id="rId12"/>
    <p:sldId id="266" r:id="rId13"/>
    <p:sldId id="322" r:id="rId14"/>
    <p:sldId id="323" r:id="rId15"/>
    <p:sldId id="291" r:id="rId16"/>
    <p:sldId id="292" r:id="rId17"/>
    <p:sldId id="296" r:id="rId18"/>
    <p:sldId id="295" r:id="rId19"/>
    <p:sldId id="316" r:id="rId20"/>
    <p:sldId id="297" r:id="rId21"/>
    <p:sldId id="298" r:id="rId22"/>
    <p:sldId id="317" r:id="rId23"/>
    <p:sldId id="269" r:id="rId24"/>
    <p:sldId id="270" r:id="rId25"/>
    <p:sldId id="271" r:id="rId26"/>
    <p:sldId id="272" r:id="rId27"/>
    <p:sldId id="274" r:id="rId28"/>
    <p:sldId id="306" r:id="rId29"/>
    <p:sldId id="307" r:id="rId30"/>
    <p:sldId id="276" r:id="rId31"/>
    <p:sldId id="277" r:id="rId32"/>
    <p:sldId id="308" r:id="rId33"/>
    <p:sldId id="278" r:id="rId34"/>
    <p:sldId id="318" r:id="rId35"/>
    <p:sldId id="319" r:id="rId36"/>
    <p:sldId id="320" r:id="rId37"/>
    <p:sldId id="321" r:id="rId38"/>
    <p:sldId id="279" r:id="rId39"/>
    <p:sldId id="280" r:id="rId40"/>
    <p:sldId id="281" r:id="rId41"/>
    <p:sldId id="282" r:id="rId42"/>
    <p:sldId id="283" r:id="rId43"/>
    <p:sldId id="287" r:id="rId44"/>
    <p:sldId id="309" r:id="rId45"/>
    <p:sldId id="310" r:id="rId46"/>
    <p:sldId id="314" r:id="rId47"/>
    <p:sldId id="311" r:id="rId48"/>
    <p:sldId id="312" r:id="rId49"/>
    <p:sldId id="31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8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A5D112-8B0E-0046-88E8-DE7863F05FA4}" type="datetimeFigureOut">
              <a:rPr lang="en-US" smtClean="0"/>
              <a:t>10/25/13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498C6A-B1E3-9644-9856-51F8F1641DD9}" type="slidenum">
              <a:rPr lang="en-US" smtClean="0"/>
              <a:t>‹#›</a:t>
            </a:fld>
            <a:endParaRPr lang="en-US"/>
          </a:p>
        </p:txBody>
      </p:sp>
    </p:spTree>
    <p:extLst>
      <p:ext uri="{BB962C8B-B14F-4D97-AF65-F5344CB8AC3E}">
        <p14:creationId xmlns:p14="http://schemas.microsoft.com/office/powerpoint/2010/main" val="6366978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92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22E14ACE-E1D7-564C-AEE4-18087CACD941}" type="slidenum">
              <a:rPr lang="en-US">
                <a:latin typeface="Times" charset="0"/>
              </a:rPr>
              <a:pPr/>
              <a:t>3</a:t>
            </a:fld>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02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8ADB0B50-9CEF-1A42-A01F-6B049B0147CF}" type="slidenum">
              <a:rPr lang="en-US">
                <a:latin typeface="Times" charset="0"/>
              </a:rPr>
              <a:pPr/>
              <a:t>12</a:t>
            </a:fld>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7A2A4-1425-EA46-ADCF-5C9C115C33AD}" type="slidenum">
              <a:rPr lang="en-US"/>
              <a:pPr/>
              <a:t>15</a:t>
            </a:fld>
            <a:endParaRPr lang="en-US"/>
          </a:p>
        </p:txBody>
      </p:sp>
      <p:sp>
        <p:nvSpPr>
          <p:cNvPr id="2375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F9C690-C205-8F4C-B6AD-3C2158F267A2}" type="slidenum">
              <a:rPr lang="en-US"/>
              <a:pPr/>
              <a:t>16</a:t>
            </a:fld>
            <a:endParaRPr lang="en-US"/>
          </a:p>
        </p:txBody>
      </p:sp>
      <p:sp>
        <p:nvSpPr>
          <p:cNvPr id="2385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D84F7-8AF5-6549-805A-F827C3AD680B}" type="slidenum">
              <a:rPr lang="en-US"/>
              <a:pPr/>
              <a:t>17</a:t>
            </a:fld>
            <a:endParaRPr lang="en-US"/>
          </a:p>
        </p:txBody>
      </p:sp>
      <p:sp>
        <p:nvSpPr>
          <p:cNvPr id="3164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214D7-16EC-C844-BF6B-A7972DC699A9}" type="slidenum">
              <a:rPr lang="en-US"/>
              <a:pPr/>
              <a:t>18</a:t>
            </a:fld>
            <a:endParaRPr lang="en-US"/>
          </a:p>
        </p:txBody>
      </p:sp>
      <p:sp>
        <p:nvSpPr>
          <p:cNvPr id="3174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72FBFF30-6E58-D846-9BC5-64A2DBCF8439}" type="slidenum">
              <a:rPr lang="en-US" sz="1200"/>
              <a:pPr algn="r" eaLnBrk="1" hangingPunct="1"/>
              <a:t>19</a:t>
            </a:fld>
            <a:endParaRPr lang="en-US" sz="1200"/>
          </a:p>
        </p:txBody>
      </p:sp>
      <p:sp>
        <p:nvSpPr>
          <p:cNvPr id="173059" name="Rectangle 2"/>
          <p:cNvSpPr>
            <a:spLocks noRo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ea typeface="ＭＳ Ｐゴシック" charset="0"/>
                <a:cs typeface="ＭＳ Ｐゴシック" charset="0"/>
              </a:rPr>
              <a:t>Answers: </a:t>
            </a:r>
          </a:p>
          <a:p>
            <a:pPr marL="228600" indent="-228600">
              <a:buFontTx/>
              <a:buAutoNum type="arabicPeriod"/>
            </a:pPr>
            <a:r>
              <a:rPr lang="en-US">
                <a:ea typeface="ＭＳ Ｐゴシック" charset="0"/>
                <a:cs typeface="ＭＳ Ｐゴシック" charset="0"/>
              </a:rPr>
              <a:t>Chlorophyll </a:t>
            </a:r>
            <a:r>
              <a:rPr lang="en-US" i="1">
                <a:ea typeface="ＭＳ Ｐゴシック" charset="0"/>
                <a:cs typeface="ＭＳ Ｐゴシック" charset="0"/>
              </a:rPr>
              <a:t>b</a:t>
            </a:r>
            <a:r>
              <a:rPr lang="en-US">
                <a:ea typeface="ＭＳ Ｐゴシック" charset="0"/>
                <a:cs typeface="ＭＳ Ｐゴシック" charset="0"/>
              </a:rPr>
              <a:t> and starch storage</a:t>
            </a:r>
          </a:p>
          <a:p>
            <a:pPr marL="228600" indent="-228600">
              <a:buFontTx/>
              <a:buAutoNum type="arabicPeriod"/>
            </a:pPr>
            <a:r>
              <a:rPr lang="en-US">
                <a:ea typeface="ＭＳ Ｐゴシック" charset="0"/>
                <a:cs typeface="ＭＳ Ｐゴシック" charset="0"/>
              </a:rPr>
              <a:t>Retention of the egg in the parental organism</a:t>
            </a:r>
          </a:p>
          <a:p>
            <a:pPr marL="228600" indent="-228600">
              <a:buFontTx/>
              <a:buAutoNum type="arabicPeriod"/>
            </a:pPr>
            <a:r>
              <a:rPr lang="en-US">
                <a:ea typeface="ＭＳ Ｐゴシック" charset="0"/>
                <a:cs typeface="ＭＳ Ｐゴシック" charset="0"/>
              </a:rPr>
              <a:t>Coleochaetophytes and charophytes</a:t>
            </a:r>
          </a:p>
          <a:p>
            <a:pPr marL="228600" indent="-228600">
              <a:buFontTx/>
              <a:buAutoNum type="arabicPeriod"/>
            </a:pPr>
            <a:r>
              <a:rPr lang="en-US">
                <a:ea typeface="ＭＳ Ｐゴシック" charset="0"/>
                <a:cs typeface="ＭＳ Ｐゴシック" charset="0"/>
              </a:rPr>
              <a:t>Any of the following: protected embryo, cuticle, multicellular sporophyte, gametangia, thick-walled spores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30761-E5AC-B043-BF9E-2BC852F0B7F9}" type="slidenum">
              <a:rPr lang="en-US"/>
              <a:pPr/>
              <a:t>20</a:t>
            </a:fld>
            <a:endParaRPr lang="en-US"/>
          </a:p>
        </p:txBody>
      </p:sp>
      <p:sp>
        <p:nvSpPr>
          <p:cNvPr id="3235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90048-536F-F147-8892-FA7CC99C5F67}" type="slidenum">
              <a:rPr lang="en-US"/>
              <a:pPr/>
              <a:t>21</a:t>
            </a:fld>
            <a:endParaRPr lang="en-US"/>
          </a:p>
        </p:txBody>
      </p:sp>
      <p:sp>
        <p:nvSpPr>
          <p:cNvPr id="3246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42A544-8CAE-C740-AE13-3742125FB788}" type="slidenum">
              <a:rPr lang="en-US" sz="1200">
                <a:latin typeface="Times" charset="0"/>
              </a:rPr>
              <a:pPr/>
              <a:t>22</a:t>
            </a:fld>
            <a:endParaRPr lang="en-US" sz="1200">
              <a:latin typeface="Times" charset="0"/>
            </a:endParaRPr>
          </a:p>
        </p:txBody>
      </p:sp>
      <p:sp>
        <p:nvSpPr>
          <p:cNvPr id="215043" name="Rectangle 2"/>
          <p:cNvSpPr>
            <a:spLocks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05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F09B0518-8146-254F-9858-3A62521A1F93}" type="slidenum">
              <a:rPr lang="en-US">
                <a:latin typeface="Times" charset="0"/>
              </a:rPr>
              <a:pPr/>
              <a:t>23</a:t>
            </a:fld>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74550CEC-A542-1441-9B6B-4971F5D0477A}" type="slidenum">
              <a:rPr lang="en-US">
                <a:latin typeface="Times" charset="0"/>
              </a:rPr>
              <a:pPr/>
              <a:t>4</a:t>
            </a:fld>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06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970789E6-CA23-1146-A9A0-75E35F63669D}" type="slidenum">
              <a:rPr lang="en-US">
                <a:latin typeface="Times" charset="0"/>
              </a:rPr>
              <a:pPr/>
              <a:t>24</a:t>
            </a:fld>
            <a:endParaRPr lang="en-US">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938BC67C-0838-5E4C-8CF7-33A3F54EA4B5}" type="slidenum">
              <a:rPr lang="en-US">
                <a:latin typeface="Times" charset="0"/>
              </a:rPr>
              <a:pPr/>
              <a:t>25</a:t>
            </a:fld>
            <a:endParaRPr lang="en-US">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08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C8129A7B-1DC2-4E40-A960-88CA46D13194}" type="slidenum">
              <a:rPr lang="en-US">
                <a:latin typeface="Times" charset="0"/>
              </a:rPr>
              <a:pPr/>
              <a:t>26</a:t>
            </a:fld>
            <a:endParaRPr lang="en-US">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10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08BF528F-23D6-B84D-9491-837195F7F919}" type="slidenum">
              <a:rPr lang="en-US">
                <a:latin typeface="Times" charset="0"/>
              </a:rPr>
              <a:pPr/>
              <a:t>27</a:t>
            </a:fld>
            <a:endParaRPr lang="en-US">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CEE7AD1-A01E-6C47-9235-0992E8438C5A}" type="slidenum">
              <a:rPr lang="en-US" sz="1200">
                <a:latin typeface="Times" charset="0"/>
              </a:rPr>
              <a:pPr/>
              <a:t>28</a:t>
            </a:fld>
            <a:endParaRPr lang="en-US" sz="1200">
              <a:latin typeface="Times" charset="0"/>
            </a:endParaRPr>
          </a:p>
        </p:txBody>
      </p:sp>
      <p:sp>
        <p:nvSpPr>
          <p:cNvPr id="216067" name="Rectangle 2"/>
          <p:cNvSpPr>
            <a:spLocks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FB1D381-D4BF-8C42-8214-F37739048935}" type="slidenum">
              <a:rPr lang="en-US" sz="1200">
                <a:latin typeface="Times" charset="0"/>
              </a:rPr>
              <a:pPr/>
              <a:t>29</a:t>
            </a:fld>
            <a:endParaRPr lang="en-US" sz="1200">
              <a:latin typeface="Times" charset="0"/>
            </a:endParaRPr>
          </a:p>
        </p:txBody>
      </p:sp>
      <p:sp>
        <p:nvSpPr>
          <p:cNvPr id="219139" name="Rectangle 2"/>
          <p:cNvSpPr>
            <a:spLocks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12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48C7A5FE-6D49-7A4B-AEB2-1524D7E036D5}" type="slidenum">
              <a:rPr lang="en-US">
                <a:latin typeface="Times" charset="0"/>
              </a:rPr>
              <a:pPr/>
              <a:t>30</a:t>
            </a:fld>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CD8D9BC7-C74B-AB4F-8FC6-4B48DF30517D}" type="slidenum">
              <a:rPr lang="en-US">
                <a:latin typeface="Times" charset="0"/>
              </a:rPr>
              <a:pPr/>
              <a:t>31</a:t>
            </a:fld>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6A3BBA-9F1E-7B40-B1AD-75D6F2B5B650}" type="slidenum">
              <a:rPr lang="en-US" sz="1200">
                <a:latin typeface="Times" charset="0"/>
              </a:rPr>
              <a:pPr/>
              <a:t>32</a:t>
            </a:fld>
            <a:endParaRPr lang="en-US" sz="1200">
              <a:latin typeface="Times" charset="0"/>
            </a:endParaRPr>
          </a:p>
        </p:txBody>
      </p:sp>
      <p:sp>
        <p:nvSpPr>
          <p:cNvPr id="229379" name="Rectangle 2"/>
          <p:cNvSpPr>
            <a:spLocks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14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A9AF7AA7-EF7D-8249-AD89-1442CCC19C65}" type="slidenum">
              <a:rPr lang="en-US">
                <a:latin typeface="Times" charset="0"/>
              </a:rPr>
              <a:pPr/>
              <a:t>33</a:t>
            </a:fld>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94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6788E7CD-E0AE-E444-8809-716F5AC93318}" type="slidenum">
              <a:rPr lang="en-US">
                <a:latin typeface="Times" charset="0"/>
              </a:rPr>
              <a:pPr/>
              <a:t>5</a:t>
            </a:fld>
            <a:endParaRPr lang="en-US">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0F315A32-D0AD-654A-A1FE-F8C8B8C7BB52}" type="slidenum">
              <a:rPr lang="en-US" sz="1200"/>
              <a:pPr algn="r" eaLnBrk="1" hangingPunct="1"/>
              <a:t>34</a:t>
            </a:fld>
            <a:endParaRPr lang="en-US" sz="1200"/>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INSTRUCTOR NOTE:</a:t>
            </a:r>
          </a:p>
          <a:p>
            <a:r>
              <a:rPr lang="en-US">
                <a:ea typeface="ＭＳ Ｐゴシック" charset="0"/>
                <a:cs typeface="ＭＳ Ｐゴシック" charset="0"/>
              </a:rPr>
              <a:t>Use Figure 23.1 from the textbook for reference.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4DAE2CC6-0A74-CE4A-A65E-AF9A09F866C8}" type="slidenum">
              <a:rPr lang="en-US" sz="1200"/>
              <a:pPr algn="r" eaLnBrk="1" hangingPunct="1"/>
              <a:t>35</a:t>
            </a:fld>
            <a:endParaRPr lang="en-US" sz="1200"/>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ea typeface="ＭＳ Ｐゴシック" charset="0"/>
                <a:cs typeface="ＭＳ Ｐゴシック" charset="0"/>
              </a:rPr>
              <a:t>Answer: b</a:t>
            </a:r>
          </a:p>
          <a:p>
            <a:pPr eaLnBrk="1" hangingPunct="1">
              <a:spcBef>
                <a:spcPct val="0"/>
              </a:spcBef>
            </a:pPr>
            <a:r>
              <a:rPr lang="en-US">
                <a:ea typeface="ＭＳ Ｐゴシック" charset="0"/>
                <a:cs typeface="ＭＳ Ｐゴシック" charset="0"/>
              </a:rPr>
              <a:t>(In fact, radial symmetry evolves in radiate animals, but then evolves again independently, from bilateral symmetry, in echinoderms.)</a:t>
            </a:r>
          </a:p>
          <a:p>
            <a:pPr eaLnBrk="1" hangingPunct="1">
              <a:spcBef>
                <a:spcPct val="0"/>
              </a:spcBef>
            </a:pPr>
            <a:endParaRPr lang="en-US">
              <a:ea typeface="ＭＳ Ｐゴシック" charset="0"/>
              <a:cs typeface="ＭＳ Ｐゴシック" charset="0"/>
            </a:endParaRPr>
          </a:p>
          <a:p>
            <a:pPr>
              <a:spcBef>
                <a:spcPct val="0"/>
              </a:spcBef>
            </a:pPr>
            <a:r>
              <a:rPr lang="en-US">
                <a:ea typeface="ＭＳ Ｐゴシック" charset="0"/>
                <a:cs typeface="ＭＳ Ｐゴシック" charset="0"/>
              </a:rPr>
              <a:t>[NOTE TO THE INSTRUCTOR: It can be useful to include an </a:t>
            </a:r>
            <a:r>
              <a:rPr lang="ja-JP" altLang="en-US">
                <a:ea typeface="ＭＳ Ｐゴシック" charset="0"/>
                <a:cs typeface="ＭＳ Ｐゴシック" charset="0"/>
              </a:rPr>
              <a:t>“</a:t>
            </a:r>
            <a:r>
              <a:rPr lang="en-US">
                <a:ea typeface="ＭＳ Ｐゴシック" charset="0"/>
                <a:cs typeface="ＭＳ Ｐゴシック" charset="0"/>
              </a:rPr>
              <a:t>I don</a:t>
            </a:r>
            <a:r>
              <a:rPr lang="ja-JP" altLang="en-US">
                <a:ea typeface="ＭＳ Ｐゴシック" charset="0"/>
                <a:cs typeface="ＭＳ Ｐゴシック" charset="0"/>
              </a:rPr>
              <a:t>’</a:t>
            </a:r>
            <a:r>
              <a:rPr lang="en-US">
                <a:ea typeface="ＭＳ Ｐゴシック" charset="0"/>
                <a:cs typeface="ＭＳ Ｐゴシック" charset="0"/>
              </a:rPr>
              <a:t>t know</a:t>
            </a:r>
            <a:r>
              <a:rPr lang="ja-JP" altLang="en-US">
                <a:ea typeface="ＭＳ Ｐゴシック" charset="0"/>
                <a:cs typeface="ＭＳ Ｐゴシック" charset="0"/>
              </a:rPr>
              <a:t>”</a:t>
            </a:r>
            <a:r>
              <a:rPr lang="en-US">
                <a:ea typeface="ＭＳ Ｐゴシック" charset="0"/>
                <a:cs typeface="ＭＳ Ｐゴシック" charset="0"/>
              </a:rPr>
              <a:t> choice with clickers, because it can help you discover how many students really haven</a:t>
            </a:r>
            <a:r>
              <a:rPr lang="ja-JP" altLang="en-US">
                <a:ea typeface="ＭＳ Ｐゴシック" charset="0"/>
                <a:cs typeface="ＭＳ Ｐゴシック" charset="0"/>
              </a:rPr>
              <a:t>’</a:t>
            </a:r>
            <a:r>
              <a:rPr lang="en-US">
                <a:ea typeface="ＭＳ Ｐゴシック" charset="0"/>
                <a:cs typeface="ＭＳ Ｐゴシック" charset="0"/>
              </a:rPr>
              <a:t>t understood the concept at all. Use of this option may depend on whether you assign participation-only points or performance points (or some combination) to clicker questions in your course. If you only assign participation points, it may be useful to leave the </a:t>
            </a:r>
            <a:r>
              <a:rPr lang="ja-JP" altLang="en-US">
                <a:ea typeface="ＭＳ Ｐゴシック" charset="0"/>
                <a:cs typeface="ＭＳ Ｐゴシック" charset="0"/>
              </a:rPr>
              <a:t>“</a:t>
            </a:r>
            <a:r>
              <a:rPr lang="en-US">
                <a:ea typeface="ＭＳ Ｐゴシック" charset="0"/>
                <a:cs typeface="ＭＳ Ｐゴシック" charset="0"/>
              </a:rPr>
              <a:t>I don't know</a:t>
            </a:r>
            <a:r>
              <a:rPr lang="ja-JP" altLang="en-US">
                <a:ea typeface="ＭＳ Ｐゴシック" charset="0"/>
                <a:cs typeface="ＭＳ Ｐゴシック" charset="0"/>
              </a:rPr>
              <a:t>”</a:t>
            </a:r>
            <a:r>
              <a:rPr lang="en-US">
                <a:ea typeface="ＭＳ Ｐゴシック" charset="0"/>
                <a:cs typeface="ＭＳ Ｐゴシック" charset="0"/>
              </a:rPr>
              <a:t> choice in the question, as it gives students a penalty-free way of indicating that more time may be needed on this concept.]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B8958F3A-7CD4-5641-B136-CD4883BF4D28}" type="slidenum">
              <a:rPr lang="en-US" sz="1200"/>
              <a:pPr algn="r" eaLnBrk="1" hangingPunct="1"/>
              <a:t>36</a:t>
            </a:fld>
            <a:endParaRPr lang="en-US" sz="1200"/>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INSTRUCTOR NOTE:</a:t>
            </a:r>
          </a:p>
          <a:p>
            <a:r>
              <a:rPr kumimoji="0" lang="en-US">
                <a:solidFill>
                  <a:srgbClr val="0000FF"/>
                </a:solidFill>
                <a:ea typeface="ＭＳ Ｐゴシック" charset="0"/>
                <a:cs typeface="ＭＳ Ｐゴシック" charset="0"/>
              </a:rPr>
              <a:t>This question requires students to consult their textbook.</a:t>
            </a:r>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EA772540-8715-EB43-9C24-591D837D5E8E}" type="slidenum">
              <a:rPr lang="en-US" sz="1200"/>
              <a:pPr algn="r" eaLnBrk="1" hangingPunct="1"/>
              <a:t>37</a:t>
            </a:fld>
            <a:endParaRPr lang="en-US" sz="1200"/>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ea typeface="ＭＳ Ｐゴシック" charset="0"/>
                <a:cs typeface="ＭＳ Ｐゴシック" charset="0"/>
              </a:rPr>
              <a:t>Answer: c</a:t>
            </a:r>
          </a:p>
          <a:p>
            <a:pPr eaLnBrk="1" hangingPunct="1">
              <a:spcBef>
                <a:spcPct val="0"/>
              </a:spcBef>
            </a:pPr>
            <a:r>
              <a:rPr lang="en-US">
                <a:ea typeface="ＭＳ Ｐゴシック" charset="0"/>
                <a:cs typeface="ＭＳ Ｐゴシック" charset="0"/>
              </a:rPr>
              <a:t>(Answer A is not true because some of the organisms, like sponges, are asymmetrical. Answer B is not true because sponges have no distinct tissue types, whereas placozoans have four tissue types. Answers D and E are not true because these organisms have no guts and no nervous system.)</a:t>
            </a:r>
          </a:p>
          <a:p>
            <a:pPr eaLnBrk="1" hangingPunct="1">
              <a:spcBef>
                <a:spcPct val="0"/>
              </a:spcBef>
            </a:pPr>
            <a:endParaRPr lang="en-US">
              <a:ea typeface="ＭＳ Ｐゴシック" charset="0"/>
              <a:cs typeface="ＭＳ Ｐゴシック" charset="0"/>
            </a:endParaRPr>
          </a:p>
          <a:p>
            <a:r>
              <a:rPr lang="en-US">
                <a:ea typeface="ＭＳ Ｐゴシック" charset="0"/>
                <a:cs typeface="ＭＳ Ｐゴシック" charset="0"/>
              </a:rPr>
              <a:t>INSTRUCTOR NOTE:</a:t>
            </a:r>
          </a:p>
          <a:p>
            <a:r>
              <a:rPr kumimoji="0" lang="en-US">
                <a:solidFill>
                  <a:srgbClr val="0000FF"/>
                </a:solidFill>
                <a:ea typeface="ＭＳ Ｐゴシック" charset="0"/>
                <a:cs typeface="ＭＳ Ｐゴシック" charset="0"/>
              </a:rPr>
              <a:t>This question requires students to consult their text.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15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DDD4623D-AEEB-1C46-AA59-FBC3126661B4}" type="slidenum">
              <a:rPr lang="en-US">
                <a:latin typeface="Times" charset="0"/>
              </a:rPr>
              <a:pPr/>
              <a:t>38</a:t>
            </a:fld>
            <a:endParaRPr 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16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C1CC665E-20D0-9242-8575-C4010C80FAEE}" type="slidenum">
              <a:rPr lang="en-US">
                <a:latin typeface="Times" charset="0"/>
              </a:rPr>
              <a:pPr/>
              <a:t>39</a:t>
            </a:fld>
            <a:endParaRPr lang="en-US">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17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AB69394F-A226-1D47-892F-DA1A75BB365E}" type="slidenum">
              <a:rPr lang="en-US">
                <a:latin typeface="Times" charset="0"/>
              </a:rPr>
              <a:pPr/>
              <a:t>40</a:t>
            </a:fld>
            <a:endParaRPr lang="en-US">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18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EC89C015-7914-3D46-85FC-49A689512FE8}" type="slidenum">
              <a:rPr lang="en-US">
                <a:latin typeface="Times" charset="0"/>
              </a:rPr>
              <a:pPr/>
              <a:t>41</a:t>
            </a:fld>
            <a:endParaRPr lang="en-US">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19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B040AEBB-E02A-884A-BE8A-A6A88233DFFA}" type="slidenum">
              <a:rPr lang="en-US">
                <a:latin typeface="Times" charset="0"/>
              </a:rPr>
              <a:pPr/>
              <a:t>42</a:t>
            </a:fld>
            <a:endParaRPr lang="en-US">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23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23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CA2F85B7-AA34-7A42-8492-384509F1E20B}" type="slidenum">
              <a:rPr lang="en-US">
                <a:latin typeface="Times" charset="0"/>
              </a:rPr>
              <a:pPr/>
              <a:t>43</a:t>
            </a:fld>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95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66F5E866-2916-B243-B42A-D3D7D1BDD827}" type="slidenum">
              <a:rPr lang="en-US">
                <a:latin typeface="Times" charset="0"/>
              </a:rPr>
              <a:pPr/>
              <a:t>6</a:t>
            </a:fld>
            <a:endParaRPr lang="en-US">
              <a:latin typeface="Time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211BD5-83E1-A54D-B95F-8184AD0407C9}" type="slidenum">
              <a:rPr lang="en-US" sz="1200">
                <a:latin typeface="Times" charset="0"/>
              </a:rPr>
              <a:pPr/>
              <a:t>44</a:t>
            </a:fld>
            <a:endParaRPr lang="en-US" sz="1200">
              <a:latin typeface="Times" charset="0"/>
            </a:endParaRPr>
          </a:p>
        </p:txBody>
      </p:sp>
      <p:sp>
        <p:nvSpPr>
          <p:cNvPr id="359427" name="Rectangle 2"/>
          <p:cNvSpPr>
            <a:spLocks noChangeArrowheads="1" noTextEdit="1"/>
          </p:cNvSpPr>
          <p:nvPr>
            <p:ph type="sldImg"/>
          </p:nvPr>
        </p:nvSpPr>
        <p:spPr>
          <a:ln/>
        </p:spPr>
      </p:sp>
      <p:sp>
        <p:nvSpPr>
          <p:cNvPr id="359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C981215-4DE7-3241-A65D-4551DE8B7A30}" type="slidenum">
              <a:rPr lang="en-US" sz="1200">
                <a:latin typeface="Times" charset="0"/>
              </a:rPr>
              <a:pPr/>
              <a:t>45</a:t>
            </a:fld>
            <a:endParaRPr lang="en-US" sz="1200">
              <a:latin typeface="Times" charset="0"/>
            </a:endParaRPr>
          </a:p>
        </p:txBody>
      </p:sp>
      <p:sp>
        <p:nvSpPr>
          <p:cNvPr id="364547" name="Rectangle 2"/>
          <p:cNvSpPr>
            <a:spLocks noChangeArrowheads="1" noTextEdit="1"/>
          </p:cNvSpPr>
          <p:nvPr>
            <p:ph type="sldImg"/>
          </p:nvPr>
        </p:nvSpPr>
        <p:spPr>
          <a:ln/>
        </p:spPr>
      </p:sp>
      <p:sp>
        <p:nvSpPr>
          <p:cNvPr id="364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D8C5D50-6A80-8647-96EC-87B451428382}" type="slidenum">
              <a:rPr lang="en-US" sz="1200">
                <a:latin typeface="Times" charset="0"/>
              </a:rPr>
              <a:pPr/>
              <a:t>47</a:t>
            </a:fld>
            <a:endParaRPr lang="en-US" sz="1200">
              <a:latin typeface="Times" charset="0"/>
            </a:endParaRPr>
          </a:p>
        </p:txBody>
      </p:sp>
      <p:sp>
        <p:nvSpPr>
          <p:cNvPr id="396291" name="Rectangle 2"/>
          <p:cNvSpPr>
            <a:spLocks noChangeArrowheads="1" noTextEdit="1"/>
          </p:cNvSpPr>
          <p:nvPr>
            <p:ph type="sldImg"/>
          </p:nvPr>
        </p:nvSpPr>
        <p:spPr>
          <a:ln/>
        </p:spPr>
      </p:sp>
      <p:sp>
        <p:nvSpPr>
          <p:cNvPr id="396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B40C7CE-4400-5B4D-A539-748FDE7E97F2}" type="slidenum">
              <a:rPr lang="en-US" sz="1200">
                <a:latin typeface="Times" charset="0"/>
              </a:rPr>
              <a:pPr/>
              <a:t>48</a:t>
            </a:fld>
            <a:endParaRPr lang="en-US" sz="1200">
              <a:latin typeface="Times" charset="0"/>
            </a:endParaRPr>
          </a:p>
        </p:txBody>
      </p:sp>
      <p:sp>
        <p:nvSpPr>
          <p:cNvPr id="420867" name="Rectangle 2"/>
          <p:cNvSpPr>
            <a:spLocks noChangeArrowheads="1" noTextEdit="1"/>
          </p:cNvSpPr>
          <p:nvPr>
            <p:ph type="sldImg"/>
          </p:nvPr>
        </p:nvSpPr>
        <p:spPr>
          <a:ln/>
        </p:spPr>
      </p:sp>
      <p:sp>
        <p:nvSpPr>
          <p:cNvPr id="420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70FF2A-21E0-9C4A-A84C-E1A4BC012C57}" type="slidenum">
              <a:rPr lang="en-US" sz="1200">
                <a:latin typeface="Times" charset="0"/>
              </a:rPr>
              <a:pPr/>
              <a:t>7</a:t>
            </a:fld>
            <a:endParaRPr lang="en-US" sz="1200">
              <a:latin typeface="Times" charset="0"/>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56D7CFD-454A-F949-B61D-EA3CC2550FD3}" type="slidenum">
              <a:rPr lang="en-US" sz="1200">
                <a:latin typeface="Times" charset="0"/>
              </a:rPr>
              <a:pPr/>
              <a:t>8</a:t>
            </a:fld>
            <a:endParaRPr lang="en-US" sz="1200">
              <a:latin typeface="Times" charset="0"/>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D709AA-3310-4842-9F68-C09DF3E2D337}" type="slidenum">
              <a:rPr lang="en-US" sz="1200">
                <a:latin typeface="Times" charset="0"/>
              </a:rPr>
              <a:pPr/>
              <a:t>9</a:t>
            </a:fld>
            <a:endParaRPr lang="en-US" sz="1200">
              <a:latin typeface="Times" charset="0"/>
            </a:endParaRPr>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00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7ABF2CFA-1497-E54A-88E6-69F8D4B7AEAE}" type="slidenum">
              <a:rPr lang="en-US">
                <a:latin typeface="Times" charset="0"/>
              </a:rPr>
              <a:pPr/>
              <a:t>10</a:t>
            </a:fld>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301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heSansMonoCon-7 Bold" charset="0"/>
                <a:ea typeface="ＭＳ Ｐゴシック" charset="0"/>
              </a:defRPr>
            </a:lvl1pPr>
            <a:lvl2pPr marL="742950" indent="-285750">
              <a:defRPr sz="1200">
                <a:solidFill>
                  <a:schemeClr val="tx1"/>
                </a:solidFill>
                <a:latin typeface="TheSansMonoCon-7 Bold" charset="0"/>
                <a:ea typeface="ＭＳ Ｐゴシック" charset="0"/>
              </a:defRPr>
            </a:lvl2pPr>
            <a:lvl3pPr marL="1143000" indent="-228600">
              <a:defRPr sz="1200">
                <a:solidFill>
                  <a:schemeClr val="tx1"/>
                </a:solidFill>
                <a:latin typeface="TheSansMonoCon-7 Bold" charset="0"/>
                <a:ea typeface="ＭＳ Ｐゴシック" charset="0"/>
              </a:defRPr>
            </a:lvl3pPr>
            <a:lvl4pPr marL="1600200" indent="-228600">
              <a:defRPr sz="1200">
                <a:solidFill>
                  <a:schemeClr val="tx1"/>
                </a:solidFill>
                <a:latin typeface="TheSansMonoCon-7 Bold" charset="0"/>
                <a:ea typeface="ＭＳ Ｐゴシック" charset="0"/>
              </a:defRPr>
            </a:lvl4pPr>
            <a:lvl5pPr marL="2057400" indent="-228600">
              <a:defRPr sz="1200">
                <a:solidFill>
                  <a:schemeClr val="tx1"/>
                </a:solidFill>
                <a:latin typeface="TheSansMonoCon-7 Bold" charset="0"/>
                <a:ea typeface="ＭＳ Ｐゴシック" charset="0"/>
              </a:defRPr>
            </a:lvl5pPr>
            <a:lvl6pPr marL="2514600" indent="-228600" algn="r" eaLnBrk="0" fontAlgn="base" hangingPunct="0">
              <a:spcBef>
                <a:spcPct val="0"/>
              </a:spcBef>
              <a:spcAft>
                <a:spcPct val="0"/>
              </a:spcAft>
              <a:defRPr sz="1200">
                <a:solidFill>
                  <a:schemeClr val="tx1"/>
                </a:solidFill>
                <a:latin typeface="TheSansMonoCon-7 Bold" charset="0"/>
                <a:ea typeface="ＭＳ Ｐゴシック" charset="0"/>
              </a:defRPr>
            </a:lvl6pPr>
            <a:lvl7pPr marL="2971800" indent="-228600" algn="r" eaLnBrk="0" fontAlgn="base" hangingPunct="0">
              <a:spcBef>
                <a:spcPct val="0"/>
              </a:spcBef>
              <a:spcAft>
                <a:spcPct val="0"/>
              </a:spcAft>
              <a:defRPr sz="1200">
                <a:solidFill>
                  <a:schemeClr val="tx1"/>
                </a:solidFill>
                <a:latin typeface="TheSansMonoCon-7 Bold" charset="0"/>
                <a:ea typeface="ＭＳ Ｐゴシック" charset="0"/>
              </a:defRPr>
            </a:lvl7pPr>
            <a:lvl8pPr marL="3429000" indent="-228600" algn="r" eaLnBrk="0" fontAlgn="base" hangingPunct="0">
              <a:spcBef>
                <a:spcPct val="0"/>
              </a:spcBef>
              <a:spcAft>
                <a:spcPct val="0"/>
              </a:spcAft>
              <a:defRPr sz="1200">
                <a:solidFill>
                  <a:schemeClr val="tx1"/>
                </a:solidFill>
                <a:latin typeface="TheSansMonoCon-7 Bold" charset="0"/>
                <a:ea typeface="ＭＳ Ｐゴシック" charset="0"/>
              </a:defRPr>
            </a:lvl8pPr>
            <a:lvl9pPr marL="3886200" indent="-228600" algn="r" eaLnBrk="0" fontAlgn="base" hangingPunct="0">
              <a:spcBef>
                <a:spcPct val="0"/>
              </a:spcBef>
              <a:spcAft>
                <a:spcPct val="0"/>
              </a:spcAft>
              <a:defRPr sz="1200">
                <a:solidFill>
                  <a:schemeClr val="tx1"/>
                </a:solidFill>
                <a:latin typeface="TheSansMonoCon-7 Bold" charset="0"/>
                <a:ea typeface="ＭＳ Ｐゴシック" charset="0"/>
              </a:defRPr>
            </a:lvl9pPr>
          </a:lstStyle>
          <a:p>
            <a:fld id="{62E1E0A4-D085-2C43-A7AD-4EBD09214585}" type="slidenum">
              <a:rPr lang="en-US">
                <a:latin typeface="Times" charset="0"/>
              </a:rPr>
              <a:pPr/>
              <a:t>11</a:t>
            </a:fld>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61B94-F062-CA4B-A4A3-DA3E313E5920}" type="datetimeFigureOut">
              <a:rPr lang="en-US" smtClean="0"/>
              <a:t>10/25/13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A1A41-8BEE-4243-9CA7-2DE67B6E8D8B}" type="slidenum">
              <a:rPr lang="en-US" smtClean="0"/>
              <a:t>‹#›</a:t>
            </a:fld>
            <a:endParaRPr lang="en-US"/>
          </a:p>
        </p:txBody>
      </p:sp>
    </p:spTree>
    <p:extLst>
      <p:ext uri="{BB962C8B-B14F-4D97-AF65-F5344CB8AC3E}">
        <p14:creationId xmlns:p14="http://schemas.microsoft.com/office/powerpoint/2010/main" val="94009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61B94-F062-CA4B-A4A3-DA3E313E5920}" type="datetimeFigureOut">
              <a:rPr lang="en-US" smtClean="0"/>
              <a:t>10/25/13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A1A41-8BEE-4243-9CA7-2DE67B6E8D8B}" type="slidenum">
              <a:rPr lang="en-US" smtClean="0"/>
              <a:t>‹#›</a:t>
            </a:fld>
            <a:endParaRPr lang="en-US"/>
          </a:p>
        </p:txBody>
      </p:sp>
    </p:spTree>
    <p:extLst>
      <p:ext uri="{BB962C8B-B14F-4D97-AF65-F5344CB8AC3E}">
        <p14:creationId xmlns:p14="http://schemas.microsoft.com/office/powerpoint/2010/main" val="158194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61B94-F062-CA4B-A4A3-DA3E313E5920}" type="datetimeFigureOut">
              <a:rPr lang="en-US" smtClean="0"/>
              <a:t>10/25/13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A1A41-8BEE-4243-9CA7-2DE67B6E8D8B}" type="slidenum">
              <a:rPr lang="en-US" smtClean="0"/>
              <a:t>‹#›</a:t>
            </a:fld>
            <a:endParaRPr lang="en-US"/>
          </a:p>
        </p:txBody>
      </p:sp>
    </p:spTree>
    <p:extLst>
      <p:ext uri="{BB962C8B-B14F-4D97-AF65-F5344CB8AC3E}">
        <p14:creationId xmlns:p14="http://schemas.microsoft.com/office/powerpoint/2010/main" val="376926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61B94-F062-CA4B-A4A3-DA3E313E5920}" type="datetimeFigureOut">
              <a:rPr lang="en-US" smtClean="0"/>
              <a:t>10/25/13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A1A41-8BEE-4243-9CA7-2DE67B6E8D8B}" type="slidenum">
              <a:rPr lang="en-US" smtClean="0"/>
              <a:t>‹#›</a:t>
            </a:fld>
            <a:endParaRPr lang="en-US"/>
          </a:p>
        </p:txBody>
      </p:sp>
    </p:spTree>
    <p:extLst>
      <p:ext uri="{BB962C8B-B14F-4D97-AF65-F5344CB8AC3E}">
        <p14:creationId xmlns:p14="http://schemas.microsoft.com/office/powerpoint/2010/main" val="354774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61B94-F062-CA4B-A4A3-DA3E313E5920}" type="datetimeFigureOut">
              <a:rPr lang="en-US" smtClean="0"/>
              <a:t>10/25/13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A1A41-8BEE-4243-9CA7-2DE67B6E8D8B}" type="slidenum">
              <a:rPr lang="en-US" smtClean="0"/>
              <a:t>‹#›</a:t>
            </a:fld>
            <a:endParaRPr lang="en-US"/>
          </a:p>
        </p:txBody>
      </p:sp>
    </p:spTree>
    <p:extLst>
      <p:ext uri="{BB962C8B-B14F-4D97-AF65-F5344CB8AC3E}">
        <p14:creationId xmlns:p14="http://schemas.microsoft.com/office/powerpoint/2010/main" val="410692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E61B94-F062-CA4B-A4A3-DA3E313E5920}" type="datetimeFigureOut">
              <a:rPr lang="en-US" smtClean="0"/>
              <a:t>10/25/13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A1A41-8BEE-4243-9CA7-2DE67B6E8D8B}" type="slidenum">
              <a:rPr lang="en-US" smtClean="0"/>
              <a:t>‹#›</a:t>
            </a:fld>
            <a:endParaRPr lang="en-US"/>
          </a:p>
        </p:txBody>
      </p:sp>
    </p:spTree>
    <p:extLst>
      <p:ext uri="{BB962C8B-B14F-4D97-AF65-F5344CB8AC3E}">
        <p14:creationId xmlns:p14="http://schemas.microsoft.com/office/powerpoint/2010/main" val="346116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E61B94-F062-CA4B-A4A3-DA3E313E5920}" type="datetimeFigureOut">
              <a:rPr lang="en-US" smtClean="0"/>
              <a:t>10/25/13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A1A41-8BEE-4243-9CA7-2DE67B6E8D8B}" type="slidenum">
              <a:rPr lang="en-US" smtClean="0"/>
              <a:t>‹#›</a:t>
            </a:fld>
            <a:endParaRPr lang="en-US"/>
          </a:p>
        </p:txBody>
      </p:sp>
    </p:spTree>
    <p:extLst>
      <p:ext uri="{BB962C8B-B14F-4D97-AF65-F5344CB8AC3E}">
        <p14:creationId xmlns:p14="http://schemas.microsoft.com/office/powerpoint/2010/main" val="367458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61B94-F062-CA4B-A4A3-DA3E313E5920}" type="datetimeFigureOut">
              <a:rPr lang="en-US" smtClean="0"/>
              <a:t>10/25/13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A1A41-8BEE-4243-9CA7-2DE67B6E8D8B}" type="slidenum">
              <a:rPr lang="en-US" smtClean="0"/>
              <a:t>‹#›</a:t>
            </a:fld>
            <a:endParaRPr lang="en-US"/>
          </a:p>
        </p:txBody>
      </p:sp>
    </p:spTree>
    <p:extLst>
      <p:ext uri="{BB962C8B-B14F-4D97-AF65-F5344CB8AC3E}">
        <p14:creationId xmlns:p14="http://schemas.microsoft.com/office/powerpoint/2010/main" val="215790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61B94-F062-CA4B-A4A3-DA3E313E5920}" type="datetimeFigureOut">
              <a:rPr lang="en-US" smtClean="0"/>
              <a:t>10/25/13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A1A41-8BEE-4243-9CA7-2DE67B6E8D8B}" type="slidenum">
              <a:rPr lang="en-US" smtClean="0"/>
              <a:t>‹#›</a:t>
            </a:fld>
            <a:endParaRPr lang="en-US"/>
          </a:p>
        </p:txBody>
      </p:sp>
    </p:spTree>
    <p:extLst>
      <p:ext uri="{BB962C8B-B14F-4D97-AF65-F5344CB8AC3E}">
        <p14:creationId xmlns:p14="http://schemas.microsoft.com/office/powerpoint/2010/main" val="122464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61B94-F062-CA4B-A4A3-DA3E313E5920}" type="datetimeFigureOut">
              <a:rPr lang="en-US" smtClean="0"/>
              <a:t>10/25/13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A1A41-8BEE-4243-9CA7-2DE67B6E8D8B}" type="slidenum">
              <a:rPr lang="en-US" smtClean="0"/>
              <a:t>‹#›</a:t>
            </a:fld>
            <a:endParaRPr lang="en-US"/>
          </a:p>
        </p:txBody>
      </p:sp>
    </p:spTree>
    <p:extLst>
      <p:ext uri="{BB962C8B-B14F-4D97-AF65-F5344CB8AC3E}">
        <p14:creationId xmlns:p14="http://schemas.microsoft.com/office/powerpoint/2010/main" val="2190947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61B94-F062-CA4B-A4A3-DA3E313E5920}" type="datetimeFigureOut">
              <a:rPr lang="en-US" smtClean="0"/>
              <a:t>10/25/13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A1A41-8BEE-4243-9CA7-2DE67B6E8D8B}" type="slidenum">
              <a:rPr lang="en-US" smtClean="0"/>
              <a:t>‹#›</a:t>
            </a:fld>
            <a:endParaRPr lang="en-US"/>
          </a:p>
        </p:txBody>
      </p:sp>
    </p:spTree>
    <p:extLst>
      <p:ext uri="{BB962C8B-B14F-4D97-AF65-F5344CB8AC3E}">
        <p14:creationId xmlns:p14="http://schemas.microsoft.com/office/powerpoint/2010/main" val="7543434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61B94-F062-CA4B-A4A3-DA3E313E5920}" type="datetimeFigureOut">
              <a:rPr lang="en-US" smtClean="0"/>
              <a:t>10/25/13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A1A41-8BEE-4243-9CA7-2DE67B6E8D8B}" type="slidenum">
              <a:rPr lang="en-US" smtClean="0"/>
              <a:t>‹#›</a:t>
            </a:fld>
            <a:endParaRPr lang="en-US"/>
          </a:p>
        </p:txBody>
      </p:sp>
    </p:spTree>
    <p:extLst>
      <p:ext uri="{BB962C8B-B14F-4D97-AF65-F5344CB8AC3E}">
        <p14:creationId xmlns:p14="http://schemas.microsoft.com/office/powerpoint/2010/main" val="605435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humbnails.visually.netdna-cdn.com/the-great-tree-of-life_505ba0c07cda2.gi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4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scon_fig6.gif"/>
          <p:cNvPicPr>
            <a:picLocks noGrp="1" noChangeAspect="1"/>
          </p:cNvPicPr>
          <p:nvPr>
            <p:ph idx="1"/>
          </p:nvPr>
        </p:nvPicPr>
        <p:blipFill>
          <a:blip r:embed="rId2">
            <a:extLst>
              <a:ext uri="{28A0092B-C50C-407E-A947-70E740481C1C}">
                <a14:useLocalDpi xmlns:a14="http://schemas.microsoft.com/office/drawing/2010/main" val="0"/>
              </a:ext>
            </a:extLst>
          </a:blip>
          <a:srcRect t="-11246" b="-11246"/>
          <a:stretch>
            <a:fillRect/>
          </a:stretch>
        </p:blipFill>
        <p:spPr>
          <a:xfrm>
            <a:off x="457200" y="569372"/>
            <a:ext cx="8229600" cy="5556792"/>
          </a:xfrm>
        </p:spPr>
      </p:pic>
    </p:spTree>
    <p:extLst>
      <p:ext uri="{BB962C8B-B14F-4D97-AF65-F5344CB8AC3E}">
        <p14:creationId xmlns:p14="http://schemas.microsoft.com/office/powerpoint/2010/main" val="751816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28.6  Traditional hypothesis for how the three domains of life are related</a:t>
            </a:r>
            <a:endParaRPr lang="en-US">
              <a:solidFill>
                <a:schemeClr val="tx1"/>
              </a:solidFill>
              <a:latin typeface="Palatino" charset="0"/>
            </a:endParaRPr>
          </a:p>
        </p:txBody>
      </p:sp>
      <p:sp>
        <p:nvSpPr>
          <p:cNvPr id="122883"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2884" name="Picture 4" descr="28-06-LUCAhypothesis-L.gif                                     000001BA&#10;KM ZIP-029                     B41D0CB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457200"/>
            <a:ext cx="5575300" cy="634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806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28.7  An alternative hypothesis for how the three domains of life are related</a:t>
            </a:r>
            <a:endParaRPr lang="en-US">
              <a:solidFill>
                <a:schemeClr val="tx1"/>
              </a:solidFill>
              <a:latin typeface="Palatino" charset="0"/>
            </a:endParaRPr>
          </a:p>
        </p:txBody>
      </p:sp>
      <p:sp>
        <p:nvSpPr>
          <p:cNvPr id="123907"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3908" name="Picture 4" descr="28-07-CommonAncestHypoth-L.gif                                 000001BA&#10;KM ZIP-029                     B41D0CB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363" y="457200"/>
            <a:ext cx="5373687"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6331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28.8  A tentative phylogeny of eukaryotes</a:t>
            </a:r>
            <a:endParaRPr lang="en-US">
              <a:solidFill>
                <a:schemeClr val="tx1"/>
              </a:solidFill>
              <a:latin typeface="Palatino" charset="0"/>
            </a:endParaRPr>
          </a:p>
        </p:txBody>
      </p:sp>
      <p:sp>
        <p:nvSpPr>
          <p:cNvPr id="124931"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4932" name="Picture 4" descr="28-08-EukaryotePhylogeny-L.gif                                 000001BA&#10;KM ZIP-029                     B41D0CB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42" y="381000"/>
            <a:ext cx="6569228" cy="634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5597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265534"/>
          </a:xfrm>
        </p:spPr>
        <p:txBody>
          <a:bodyPr>
            <a:noAutofit/>
          </a:bodyPr>
          <a:lstStyle/>
          <a:p>
            <a:r>
              <a:rPr lang="en-US" sz="2000" dirty="0" smtClean="0"/>
              <a:t>Apply the concept p. 390</a:t>
            </a:r>
            <a:endParaRPr lang="en-US" sz="2000" dirty="0"/>
          </a:p>
        </p:txBody>
      </p:sp>
      <p:sp>
        <p:nvSpPr>
          <p:cNvPr id="3" name="Content Placeholder 2"/>
          <p:cNvSpPr>
            <a:spLocks noGrp="1"/>
          </p:cNvSpPr>
          <p:nvPr>
            <p:ph idx="1"/>
          </p:nvPr>
        </p:nvSpPr>
        <p:spPr>
          <a:xfrm>
            <a:off x="457200" y="773762"/>
            <a:ext cx="8229600" cy="5352402"/>
          </a:xfrm>
        </p:spPr>
        <p:txBody>
          <a:bodyPr>
            <a:normAutofit/>
          </a:bodyPr>
          <a:lstStyle/>
          <a:p>
            <a:r>
              <a:rPr lang="en-US" sz="2400" dirty="0" smtClean="0"/>
              <a:t>Eukaryotes acquired features from both </a:t>
            </a:r>
            <a:r>
              <a:rPr lang="en-US" sz="2400" dirty="0" err="1" smtClean="0"/>
              <a:t>archaea</a:t>
            </a:r>
            <a:r>
              <a:rPr lang="en-US" sz="2400" dirty="0" smtClean="0"/>
              <a:t> and bacteria</a:t>
            </a:r>
          </a:p>
          <a:p>
            <a:pPr marL="457200" lvl="1" indent="0">
              <a:buNone/>
            </a:pPr>
            <a:endParaRPr lang="en-US" sz="2000" dirty="0" smtClean="0"/>
          </a:p>
          <a:p>
            <a:pPr marL="457200" lvl="1" indent="0">
              <a:buNone/>
            </a:pPr>
            <a:r>
              <a:rPr lang="en-US" sz="2000" dirty="0" smtClean="0"/>
              <a:t>Ribosomal RNA (</a:t>
            </a:r>
            <a:r>
              <a:rPr lang="en-US" sz="2000" dirty="0" err="1" smtClean="0"/>
              <a:t>rRNA</a:t>
            </a:r>
            <a:r>
              <a:rPr lang="en-US" sz="2000" dirty="0" smtClean="0"/>
              <a:t>) genes are present in the nuclear genome of eukaryotes. There are also </a:t>
            </a:r>
            <a:r>
              <a:rPr lang="en-US" sz="2000" dirty="0" err="1" smtClean="0"/>
              <a:t>rRNA</a:t>
            </a:r>
            <a:r>
              <a:rPr lang="en-US" sz="2000" dirty="0" smtClean="0"/>
              <a:t> genes in the genomes of mitochondria and chloroplasts. Therefore, photosynthetic eukaryotes have three different sets of </a:t>
            </a:r>
            <a:r>
              <a:rPr lang="en-US" sz="2000" dirty="0" err="1" smtClean="0"/>
              <a:t>rRNA</a:t>
            </a:r>
            <a:r>
              <a:rPr lang="en-US" sz="2000" dirty="0" smtClean="0"/>
              <a:t> genes, which encode the structural RNA of separate ribosomes in the nucleus, mitochondria, and chloroplasts, respectively. Translation of each genome takes place on its own set of ribosomes.</a:t>
            </a:r>
          </a:p>
          <a:p>
            <a:pPr marL="457200" lvl="1" indent="0">
              <a:buNone/>
            </a:pPr>
            <a:r>
              <a:rPr lang="en-US" sz="2000" dirty="0" smtClean="0"/>
              <a:t>The gene tree shows the evolutionary relationships of </a:t>
            </a:r>
            <a:r>
              <a:rPr lang="en-US" sz="2000" dirty="0" err="1" smtClean="0"/>
              <a:t>rRNA</a:t>
            </a:r>
            <a:r>
              <a:rPr lang="en-US" sz="2000" dirty="0" smtClean="0"/>
              <a:t> gene sequences isolated from the nuclear genomes of humans, yeast, and corn; from an </a:t>
            </a:r>
            <a:r>
              <a:rPr lang="en-US" sz="2000" dirty="0" err="1" smtClean="0"/>
              <a:t>archaeon</a:t>
            </a:r>
            <a:r>
              <a:rPr lang="en-US" sz="2000" dirty="0" smtClean="0"/>
              <a:t> (</a:t>
            </a:r>
            <a:r>
              <a:rPr lang="en-US" sz="2000" dirty="0" err="1" smtClean="0"/>
              <a:t>Halobacterium</a:t>
            </a:r>
            <a:r>
              <a:rPr lang="en-US" sz="2000" dirty="0" smtClean="0"/>
              <a:t>), a </a:t>
            </a:r>
            <a:r>
              <a:rPr lang="en-US" sz="2000" dirty="0" err="1" smtClean="0"/>
              <a:t>proteobacterium</a:t>
            </a:r>
            <a:r>
              <a:rPr lang="en-US" sz="2000" dirty="0" smtClean="0"/>
              <a:t> (E. coli), and a </a:t>
            </a:r>
            <a:r>
              <a:rPr lang="en-US" sz="2000" dirty="0" err="1" smtClean="0"/>
              <a:t>cynobacterium</a:t>
            </a:r>
            <a:r>
              <a:rPr lang="en-US" sz="2000" dirty="0" smtClean="0"/>
              <a:t> (</a:t>
            </a:r>
            <a:r>
              <a:rPr lang="en-US" sz="2000" dirty="0" err="1" smtClean="0"/>
              <a:t>Chlorobium</a:t>
            </a:r>
            <a:r>
              <a:rPr lang="en-US" sz="2000" dirty="0" smtClean="0"/>
              <a:t>); and from the mitochondrial and chloroplast genomes of corn. Use the gene tree to answer the following questions.</a:t>
            </a:r>
            <a:endParaRPr lang="en-US" sz="2000" dirty="0"/>
          </a:p>
        </p:txBody>
      </p:sp>
    </p:spTree>
    <p:extLst>
      <p:ext uri="{BB962C8B-B14F-4D97-AF65-F5344CB8AC3E}">
        <p14:creationId xmlns:p14="http://schemas.microsoft.com/office/powerpoint/2010/main" val="356147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7176"/>
            <a:ext cx="8229600" cy="5658987"/>
          </a:xfrm>
        </p:spPr>
        <p:txBody>
          <a:bodyPr>
            <a:normAutofit/>
          </a:bodyPr>
          <a:lstStyle/>
          <a:p>
            <a:pPr marL="457200" indent="-457200">
              <a:buAutoNum type="arabicPeriod"/>
            </a:pPr>
            <a:r>
              <a:rPr lang="en-US" sz="2400" dirty="0" smtClean="0"/>
              <a:t>Why aren’t the three </a:t>
            </a:r>
            <a:r>
              <a:rPr lang="en-US" sz="2400" dirty="0" err="1" smtClean="0"/>
              <a:t>rRNA</a:t>
            </a:r>
            <a:r>
              <a:rPr lang="en-US" sz="2400" dirty="0" smtClean="0"/>
              <a:t> genes of corn one another’s closest relatives?</a:t>
            </a:r>
          </a:p>
          <a:p>
            <a:pPr marL="457200" indent="-457200">
              <a:buAutoNum type="arabicPeriod"/>
            </a:pPr>
            <a:endParaRPr lang="en-US" sz="2400" dirty="0"/>
          </a:p>
          <a:p>
            <a:pPr marL="457200" indent="-457200">
              <a:buAutoNum type="arabicPeriod"/>
            </a:pPr>
            <a:r>
              <a:rPr lang="en-US" sz="2400" dirty="0" smtClean="0"/>
              <a:t>How would explain the closer relationship of the mitochondrial </a:t>
            </a:r>
            <a:r>
              <a:rPr lang="en-US" sz="2400" dirty="0" err="1" smtClean="0"/>
              <a:t>rRNA</a:t>
            </a:r>
            <a:r>
              <a:rPr lang="en-US" sz="2400" dirty="0" smtClean="0"/>
              <a:t> gene of corn to the </a:t>
            </a:r>
            <a:r>
              <a:rPr lang="en-US" sz="2400" dirty="0" err="1" smtClean="0"/>
              <a:t>rRNA</a:t>
            </a:r>
            <a:r>
              <a:rPr lang="en-US" sz="2400" dirty="0" smtClean="0"/>
              <a:t> gene of E. coli than to the nuclear </a:t>
            </a:r>
            <a:r>
              <a:rPr lang="en-US" sz="2400" dirty="0" err="1" smtClean="0"/>
              <a:t>rRNA</a:t>
            </a:r>
            <a:r>
              <a:rPr lang="en-US" sz="2400" dirty="0" smtClean="0"/>
              <a:t> genes of other eukaryotes? Can you explain the relationship of the </a:t>
            </a:r>
            <a:r>
              <a:rPr lang="en-US" sz="2400" dirty="0" err="1" smtClean="0"/>
              <a:t>rRNA</a:t>
            </a:r>
            <a:r>
              <a:rPr lang="en-US" sz="2400" dirty="0" smtClean="0"/>
              <a:t> gene from the chloroplast of corn to the </a:t>
            </a:r>
            <a:r>
              <a:rPr lang="en-US" sz="2400" dirty="0" err="1" smtClean="0"/>
              <a:t>rRNA</a:t>
            </a:r>
            <a:r>
              <a:rPr lang="en-US" sz="2400" dirty="0" smtClean="0"/>
              <a:t> gene of </a:t>
            </a:r>
            <a:r>
              <a:rPr lang="en-US" sz="2400" dirty="0" err="1" smtClean="0"/>
              <a:t>cyanobacterium</a:t>
            </a:r>
            <a:r>
              <a:rPr lang="en-US" sz="2400" dirty="0" smtClean="0"/>
              <a:t>?</a:t>
            </a:r>
          </a:p>
          <a:p>
            <a:pPr marL="457200" indent="-457200">
              <a:buAutoNum type="arabicPeriod"/>
            </a:pPr>
            <a:endParaRPr lang="en-US" sz="2400" dirty="0"/>
          </a:p>
          <a:p>
            <a:pPr marL="457200" indent="-457200">
              <a:buAutoNum type="arabicPeriod"/>
            </a:pPr>
            <a:r>
              <a:rPr lang="en-US" sz="2400" dirty="0" smtClean="0"/>
              <a:t>If you were to sequence the </a:t>
            </a:r>
            <a:r>
              <a:rPr lang="en-US" sz="2400" dirty="0" err="1" smtClean="0"/>
              <a:t>rRNA</a:t>
            </a:r>
            <a:r>
              <a:rPr lang="en-US" sz="2400" dirty="0" smtClean="0"/>
              <a:t> genes from human and yeast mitochondrial genomes, where would you expect these two sequences to fit on the gene tree?</a:t>
            </a:r>
            <a:endParaRPr lang="en-US" sz="2400" dirty="0"/>
          </a:p>
        </p:txBody>
      </p:sp>
    </p:spTree>
    <p:extLst>
      <p:ext uri="{BB962C8B-B14F-4D97-AF65-F5344CB8AC3E}">
        <p14:creationId xmlns:p14="http://schemas.microsoft.com/office/powerpoint/2010/main" val="372066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title"/>
          </p:nvPr>
        </p:nvSpPr>
        <p:spPr/>
        <p:txBody>
          <a:bodyPr/>
          <a:lstStyle/>
          <a:p>
            <a:r>
              <a:rPr lang="en-US"/>
              <a:t>Apply the Concept, Ch. 20, p. 390</a:t>
            </a:r>
          </a:p>
        </p:txBody>
      </p:sp>
      <p:pic>
        <p:nvPicPr>
          <p:cNvPr id="117764" name="Picture 4" descr="PoL-ATC-Ch20-p3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 y="406400"/>
            <a:ext cx="7548563" cy="645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PoL-Fig-20-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136" y="411163"/>
            <a:ext cx="4934220"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5955" name="Rectangle 3"/>
          <p:cNvSpPr>
            <a:spLocks noGrp="1" noChangeArrowheads="1"/>
          </p:cNvSpPr>
          <p:nvPr>
            <p:ph type="title"/>
          </p:nvPr>
        </p:nvSpPr>
        <p:spPr>
          <a:xfrm>
            <a:off x="457200" y="44807"/>
            <a:ext cx="8229600" cy="440725"/>
          </a:xfrm>
        </p:spPr>
        <p:txBody>
          <a:bodyPr>
            <a:normAutofit fontScale="90000"/>
          </a:bodyPr>
          <a:lstStyle/>
          <a:p>
            <a:r>
              <a:rPr lang="en-US" sz="2400" dirty="0"/>
              <a:t>Figure 20.2  </a:t>
            </a:r>
            <a:r>
              <a:rPr lang="en-US" sz="2400" dirty="0" err="1"/>
              <a:t>Endosymbiotic</a:t>
            </a:r>
            <a:r>
              <a:rPr lang="en-US" sz="2400" dirty="0"/>
              <a:t> Events in the Evolution of Chloroplasts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title"/>
          </p:nvPr>
        </p:nvSpPr>
        <p:spPr>
          <a:xfrm>
            <a:off x="457200" y="274638"/>
            <a:ext cx="8229600" cy="426126"/>
          </a:xfrm>
        </p:spPr>
        <p:txBody>
          <a:bodyPr>
            <a:normAutofit/>
          </a:bodyPr>
          <a:lstStyle/>
          <a:p>
            <a:r>
              <a:rPr lang="en-US" sz="2000" dirty="0"/>
              <a:t>Figure 21.1  The Evolution of Plants (Part 1)</a:t>
            </a:r>
          </a:p>
        </p:txBody>
      </p:sp>
      <p:pic>
        <p:nvPicPr>
          <p:cNvPr id="121860" name="Picture 4" descr="PoL-Fig-21-01-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700764"/>
            <a:ext cx="8535987" cy="56791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PoL-Fig-21-01-2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89790"/>
            <a:ext cx="8177213" cy="6668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274638"/>
            <a:ext cx="8229600" cy="659714"/>
          </a:xfrm>
        </p:spPr>
        <p:txBody>
          <a:bodyPr>
            <a:normAutofit fontScale="90000"/>
          </a:bodyPr>
          <a:lstStyle/>
          <a:p>
            <a:pPr eaLnBrk="1" hangingPunct="1"/>
            <a:r>
              <a:rPr lang="en-US" sz="2000" dirty="0">
                <a:latin typeface="Arial" charset="0"/>
                <a:ea typeface="ＭＳ Ｐゴシック" charset="0"/>
                <a:cs typeface="ＭＳ Ｐゴシック" charset="0"/>
              </a:rPr>
              <a:t>Concept 21.1  Primary Endosymbiosis Produced the First Photosynthetic Eukaryotes</a:t>
            </a:r>
          </a:p>
        </p:txBody>
      </p:sp>
      <p:sp>
        <p:nvSpPr>
          <p:cNvPr id="172035" name="Rectangle 3"/>
          <p:cNvSpPr>
            <a:spLocks noGrp="1" noChangeArrowheads="1"/>
          </p:cNvSpPr>
          <p:nvPr>
            <p:ph type="body" idx="1"/>
          </p:nvPr>
        </p:nvSpPr>
        <p:spPr>
          <a:xfrm>
            <a:off x="457200" y="1211738"/>
            <a:ext cx="8229600" cy="4914425"/>
          </a:xfrm>
        </p:spPr>
        <p:txBody>
          <a:bodyPr>
            <a:normAutofit lnSpcReduction="10000"/>
          </a:bodyPr>
          <a:lstStyle/>
          <a:p>
            <a:pPr marL="290513" indent="-290513">
              <a:spcAft>
                <a:spcPct val="20000"/>
              </a:spcAft>
              <a:buFontTx/>
              <a:buNone/>
            </a:pPr>
            <a:r>
              <a:rPr lang="en-US" sz="2400" dirty="0" smtClean="0">
                <a:solidFill>
                  <a:schemeClr val="tx1"/>
                </a:solidFill>
                <a:latin typeface="Arial" charset="0"/>
                <a:ea typeface="ＭＳ Ｐゴシック" charset="0"/>
                <a:cs typeface="ＭＳ Ｐゴシック" charset="0"/>
              </a:rPr>
              <a:t>Using the preceding phylogenies, answer the following:</a:t>
            </a:r>
            <a:endParaRPr lang="en-US" sz="2400" dirty="0">
              <a:solidFill>
                <a:schemeClr val="tx1"/>
              </a:solidFill>
              <a:latin typeface="Arial" charset="0"/>
              <a:ea typeface="ＭＳ Ｐゴシック" charset="0"/>
              <a:cs typeface="ＭＳ Ｐゴシック" charset="0"/>
            </a:endParaRPr>
          </a:p>
          <a:p>
            <a:pPr marL="798513" lvl="1" indent="-341313">
              <a:spcBef>
                <a:spcPct val="40000"/>
              </a:spcBef>
              <a:buFont typeface="Wingdings" charset="0"/>
              <a:buNone/>
            </a:pPr>
            <a:r>
              <a:rPr lang="en-US" sz="2400" dirty="0">
                <a:solidFill>
                  <a:schemeClr val="tx1"/>
                </a:solidFill>
                <a:latin typeface="Arial" charset="0"/>
                <a:ea typeface="ＭＳ Ｐゴシック" charset="0"/>
              </a:rPr>
              <a:t>1.	What are the key traits that separate green plants from </a:t>
            </a:r>
            <a:r>
              <a:rPr lang="en-US" sz="2400" dirty="0" err="1">
                <a:solidFill>
                  <a:schemeClr val="tx1"/>
                </a:solidFill>
                <a:latin typeface="Arial" charset="0"/>
                <a:ea typeface="ＭＳ Ｐゴシック" charset="0"/>
              </a:rPr>
              <a:t>glaucophytes</a:t>
            </a:r>
            <a:r>
              <a:rPr lang="en-US" sz="2400" dirty="0">
                <a:solidFill>
                  <a:schemeClr val="tx1"/>
                </a:solidFill>
                <a:latin typeface="Arial" charset="0"/>
                <a:ea typeface="ＭＳ Ｐゴシック" charset="0"/>
              </a:rPr>
              <a:t> and red algae?</a:t>
            </a:r>
          </a:p>
          <a:p>
            <a:pPr marL="798513" lvl="1" indent="-341313">
              <a:spcBef>
                <a:spcPct val="40000"/>
              </a:spcBef>
              <a:buFont typeface="Wingdings" charset="0"/>
              <a:buNone/>
            </a:pPr>
            <a:r>
              <a:rPr lang="en-US" sz="2400" dirty="0">
                <a:solidFill>
                  <a:schemeClr val="tx1"/>
                </a:solidFill>
                <a:latin typeface="Arial" charset="0"/>
                <a:ea typeface="ＭＳ Ｐゴシック" charset="0"/>
              </a:rPr>
              <a:t>2.	What is the key trait that separates </a:t>
            </a:r>
            <a:r>
              <a:rPr lang="en-US" sz="2400" dirty="0" err="1">
                <a:solidFill>
                  <a:schemeClr val="tx1"/>
                </a:solidFill>
                <a:latin typeface="Arial" charset="0"/>
                <a:ea typeface="ＭＳ Ｐゴシック" charset="0"/>
              </a:rPr>
              <a:t>streptophytes</a:t>
            </a:r>
            <a:r>
              <a:rPr lang="en-US" sz="2400" dirty="0">
                <a:solidFill>
                  <a:schemeClr val="tx1"/>
                </a:solidFill>
                <a:latin typeface="Arial" charset="0"/>
                <a:ea typeface="ＭＳ Ｐゴシック" charset="0"/>
              </a:rPr>
              <a:t> from green plants?</a:t>
            </a:r>
          </a:p>
          <a:p>
            <a:pPr marL="798513" lvl="1" indent="-341313">
              <a:spcBef>
                <a:spcPct val="40000"/>
              </a:spcBef>
              <a:buFont typeface="Wingdings" charset="0"/>
              <a:buNone/>
            </a:pPr>
            <a:r>
              <a:rPr lang="en-US" sz="2400" dirty="0">
                <a:solidFill>
                  <a:schemeClr val="tx1"/>
                </a:solidFill>
                <a:latin typeface="Arial" charset="0"/>
                <a:ea typeface="ＭＳ Ｐゴシック" charset="0"/>
              </a:rPr>
              <a:t>3.	Which two groups of green algae are most closely related to land plants?</a:t>
            </a:r>
          </a:p>
          <a:p>
            <a:pPr marL="914400" lvl="1" indent="-457200">
              <a:spcBef>
                <a:spcPct val="40000"/>
              </a:spcBef>
              <a:buFont typeface="Wingdings" charset="0"/>
              <a:buAutoNum type="arabicPeriod" startAt="4"/>
            </a:pPr>
            <a:r>
              <a:rPr lang="en-US" sz="2400" dirty="0" smtClean="0">
                <a:solidFill>
                  <a:schemeClr val="tx1"/>
                </a:solidFill>
                <a:latin typeface="Arial" charset="0"/>
                <a:ea typeface="ＭＳ Ｐゴシック" charset="0"/>
              </a:rPr>
              <a:t>Name </a:t>
            </a:r>
            <a:r>
              <a:rPr lang="en-US" sz="2400" dirty="0">
                <a:solidFill>
                  <a:schemeClr val="tx1"/>
                </a:solidFill>
                <a:latin typeface="Arial" charset="0"/>
                <a:ea typeface="ＭＳ Ｐゴシック" charset="0"/>
              </a:rPr>
              <a:t>one trait that separates the land plants from green algae</a:t>
            </a:r>
            <a:r>
              <a:rPr lang="en-US" sz="2400" dirty="0" smtClean="0">
                <a:solidFill>
                  <a:schemeClr val="tx1"/>
                </a:solidFill>
                <a:latin typeface="Arial" charset="0"/>
                <a:ea typeface="ＭＳ Ｐゴシック" charset="0"/>
              </a:rPr>
              <a:t>.</a:t>
            </a:r>
          </a:p>
          <a:p>
            <a:pPr marL="457200" lvl="1" indent="0">
              <a:spcBef>
                <a:spcPct val="40000"/>
              </a:spcBef>
              <a:buNone/>
            </a:pPr>
            <a:endParaRPr lang="en-US" sz="2400" dirty="0">
              <a:solidFill>
                <a:schemeClr val="tx1"/>
              </a:solidFill>
              <a:latin typeface="Arial" charset="0"/>
              <a:ea typeface="ＭＳ Ｐゴシック" charset="0"/>
            </a:endParaRPr>
          </a:p>
          <a:p>
            <a:pPr marL="290513" indent="-290513">
              <a:buFontTx/>
              <a:buNone/>
            </a:pPr>
            <a:r>
              <a:rPr lang="en-US" sz="2400" dirty="0">
                <a:solidFill>
                  <a:schemeClr val="tx1"/>
                </a:solidFill>
                <a:latin typeface="Arial" charset="0"/>
                <a:ea typeface="ＭＳ Ｐゴシック" charset="0"/>
                <a:cs typeface="ＭＳ Ｐゴシック" charset="0"/>
              </a:rPr>
              <a:t>Compare your answers with your neighbors and discuss.</a:t>
            </a:r>
          </a:p>
        </p:txBody>
      </p:sp>
    </p:spTree>
    <p:extLst>
      <p:ext uri="{BB962C8B-B14F-4D97-AF65-F5344CB8AC3E}">
        <p14:creationId xmlns:p14="http://schemas.microsoft.com/office/powerpoint/2010/main" val="3294769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Tree of Life</a:t>
            </a:r>
            <a:endParaRPr lang="en-US" dirty="0"/>
          </a:p>
        </p:txBody>
      </p:sp>
      <p:sp>
        <p:nvSpPr>
          <p:cNvPr id="3" name="Content Placeholder 2"/>
          <p:cNvSpPr>
            <a:spLocks noGrp="1"/>
          </p:cNvSpPr>
          <p:nvPr>
            <p:ph idx="1"/>
          </p:nvPr>
        </p:nvSpPr>
        <p:spPr>
          <a:xfrm>
            <a:off x="457200" y="1600200"/>
            <a:ext cx="8229600" cy="1597037"/>
          </a:xfrm>
        </p:spPr>
        <p:txBody>
          <a:bodyPr/>
          <a:lstStyle/>
          <a:p>
            <a:r>
              <a:rPr lang="en-US" dirty="0" smtClean="0">
                <a:hlinkClick r:id="rId2"/>
              </a:rPr>
              <a:t>http://thumbnails.visually.netdna-cdn.com/the-great-tree-of-life_505ba0c07cda2.gif</a:t>
            </a:r>
            <a:endParaRPr lang="en-US" dirty="0" smtClean="0"/>
          </a:p>
          <a:p>
            <a:endParaRPr lang="en-US" dirty="0"/>
          </a:p>
        </p:txBody>
      </p:sp>
    </p:spTree>
    <p:extLst>
      <p:ext uri="{BB962C8B-B14F-4D97-AF65-F5344CB8AC3E}">
        <p14:creationId xmlns:p14="http://schemas.microsoft.com/office/powerpoint/2010/main" val="3408243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a:xfrm>
            <a:off x="457200" y="274638"/>
            <a:ext cx="8229600" cy="323931"/>
          </a:xfrm>
        </p:spPr>
        <p:txBody>
          <a:bodyPr>
            <a:normAutofit fontScale="90000"/>
          </a:bodyPr>
          <a:lstStyle/>
          <a:p>
            <a:r>
              <a:rPr lang="en-US" sz="2000" dirty="0"/>
              <a:t>Table 21.1  Classification of Land Plants</a:t>
            </a:r>
          </a:p>
        </p:txBody>
      </p:sp>
      <p:pic>
        <p:nvPicPr>
          <p:cNvPr id="215044" name="Picture 4" descr="PoL-Table-2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773761"/>
            <a:ext cx="8535987" cy="53433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PoL-Fig-21-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59161"/>
            <a:ext cx="8531225" cy="570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9027" name="Rectangle 3"/>
          <p:cNvSpPr>
            <a:spLocks noGrp="1" noChangeArrowheads="1"/>
          </p:cNvSpPr>
          <p:nvPr>
            <p:ph type="title"/>
          </p:nvPr>
        </p:nvSpPr>
        <p:spPr>
          <a:xfrm>
            <a:off x="457200" y="274638"/>
            <a:ext cx="8229600" cy="367729"/>
          </a:xfrm>
        </p:spPr>
        <p:txBody>
          <a:bodyPr>
            <a:normAutofit fontScale="90000"/>
          </a:bodyPr>
          <a:lstStyle/>
          <a:p>
            <a:r>
              <a:rPr lang="en-US" sz="2000" dirty="0"/>
              <a:t>Figure 21.4  Alternation of Generations in Land Plants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L-Fig-23-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25463"/>
            <a:ext cx="8531225" cy="618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a:xfrm>
            <a:off x="457200" y="116794"/>
            <a:ext cx="8229600" cy="408669"/>
          </a:xfrm>
        </p:spPr>
        <p:txBody>
          <a:bodyPr>
            <a:normAutofit/>
          </a:bodyPr>
          <a:lstStyle/>
          <a:p>
            <a:pPr eaLnBrk="1" hangingPunct="1"/>
            <a:r>
              <a:rPr lang="en-US" sz="2000" dirty="0">
                <a:latin typeface="Arial" charset="0"/>
              </a:rPr>
              <a:t>Figure 23.1  Animal Phylogeny</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32.4  A traditional view of animal diversity based on body-plan grades</a:t>
            </a:r>
            <a:endParaRPr lang="en-US">
              <a:solidFill>
                <a:schemeClr val="tx1"/>
              </a:solidFill>
              <a:latin typeface="Palatino" charset="0"/>
            </a:endParaRPr>
          </a:p>
        </p:txBody>
      </p:sp>
      <p:sp>
        <p:nvSpPr>
          <p:cNvPr id="128003"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8004" name="Picture 4" descr="32-04-AnimalPhylogenTree-L.gif                                 00000C5B&#10;KM ZIP-024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162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4797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32.1  Early embryonic development (Layer 1)</a:t>
            </a:r>
            <a:endParaRPr lang="en-US">
              <a:solidFill>
                <a:schemeClr val="tx1"/>
              </a:solidFill>
              <a:latin typeface="Palatino" charset="0"/>
            </a:endParaRPr>
          </a:p>
        </p:txBody>
      </p:sp>
      <p:sp>
        <p:nvSpPr>
          <p:cNvPr id="129027"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9028" name="Picture 4" descr="32-01-EarlyEmbryonicDev-L1.gif                                 00000C5B&#10;KM ZIP-024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76325"/>
            <a:ext cx="89154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6767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32.1  Early embryonic development (Layer 2)</a:t>
            </a:r>
            <a:endParaRPr lang="en-US">
              <a:solidFill>
                <a:schemeClr val="tx1"/>
              </a:solidFill>
              <a:latin typeface="Palatino" charset="0"/>
            </a:endParaRPr>
          </a:p>
        </p:txBody>
      </p:sp>
      <p:sp>
        <p:nvSpPr>
          <p:cNvPr id="130051"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0052" name="Picture 4" descr="32-01-EarlyEmbryonicDev-L2.gif                                 00000C5B&#10;KM ZIP-024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1219200"/>
            <a:ext cx="88788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8779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32.1  Early embryonic development (Layer 3)</a:t>
            </a:r>
            <a:endParaRPr lang="en-US">
              <a:solidFill>
                <a:schemeClr val="tx1"/>
              </a:solidFill>
              <a:latin typeface="Palatino" charset="0"/>
            </a:endParaRPr>
          </a:p>
        </p:txBody>
      </p:sp>
      <p:sp>
        <p:nvSpPr>
          <p:cNvPr id="131075"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1076" name="Picture 4" descr="32-01-EarlyEmbryonicDev-L3.gif                                 00000C5B&#10;KM ZIP-024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8991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6217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32.3  One hypothesis for the origin of animals from a flagellated protist</a:t>
            </a:r>
            <a:endParaRPr lang="en-US">
              <a:solidFill>
                <a:schemeClr val="tx1"/>
              </a:solidFill>
              <a:latin typeface="Palatino" charset="0"/>
            </a:endParaRPr>
          </a:p>
        </p:txBody>
      </p:sp>
      <p:sp>
        <p:nvSpPr>
          <p:cNvPr id="133123"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3124" name="Picture 4" descr="32-03-AnimalOriginHypoth-L.gif                                 00000C5B&#10;KM ZIP-024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891698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405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a:xfrm>
            <a:off x="457200" y="274638"/>
            <a:ext cx="8229600" cy="469924"/>
          </a:xfrm>
        </p:spPr>
        <p:txBody>
          <a:bodyPr>
            <a:normAutofit fontScale="90000"/>
          </a:bodyPr>
          <a:lstStyle/>
          <a:p>
            <a:pPr eaLnBrk="1" hangingPunct="1"/>
            <a:r>
              <a:rPr lang="en-US" sz="2200" dirty="0">
                <a:latin typeface="Arial" charset="0"/>
              </a:rPr>
              <a:t>Figure 23.2  </a:t>
            </a:r>
            <a:r>
              <a:rPr lang="en-US" sz="2200" dirty="0" err="1">
                <a:latin typeface="Arial" charset="0"/>
              </a:rPr>
              <a:t>Choanocytes</a:t>
            </a:r>
            <a:r>
              <a:rPr lang="en-US" sz="2200" dirty="0">
                <a:latin typeface="Arial" charset="0"/>
              </a:rPr>
              <a:t> in Sponges Resemble </a:t>
            </a:r>
            <a:r>
              <a:rPr lang="en-US" sz="2000" dirty="0" err="1">
                <a:latin typeface="Arial" charset="0"/>
              </a:rPr>
              <a:t>Choanoflagellate</a:t>
            </a:r>
            <a:r>
              <a:rPr lang="en-US" sz="2000" dirty="0">
                <a:latin typeface="Arial" charset="0"/>
              </a:rPr>
              <a:t> </a:t>
            </a:r>
            <a:r>
              <a:rPr lang="en-US" sz="2000" dirty="0" err="1">
                <a:latin typeface="Arial" charset="0"/>
              </a:rPr>
              <a:t>Protists</a:t>
            </a:r>
            <a:endParaRPr lang="en-US" sz="2000" dirty="0">
              <a:latin typeface="Arial" charset="0"/>
            </a:endParaRPr>
          </a:p>
        </p:txBody>
      </p:sp>
      <p:pic>
        <p:nvPicPr>
          <p:cNvPr id="4099" name="Picture 4" descr="PoL-Fig-23-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001713"/>
            <a:ext cx="8535987"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oL-Fig-23-02-2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725" y="406400"/>
            <a:ext cx="5670550"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457200" y="188553"/>
            <a:ext cx="8229600" cy="570608"/>
          </a:xfrm>
        </p:spPr>
        <p:txBody>
          <a:bodyPr>
            <a:normAutofit fontScale="90000"/>
          </a:bodyPr>
          <a:lstStyle/>
          <a:p>
            <a:pPr eaLnBrk="1" hangingPunct="1"/>
            <a:r>
              <a:rPr lang="en-US" sz="2000" dirty="0">
                <a:latin typeface="Arial" charset="0"/>
              </a:rPr>
              <a:t>Figure 23.2  </a:t>
            </a:r>
            <a:r>
              <a:rPr lang="en-US" sz="2000" dirty="0" err="1">
                <a:latin typeface="Arial" charset="0"/>
              </a:rPr>
              <a:t>Choanocytes</a:t>
            </a:r>
            <a:r>
              <a:rPr lang="en-US" sz="2000" dirty="0">
                <a:latin typeface="Arial" charset="0"/>
              </a:rPr>
              <a:t> in Sponges Resemble </a:t>
            </a:r>
            <a:r>
              <a:rPr lang="en-US" sz="2000" dirty="0" err="1">
                <a:latin typeface="Arial" charset="0"/>
              </a:rPr>
              <a:t>Choanoflagellate</a:t>
            </a:r>
            <a:r>
              <a:rPr lang="en-US" sz="2000" dirty="0">
                <a:latin typeface="Arial" charset="0"/>
              </a:rPr>
              <a:t> </a:t>
            </a:r>
            <a:r>
              <a:rPr lang="en-US" sz="2000" dirty="0" err="1">
                <a:latin typeface="Arial" charset="0"/>
              </a:rPr>
              <a:t>Protists</a:t>
            </a:r>
            <a:r>
              <a:rPr lang="en-US" sz="2000" dirty="0">
                <a:latin typeface="Arial" charset="0"/>
              </a:rPr>
              <a:t> (Part 2)</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26.1  Some major episodes in the history of life</a:t>
            </a:r>
            <a:endParaRPr lang="en-US">
              <a:solidFill>
                <a:schemeClr val="tx1"/>
              </a:solidFill>
              <a:latin typeface="Times" charset="0"/>
            </a:endParaRPr>
          </a:p>
        </p:txBody>
      </p:sp>
      <p:sp>
        <p:nvSpPr>
          <p:cNvPr id="115715"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57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1000"/>
            <a:ext cx="5924550" cy="634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3972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32.5  Body symmetry</a:t>
            </a:r>
            <a:endParaRPr lang="en-US">
              <a:solidFill>
                <a:schemeClr val="tx1"/>
              </a:solidFill>
              <a:latin typeface="Palatino" charset="0"/>
            </a:endParaRPr>
          </a:p>
        </p:txBody>
      </p:sp>
      <p:sp>
        <p:nvSpPr>
          <p:cNvPr id="135171"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5172" name="Picture 4" descr="32-05-BodySymmetry-L.gif                                       00000C5B&#10;KM ZIP-024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
            <a:ext cx="6889750"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7675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32.6  Body plans of the bilateria</a:t>
            </a:r>
            <a:endParaRPr lang="en-US">
              <a:solidFill>
                <a:schemeClr val="tx1"/>
              </a:solidFill>
              <a:latin typeface="Palatino" charset="0"/>
            </a:endParaRPr>
          </a:p>
        </p:txBody>
      </p:sp>
      <p:sp>
        <p:nvSpPr>
          <p:cNvPr id="136195"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6196" name="Picture 4" descr="32-06-BilateriaBodyPlans-L.gif                                 00000C5B&#10;KM ZIP-024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5562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6089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oL-Fig-23-03-3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57300"/>
            <a:ext cx="853122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p:txBody>
          <a:bodyPr>
            <a:normAutofit fontScale="90000"/>
          </a:bodyPr>
          <a:lstStyle/>
          <a:p>
            <a:pPr eaLnBrk="1" hangingPunct="1"/>
            <a:r>
              <a:rPr lang="en-US">
                <a:latin typeface="Arial" charset="0"/>
              </a:rPr>
              <a:t>Figure 23.3  Animal Body Cavities (Part 3)</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32.7  A comparison of early development in protostomes and deuterostomes</a:t>
            </a:r>
            <a:endParaRPr lang="en-US">
              <a:solidFill>
                <a:schemeClr val="tx1"/>
              </a:solidFill>
              <a:latin typeface="Palatino" charset="0"/>
            </a:endParaRPr>
          </a:p>
        </p:txBody>
      </p:sp>
      <p:sp>
        <p:nvSpPr>
          <p:cNvPr id="137219"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7220" name="Picture 4" descr="32-07-ProtoDeuterostDev-L.gif                                  00000C5B&#10;KM ZIP-024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8600"/>
            <a:ext cx="6248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5663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ormAutofit fontScale="90000"/>
          </a:bodyPr>
          <a:lstStyle/>
          <a:p>
            <a:pPr eaLnBrk="1" hangingPunct="1"/>
            <a:r>
              <a:rPr lang="en-US">
                <a:latin typeface="Arial" charset="0"/>
                <a:ea typeface="ＭＳ Ｐゴシック" charset="0"/>
                <a:cs typeface="ＭＳ Ｐゴシック" charset="0"/>
              </a:rPr>
              <a:t>Concept 23.1  Distinct Body Plans Evolved among the Animals</a:t>
            </a:r>
          </a:p>
        </p:txBody>
      </p:sp>
      <p:sp>
        <p:nvSpPr>
          <p:cNvPr id="14340" name="Rectangle 4"/>
          <p:cNvSpPr>
            <a:spLocks noGrp="1" noChangeArrowheads="1"/>
          </p:cNvSpPr>
          <p:nvPr>
            <p:ph type="body" idx="4294967295"/>
          </p:nvPr>
        </p:nvSpPr>
        <p:spPr/>
        <p:txBody>
          <a:bodyPr/>
          <a:lstStyle/>
          <a:p>
            <a:pPr marL="290513" indent="-290513">
              <a:buFontTx/>
              <a:buNone/>
            </a:pPr>
            <a:r>
              <a:rPr lang="en-US" sz="2000">
                <a:solidFill>
                  <a:schemeClr val="tx1"/>
                </a:solidFill>
                <a:latin typeface="Arial" charset="0"/>
                <a:ea typeface="ＭＳ Ｐゴシック" charset="0"/>
                <a:cs typeface="ＭＳ Ｐゴシック" charset="0"/>
              </a:rPr>
              <a:t>Examine the following animal phylogeny and focus on the major patterns in animal evolution in terms of body plan.</a:t>
            </a:r>
          </a:p>
          <a:p>
            <a:pPr marL="290513" indent="-290513">
              <a:spcAft>
                <a:spcPct val="20000"/>
              </a:spcAft>
              <a:buFontTx/>
              <a:buNone/>
            </a:pPr>
            <a:r>
              <a:rPr lang="en-US" sz="2000">
                <a:solidFill>
                  <a:schemeClr val="tx1"/>
                </a:solidFill>
                <a:latin typeface="Arial" charset="0"/>
                <a:ea typeface="ＭＳ Ｐゴシック" charset="0"/>
                <a:cs typeface="ＭＳ Ｐゴシック" charset="0"/>
              </a:rPr>
              <a:t>Discuss in particular the evolution of different types of body symmetry. As organisms diverge at the point shown by the arrow on this phylogenetic tree, does symmetry remain fixed as evolution proceeds?</a:t>
            </a:r>
          </a:p>
        </p:txBody>
      </p:sp>
      <p:pic>
        <p:nvPicPr>
          <p:cNvPr id="14343" name="Picture 7" descr="PoL-Fig-23-01-0 Animal Phylogeny"/>
          <p:cNvPicPr>
            <a:picLocks noChangeAspect="1" noChangeArrowheads="1"/>
          </p:cNvPicPr>
          <p:nvPr/>
        </p:nvPicPr>
        <p:blipFill>
          <a:blip r:embed="rId3">
            <a:extLst>
              <a:ext uri="{28A0092B-C50C-407E-A947-70E740481C1C}">
                <a14:useLocalDpi xmlns:a14="http://schemas.microsoft.com/office/drawing/2010/main" val="0"/>
              </a:ext>
            </a:extLst>
          </a:blip>
          <a:srcRect t="925" b="5881"/>
          <a:stretch>
            <a:fillRect/>
          </a:stretch>
        </p:blipFill>
        <p:spPr bwMode="auto">
          <a:xfrm>
            <a:off x="2819400" y="2971800"/>
            <a:ext cx="5334000" cy="3602038"/>
          </a:xfrm>
          <a:prstGeom prst="rect">
            <a:avLst/>
          </a:prstGeom>
          <a:noFill/>
          <a:extLst>
            <a:ext uri="{909E8E84-426E-40dd-AFC4-6F175D3DCCD1}">
              <a14:hiddenFill xmlns:a14="http://schemas.microsoft.com/office/drawing/2010/main">
                <a:solidFill>
                  <a:srgbClr val="FFFFFF"/>
                </a:solidFill>
              </a14:hiddenFill>
            </a:ext>
          </a:extLst>
        </p:spPr>
      </p:pic>
      <p:cxnSp>
        <p:nvCxnSpPr>
          <p:cNvPr id="14344" name="Straight Arrow Connector 6"/>
          <p:cNvCxnSpPr>
            <a:cxnSpLocks noChangeShapeType="1"/>
          </p:cNvCxnSpPr>
          <p:nvPr/>
        </p:nvCxnSpPr>
        <p:spPr bwMode="auto">
          <a:xfrm flipV="1">
            <a:off x="1439863" y="5121275"/>
            <a:ext cx="2460625" cy="2413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744124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Concept 23.1  Distinct Body Plans Evolved among the Animals</a:t>
            </a:r>
          </a:p>
        </p:txBody>
      </p:sp>
      <p:sp>
        <p:nvSpPr>
          <p:cNvPr id="149507" name="Rectangle 3"/>
          <p:cNvSpPr>
            <a:spLocks noGrp="1" noChangeArrowheads="1"/>
          </p:cNvSpPr>
          <p:nvPr>
            <p:ph type="body" idx="1"/>
          </p:nvPr>
        </p:nvSpPr>
        <p:spPr/>
        <p:txBody>
          <a:bodyPr/>
          <a:lstStyle/>
          <a:p>
            <a:pPr marL="290513" indent="-290513">
              <a:spcAft>
                <a:spcPct val="20000"/>
              </a:spcAft>
              <a:buFontTx/>
              <a:buNone/>
            </a:pPr>
            <a:r>
              <a:rPr lang="en-US" sz="2000">
                <a:solidFill>
                  <a:schemeClr val="tx1"/>
                </a:solidFill>
                <a:latin typeface="Arial" charset="0"/>
                <a:ea typeface="ＭＳ Ｐゴシック" charset="0"/>
                <a:cs typeface="ＭＳ Ｐゴシック" charset="0"/>
              </a:rPr>
              <a:t>As organisms diverge at the point shown by the arrow on this phylogenetic tree, symmetry remain fixed as evolution proceeds.</a:t>
            </a:r>
          </a:p>
          <a:p>
            <a:pPr marL="798513" lvl="1" indent="-333375">
              <a:spcBef>
                <a:spcPct val="40000"/>
              </a:spcBef>
              <a:buFont typeface="Wingdings" charset="0"/>
              <a:buNone/>
            </a:pPr>
            <a:r>
              <a:rPr lang="en-US" sz="2000">
                <a:solidFill>
                  <a:schemeClr val="tx1"/>
                </a:solidFill>
                <a:latin typeface="Arial" charset="0"/>
                <a:ea typeface="ＭＳ Ｐゴシック" charset="0"/>
              </a:rPr>
              <a:t>a.	True</a:t>
            </a:r>
          </a:p>
          <a:p>
            <a:pPr marL="798513" lvl="1" indent="-333375">
              <a:spcBef>
                <a:spcPct val="40000"/>
              </a:spcBef>
              <a:buFont typeface="Wingdings" charset="0"/>
              <a:buNone/>
            </a:pPr>
            <a:r>
              <a:rPr lang="en-US" sz="2000">
                <a:solidFill>
                  <a:schemeClr val="tx1"/>
                </a:solidFill>
                <a:latin typeface="Arial" charset="0"/>
                <a:ea typeface="ＭＳ Ｐゴシック" charset="0"/>
              </a:rPr>
              <a:t>b.	False</a:t>
            </a:r>
          </a:p>
          <a:p>
            <a:pPr marL="798513" lvl="1" indent="-333375">
              <a:spcBef>
                <a:spcPct val="40000"/>
              </a:spcBef>
              <a:buFont typeface="Wingdings" charset="0"/>
              <a:buNone/>
            </a:pPr>
            <a:r>
              <a:rPr lang="en-US" sz="2000">
                <a:solidFill>
                  <a:schemeClr val="tx1"/>
                </a:solidFill>
                <a:latin typeface="Arial" charset="0"/>
                <a:ea typeface="ＭＳ Ｐゴシック" charset="0"/>
              </a:rPr>
              <a:t>c.	I don</a:t>
            </a:r>
            <a:r>
              <a:rPr lang="ja-JP" altLang="en-US" sz="2000">
                <a:solidFill>
                  <a:schemeClr val="tx1"/>
                </a:solidFill>
                <a:latin typeface="Arial" charset="0"/>
                <a:ea typeface="ＭＳ Ｐゴシック" charset="0"/>
              </a:rPr>
              <a:t>’</a:t>
            </a:r>
            <a:r>
              <a:rPr lang="en-US" sz="2000">
                <a:solidFill>
                  <a:schemeClr val="tx1"/>
                </a:solidFill>
                <a:latin typeface="Arial" charset="0"/>
                <a:ea typeface="ＭＳ Ｐゴシック" charset="0"/>
              </a:rPr>
              <a:t>t know.</a:t>
            </a:r>
          </a:p>
        </p:txBody>
      </p:sp>
      <p:pic>
        <p:nvPicPr>
          <p:cNvPr id="149508" name="Picture 4" descr="PoL-Fig-23-01-0 Animal Phylogeny"/>
          <p:cNvPicPr>
            <a:picLocks noChangeAspect="1" noChangeArrowheads="1"/>
          </p:cNvPicPr>
          <p:nvPr/>
        </p:nvPicPr>
        <p:blipFill>
          <a:blip r:embed="rId3">
            <a:extLst>
              <a:ext uri="{28A0092B-C50C-407E-A947-70E740481C1C}">
                <a14:useLocalDpi xmlns:a14="http://schemas.microsoft.com/office/drawing/2010/main" val="0"/>
              </a:ext>
            </a:extLst>
          </a:blip>
          <a:srcRect t="925" b="5881"/>
          <a:stretch>
            <a:fillRect/>
          </a:stretch>
        </p:blipFill>
        <p:spPr bwMode="auto">
          <a:xfrm>
            <a:off x="2971800" y="2566988"/>
            <a:ext cx="5791200" cy="3910012"/>
          </a:xfrm>
          <a:prstGeom prst="rect">
            <a:avLst/>
          </a:prstGeom>
          <a:noFill/>
          <a:extLst>
            <a:ext uri="{909E8E84-426E-40dd-AFC4-6F175D3DCCD1}">
              <a14:hiddenFill xmlns:a14="http://schemas.microsoft.com/office/drawing/2010/main">
                <a:solidFill>
                  <a:srgbClr val="FFFFFF"/>
                </a:solidFill>
              </a14:hiddenFill>
            </a:ext>
          </a:extLst>
        </p:spPr>
      </p:pic>
      <p:cxnSp>
        <p:nvCxnSpPr>
          <p:cNvPr id="149509" name="Straight Arrow Connector 6"/>
          <p:cNvCxnSpPr>
            <a:cxnSpLocks noChangeShapeType="1"/>
          </p:cNvCxnSpPr>
          <p:nvPr/>
        </p:nvCxnSpPr>
        <p:spPr bwMode="auto">
          <a:xfrm flipV="1">
            <a:off x="1676400" y="4911725"/>
            <a:ext cx="2460625" cy="2413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3213848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Concept 23.2  Some Animal Groups Fall Outside the Bilateria</a:t>
            </a:r>
          </a:p>
        </p:txBody>
      </p:sp>
      <p:sp>
        <p:nvSpPr>
          <p:cNvPr id="151555" name="Rectangle 3"/>
          <p:cNvSpPr>
            <a:spLocks noGrp="1" noChangeArrowheads="1"/>
          </p:cNvSpPr>
          <p:nvPr>
            <p:ph type="body" idx="1"/>
          </p:nvPr>
        </p:nvSpPr>
        <p:spPr/>
        <p:txBody>
          <a:bodyPr/>
          <a:lstStyle/>
          <a:p>
            <a:pPr marL="290513" indent="-290513">
              <a:spcAft>
                <a:spcPct val="20000"/>
              </a:spcAft>
              <a:buFontTx/>
              <a:buNone/>
            </a:pPr>
            <a:r>
              <a:rPr lang="en-US" sz="2000">
                <a:solidFill>
                  <a:schemeClr val="tx1"/>
                </a:solidFill>
                <a:latin typeface="Arial" charset="0"/>
                <a:ea typeface="ＭＳ Ｐゴシック" charset="0"/>
                <a:cs typeface="ＭＳ Ｐゴシック" charset="0"/>
              </a:rPr>
              <a:t>Referring to the phylogeny illustrated below, is radial symmetry common to all organisms not included as bilaterians?</a:t>
            </a:r>
          </a:p>
          <a:p>
            <a:pPr marL="290513" indent="-290513">
              <a:spcAft>
                <a:spcPct val="20000"/>
              </a:spcAft>
              <a:buFontTx/>
              <a:buNone/>
            </a:pPr>
            <a:r>
              <a:rPr lang="en-US" sz="2000" i="1">
                <a:solidFill>
                  <a:schemeClr val="tx1"/>
                </a:solidFill>
                <a:latin typeface="Arial" charset="0"/>
                <a:ea typeface="ＭＳ Ｐゴシック" charset="0"/>
                <a:cs typeface="ＭＳ Ｐゴシック" charset="0"/>
              </a:rPr>
              <a:t>Consulting your textbook</a:t>
            </a:r>
            <a:r>
              <a:rPr lang="en-US" sz="2000">
                <a:solidFill>
                  <a:schemeClr val="tx1"/>
                </a:solidFill>
                <a:latin typeface="Arial" charset="0"/>
                <a:ea typeface="ＭＳ Ｐゴシック" charset="0"/>
                <a:cs typeface="ＭＳ Ｐゴシック" charset="0"/>
              </a:rPr>
              <a:t>, do sponges and placozoans share any common features apart from </a:t>
            </a:r>
            <a:r>
              <a:rPr lang="en-US" sz="2000" i="1">
                <a:solidFill>
                  <a:schemeClr val="tx1"/>
                </a:solidFill>
                <a:latin typeface="Arial" charset="0"/>
                <a:ea typeface="ＭＳ Ｐゴシック" charset="0"/>
                <a:cs typeface="ＭＳ Ｐゴシック" charset="0"/>
              </a:rPr>
              <a:t>not</a:t>
            </a:r>
            <a:r>
              <a:rPr lang="en-US" sz="2000">
                <a:solidFill>
                  <a:schemeClr val="tx1"/>
                </a:solidFill>
                <a:latin typeface="Arial" charset="0"/>
                <a:ea typeface="ＭＳ Ｐゴシック" charset="0"/>
                <a:cs typeface="ＭＳ Ｐゴシック" charset="0"/>
              </a:rPr>
              <a:t> being part of the Bilateria?</a:t>
            </a:r>
          </a:p>
        </p:txBody>
      </p:sp>
      <p:pic>
        <p:nvPicPr>
          <p:cNvPr id="151556" name="Picture 4" descr="PoL-Fig-23-01-0 Animal Phylogeny"/>
          <p:cNvPicPr>
            <a:picLocks noChangeAspect="1" noChangeArrowheads="1"/>
          </p:cNvPicPr>
          <p:nvPr/>
        </p:nvPicPr>
        <p:blipFill>
          <a:blip r:embed="rId3">
            <a:extLst>
              <a:ext uri="{28A0092B-C50C-407E-A947-70E740481C1C}">
                <a14:useLocalDpi xmlns:a14="http://schemas.microsoft.com/office/drawing/2010/main" val="0"/>
              </a:ext>
            </a:extLst>
          </a:blip>
          <a:srcRect t="925" b="5881"/>
          <a:stretch>
            <a:fillRect/>
          </a:stretch>
        </p:blipFill>
        <p:spPr bwMode="auto">
          <a:xfrm>
            <a:off x="1066800" y="2844800"/>
            <a:ext cx="5410200" cy="3652838"/>
          </a:xfrm>
          <a:prstGeom prst="rect">
            <a:avLst/>
          </a:prstGeom>
          <a:noFill/>
          <a:extLst>
            <a:ext uri="{909E8E84-426E-40dd-AFC4-6F175D3DCCD1}">
              <a14:hiddenFill xmlns:a14="http://schemas.microsoft.com/office/drawing/2010/main">
                <a:solidFill>
                  <a:srgbClr val="FFFFFF"/>
                </a:solidFill>
              </a14:hiddenFill>
            </a:ext>
          </a:extLst>
        </p:spPr>
      </p:pic>
      <p:cxnSp>
        <p:nvCxnSpPr>
          <p:cNvPr id="151557" name="Straight Arrow Connector 6"/>
          <p:cNvCxnSpPr>
            <a:cxnSpLocks noChangeShapeType="1"/>
          </p:cNvCxnSpPr>
          <p:nvPr/>
        </p:nvCxnSpPr>
        <p:spPr bwMode="auto">
          <a:xfrm flipH="1">
            <a:off x="5432425" y="4210050"/>
            <a:ext cx="1806575" cy="12001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1558" name="TextBox 5"/>
          <p:cNvSpPr txBox="1">
            <a:spLocks noChangeArrowheads="1"/>
          </p:cNvSpPr>
          <p:nvPr/>
        </p:nvSpPr>
        <p:spPr bwMode="auto">
          <a:xfrm>
            <a:off x="7315200" y="3946525"/>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Times New Roman" charset="0"/>
                <a:ea typeface="ＭＳ Ｐゴシック" charset="0"/>
                <a:cs typeface="ＭＳ Ｐゴシック" charset="0"/>
              </a:defRPr>
            </a:lvl1pPr>
            <a:lvl2pPr marL="742950" indent="-285750" defTabSz="457200" eaLnBrk="0" hangingPunct="0">
              <a:defRPr sz="2400">
                <a:solidFill>
                  <a:schemeClr val="tx1"/>
                </a:solidFill>
                <a:latin typeface="Times New Roman" charset="0"/>
                <a:ea typeface="ＭＳ Ｐゴシック" charset="0"/>
              </a:defRPr>
            </a:lvl2pPr>
            <a:lvl3pPr marL="1143000" indent="-228600" defTabSz="457200" eaLnBrk="0" hangingPunct="0">
              <a:defRPr sz="2400">
                <a:solidFill>
                  <a:schemeClr val="tx1"/>
                </a:solidFill>
                <a:latin typeface="Times New Roman" charset="0"/>
                <a:ea typeface="ＭＳ Ｐゴシック" charset="0"/>
              </a:defRPr>
            </a:lvl3pPr>
            <a:lvl4pPr marL="1600200" indent="-228600" defTabSz="457200" eaLnBrk="0" hangingPunct="0">
              <a:defRPr sz="2400">
                <a:solidFill>
                  <a:schemeClr val="tx1"/>
                </a:solidFill>
                <a:latin typeface="Times New Roman" charset="0"/>
                <a:ea typeface="ＭＳ Ｐゴシック" charset="0"/>
              </a:defRPr>
            </a:lvl4pPr>
            <a:lvl5pPr marL="2057400" indent="-228600" defTabSz="4572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60000"/>
              </a:spcBef>
              <a:buClr>
                <a:schemeClr val="bg2"/>
              </a:buClr>
            </a:pPr>
            <a:r>
              <a:rPr lang="en-US" sz="2000">
                <a:solidFill>
                  <a:schemeClr val="bg2"/>
                </a:solidFill>
                <a:latin typeface="Arial" charset="0"/>
              </a:rPr>
              <a:t>Bilateria</a:t>
            </a:r>
          </a:p>
        </p:txBody>
      </p:sp>
    </p:spTree>
    <p:extLst>
      <p:ext uri="{BB962C8B-B14F-4D97-AF65-F5344CB8AC3E}">
        <p14:creationId xmlns:p14="http://schemas.microsoft.com/office/powerpoint/2010/main" val="2562321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Concept 23.2  Some Animal Groups Fall Outside the Bilateria</a:t>
            </a:r>
          </a:p>
        </p:txBody>
      </p:sp>
      <p:sp>
        <p:nvSpPr>
          <p:cNvPr id="153603" name="Rectangle 3"/>
          <p:cNvSpPr>
            <a:spLocks noGrp="1" noChangeArrowheads="1"/>
          </p:cNvSpPr>
          <p:nvPr>
            <p:ph type="body" idx="1"/>
          </p:nvPr>
        </p:nvSpPr>
        <p:spPr/>
        <p:txBody>
          <a:bodyPr/>
          <a:lstStyle/>
          <a:p>
            <a:pPr marL="290513" indent="-290513">
              <a:spcAft>
                <a:spcPct val="20000"/>
              </a:spcAft>
              <a:buFontTx/>
              <a:buNone/>
            </a:pPr>
            <a:r>
              <a:rPr lang="en-US" sz="2400">
                <a:solidFill>
                  <a:schemeClr val="tx1"/>
                </a:solidFill>
                <a:latin typeface="Arial" charset="0"/>
                <a:ea typeface="ＭＳ Ｐゴシック" charset="0"/>
                <a:cs typeface="ＭＳ Ｐゴシック" charset="0"/>
              </a:rPr>
              <a:t>Which of the following statements is true?</a:t>
            </a:r>
          </a:p>
          <a:p>
            <a:pPr marL="798513" lvl="1" indent="-333375">
              <a:spcBef>
                <a:spcPct val="40000"/>
              </a:spcBef>
              <a:buFont typeface="Wingdings" charset="0"/>
              <a:buNone/>
            </a:pPr>
            <a:r>
              <a:rPr lang="en-US" sz="2400">
                <a:solidFill>
                  <a:schemeClr val="tx1"/>
                </a:solidFill>
                <a:latin typeface="Arial" charset="0"/>
                <a:ea typeface="ＭＳ Ｐゴシック" charset="0"/>
              </a:rPr>
              <a:t>a.	All animals that fall outside of the Bilateria group are radially symmetrical.</a:t>
            </a:r>
          </a:p>
          <a:p>
            <a:pPr marL="798513" lvl="1" indent="-333375">
              <a:spcBef>
                <a:spcPct val="40000"/>
              </a:spcBef>
              <a:buFont typeface="Wingdings" charset="0"/>
              <a:buNone/>
            </a:pPr>
            <a:r>
              <a:rPr lang="en-US" sz="2400">
                <a:solidFill>
                  <a:schemeClr val="tx1"/>
                </a:solidFill>
                <a:latin typeface="Arial" charset="0"/>
                <a:ea typeface="ＭＳ Ｐゴシック" charset="0"/>
              </a:rPr>
              <a:t>b.	Sponges and placozoans share the trait of having differentiated tissue types.</a:t>
            </a:r>
          </a:p>
          <a:p>
            <a:pPr marL="798513" lvl="1" indent="-333375">
              <a:spcBef>
                <a:spcPct val="40000"/>
              </a:spcBef>
              <a:buFont typeface="Wingdings" charset="0"/>
              <a:buNone/>
            </a:pPr>
            <a:r>
              <a:rPr lang="en-US" sz="2400">
                <a:solidFill>
                  <a:schemeClr val="tx1"/>
                </a:solidFill>
                <a:latin typeface="Arial" charset="0"/>
                <a:ea typeface="ＭＳ Ｐゴシック" charset="0"/>
              </a:rPr>
              <a:t>c.	Sponges and placozoans can reproduce both sexually and asexually.</a:t>
            </a:r>
          </a:p>
          <a:p>
            <a:pPr marL="798513" lvl="1" indent="-333375">
              <a:spcBef>
                <a:spcPct val="40000"/>
              </a:spcBef>
              <a:buFont typeface="Wingdings" charset="0"/>
              <a:buNone/>
            </a:pPr>
            <a:r>
              <a:rPr lang="en-US" sz="2400">
                <a:solidFill>
                  <a:schemeClr val="tx1"/>
                </a:solidFill>
                <a:latin typeface="Arial" charset="0"/>
                <a:ea typeface="ＭＳ Ｐゴシック" charset="0"/>
              </a:rPr>
              <a:t>d.	Sponges and placozoans have a gut.</a:t>
            </a:r>
          </a:p>
          <a:p>
            <a:pPr marL="798513" lvl="1" indent="-333375">
              <a:spcBef>
                <a:spcPct val="40000"/>
              </a:spcBef>
              <a:buFont typeface="Wingdings" charset="0"/>
              <a:buNone/>
            </a:pPr>
            <a:r>
              <a:rPr lang="en-US" sz="2400">
                <a:solidFill>
                  <a:schemeClr val="tx1"/>
                </a:solidFill>
                <a:latin typeface="Arial" charset="0"/>
                <a:ea typeface="ＭＳ Ｐゴシック" charset="0"/>
              </a:rPr>
              <a:t>e.	Sponges and placozoans have a nervous system.</a:t>
            </a:r>
          </a:p>
        </p:txBody>
      </p:sp>
    </p:spTree>
    <p:extLst>
      <p:ext uri="{BB962C8B-B14F-4D97-AF65-F5344CB8AC3E}">
        <p14:creationId xmlns:p14="http://schemas.microsoft.com/office/powerpoint/2010/main" val="35913221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32.8  Animal phylogeny based on sequencing of SSU-rRNA</a:t>
            </a:r>
            <a:endParaRPr lang="en-US">
              <a:solidFill>
                <a:schemeClr val="tx1"/>
              </a:solidFill>
              <a:latin typeface="Palatino" charset="0"/>
            </a:endParaRPr>
          </a:p>
        </p:txBody>
      </p:sp>
      <p:sp>
        <p:nvSpPr>
          <p:cNvPr id="138243"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8244" name="Picture 4" descr="32-08-AnimalPhylSSUrRNA-L.gif                                  00000C5B&#10;KM ZIP-024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
            <a:ext cx="6934200" cy="6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5684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32.9  A trochophore larva</a:t>
            </a:r>
            <a:endParaRPr lang="en-US">
              <a:solidFill>
                <a:schemeClr val="tx1"/>
              </a:solidFill>
              <a:latin typeface="Palatino" charset="0"/>
            </a:endParaRPr>
          </a:p>
        </p:txBody>
      </p:sp>
      <p:sp>
        <p:nvSpPr>
          <p:cNvPr id="139267"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9268" name="Picture 4" descr="32-09-TrochophoreLarva-L.gif                                   00000C5B&#10;KM ZIP-024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381000"/>
            <a:ext cx="6799263"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3099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26.15  Whittaker’s five-kingdom system</a:t>
            </a:r>
            <a:endParaRPr lang="en-US">
              <a:solidFill>
                <a:schemeClr val="tx1"/>
              </a:solidFill>
              <a:latin typeface="Times" charset="0"/>
            </a:endParaRPr>
          </a:p>
        </p:txBody>
      </p:sp>
      <p:sp>
        <p:nvSpPr>
          <p:cNvPr id="116739"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67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98463"/>
            <a:ext cx="6999288" cy="63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469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32.10  Ecdysis</a:t>
            </a:r>
            <a:endParaRPr lang="en-US">
              <a:solidFill>
                <a:schemeClr val="tx1"/>
              </a:solidFill>
              <a:latin typeface="Palatino" charset="0"/>
            </a:endParaRPr>
          </a:p>
        </p:txBody>
      </p:sp>
      <p:sp>
        <p:nvSpPr>
          <p:cNvPr id="140291"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40292" name="Picture 4" descr="32-10-Ecdysis.jpg                                              00000C5B&#10;KM ZIP-024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813" y="457200"/>
            <a:ext cx="6300787"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17162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32.11  A lophophorate</a:t>
            </a:r>
            <a:endParaRPr lang="en-US">
              <a:solidFill>
                <a:schemeClr val="tx1"/>
              </a:solidFill>
              <a:latin typeface="Palatino" charset="0"/>
            </a:endParaRPr>
          </a:p>
        </p:txBody>
      </p:sp>
      <p:sp>
        <p:nvSpPr>
          <p:cNvPr id="141315"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41316" name="Picture 4" descr="32-11-Lophophorate.jpg                                         00000C5B&#10;KM ZIP-024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381000"/>
            <a:ext cx="4314825" cy="642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2009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32.12  Comparing the molecular based and grade-based trees of animal phylogeny</a:t>
            </a:r>
            <a:endParaRPr lang="en-US">
              <a:solidFill>
                <a:schemeClr val="tx1"/>
              </a:solidFill>
              <a:latin typeface="Palatino" charset="0"/>
            </a:endParaRPr>
          </a:p>
        </p:txBody>
      </p:sp>
      <p:sp>
        <p:nvSpPr>
          <p:cNvPr id="142339"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42340" name="Picture 4" descr="32-12-MolecVsBodyPlan-L.gif                                    00000C5B&#10;KM ZIP-024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838200"/>
            <a:ext cx="9067800"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80846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34.1  Clades of extant chordates</a:t>
            </a:r>
            <a:endParaRPr lang="en-US">
              <a:solidFill>
                <a:schemeClr val="tx1"/>
              </a:solidFill>
              <a:latin typeface="Palatino" charset="0"/>
            </a:endParaRPr>
          </a:p>
        </p:txBody>
      </p:sp>
      <p:sp>
        <p:nvSpPr>
          <p:cNvPr id="146435"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46436" name="Picture 4" descr="34-01-ExtantChordatClade-L.gif                                 00000C5F&#10;KM ZIP-024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417513"/>
            <a:ext cx="8688387" cy="63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75276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PoL-Fig-23-3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411163"/>
            <a:ext cx="4954588" cy="644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PoL-Fig-23-3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88360"/>
            <a:ext cx="8531225" cy="606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Rectangle 3"/>
          <p:cNvSpPr>
            <a:spLocks noGrp="1" noChangeArrowheads="1"/>
          </p:cNvSpPr>
          <p:nvPr>
            <p:ph type="title"/>
          </p:nvPr>
        </p:nvSpPr>
        <p:spPr>
          <a:xfrm>
            <a:off x="457200" y="274638"/>
            <a:ext cx="8229600" cy="411527"/>
          </a:xfrm>
        </p:spPr>
        <p:txBody>
          <a:bodyPr>
            <a:normAutofit/>
          </a:bodyPr>
          <a:lstStyle/>
          <a:p>
            <a:pPr eaLnBrk="1" hangingPunct="1"/>
            <a:r>
              <a:rPr lang="en-US" sz="2000" dirty="0">
                <a:latin typeface="Arial" charset="0"/>
              </a:rPr>
              <a:t>Figure 23.36  Phylogeny of the Living Vertebrates</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t="-16260" b="-16260"/>
          <a:stretch>
            <a:fillRect/>
          </a:stretch>
        </p:blipFill>
        <p:spPr>
          <a:xfrm>
            <a:off x="457200" y="274638"/>
            <a:ext cx="8229600" cy="5851525"/>
          </a:xfrm>
        </p:spPr>
      </p:pic>
    </p:spTree>
    <p:extLst>
      <p:ext uri="{BB962C8B-B14F-4D97-AF65-F5344CB8AC3E}">
        <p14:creationId xmlns:p14="http://schemas.microsoft.com/office/powerpoint/2010/main" val="2473756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PoL-Fig-23-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6165"/>
            <a:ext cx="8531225" cy="589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3" name="Rectangle 3"/>
          <p:cNvSpPr>
            <a:spLocks noGrp="1" noChangeArrowheads="1"/>
          </p:cNvSpPr>
          <p:nvPr>
            <p:ph type="title"/>
          </p:nvPr>
        </p:nvSpPr>
        <p:spPr>
          <a:xfrm>
            <a:off x="457200" y="274638"/>
            <a:ext cx="8229600" cy="411527"/>
          </a:xfrm>
        </p:spPr>
        <p:txBody>
          <a:bodyPr>
            <a:normAutofit/>
          </a:bodyPr>
          <a:lstStyle/>
          <a:p>
            <a:pPr eaLnBrk="1" hangingPunct="1"/>
            <a:r>
              <a:rPr lang="en-US" sz="2000" dirty="0">
                <a:latin typeface="Arial" charset="0"/>
              </a:rPr>
              <a:t>Figure 23.45  Phylogeny of Amniotes</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9" name="Picture 4" descr="PoL-Table-23-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437979"/>
            <a:ext cx="8535987" cy="596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t="9024" b="9024"/>
          <a:stretch>
            <a:fillRect/>
          </a:stretch>
        </p:blipFill>
        <p:spPr>
          <a:xfrm>
            <a:off x="457200" y="160592"/>
            <a:ext cx="8229600" cy="6482069"/>
          </a:xfrm>
        </p:spPr>
      </p:pic>
    </p:spTree>
    <p:extLst>
      <p:ext uri="{BB962C8B-B14F-4D97-AF65-F5344CB8AC3E}">
        <p14:creationId xmlns:p14="http://schemas.microsoft.com/office/powerpoint/2010/main" val="33807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26.16  Our changing view of biological diversity</a:t>
            </a:r>
            <a:endParaRPr lang="en-US">
              <a:solidFill>
                <a:schemeClr val="tx1"/>
              </a:solidFill>
              <a:latin typeface="Times" charset="0"/>
            </a:endParaRPr>
          </a:p>
        </p:txBody>
      </p:sp>
      <p:sp>
        <p:nvSpPr>
          <p:cNvPr id="117763"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77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41500"/>
            <a:ext cx="8991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00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ph type="title"/>
          </p:nvPr>
        </p:nvSpPr>
        <p:spPr bwMode="auto">
          <a:xfrm>
            <a:off x="0" y="0"/>
            <a:ext cx="88376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a:tabLst>
                <a:tab pos="1028700" algn="l"/>
              </a:tabLst>
            </a:pPr>
            <a:r>
              <a:rPr lang="en-US" sz="1400">
                <a:solidFill>
                  <a:schemeClr val="tx1"/>
                </a:solidFill>
                <a:latin typeface="Arial" charset="0"/>
              </a:rPr>
              <a:t>Figure 27.2  The three domains of life</a:t>
            </a:r>
            <a:endParaRPr lang="en-US">
              <a:solidFill>
                <a:schemeClr val="tx1"/>
              </a:solidFill>
              <a:latin typeface="Palatino" charset="0"/>
            </a:endParaRPr>
          </a:p>
        </p:txBody>
      </p:sp>
      <p:sp>
        <p:nvSpPr>
          <p:cNvPr id="118787" name="Line 3"/>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8788" name="Picture 4" descr="27-02-ThreeLifeLineages-L.gif                                  00000154Zip 100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 y="609600"/>
            <a:ext cx="8916987"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5957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L-Fig-19-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11163"/>
            <a:ext cx="7013575" cy="644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a:xfrm>
            <a:off x="457200" y="0"/>
            <a:ext cx="8229600" cy="411163"/>
          </a:xfrm>
        </p:spPr>
        <p:txBody>
          <a:bodyPr>
            <a:normAutofit fontScale="90000"/>
          </a:bodyPr>
          <a:lstStyle/>
          <a:p>
            <a:pPr eaLnBrk="1" hangingPunct="1"/>
            <a:r>
              <a:rPr lang="en-US" sz="2400" dirty="0">
                <a:latin typeface="Arial" charset="0"/>
              </a:rPr>
              <a:t>Figure 19.1  The Three Domains of the Living World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a:xfrm>
            <a:off x="457200" y="274638"/>
            <a:ext cx="8229600" cy="411527"/>
          </a:xfrm>
        </p:spPr>
        <p:txBody>
          <a:bodyPr>
            <a:normAutofit fontScale="90000"/>
          </a:bodyPr>
          <a:lstStyle/>
          <a:p>
            <a:pPr eaLnBrk="1" hangingPunct="1"/>
            <a:r>
              <a:rPr lang="en-US" sz="2400" dirty="0">
                <a:latin typeface="Arial" charset="0"/>
              </a:rPr>
              <a:t>Table 19.1  The Three Domains of Life on Earth</a:t>
            </a:r>
          </a:p>
        </p:txBody>
      </p:sp>
      <p:pic>
        <p:nvPicPr>
          <p:cNvPr id="4099" name="Picture 4" descr="PoL-Table-19-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875955"/>
            <a:ext cx="8535987" cy="528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a:xfrm>
            <a:off x="457200" y="274638"/>
            <a:ext cx="8229600" cy="659714"/>
          </a:xfrm>
        </p:spPr>
        <p:txBody>
          <a:bodyPr>
            <a:normAutofit fontScale="90000"/>
          </a:bodyPr>
          <a:lstStyle/>
          <a:p>
            <a:pPr eaLnBrk="1" hangingPunct="1"/>
            <a:r>
              <a:rPr lang="en-US" sz="2000" dirty="0">
                <a:latin typeface="Arial" charset="0"/>
              </a:rPr>
              <a:t>Figure 19.4  Lateral Gene Transfer Complicates Phylogenetic Relationships </a:t>
            </a:r>
          </a:p>
        </p:txBody>
      </p:sp>
      <p:pic>
        <p:nvPicPr>
          <p:cNvPr id="11267" name="Picture 6" descr="PoL-Fig-19-04-0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26337"/>
            <a:ext cx="8534400" cy="424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229</TotalTime>
  <Words>1073</Words>
  <Application>Microsoft Macintosh PowerPoint</Application>
  <PresentationFormat>On-screen Show (4:3)</PresentationFormat>
  <Paragraphs>135</Paragraphs>
  <Slides>49</Slides>
  <Notes>43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The Tree of Life</vt:lpstr>
      <vt:lpstr>Figure 26.1  Some major episodes in the history of life</vt:lpstr>
      <vt:lpstr>Figure 26.15  Whittaker’s five-kingdom system</vt:lpstr>
      <vt:lpstr>Figure 26.16  Our changing view of biological diversity</vt:lpstr>
      <vt:lpstr>Figure 27.2  The three domains of life</vt:lpstr>
      <vt:lpstr>Figure 19.1  The Three Domains of the Living World </vt:lpstr>
      <vt:lpstr>Table 19.1  The Three Domains of Life on Earth</vt:lpstr>
      <vt:lpstr>Figure 19.4  Lateral Gene Transfer Complicates Phylogenetic Relationships </vt:lpstr>
      <vt:lpstr>Figure 28.6  Traditional hypothesis for how the three domains of life are related</vt:lpstr>
      <vt:lpstr>Figure 28.7  An alternative hypothesis for how the three domains of life are related</vt:lpstr>
      <vt:lpstr>Figure 28.8  A tentative phylogeny of eukaryotes</vt:lpstr>
      <vt:lpstr>Apply the concept p. 390</vt:lpstr>
      <vt:lpstr>PowerPoint Presentation</vt:lpstr>
      <vt:lpstr>Apply the Concept, Ch. 20, p. 390</vt:lpstr>
      <vt:lpstr>Figure 20.2  Endosymbiotic Events in the Evolution of Chloroplasts</vt:lpstr>
      <vt:lpstr>Figure 21.1  The Evolution of Plants (Part 1)</vt:lpstr>
      <vt:lpstr>PowerPoint Presentation</vt:lpstr>
      <vt:lpstr>Concept 21.1  Primary Endosymbiosis Produced the First Photosynthetic Eukaryotes</vt:lpstr>
      <vt:lpstr>Table 21.1  Classification of Land Plants</vt:lpstr>
      <vt:lpstr>Figure 21.4  Alternation of Generations in Land Plants</vt:lpstr>
      <vt:lpstr>Figure 23.1  Animal Phylogeny</vt:lpstr>
      <vt:lpstr>Figure 32.4  A traditional view of animal diversity based on body-plan grades</vt:lpstr>
      <vt:lpstr>Figure 32.1  Early embryonic development (Layer 1)</vt:lpstr>
      <vt:lpstr>Figure 32.1  Early embryonic development (Layer 2)</vt:lpstr>
      <vt:lpstr>Figure 32.1  Early embryonic development (Layer 3)</vt:lpstr>
      <vt:lpstr>Figure 32.3  One hypothesis for the origin of animals from a flagellated protist</vt:lpstr>
      <vt:lpstr>Figure 23.2  Choanocytes in Sponges Resemble Choanoflagellate Protists</vt:lpstr>
      <vt:lpstr>Figure 23.2  Choanocytes in Sponges Resemble Choanoflagellate Protists (Part 2)</vt:lpstr>
      <vt:lpstr>Figure 32.5  Body symmetry</vt:lpstr>
      <vt:lpstr>Figure 32.6  Body plans of the bilateria</vt:lpstr>
      <vt:lpstr>Figure 23.3  Animal Body Cavities (Part 3)</vt:lpstr>
      <vt:lpstr>Figure 32.7  A comparison of early development in protostomes and deuterostomes</vt:lpstr>
      <vt:lpstr>Concept 23.1  Distinct Body Plans Evolved among the Animals</vt:lpstr>
      <vt:lpstr>Concept 23.1  Distinct Body Plans Evolved among the Animals</vt:lpstr>
      <vt:lpstr>Concept 23.2  Some Animal Groups Fall Outside the Bilateria</vt:lpstr>
      <vt:lpstr>Concept 23.2  Some Animal Groups Fall Outside the Bilateria</vt:lpstr>
      <vt:lpstr>Figure 32.8  Animal phylogeny based on sequencing of SSU-rRNA</vt:lpstr>
      <vt:lpstr>Figure 32.9  A trochophore larva</vt:lpstr>
      <vt:lpstr>Figure 32.10  Ecdysis</vt:lpstr>
      <vt:lpstr>Figure 32.11  A lophophorate</vt:lpstr>
      <vt:lpstr>Figure 32.12  Comparing the molecular based and grade-based trees of animal phylogeny</vt:lpstr>
      <vt:lpstr>Figure 34.1  Clades of extant chordates</vt:lpstr>
      <vt:lpstr>PowerPoint Presentation</vt:lpstr>
      <vt:lpstr>Figure 23.36  Phylogeny of the Living Vertebrates</vt:lpstr>
      <vt:lpstr>PowerPoint Presentation</vt:lpstr>
      <vt:lpstr>Figure 23.45  Phylogeny of Amniotes</vt:lpstr>
      <vt:lpstr>PowerPoint Presentation</vt:lpstr>
      <vt:lpstr>PowerPoint Presentation</vt:lpstr>
    </vt:vector>
  </TitlesOfParts>
  <Company>Sharon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Dixon</dc:creator>
  <cp:lastModifiedBy>James Dixon</cp:lastModifiedBy>
  <cp:revision>11</cp:revision>
  <dcterms:created xsi:type="dcterms:W3CDTF">2013-10-25T14:24:43Z</dcterms:created>
  <dcterms:modified xsi:type="dcterms:W3CDTF">2013-10-25T18:14:03Z</dcterms:modified>
</cp:coreProperties>
</file>