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9" r:id="rId9"/>
    <p:sldId id="266" r:id="rId10"/>
    <p:sldId id="267" r:id="rId11"/>
    <p:sldId id="268" r:id="rId12"/>
    <p:sldId id="272" r:id="rId13"/>
    <p:sldId id="270" r:id="rId14"/>
    <p:sldId id="276" r:id="rId15"/>
    <p:sldId id="271" r:id="rId16"/>
    <p:sldId id="280" r:id="rId17"/>
    <p:sldId id="275" r:id="rId18"/>
    <p:sldId id="281" r:id="rId19"/>
    <p:sldId id="273" r:id="rId20"/>
    <p:sldId id="278" r:id="rId21"/>
    <p:sldId id="274" r:id="rId22"/>
    <p:sldId id="277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080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269233-5AF1-E545-82B0-74A36F539CAF}" type="datetimeFigureOut">
              <a:rPr lang="en-US" smtClean="0"/>
              <a:t>5/8/13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04934-D65F-C249-96D7-3E2FFE079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90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129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303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31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548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114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9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05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66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525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162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04934-D65F-C249-96D7-3E2FFE0790F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86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13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0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4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6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1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2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9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5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62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4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14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29146-0AC9-4045-B329-F05F60E52300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C14B3-593C-1042-B563-B375A1FF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26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4" Type="http://schemas.openxmlformats.org/officeDocument/2006/relationships/image" Target="../media/image4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package" Target="../embeddings/Microsoft_Word_Document3.docx"/><Relationship Id="rId5" Type="http://schemas.openxmlformats.org/officeDocument/2006/relationships/image" Target="../media/image5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78713"/>
            <a:ext cx="7772400" cy="2521392"/>
          </a:xfrm>
        </p:spPr>
        <p:txBody>
          <a:bodyPr>
            <a:normAutofit/>
          </a:bodyPr>
          <a:lstStyle/>
          <a:p>
            <a:r>
              <a:rPr lang="en-US" dirty="0" smtClean="0"/>
              <a:t>Changes in Gene Regulation in </a:t>
            </a:r>
            <a:r>
              <a:rPr lang="en-US" dirty="0" smtClean="0">
                <a:latin typeface="Lucida Grande"/>
                <a:ea typeface="Lucida Grande"/>
                <a:cs typeface="Lucida Grande"/>
              </a:rPr>
              <a:t>Δ</a:t>
            </a:r>
            <a:r>
              <a:rPr lang="en-US" dirty="0" smtClean="0"/>
              <a:t>Zap1 Strain of </a:t>
            </a:r>
            <a:r>
              <a:rPr lang="en-US" i="1" dirty="0" smtClean="0"/>
              <a:t>S</a:t>
            </a:r>
            <a:r>
              <a:rPr lang="en-US" i="1" dirty="0" smtClean="0"/>
              <a:t>accharomyces </a:t>
            </a:r>
            <a:r>
              <a:rPr lang="en-US" i="1" dirty="0" err="1" smtClean="0"/>
              <a:t>cerevisiae</a:t>
            </a:r>
            <a:r>
              <a:rPr lang="en-US" i="1" dirty="0" smtClean="0"/>
              <a:t> </a:t>
            </a:r>
            <a:r>
              <a:rPr lang="en-US" dirty="0" smtClean="0"/>
              <a:t>due to Cold Shock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89080"/>
            <a:ext cx="6400800" cy="853261"/>
          </a:xfrm>
        </p:spPr>
        <p:txBody>
          <a:bodyPr/>
          <a:lstStyle/>
          <a:p>
            <a:r>
              <a:rPr lang="en-US" dirty="0" smtClean="0"/>
              <a:t>Jim McDonald and Paul </a:t>
            </a:r>
            <a:r>
              <a:rPr lang="en-US" dirty="0" err="1" smtClean="0"/>
              <a:t>Magnano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969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64" y="1213302"/>
            <a:ext cx="6596759" cy="4398219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/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0401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Cluster: Profile 48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42051" y="5782142"/>
            <a:ext cx="4132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majority of genes are up-regulated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726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3480"/>
            <a:ext cx="8229600" cy="1143000"/>
          </a:xfrm>
        </p:spPr>
        <p:txBody>
          <a:bodyPr/>
          <a:lstStyle/>
          <a:p>
            <a:r>
              <a:rPr lang="en-US" dirty="0" smtClean="0"/>
              <a:t>Gene Ontology Terms from STEM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88555"/>
              </p:ext>
            </p:extLst>
          </p:nvPr>
        </p:nvGraphicFramePr>
        <p:xfrm>
          <a:off x="143859" y="956087"/>
          <a:ext cx="8765558" cy="4995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Document" r:id="rId3" imgW="6083300" imgH="3467100" progId="Word.Document.12">
                  <p:embed/>
                </p:oleObj>
              </mc:Choice>
              <mc:Fallback>
                <p:oleObj name="Document" r:id="rId3" imgW="6083300" imgH="34671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3859" y="956087"/>
                        <a:ext cx="8765558" cy="49958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4343" y="5857116"/>
            <a:ext cx="862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GO terms showed significant changes in expression. They are involved in </a:t>
            </a:r>
            <a:r>
              <a:rPr lang="en-US" dirty="0"/>
              <a:t>ribosome biosynthesis, assembly of ribosomes, RNA molecule synthesis, and transcription </a:t>
            </a:r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015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Transcription Factors used in Model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171960"/>
              </p:ext>
            </p:extLst>
          </p:nvPr>
        </p:nvGraphicFramePr>
        <p:xfrm>
          <a:off x="14405" y="2490579"/>
          <a:ext cx="9135929" cy="1964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Document" r:id="rId4" imgW="6083300" imgH="1308100" progId="Word.Document.12">
                  <p:embed/>
                </p:oleObj>
              </mc:Choice>
              <mc:Fallback>
                <p:oleObj name="Document" r:id="rId4" imgW="6083300" imgH="13081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05" y="2490579"/>
                        <a:ext cx="9135929" cy="19645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26934" y="4910082"/>
            <a:ext cx="68431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Used YEASTRACT to choose the 5 transcription factors that had the highest percentage of genes they regulated in the profile, increasing the likelihood they would be apart of the transcription factor network.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805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YEASTRACT Transcription Factor Network</a:t>
            </a:r>
            <a:endParaRPr lang="en-US" sz="3600" dirty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28462"/>
            <a:ext cx="9144000" cy="1258646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/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26934" y="5371933"/>
            <a:ext cx="6330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of our transcription factors, including the five we added, had connections to other transcription factors in the network.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51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Transcription factors that have the closest fit to the model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7551"/>
          </a:xfrm>
        </p:spPr>
        <p:txBody>
          <a:bodyPr>
            <a:normAutofit/>
          </a:bodyPr>
          <a:lstStyle/>
          <a:p>
            <a:r>
              <a:rPr lang="en-US" dirty="0" smtClean="0"/>
              <a:t>Ran the model using the 25 transcription factors in the network.</a:t>
            </a:r>
          </a:p>
          <a:p>
            <a:r>
              <a:rPr lang="en-US" dirty="0" smtClean="0"/>
              <a:t>Ran three models: Sigmoidal; where </a:t>
            </a:r>
            <a:r>
              <a:rPr lang="en-US" dirty="0" err="1" smtClean="0"/>
              <a:t>fix_b</a:t>
            </a:r>
            <a:r>
              <a:rPr lang="en-US" dirty="0" smtClean="0"/>
              <a:t>=1, Sigmoidal; where </a:t>
            </a:r>
            <a:r>
              <a:rPr lang="en-US" dirty="0" err="1" smtClean="0"/>
              <a:t>fix_b</a:t>
            </a:r>
            <a:r>
              <a:rPr lang="en-US" dirty="0" smtClean="0"/>
              <a:t>=0, and </a:t>
            </a:r>
            <a:r>
              <a:rPr lang="en-US" dirty="0" err="1" smtClean="0"/>
              <a:t>Michaelis-Menten</a:t>
            </a:r>
            <a:endParaRPr lang="en-US" dirty="0" smtClean="0"/>
          </a:p>
          <a:p>
            <a:r>
              <a:rPr lang="en-US" dirty="0" smtClean="0"/>
              <a:t>Found that Ace2 and Yap6 had the closest fit to the model data.</a:t>
            </a:r>
          </a:p>
          <a:p>
            <a:r>
              <a:rPr lang="en-US" dirty="0" smtClean="0"/>
              <a:t>There were slight differences in the log fold changes for each different model we ran.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3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696" y="3464829"/>
            <a:ext cx="3839285" cy="3393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044" y="18958"/>
            <a:ext cx="3968956" cy="3507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20364" cy="3464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" y="3431942"/>
            <a:ext cx="214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Sigmoidal </a:t>
            </a:r>
            <a:r>
              <a:rPr lang="en-US" dirty="0" err="1" smtClean="0"/>
              <a:t>fix_b</a:t>
            </a:r>
            <a:r>
              <a:rPr lang="en-US" dirty="0" smtClean="0"/>
              <a:t> = 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61981" y="6488668"/>
            <a:ext cx="214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Michaelis-Menten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210465" y="3488816"/>
            <a:ext cx="214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Sigmoidal </a:t>
            </a:r>
            <a:r>
              <a:rPr lang="en-US" dirty="0" err="1" smtClean="0"/>
              <a:t>fix_b</a:t>
            </a:r>
            <a:r>
              <a:rPr lang="en-US" dirty="0" smtClean="0"/>
              <a:t>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65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7548"/>
            <a:ext cx="9144000" cy="1258646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/>
            </a:ext>
          </a:extLst>
        </p:spPr>
      </p:pic>
      <p:sp>
        <p:nvSpPr>
          <p:cNvPr id="5" name="Up Arrow 4"/>
          <p:cNvSpPr/>
          <p:nvPr/>
        </p:nvSpPr>
        <p:spPr>
          <a:xfrm>
            <a:off x="8166100" y="2812364"/>
            <a:ext cx="196850" cy="3810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3982359"/>
            <a:ext cx="8229600" cy="2021699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Ace2 is regulated by multiple other transcription factors.</a:t>
            </a:r>
          </a:p>
          <a:p>
            <a:r>
              <a:rPr lang="en-US" sz="2400" dirty="0" smtClean="0"/>
              <a:t>Ace2 is mainly responsible for septum destruction during cytokinesis.</a:t>
            </a:r>
          </a:p>
          <a:p>
            <a:r>
              <a:rPr lang="en-US" sz="2400" dirty="0" smtClean="0"/>
              <a:t>During cold shock it is down-regulated as the cell is not dividing and does not need Ace2 to be available to </a:t>
            </a:r>
            <a:r>
              <a:rPr lang="en-US" sz="2400" smtClean="0"/>
              <a:t>be activated.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4421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650" y="1"/>
            <a:ext cx="3817306" cy="3373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6" y="0"/>
            <a:ext cx="3834194" cy="3388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297" y="3336580"/>
            <a:ext cx="3984394" cy="3521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" y="3337152"/>
            <a:ext cx="214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Sigmoidal </a:t>
            </a:r>
            <a:r>
              <a:rPr lang="en-US" dirty="0" err="1" smtClean="0"/>
              <a:t>fix_b</a:t>
            </a:r>
            <a:r>
              <a:rPr lang="en-US" dirty="0" smtClean="0"/>
              <a:t> = 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61981" y="6488668"/>
            <a:ext cx="214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Michaelis-Menten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210465" y="3318194"/>
            <a:ext cx="214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Sigmoidal </a:t>
            </a:r>
            <a:r>
              <a:rPr lang="en-US" dirty="0" err="1" smtClean="0"/>
              <a:t>fix_b</a:t>
            </a:r>
            <a:r>
              <a:rPr lang="en-US" dirty="0" smtClean="0"/>
              <a:t>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113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2156"/>
            <a:ext cx="9144000" cy="1258646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/>
            </a:ext>
          </a:extLst>
        </p:spPr>
      </p:pic>
      <p:sp>
        <p:nvSpPr>
          <p:cNvPr id="5" name="Up Arrow 4"/>
          <p:cNvSpPr/>
          <p:nvPr/>
        </p:nvSpPr>
        <p:spPr>
          <a:xfrm>
            <a:off x="3733800" y="2611252"/>
            <a:ext cx="241300" cy="4191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3982360"/>
            <a:ext cx="8229600" cy="2425818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Yap6 is also regulated by multiple other transcription factors.</a:t>
            </a:r>
          </a:p>
          <a:p>
            <a:r>
              <a:rPr lang="en-US" sz="2400" dirty="0" smtClean="0"/>
              <a:t>Yap6 shows a slight repression followed by a slight activation but doesn’t move far from from 0 expression. </a:t>
            </a:r>
          </a:p>
          <a:p>
            <a:r>
              <a:rPr lang="en-US" sz="2400" dirty="0" smtClean="0"/>
              <a:t>Yap6 is a </a:t>
            </a:r>
            <a:r>
              <a:rPr lang="en-US" sz="2400" dirty="0" err="1" smtClean="0"/>
              <a:t>leucine</a:t>
            </a:r>
            <a:r>
              <a:rPr lang="en-US" sz="2400" dirty="0" smtClean="0"/>
              <a:t> zipper that holds parallel alpha helices together. </a:t>
            </a:r>
          </a:p>
          <a:p>
            <a:r>
              <a:rPr lang="en-US" sz="2400" dirty="0" smtClean="0"/>
              <a:t>This process is neither up or down regulated during cold shock.</a:t>
            </a:r>
          </a:p>
        </p:txBody>
      </p:sp>
    </p:spTree>
    <p:extLst>
      <p:ext uri="{BB962C8B-B14F-4D97-AF65-F5344CB8AC3E}">
        <p14:creationId xmlns:p14="http://schemas.microsoft.com/office/powerpoint/2010/main" val="2424421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694" y="0"/>
            <a:ext cx="3817306" cy="3373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09651" cy="3366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179" y="3366980"/>
            <a:ext cx="3949999" cy="3491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" y="3318194"/>
            <a:ext cx="214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Sigmoidal </a:t>
            </a:r>
            <a:r>
              <a:rPr lang="en-US" dirty="0" err="1" smtClean="0"/>
              <a:t>fix_b</a:t>
            </a:r>
            <a:r>
              <a:rPr lang="en-US" dirty="0" smtClean="0"/>
              <a:t> = 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210465" y="3337152"/>
            <a:ext cx="214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Sigmoidal </a:t>
            </a:r>
            <a:r>
              <a:rPr lang="en-US" dirty="0" err="1" smtClean="0"/>
              <a:t>fix_b</a:t>
            </a:r>
            <a:r>
              <a:rPr lang="en-US" dirty="0" smtClean="0"/>
              <a:t> = 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61981" y="6488668"/>
            <a:ext cx="214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Michaelis-Menten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048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Introduction to Gene Regulation, Cold Shock, and DNA Microarrays</a:t>
            </a:r>
          </a:p>
          <a:p>
            <a:r>
              <a:rPr lang="en-US" sz="3600" dirty="0" smtClean="0"/>
              <a:t>Steps required for Analysis and Model</a:t>
            </a:r>
          </a:p>
          <a:p>
            <a:r>
              <a:rPr lang="en-US" sz="3600" dirty="0" smtClean="0"/>
              <a:t>Results of Running the Model</a:t>
            </a:r>
          </a:p>
          <a:p>
            <a:r>
              <a:rPr lang="en-US" sz="3600" dirty="0" smtClean="0"/>
              <a:t>Discussion of our Results</a:t>
            </a:r>
          </a:p>
        </p:txBody>
      </p:sp>
    </p:spTree>
    <p:extLst>
      <p:ext uri="{BB962C8B-B14F-4D97-AF65-F5344CB8AC3E}">
        <p14:creationId xmlns:p14="http://schemas.microsoft.com/office/powerpoint/2010/main" val="2350311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593"/>
            <a:ext cx="8229600" cy="51928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sigmoidal graphs show similar gene expression levels although there is a larger amount of down-regulation in some transcription factors. 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michaelis-menten</a:t>
            </a:r>
            <a:r>
              <a:rPr lang="en-US" dirty="0" smtClean="0"/>
              <a:t> graph has many differences from the other two. There are many more transcription factors up-regulating.</a:t>
            </a:r>
          </a:p>
          <a:p>
            <a:r>
              <a:rPr lang="en-US" dirty="0" smtClean="0"/>
              <a:t>This suggests that if a cell responds to cold shock according to the </a:t>
            </a:r>
            <a:r>
              <a:rPr lang="en-US" dirty="0" err="1" smtClean="0"/>
              <a:t>michaelis-menten</a:t>
            </a:r>
            <a:r>
              <a:rPr lang="en-US" dirty="0" smtClean="0"/>
              <a:t> model, more transcription factors will be up-regulated than the sigmoidal model of response.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16906"/>
            <a:ext cx="8229600" cy="7452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Optimized Output 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12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867243"/>
              </p:ext>
            </p:extLst>
          </p:nvPr>
        </p:nvGraphicFramePr>
        <p:xfrm>
          <a:off x="1258613" y="2048184"/>
          <a:ext cx="6172220" cy="1970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9698"/>
                <a:gridCol w="1097003"/>
                <a:gridCol w="1251110"/>
                <a:gridCol w="1554409"/>
              </a:tblGrid>
              <a:tr h="656715">
                <a:tc>
                  <a:txBody>
                    <a:bodyPr/>
                    <a:lstStyle/>
                    <a:p>
                      <a:r>
                        <a:rPr lang="en-US" dirty="0" smtClean="0"/>
                        <a:t>Optimized</a:t>
                      </a:r>
                      <a:r>
                        <a:rPr lang="en-US" baseline="0" dirty="0" smtClean="0"/>
                        <a:t> Weights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M-M</a:t>
                      </a:r>
                      <a:endParaRPr lang="en-US" dirty="0"/>
                    </a:p>
                  </a:txBody>
                  <a:tcPr/>
                </a:tc>
              </a:tr>
              <a:tr h="656715">
                <a:tc>
                  <a:txBody>
                    <a:bodyPr/>
                    <a:lstStyle/>
                    <a:p>
                      <a:r>
                        <a:rPr lang="en-US" dirty="0" smtClean="0"/>
                        <a:t>PDH1 -&gt; CIN5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-2.95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0.01</a:t>
                      </a:r>
                      <a:endParaRPr lang="en-US" dirty="0"/>
                    </a:p>
                  </a:txBody>
                  <a:tcPr/>
                </a:tc>
              </a:tr>
              <a:tr h="656715">
                <a:tc>
                  <a:txBody>
                    <a:bodyPr/>
                    <a:lstStyle/>
                    <a:p>
                      <a:r>
                        <a:rPr lang="en-US" dirty="0" smtClean="0"/>
                        <a:t>MBP1 -&gt; SWI4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1.21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Optimized Weights of Regulation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51110" y="4568840"/>
            <a:ext cx="61797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PDH1 has the strongest regulation of CIN5 in both sigmoidal models. MBP1 had the strongest regulation of SWI4 in the </a:t>
            </a:r>
            <a:r>
              <a:rPr lang="en-US" dirty="0" err="1" smtClean="0"/>
              <a:t>michaelis-menten</a:t>
            </a:r>
            <a:r>
              <a:rPr lang="en-US" dirty="0" smtClean="0"/>
              <a:t>. The models did not agree in most transcription factors, showing that a large difference between the responses in the different models.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614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Future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are only modeling the cold shock portion of the data. </a:t>
            </a:r>
          </a:p>
          <a:p>
            <a:r>
              <a:rPr lang="en-US" dirty="0" smtClean="0"/>
              <a:t>We are not using the final two time points during the recovery stage.</a:t>
            </a:r>
          </a:p>
          <a:p>
            <a:r>
              <a:rPr lang="en-US" dirty="0" smtClean="0"/>
              <a:t>In the future we could use the recovery time data to see how gene regulation changes during the recovery period.</a:t>
            </a:r>
          </a:p>
          <a:p>
            <a:r>
              <a:rPr lang="en-US" dirty="0" smtClean="0"/>
              <a:t>However this would probably require another model.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7458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Dahlquist</a:t>
            </a:r>
            <a:r>
              <a:rPr lang="en-US" dirty="0" smtClean="0"/>
              <a:t> and Dr. Fitzpatrick </a:t>
            </a:r>
          </a:p>
          <a:p>
            <a:endParaRPr lang="en-US" dirty="0"/>
          </a:p>
          <a:p>
            <a:r>
              <a:rPr lang="en-US" dirty="0" smtClean="0"/>
              <a:t>Dr. </a:t>
            </a:r>
            <a:r>
              <a:rPr lang="en-US" dirty="0" err="1" smtClean="0"/>
              <a:t>Dahlquist’s</a:t>
            </a:r>
            <a:r>
              <a:rPr lang="en-US" dirty="0" smtClean="0"/>
              <a:t> lab for supplying the microarray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9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Gene Regulation?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2340"/>
          </a:xfrm>
        </p:spPr>
        <p:txBody>
          <a:bodyPr>
            <a:normAutofit/>
          </a:bodyPr>
          <a:lstStyle/>
          <a:p>
            <a:r>
              <a:rPr lang="en-US" dirty="0" smtClean="0"/>
              <a:t>Mechanism by which cells increase or decrease specific gene products.</a:t>
            </a:r>
          </a:p>
          <a:p>
            <a:r>
              <a:rPr lang="en-US" dirty="0" smtClean="0"/>
              <a:t>All organisms react to changes in the external environment using gene regulation.</a:t>
            </a:r>
          </a:p>
          <a:p>
            <a:r>
              <a:rPr lang="en-US" dirty="0" smtClean="0"/>
              <a:t>Due to its relatively small genome and the readily available genome datasets, </a:t>
            </a:r>
            <a:r>
              <a:rPr lang="en-US" i="1" dirty="0" smtClean="0"/>
              <a:t>Saccharomyces </a:t>
            </a:r>
            <a:r>
              <a:rPr lang="en-US" i="1" dirty="0" err="1" smtClean="0"/>
              <a:t>cerevisiae</a:t>
            </a:r>
            <a:r>
              <a:rPr lang="en-US" i="1" dirty="0" smtClean="0"/>
              <a:t> </a:t>
            </a:r>
            <a:r>
              <a:rPr lang="en-US" dirty="0" smtClean="0"/>
              <a:t>is a great model organism for studying gene regulation in response to environmental change.</a:t>
            </a:r>
            <a:r>
              <a:rPr lang="en-US" i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774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Effects of Cold Shock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5045"/>
          </a:xfrm>
        </p:spPr>
        <p:txBody>
          <a:bodyPr>
            <a:normAutofit/>
          </a:bodyPr>
          <a:lstStyle/>
          <a:p>
            <a:r>
              <a:rPr lang="en-US" dirty="0" smtClean="0"/>
              <a:t>Heat shock responses are well characterized for yeast but cold shock is much less characterized.</a:t>
            </a:r>
          </a:p>
          <a:p>
            <a:r>
              <a:rPr lang="en-US" dirty="0" smtClean="0"/>
              <a:t>Cold shock triggers a stress response from yeast cells, altering gene regulation.</a:t>
            </a:r>
          </a:p>
          <a:p>
            <a:r>
              <a:rPr lang="en-US" dirty="0" smtClean="0"/>
              <a:t>To fully understand the cell as a whole we want to see the effects of cold shock at 13</a:t>
            </a:r>
            <a:r>
              <a:rPr lang="en-US" baseline="30000" dirty="0" smtClean="0"/>
              <a:t>o</a:t>
            </a:r>
            <a:r>
              <a:rPr lang="en-US" dirty="0" smtClean="0"/>
              <a:t>C on gene regulation and transcription factors.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918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DNA Microarrays?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DNA microarrays allow us to measure the expression of many genes at the same time.</a:t>
            </a:r>
          </a:p>
          <a:p>
            <a:r>
              <a:rPr lang="en-US" dirty="0" smtClean="0"/>
              <a:t>Using green/red ratios the microarrays shows whether a gene is up-regulated or down-regulated due to cold shock. </a:t>
            </a:r>
          </a:p>
          <a:p>
            <a:r>
              <a:rPr lang="en-US" dirty="0" smtClean="0"/>
              <a:t>We can then use this data to analyze the role of transcription factors in the up and down regulation of genes. </a:t>
            </a:r>
          </a:p>
        </p:txBody>
      </p:sp>
    </p:spTree>
    <p:extLst>
      <p:ext uri="{BB962C8B-B14F-4D97-AF65-F5344CB8AC3E}">
        <p14:creationId xmlns:p14="http://schemas.microsoft.com/office/powerpoint/2010/main" val="825277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Microarray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229601" cy="49212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Our dataset was the </a:t>
            </a:r>
            <a:r>
              <a:rPr lang="en-US" dirty="0" smtClean="0">
                <a:latin typeface="Lucida Grande"/>
                <a:ea typeface="Lucida Grande"/>
                <a:cs typeface="Lucida Grande"/>
              </a:rPr>
              <a:t>Δ</a:t>
            </a:r>
            <a:r>
              <a:rPr lang="en-US" dirty="0" smtClean="0"/>
              <a:t>Zap1 strain of the yeast.</a:t>
            </a:r>
          </a:p>
          <a:p>
            <a:r>
              <a:rPr lang="en-US" dirty="0" smtClean="0">
                <a:latin typeface="Lucida Grande"/>
                <a:ea typeface="Lucida Grande"/>
                <a:cs typeface="Lucida Grande"/>
              </a:rPr>
              <a:t>Δ</a:t>
            </a:r>
            <a:r>
              <a:rPr lang="en-US" dirty="0" smtClean="0"/>
              <a:t>Zap1 is a zinc-regulated transcription factor.</a:t>
            </a:r>
          </a:p>
          <a:p>
            <a:r>
              <a:rPr lang="en-US" dirty="0" smtClean="0"/>
              <a:t>Provided with a data sheet that input data using scanner software.</a:t>
            </a:r>
          </a:p>
          <a:p>
            <a:r>
              <a:rPr lang="en-US" dirty="0" smtClean="0"/>
              <a:t>4 replicates at each time point (15, 30, 60, 90, 120 minutes) with the log fold changes included.</a:t>
            </a:r>
          </a:p>
          <a:p>
            <a:r>
              <a:rPr lang="en-US" dirty="0" smtClean="0"/>
              <a:t> Log fold changes was the log</a:t>
            </a:r>
            <a:r>
              <a:rPr lang="en-US" baseline="-25000" dirty="0" smtClean="0"/>
              <a:t>2</a:t>
            </a:r>
            <a:r>
              <a:rPr lang="en-US" dirty="0" smtClean="0"/>
              <a:t> ratio of green/red fluorescence for each gene at each time point.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446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Analysis Done in Excel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Normalized the data to decrease variation.</a:t>
            </a:r>
          </a:p>
          <a:p>
            <a:pPr lvl="1"/>
            <a:r>
              <a:rPr lang="en-US" dirty="0" smtClean="0"/>
              <a:t>The average log fold change computed for each column of data.</a:t>
            </a:r>
          </a:p>
          <a:p>
            <a:pPr lvl="1"/>
            <a:r>
              <a:rPr lang="en-US" dirty="0" smtClean="0"/>
              <a:t>The standard deviation computed for each column of data.</a:t>
            </a:r>
          </a:p>
          <a:p>
            <a:pPr lvl="1"/>
            <a:r>
              <a:rPr lang="en-US" dirty="0" smtClean="0"/>
              <a:t>The data was scaled and centered by subtracting each data point by the average and dividing by the standard deviation</a:t>
            </a:r>
          </a:p>
          <a:p>
            <a:r>
              <a:rPr lang="en-US" dirty="0" smtClean="0"/>
              <a:t>The t-statistic and p-value were then computed to indicate the significance of the fold changes.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938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417811"/>
              </p:ext>
            </p:extLst>
          </p:nvPr>
        </p:nvGraphicFramePr>
        <p:xfrm>
          <a:off x="66703" y="1846192"/>
          <a:ext cx="9138431" cy="1850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Document" r:id="rId4" imgW="6083300" imgH="1231900" progId="Word.Document.12">
                  <p:embed/>
                </p:oleObj>
              </mc:Choice>
              <mc:Fallback>
                <p:oleObj name="Document" r:id="rId4" imgW="6083300" imgH="12319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703" y="1846192"/>
                        <a:ext cx="9138431" cy="1850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P-values of genes increased or decreased significantly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3545116"/>
            <a:ext cx="8229600" cy="331288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P-value indicate significant log-fold changes in the genes. </a:t>
            </a:r>
          </a:p>
          <a:p>
            <a:r>
              <a:rPr lang="en-US" dirty="0" smtClean="0"/>
              <a:t>The smaller the p-value, the less likely a gene changed due to random chance. </a:t>
            </a:r>
          </a:p>
          <a:p>
            <a:r>
              <a:rPr lang="en-US" dirty="0" err="1" smtClean="0"/>
              <a:t>Bonferroni</a:t>
            </a:r>
            <a:r>
              <a:rPr lang="en-US" dirty="0" smtClean="0"/>
              <a:t> correction further increases stringency, greatly reducing the likelihood that the expression change was a rare event.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982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4368" y="5099660"/>
            <a:ext cx="5931042" cy="829945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Lucida Grande"/>
                <a:ea typeface="Lucida Grande"/>
                <a:cs typeface="Lucida Grande"/>
              </a:rPr>
              <a:t>Δ</a:t>
            </a:r>
            <a:r>
              <a:rPr lang="en-US" sz="3200" dirty="0" smtClean="0"/>
              <a:t>Zap1 </a:t>
            </a:r>
            <a:r>
              <a:rPr lang="en-US" sz="3200" dirty="0" smtClean="0"/>
              <a:t>STEM Profiles </a:t>
            </a:r>
            <a:endParaRPr lang="en-US" sz="32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2722" y="1459753"/>
            <a:ext cx="5343755" cy="363990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/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77204" y="151861"/>
            <a:ext cx="7144595" cy="82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Lucida Grande"/>
                <a:ea typeface="Lucida Grande"/>
                <a:cs typeface="Lucida Grande"/>
              </a:rPr>
              <a:t>Biological Analysis done in STEM</a:t>
            </a:r>
            <a:endParaRPr lang="en-US" sz="32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0" y="1486452"/>
            <a:ext cx="3582722" cy="461797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Average Log Fold Change data put into the STEM software.</a:t>
            </a:r>
          </a:p>
          <a:p>
            <a:r>
              <a:rPr lang="en-US" dirty="0" smtClean="0"/>
              <a:t>Colored profiles have a statistically significant number of genes in the profile having the most significant p-value.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60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1058</Words>
  <Application>Microsoft Macintosh PowerPoint</Application>
  <PresentationFormat>On-screen Show (4:3)</PresentationFormat>
  <Paragraphs>117</Paragraphs>
  <Slides>23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Microsoft Word Document</vt:lpstr>
      <vt:lpstr>Changes in Gene Regulation in ΔZap1 Strain of Saccharomyces cerevisiae due to Cold Shock</vt:lpstr>
      <vt:lpstr>Outline</vt:lpstr>
      <vt:lpstr>What is Gene Regulation?</vt:lpstr>
      <vt:lpstr>The Effects of Cold Shock</vt:lpstr>
      <vt:lpstr>What are DNA Microarrays?</vt:lpstr>
      <vt:lpstr>Our Microarray Dataset</vt:lpstr>
      <vt:lpstr>Statistical Analysis Done in Excel</vt:lpstr>
      <vt:lpstr>P-values of genes increased or decreased significantly</vt:lpstr>
      <vt:lpstr>ΔZap1 STEM Profiles </vt:lpstr>
      <vt:lpstr>Cluster: Profile 48</vt:lpstr>
      <vt:lpstr>Gene Ontology Terms from STEM</vt:lpstr>
      <vt:lpstr>Transcription Factors used in Model</vt:lpstr>
      <vt:lpstr>YEASTRACT Transcription Factor Network</vt:lpstr>
      <vt:lpstr>Transcription factors that have the closest fit to the model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Optimized Output Graphs</vt:lpstr>
      <vt:lpstr>Optimized Weights of Regulation</vt:lpstr>
      <vt:lpstr>Possible Future Direction</vt:lpstr>
      <vt:lpstr>Acknowledgements</vt:lpstr>
    </vt:vector>
  </TitlesOfParts>
  <Company>LMU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Jim  McDonald</dc:creator>
  <cp:lastModifiedBy>Jim  McDonald</cp:lastModifiedBy>
  <cp:revision>24</cp:revision>
  <dcterms:created xsi:type="dcterms:W3CDTF">2013-05-09T00:43:55Z</dcterms:created>
  <dcterms:modified xsi:type="dcterms:W3CDTF">2013-05-09T04:59:13Z</dcterms:modified>
</cp:coreProperties>
</file>