
<file path=[Content_Types].xml><?xml version="1.0" encoding="utf-8"?>
<Types xmlns="http://schemas.openxmlformats.org/package/2006/content-types">
  <Override PartName="/ppt/slides/slide18.xml" ContentType="application/vnd.openxmlformats-officedocument.presentationml.slide+xml"/>
  <Override PartName="/ppt/notesSlides/notesSlide4.xml" ContentType="application/vnd.openxmlformats-officedocument.presentationml.notesSlide+xml"/>
  <Override PartName="/ppt/slideLayouts/slideLayout15.xml" ContentType="application/vnd.openxmlformats-officedocument.presentationml.slideLayout+xml"/>
  <Override PartName="/ppt/slides/slide9.xml" ContentType="application/vnd.openxmlformats-officedocument.presentationml.slide+xml"/>
  <Override PartName="/ppt/slides/slide14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s/slide5.xml" ContentType="application/vnd.openxmlformats-officedocument.presentationml.slide+xml"/>
  <Override PartName="/ppt/notesSlides/notesSlide9.xml" ContentType="application/vnd.openxmlformats-officedocument.presentationml.notesSlide+xml"/>
  <Override PartName="/ppt/notesSlides/notesSlide16.xml" ContentType="application/vnd.openxmlformats-officedocument.presentationml.notesSlide+xml"/>
  <Default Extension="rels" ContentType="application/vnd.openxmlformats-package.relationships+xml"/>
  <Override PartName="/ppt/slides/slide10.xml" ContentType="application/vnd.openxmlformats-officedocument.presentationml.slide+xml"/>
  <Override PartName="/ppt/slideLayouts/slideLayout5.xml" ContentType="application/vnd.openxmlformats-officedocument.presentationml.slideLayout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notesSlides/notesSlide12.xml" ContentType="application/vnd.openxmlformats-officedocument.presentationml.notesSlide+xml"/>
  <Default Extension="jpeg" ContentType="image/jpeg"/>
  <Override PartName="/docProps/app.xml" ContentType="application/vnd.openxmlformats-officedocument.extended-properties+xml"/>
  <Override PartName="/ppt/theme/theme2.xml" ContentType="application/vnd.openxmlformats-officedocument.theme+xml"/>
  <Override PartName="/ppt/slideLayouts/slideLayout1.xml" ContentType="application/vnd.openxmlformats-officedocument.presentationml.slideLayout+xml"/>
  <Default Extension="xml" ContentType="application/xml"/>
  <Override PartName="/ppt/slides/slide19.xml" ContentType="application/vnd.openxmlformats-officedocument.presentationml.slide+xml"/>
  <Override PartName="/ppt/slideLayouts/slideLayout16.xml" ContentType="application/vnd.openxmlformats-officedocument.presentationml.slideLayout+xml"/>
  <Override PartName="/ppt/tableStyles.xml" ContentType="application/vnd.openxmlformats-officedocument.presentationml.tableStyles+xml"/>
  <Override PartName="/ppt/notesSlides/notesSlide5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.xml" ContentType="application/vnd.openxmlformats-officedocument.presentationml.notesSlide+xml"/>
  <Override PartName="/ppt/slideLayouts/slideLayout12.xml" ContentType="application/vnd.openxmlformats-officedocument.presentationml.slideLayout+xml"/>
  <Override PartName="/ppt/slides/slide6.xml" ContentType="application/vnd.openxmlformats-officedocument.presentationml.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ppt/slides/slide11.xml" ContentType="application/vnd.openxmlformats-officedocument.presentationml.slide+xml"/>
  <Override PartName="/ppt/slideLayouts/slideLayout6.xml" ContentType="application/vnd.openxmlformats-officedocument.presentationml.slideLayout+xml"/>
  <Override PartName="/ppt/notesSlides/notesSlide13.xml" ContentType="application/vnd.openxmlformats-officedocument.presentationml.notesSlide+xml"/>
  <Override PartName="/ppt/slides/slide2.xml" ContentType="application/vnd.openxmlformats-officedocument.presentationml.slide+xml"/>
  <Default Extension="png" ContentType="image/png"/>
  <Override PartName="/ppt/slideLayouts/slideLayout2.xml" ContentType="application/vnd.openxmlformats-officedocument.presentationml.slideLayout+xml"/>
  <Override PartName="/ppt/notesSlides/notesSlide6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2.xml" ContentType="application/vnd.openxmlformats-officedocument.presentationml.notesSlide+xml"/>
  <Override PartName="/ppt/slideLayouts/slideLayout13.xml" ContentType="application/vnd.openxmlformats-officedocument.presentationml.slideLayout+xml"/>
  <Override PartName="/ppt/slides/slide7.xml" ContentType="application/vnd.openxmlformats-officedocument.presentationml.slide+xml"/>
  <Override PartName="/ppt/notesSlides/notesSlide18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2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4.xml" ContentType="application/vnd.openxmlformats-officedocument.presentationml.notesSlide+xml"/>
  <Override PartName="/ppt/slides/slide3.xml" ContentType="application/vnd.openxmlformats-officedocument.presentationml.slide+xml"/>
  <Override PartName="/ppt/slideLayouts/slideLayout3.xml" ContentType="application/vnd.openxmlformats-officedocument.presentationml.slideLayout+xml"/>
  <Override PartName="/ppt/slides/slide20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3.xml" ContentType="application/vnd.openxmlformats-officedocument.presentationml.notesSlide+xml"/>
  <Override PartName="/ppt/slideLayouts/slideLayout14.xml" ContentType="application/vnd.openxmlformats-officedocument.presentationml.slideLayout+xml"/>
  <Override PartName="/ppt/slides/slide8.xml" ContentType="application/vnd.openxmlformats-officedocument.presentationml.slide+xml"/>
  <Override PartName="/ppt/notesSlides/notesSlide10.xml" ContentType="application/vnd.openxmlformats-officedocument.presentationml.notesSlide+xml"/>
  <Override PartName="/ppt/notesSlides/notesSlide19.xml" ContentType="application/vnd.openxmlformats-officedocument.presentationml.notesSlide+xml"/>
  <Override PartName="/ppt/presProps.xml" ContentType="application/vnd.openxmlformats-officedocument.presentationml.presProps+xml"/>
  <Override PartName="/ppt/slides/slide13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4.xml" ContentType="application/vnd.openxmlformats-officedocument.presentationml.slide+xml"/>
  <Override PartName="/ppt/notesSlides/notesSlide8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1.xml" ContentType="application/vnd.openxmlformats-officedocument.presentationml.notesSlide+xml"/>
  <Override PartName="/ppt/slideLayouts/slideLayout4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s/slide21.xml" ContentType="application/vnd.openxmlformats-officedocument.presentationml.slide+xml"/>
  <Default Extension="bin" ContentType="application/vnd.openxmlformats-officedocument.presentationml.printerSettings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89" r:id="rId1"/>
  </p:sldMasterIdLst>
  <p:notesMasterIdLst>
    <p:notesMasterId r:id="rId23"/>
  </p:notesMasterIdLst>
  <p:sldIdLst>
    <p:sldId id="256" r:id="rId2"/>
    <p:sldId id="257" r:id="rId3"/>
    <p:sldId id="271" r:id="rId4"/>
    <p:sldId id="272" r:id="rId5"/>
    <p:sldId id="258" r:id="rId6"/>
    <p:sldId id="270" r:id="rId7"/>
    <p:sldId id="266" r:id="rId8"/>
    <p:sldId id="274" r:id="rId9"/>
    <p:sldId id="260" r:id="rId10"/>
    <p:sldId id="261" r:id="rId11"/>
    <p:sldId id="276" r:id="rId12"/>
    <p:sldId id="264" r:id="rId13"/>
    <p:sldId id="262" r:id="rId14"/>
    <p:sldId id="265" r:id="rId15"/>
    <p:sldId id="275" r:id="rId16"/>
    <p:sldId id="267" r:id="rId17"/>
    <p:sldId id="268" r:id="rId18"/>
    <p:sldId id="269" r:id="rId19"/>
    <p:sldId id="278" r:id="rId20"/>
    <p:sldId id="263" r:id="rId21"/>
    <p:sldId id="277" r:id="rId2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>
          <a:srgbClr val="FF0000"/>
        </p14:laserClr>
      </p:ext>
      <p:ext uri="{2FDB2607-1784-4EEB-B798-7EB5836EED8A}">
        <p14:showMediaCtrls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"/>
      </p:ext>
    </p:extLst>
  </p:showPr>
  <p:extLst>
    <p:ext uri="{E76CE94A-603C-4142-B9EB-6D1370010A27}">
      <p14:discardImageEditData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0"/>
    </p:ext>
    <p:ext uri="{D31A062A-798A-4329-ABDD-BBA856620510}">
      <p14:defaultImageDpi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>
    <p:restoredLeft sz="15532" autoAdjust="0"/>
    <p:restoredTop sz="90486" autoAdjust="0"/>
  </p:normalViewPr>
  <p:slideViewPr>
    <p:cSldViewPr snapToGrid="0" snapToObjects="1">
      <p:cViewPr>
        <p:scale>
          <a:sx n="80" d="100"/>
          <a:sy n="80" d="100"/>
        </p:scale>
        <p:origin x="-1064" y="-28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18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notesMaster" Target="notesMasters/notesMaster1.xml"/><Relationship Id="rId24" Type="http://schemas.openxmlformats.org/officeDocument/2006/relationships/printerSettings" Target="printerSettings/printerSettings1.bin"/><Relationship Id="rId25" Type="http://schemas.openxmlformats.org/officeDocument/2006/relationships/presProps" Target="presProps.xml"/><Relationship Id="rId26" Type="http://schemas.openxmlformats.org/officeDocument/2006/relationships/viewProps" Target="viewProps.xml"/><Relationship Id="rId27" Type="http://schemas.openxmlformats.org/officeDocument/2006/relationships/theme" Target="theme/theme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B2EC89C-42BF-584F-9BC0-1FAC971E47DF}" type="datetimeFigureOut">
              <a:rPr lang="en-US" smtClean="0"/>
              <a:pPr/>
              <a:t>2/25/13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8EB0A0B-AC0D-EE4E-B4A6-8D046055048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0526220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1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1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Salman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8EB0A0B-AC0D-EE4E-B4A6-8D0460550483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32938491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Helena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8EB0A0B-AC0D-EE4E-B4A6-8D0460550483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40363793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Helena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8EB0A0B-AC0D-EE4E-B4A6-8D0460550483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40363793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Salman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8EB0A0B-AC0D-EE4E-B4A6-8D0460550483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75486431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Helena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8EB0A0B-AC0D-EE4E-B4A6-8D0460550483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37244838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8EB0A0B-AC0D-EE4E-B4A6-8D0460550483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Salman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8EB0A0B-AC0D-EE4E-B4A6-8D0460550483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Salman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8EB0A0B-AC0D-EE4E-B4A6-8D0460550483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Salman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8EB0A0B-AC0D-EE4E-B4A6-8D0460550483}" type="slidenum">
              <a:rPr lang="en-US" smtClean="0"/>
              <a:pPr/>
              <a:t>18</a:t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Salman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8EB0A0B-AC0D-EE4E-B4A6-8D0460550483}" type="slidenum">
              <a:rPr lang="en-US" smtClean="0"/>
              <a:pPr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807614075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Helena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8EB0A0B-AC0D-EE4E-B4A6-8D0460550483}" type="slidenum">
              <a:rPr lang="en-US" smtClean="0"/>
              <a:pPr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79809212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Salman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8EB0A0B-AC0D-EE4E-B4A6-8D0460550483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8EB0A0B-AC0D-EE4E-B4A6-8D0460550483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8EB0A0B-AC0D-EE4E-B4A6-8D0460550483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Helena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8EB0A0B-AC0D-EE4E-B4A6-8D0460550483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Helena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8EB0A0B-AC0D-EE4E-B4A6-8D0460550483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25724917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Helena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8EB0A0B-AC0D-EE4E-B4A6-8D0460550483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8EB0A0B-AC0D-EE4E-B4A6-8D0460550483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Salman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8EB0A0B-AC0D-EE4E-B4A6-8D0460550483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0264388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Relationship Id="rId3" Type="http://schemas.openxmlformats.org/officeDocument/2006/relationships/image" Target="../media/image6.png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7.png"/><Relationship Id="rId3" Type="http://schemas.openxmlformats.org/officeDocument/2006/relationships/image" Target="../media/image8.png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7.png"/><Relationship Id="rId3" Type="http://schemas.openxmlformats.org/officeDocument/2006/relationships/image" Target="../media/image6.png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Overlay-TitleSlid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8367" y="187452"/>
            <a:ext cx="8827266" cy="6483096"/>
          </a:xfrm>
          <a:prstGeom prst="rect">
            <a:avLst/>
          </a:prstGeom>
        </p:spPr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DACDE7-FA7D-4348-A223-E18F18DECCE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00200" y="2492375"/>
            <a:ext cx="6762749" cy="1470025"/>
          </a:xfrm>
        </p:spPr>
        <p:txBody>
          <a:bodyPr/>
          <a:lstStyle>
            <a:lvl1pPr algn="r">
              <a:defRPr sz="440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0201" y="3966882"/>
            <a:ext cx="6762749" cy="1752600"/>
          </a:xfrm>
        </p:spPr>
        <p:txBody>
          <a:bodyPr>
            <a:normAutofit/>
          </a:bodyPr>
          <a:lstStyle>
            <a:lvl1pPr marL="0" indent="0" algn="r">
              <a:spcBef>
                <a:spcPts val="600"/>
              </a:spcBef>
              <a:buNone/>
              <a:defRPr sz="180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EE0DDA-740C-2646-B310-D184A1681607}" type="datetimeFigureOut">
              <a:rPr lang="en-US" smtClean="0"/>
              <a:pPr/>
              <a:t>2/25/13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Overlay-ContentSlide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0887" y="186645"/>
            <a:ext cx="8827266" cy="6483096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EE0DDA-740C-2646-B310-D184A1681607}" type="datetimeFigureOut">
              <a:rPr lang="en-US" smtClean="0"/>
              <a:pPr/>
              <a:t>2/25/13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DACDE7-FA7D-4348-A223-E18F18DECCE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Overlay-ContentCaption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8367" y="187452"/>
            <a:ext cx="8827266" cy="648309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64" y="590550"/>
            <a:ext cx="3657600" cy="1162050"/>
          </a:xfrm>
        </p:spPr>
        <p:txBody>
          <a:bodyPr anchor="b"/>
          <a:lstStyle>
            <a:lvl1pPr algn="ctr">
              <a:defRPr sz="36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93023" y="739588"/>
            <a:ext cx="3657600" cy="5308787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9464" y="1816100"/>
            <a:ext cx="3657600" cy="38227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EE0DDA-740C-2646-B310-D184A1681607}" type="datetimeFigureOut">
              <a:rPr lang="en-US" smtClean="0"/>
              <a:pPr/>
              <a:t>2/25/13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DACDE7-FA7D-4348-A223-E18F18DECCE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Overlay-PictureCaption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8977" y="187452"/>
            <a:ext cx="8536656" cy="648309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0" y="533400"/>
            <a:ext cx="4476750" cy="1252538"/>
          </a:xfrm>
        </p:spPr>
        <p:txBody>
          <a:bodyPr anchor="b"/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124" y="1828800"/>
            <a:ext cx="4474539" cy="3810000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86124" y="6288741"/>
            <a:ext cx="1887537" cy="365125"/>
          </a:xfrm>
        </p:spPr>
        <p:txBody>
          <a:bodyPr/>
          <a:lstStyle/>
          <a:p>
            <a:fld id="{1DEE0DDA-740C-2646-B310-D184A1681607}" type="datetimeFigureOut">
              <a:rPr lang="en-US" smtClean="0"/>
              <a:pPr/>
              <a:t>2/25/13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867399" y="6288741"/>
            <a:ext cx="2675965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DACDE7-FA7D-4348-A223-E18F18DECCE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flipH="1">
            <a:off x="188253" y="179292"/>
            <a:ext cx="3281087" cy="6483096"/>
          </a:xfrm>
          <a:prstGeom prst="round1Rect">
            <a:avLst>
              <a:gd name="adj" fmla="val 17325"/>
            </a:avLst>
          </a:prstGeom>
          <a:blipFill dpi="0" rotWithShape="0">
            <a:blip r:embed="rId3"/>
            <a:srcRect/>
            <a:stretch>
              <a:fillRect/>
            </a:stretch>
          </a:blipFill>
          <a:ln w="28575">
            <a:solidFill>
              <a:schemeClr val="bg1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, Alt.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Overlay-PictureCaption-Extra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8367" y="187452"/>
            <a:ext cx="8827266" cy="648309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0953" y="533400"/>
            <a:ext cx="3657600" cy="1252538"/>
          </a:xfrm>
        </p:spPr>
        <p:txBody>
          <a:bodyPr anchor="b"/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flipH="1">
            <a:off x="596153" y="1600199"/>
            <a:ext cx="3657600" cy="3657601"/>
          </a:xfrm>
          <a:prstGeom prst="ellipse">
            <a:avLst/>
          </a:prstGeom>
          <a:blipFill dpi="0" rotWithShape="0">
            <a:blip r:embed="rId3" cstate="print"/>
            <a:srcRect/>
            <a:stretch>
              <a:fillRect/>
            </a:stretch>
          </a:blipFill>
          <a:ln w="28575">
            <a:solidFill>
              <a:schemeClr val="bg1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10412" y="1828800"/>
            <a:ext cx="3657600" cy="3810000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1000" y="6288741"/>
            <a:ext cx="1865125" cy="365125"/>
          </a:xfrm>
        </p:spPr>
        <p:txBody>
          <a:bodyPr/>
          <a:lstStyle/>
          <a:p>
            <a:fld id="{1DEE0DDA-740C-2646-B310-D184A1681607}" type="datetimeFigureOut">
              <a:rPr lang="en-US" smtClean="0"/>
              <a:pPr/>
              <a:t>2/25/13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325813" y="6288741"/>
            <a:ext cx="5217551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DACDE7-FA7D-4348-A223-E18F18DECCE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above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Overlay-PictureCaption-Extra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8367" y="187452"/>
            <a:ext cx="8827266" cy="648309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8038" y="3778624"/>
            <a:ext cx="7560515" cy="1102658"/>
          </a:xfrm>
        </p:spPr>
        <p:txBody>
          <a:bodyPr anchor="b"/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flipH="1">
            <a:off x="871584" y="762000"/>
            <a:ext cx="7427726" cy="2989730"/>
          </a:xfrm>
          <a:prstGeom prst="roundRect">
            <a:avLst>
              <a:gd name="adj" fmla="val 7476"/>
            </a:avLst>
          </a:prstGeom>
          <a:blipFill dpi="0" rotWithShape="0">
            <a:blip r:embed="rId3"/>
            <a:srcRect/>
            <a:stretch>
              <a:fillRect/>
            </a:stretch>
          </a:blipFill>
          <a:ln w="28575">
            <a:solidFill>
              <a:schemeClr val="bg1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08034" y="4827493"/>
            <a:ext cx="7559977" cy="1220881"/>
          </a:xfrm>
        </p:spPr>
        <p:txBody>
          <a:bodyPr>
            <a:normAutofit/>
          </a:bodyPr>
          <a:lstStyle>
            <a:lvl1pPr marL="0" indent="0"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1000" y="6288741"/>
            <a:ext cx="1865125" cy="365125"/>
          </a:xfrm>
        </p:spPr>
        <p:txBody>
          <a:bodyPr/>
          <a:lstStyle/>
          <a:p>
            <a:fld id="{1DEE0DDA-740C-2646-B310-D184A1681607}" type="datetimeFigureOut">
              <a:rPr lang="en-US" smtClean="0"/>
              <a:pPr/>
              <a:t>2/25/13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325813" y="6288741"/>
            <a:ext cx="5217551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DACDE7-FA7D-4348-A223-E18F18DECCE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Overlay-ContentSlide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0887" y="186645"/>
            <a:ext cx="8827266" cy="648309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EE0DDA-740C-2646-B310-D184A1681607}" type="datetimeFigureOut">
              <a:rPr lang="en-US" smtClean="0"/>
              <a:pPr/>
              <a:t>2/25/13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DACDE7-FA7D-4348-A223-E18F18DECCE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Overlay-ContentSlide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0887" y="186645"/>
            <a:ext cx="8827266" cy="6483096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28646" y="779463"/>
            <a:ext cx="1358153" cy="52689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9462" y="779464"/>
            <a:ext cx="6170613" cy="5268911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EE0DDA-740C-2646-B310-D184A1681607}" type="datetimeFigureOut">
              <a:rPr lang="en-US" smtClean="0"/>
              <a:pPr/>
              <a:t>2/25/13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DACDE7-FA7D-4348-A223-E18F18DECCE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Overlay-ContentSlide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0887" y="186645"/>
            <a:ext cx="8827266" cy="648309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EE0DDA-740C-2646-B310-D184A1681607}" type="datetimeFigureOut">
              <a:rPr lang="en-US" smtClean="0"/>
              <a:pPr/>
              <a:t>2/25/13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DACDE7-FA7D-4348-A223-E18F18DECCE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Overlay-SectionHeader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8367" y="187452"/>
            <a:ext cx="8827266" cy="648309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63" y="2591360"/>
            <a:ext cx="7583487" cy="1362075"/>
          </a:xfrm>
        </p:spPr>
        <p:txBody>
          <a:bodyPr anchor="b" anchorCtr="0">
            <a:noAutofit/>
          </a:bodyPr>
          <a:lstStyle>
            <a:lvl1pPr algn="l">
              <a:defRPr sz="4400" b="1" cap="none" baseline="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9463" y="3950354"/>
            <a:ext cx="7583487" cy="1500187"/>
          </a:xfrm>
        </p:spPr>
        <p:txBody>
          <a:bodyPr anchor="t" anchorCtr="0"/>
          <a:lstStyle>
            <a:lvl1pPr marL="0" indent="0" algn="l">
              <a:spcBef>
                <a:spcPts val="600"/>
              </a:spcBef>
              <a:buNone/>
              <a:defRPr sz="2000" cap="none" baseline="0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EE0DDA-740C-2646-B310-D184A1681607}" type="datetimeFigureOut">
              <a:rPr lang="en-US" smtClean="0"/>
              <a:pPr/>
              <a:t>2/25/13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DACDE7-FA7D-4348-A223-E18F18DECCE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Overlay-ContentSlide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0887" y="186645"/>
            <a:ext cx="8827266" cy="648309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79462" y="1828800"/>
            <a:ext cx="3657600" cy="421957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88541" y="1828800"/>
            <a:ext cx="3657600" cy="421957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EE0DDA-740C-2646-B310-D184A1681607}" type="datetimeFigureOut">
              <a:rPr lang="en-US" smtClean="0"/>
              <a:pPr/>
              <a:t>2/25/13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DACDE7-FA7D-4348-A223-E18F18DECCE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 descr="Overlay-ContentSlide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0887" y="186645"/>
            <a:ext cx="8827266" cy="648309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63" y="381000"/>
            <a:ext cx="7583487" cy="1044388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9463" y="1438835"/>
            <a:ext cx="3657600" cy="789828"/>
          </a:xfrm>
        </p:spPr>
        <p:txBody>
          <a:bodyPr anchor="b">
            <a:noAutofit/>
          </a:bodyPr>
          <a:lstStyle>
            <a:lvl1pPr marL="0" indent="0" algn="ctr">
              <a:lnSpc>
                <a:spcPts val="3000"/>
              </a:lnSpc>
              <a:spcBef>
                <a:spcPts val="0"/>
              </a:spcBef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79463" y="2362199"/>
            <a:ext cx="3657600" cy="368617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5350" y="1438835"/>
            <a:ext cx="3657600" cy="789828"/>
          </a:xfrm>
        </p:spPr>
        <p:txBody>
          <a:bodyPr anchor="b">
            <a:noAutofit/>
          </a:bodyPr>
          <a:lstStyle>
            <a:lvl1pPr marL="0" indent="0" algn="ctr">
              <a:lnSpc>
                <a:spcPts val="3000"/>
              </a:lnSpc>
              <a:spcBef>
                <a:spcPts val="0"/>
              </a:spcBef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5350" y="2362199"/>
            <a:ext cx="3657600" cy="368617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EE0DDA-740C-2646-B310-D184A1681607}" type="datetimeFigureOut">
              <a:rPr lang="en-US" smtClean="0"/>
              <a:pPr/>
              <a:t>2/25/13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DACDE7-FA7D-4348-A223-E18F18DECCEC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2" name="Straight Connector 11"/>
          <p:cNvCxnSpPr/>
          <p:nvPr/>
        </p:nvCxnSpPr>
        <p:spPr>
          <a:xfrm>
            <a:off x="874059" y="2286000"/>
            <a:ext cx="3563003" cy="1588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815840" y="2286000"/>
            <a:ext cx="3566160" cy="1588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874059" y="2286000"/>
            <a:ext cx="3563003" cy="1588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4815840" y="2286000"/>
            <a:ext cx="3566160" cy="1588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2 Content, Top and Bot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Overlay-ContentSlide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0887" y="186645"/>
            <a:ext cx="8827266" cy="648309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79462" y="1828801"/>
            <a:ext cx="7585076" cy="20574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EE0DDA-740C-2646-B310-D184A1681607}" type="datetimeFigureOut">
              <a:rPr lang="en-US" smtClean="0"/>
              <a:pPr/>
              <a:t>2/25/13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DACDE7-FA7D-4348-A223-E18F18DECCE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Content Placeholder 2"/>
          <p:cNvSpPr>
            <a:spLocks noGrp="1"/>
          </p:cNvSpPr>
          <p:nvPr>
            <p:ph sz="half" idx="13"/>
          </p:nvPr>
        </p:nvSpPr>
        <p:spPr>
          <a:xfrm>
            <a:off x="779462" y="3991816"/>
            <a:ext cx="7585076" cy="20574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3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Overlay-ContentSlide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0887" y="186645"/>
            <a:ext cx="8827266" cy="648309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0953" y="1828801"/>
            <a:ext cx="3657600" cy="20574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EE0DDA-740C-2646-B310-D184A1681607}" type="datetimeFigureOut">
              <a:rPr lang="en-US" smtClean="0"/>
              <a:pPr/>
              <a:t>2/25/13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DACDE7-FA7D-4348-A223-E18F18DECCE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Content Placeholder 2"/>
          <p:cNvSpPr>
            <a:spLocks noGrp="1"/>
          </p:cNvSpPr>
          <p:nvPr>
            <p:ph sz="half" idx="13"/>
          </p:nvPr>
        </p:nvSpPr>
        <p:spPr>
          <a:xfrm>
            <a:off x="4710953" y="3991816"/>
            <a:ext cx="3657600" cy="20574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11" name="Content Placeholder 2"/>
          <p:cNvSpPr>
            <a:spLocks noGrp="1"/>
          </p:cNvSpPr>
          <p:nvPr>
            <p:ph sz="half" idx="14"/>
          </p:nvPr>
        </p:nvSpPr>
        <p:spPr>
          <a:xfrm>
            <a:off x="779462" y="1828800"/>
            <a:ext cx="3657600" cy="421957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Overlay-ContentSlide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0887" y="186645"/>
            <a:ext cx="8827266" cy="648309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EE0DDA-740C-2646-B310-D184A1681607}" type="datetimeFigureOut">
              <a:rPr lang="en-US" smtClean="0"/>
              <a:pPr/>
              <a:t>2/25/13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DACDE7-FA7D-4348-A223-E18F18DECCE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Content Placeholder 2"/>
          <p:cNvSpPr>
            <a:spLocks noGrp="1"/>
          </p:cNvSpPr>
          <p:nvPr>
            <p:ph sz="half" idx="14"/>
          </p:nvPr>
        </p:nvSpPr>
        <p:spPr>
          <a:xfrm>
            <a:off x="779463" y="1828801"/>
            <a:ext cx="3657600" cy="20574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13" name="Content Placeholder 2"/>
          <p:cNvSpPr>
            <a:spLocks noGrp="1"/>
          </p:cNvSpPr>
          <p:nvPr>
            <p:ph sz="half" idx="15"/>
          </p:nvPr>
        </p:nvSpPr>
        <p:spPr>
          <a:xfrm>
            <a:off x="779463" y="3991816"/>
            <a:ext cx="3657600" cy="20574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14" name="Content Placeholder 2"/>
          <p:cNvSpPr>
            <a:spLocks noGrp="1"/>
          </p:cNvSpPr>
          <p:nvPr>
            <p:ph sz="half" idx="1"/>
          </p:nvPr>
        </p:nvSpPr>
        <p:spPr>
          <a:xfrm>
            <a:off x="4710953" y="1828801"/>
            <a:ext cx="3657600" cy="20574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15" name="Content Placeholder 2"/>
          <p:cNvSpPr>
            <a:spLocks noGrp="1"/>
          </p:cNvSpPr>
          <p:nvPr>
            <p:ph sz="half" idx="13"/>
          </p:nvPr>
        </p:nvSpPr>
        <p:spPr>
          <a:xfrm>
            <a:off x="4710953" y="3991816"/>
            <a:ext cx="3657600" cy="20574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Overlay-ContentSlide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0887" y="186645"/>
            <a:ext cx="8827266" cy="648309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EE0DDA-740C-2646-B310-D184A1681607}" type="datetimeFigureOut">
              <a:rPr lang="en-US" smtClean="0"/>
              <a:pPr/>
              <a:t>2/25/13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DACDE7-FA7D-4348-A223-E18F18DECCE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16.xml"/><Relationship Id="rId17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ound Diagonal Corner Rectangle 7"/>
          <p:cNvSpPr/>
          <p:nvPr/>
        </p:nvSpPr>
        <p:spPr>
          <a:xfrm>
            <a:off x="189707" y="189707"/>
            <a:ext cx="8764587" cy="6478587"/>
          </a:xfrm>
          <a:prstGeom prst="round2DiagRect">
            <a:avLst>
              <a:gd name="adj1" fmla="val 9416"/>
              <a:gd name="adj2" fmla="val 0"/>
            </a:avLst>
          </a:prstGeom>
          <a:gradFill>
            <a:gsLst>
              <a:gs pos="17000">
                <a:schemeClr val="bg2"/>
              </a:gs>
              <a:gs pos="100000">
                <a:schemeClr val="tx2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79463" y="381000"/>
            <a:ext cx="7583487" cy="1044388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9463" y="1828800"/>
            <a:ext cx="7583487" cy="420893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1000" y="6288741"/>
            <a:ext cx="188753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1DEE0DDA-740C-2646-B310-D184A1681607}" type="datetimeFigureOut">
              <a:rPr lang="en-US" smtClean="0"/>
              <a:pPr/>
              <a:t>2/25/13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4615" y="6288741"/>
            <a:ext cx="52387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04411" y="219635"/>
            <a:ext cx="49305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E8DACDE7-FA7D-4348-A223-E18F18DECCE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93" r:id="rId4"/>
    <p:sldLayoutId id="2147483694" r:id="rId5"/>
    <p:sldLayoutId id="2147483695" r:id="rId6"/>
    <p:sldLayoutId id="2147483696" r:id="rId7"/>
    <p:sldLayoutId id="2147483697" r:id="rId8"/>
    <p:sldLayoutId id="2147483698" r:id="rId9"/>
    <p:sldLayoutId id="2147483699" r:id="rId10"/>
    <p:sldLayoutId id="2147483700" r:id="rId11"/>
    <p:sldLayoutId id="2147483701" r:id="rId12"/>
    <p:sldLayoutId id="2147483702" r:id="rId13"/>
    <p:sldLayoutId id="2147483703" r:id="rId14"/>
    <p:sldLayoutId id="2147483704" r:id="rId15"/>
    <p:sldLayoutId id="2147483705" r:id="rId16"/>
  </p:sldLayoutIdLst>
  <p:txStyles>
    <p:titleStyle>
      <a:lvl1pPr algn="l" defTabSz="914400" rtl="0" eaLnBrk="1" latinLnBrk="0" hangingPunct="1">
        <a:spcBef>
          <a:spcPct val="0"/>
        </a:spcBef>
        <a:buNone/>
        <a:defRPr sz="38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82575" indent="-282575" algn="l" defTabSz="914400" rtl="0" eaLnBrk="1" latinLnBrk="0" hangingPunct="1">
        <a:spcBef>
          <a:spcPts val="2000"/>
        </a:spcBef>
        <a:buFont typeface="Wingdings 2" pitchFamily="18" charset="2"/>
        <a:buChar char=""/>
        <a:defRPr sz="2200" kern="1200">
          <a:solidFill>
            <a:schemeClr val="bg1"/>
          </a:solidFill>
          <a:latin typeface="+mn-lt"/>
          <a:ea typeface="+mn-ea"/>
          <a:cs typeface="+mn-cs"/>
        </a:defRPr>
      </a:lvl1pPr>
      <a:lvl2pPr marL="577850" indent="-295275" algn="l" defTabSz="914400" rtl="0" eaLnBrk="1" latinLnBrk="0" hangingPunct="1">
        <a:spcBef>
          <a:spcPts val="600"/>
        </a:spcBef>
        <a:buFont typeface="Wingdings 2" pitchFamily="18" charset="2"/>
        <a:buChar char=""/>
        <a:defRPr sz="2000" kern="1200">
          <a:solidFill>
            <a:schemeClr val="bg1"/>
          </a:solidFill>
          <a:latin typeface="+mn-lt"/>
          <a:ea typeface="+mn-ea"/>
          <a:cs typeface="+mn-cs"/>
        </a:defRPr>
      </a:lvl2pPr>
      <a:lvl3pPr marL="860425" indent="-282575" algn="l" defTabSz="914400" rtl="0" eaLnBrk="1" latinLnBrk="0" hangingPunct="1">
        <a:spcBef>
          <a:spcPts val="600"/>
        </a:spcBef>
        <a:buFont typeface="Wingdings 2" pitchFamily="18" charset="2"/>
        <a:buChar char=""/>
        <a:defRPr sz="1800" kern="1200">
          <a:solidFill>
            <a:schemeClr val="bg1"/>
          </a:solidFill>
          <a:latin typeface="+mn-lt"/>
          <a:ea typeface="+mn-ea"/>
          <a:cs typeface="+mn-cs"/>
        </a:defRPr>
      </a:lvl3pPr>
      <a:lvl4pPr marL="1143000" indent="-282575" algn="l" defTabSz="914400" rtl="0" eaLnBrk="1" latinLnBrk="0" hangingPunct="1">
        <a:spcBef>
          <a:spcPts val="600"/>
        </a:spcBef>
        <a:buFont typeface="Wingdings 2" pitchFamily="18" charset="2"/>
        <a:buChar char=""/>
        <a:defRPr sz="1800" kern="1200">
          <a:solidFill>
            <a:schemeClr val="bg1"/>
          </a:solidFill>
          <a:latin typeface="+mn-lt"/>
          <a:ea typeface="+mn-ea"/>
          <a:cs typeface="+mn-cs"/>
        </a:defRPr>
      </a:lvl4pPr>
      <a:lvl5pPr marL="1425575" indent="-282575" algn="l" defTabSz="914400" rtl="0" eaLnBrk="1" latinLnBrk="0" hangingPunct="1">
        <a:spcBef>
          <a:spcPts val="600"/>
        </a:spcBef>
        <a:buFont typeface="Wingdings 2" pitchFamily="18" charset="2"/>
        <a:buChar char=""/>
        <a:defRPr sz="1800" kern="120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4" Type="http://schemas.openxmlformats.org/officeDocument/2006/relationships/image" Target="../media/image13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4" Type="http://schemas.openxmlformats.org/officeDocument/2006/relationships/image" Target="../media/image15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4" Type="http://schemas.openxmlformats.org/officeDocument/2006/relationships/image" Target="../media/image17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Relationship Id="rId3" Type="http://schemas.openxmlformats.org/officeDocument/2006/relationships/image" Target="../media/image18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4" Type="http://schemas.openxmlformats.org/officeDocument/2006/relationships/image" Target="../media/image21.png"/><Relationship Id="rId5" Type="http://schemas.openxmlformats.org/officeDocument/2006/relationships/image" Target="../media/image22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9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s://controls.engin.umich.edu/wiki/index.php/File:Chemostat-graph.jpg" TargetMode="External"/><Relationship Id="rId4" Type="http://schemas.openxmlformats.org/officeDocument/2006/relationships/image" Target="../media/image23.jpe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4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Relationship Id="rId3" Type="http://schemas.openxmlformats.org/officeDocument/2006/relationships/hyperlink" Target="https://controls.engin.umich.edu/wiki/index.php/Bacterial_Chemostat_Model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4" Type="http://schemas.openxmlformats.org/officeDocument/2006/relationships/image" Target="../media/image10.png"/><Relationship Id="rId5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3762" y="944983"/>
            <a:ext cx="8064692" cy="1470025"/>
          </a:xfrm>
        </p:spPr>
        <p:txBody>
          <a:bodyPr/>
          <a:lstStyle/>
          <a:p>
            <a:r>
              <a:rPr lang="en-US" b="1" dirty="0" smtClean="0">
                <a:latin typeface="Arial" pitchFamily="34" charset="0"/>
                <a:cs typeface="Arial" pitchFamily="34" charset="0"/>
              </a:rPr>
              <a:t>Analysis of a Fluctuating Dilution Rate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05704" y="2656828"/>
            <a:ext cx="6762749" cy="1752600"/>
          </a:xfrm>
        </p:spPr>
        <p:txBody>
          <a:bodyPr>
            <a:normAutofit/>
          </a:bodyPr>
          <a:lstStyle/>
          <a:p>
            <a:r>
              <a:rPr lang="en-US" sz="2400" b="1" dirty="0" smtClean="0">
                <a:latin typeface="Arial" pitchFamily="34" charset="0"/>
                <a:cs typeface="Arial" pitchFamily="34" charset="0"/>
              </a:rPr>
              <a:t>Salman Ahmad</a:t>
            </a:r>
          </a:p>
          <a:p>
            <a:r>
              <a:rPr lang="en-US" sz="2400" b="1" dirty="0" smtClean="0">
                <a:latin typeface="Arial" pitchFamily="34" charset="0"/>
                <a:cs typeface="Arial" pitchFamily="34" charset="0"/>
              </a:rPr>
              <a:t>Helena 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Olivieri</a:t>
            </a:r>
            <a:endParaRPr lang="en-US" sz="2400" b="1" dirty="0">
              <a:latin typeface="Arial" pitchFamily="34" charset="0"/>
              <a:cs typeface="Arial" pitchFamily="34" charset="0"/>
            </a:endParaRPr>
          </a:p>
          <a:p>
            <a:endParaRPr lang="en-US" sz="2400" b="1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atin typeface="Arial" pitchFamily="34" charset="0"/>
                <a:cs typeface="Arial" pitchFamily="34" charset="0"/>
              </a:rPr>
              <a:t>Graphs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660274" y="5533704"/>
            <a:ext cx="22141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Time </a:t>
            </a:r>
            <a:r>
              <a:rPr lang="en-US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(</a:t>
            </a:r>
            <a:r>
              <a:rPr lang="en-US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hours</a:t>
            </a:r>
            <a:r>
              <a:rPr lang="en-US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)</a:t>
            </a:r>
            <a:endParaRPr lang="en-US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326751" y="5501438"/>
            <a:ext cx="22141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Time </a:t>
            </a:r>
            <a:r>
              <a:rPr lang="en-US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(</a:t>
            </a:r>
            <a:r>
              <a:rPr lang="en-US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hours</a:t>
            </a:r>
            <a:r>
              <a:rPr lang="en-US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)</a:t>
            </a:r>
            <a:endParaRPr lang="en-US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869275" y="1696013"/>
            <a:ext cx="318537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q=0.05</a:t>
            </a:r>
            <a:endParaRPr lang="en-US" sz="2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180352" y="1716109"/>
            <a:ext cx="318537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              q=0.1</a:t>
            </a:r>
            <a:endParaRPr lang="en-US" sz="2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3" name="Picture 2" descr="q0.05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val="0"/>
              </a:ext>
            </a:extLst>
          </a:blip>
          <a:stretch>
            <a:fillRect/>
          </a:stretch>
        </p:blipFill>
        <p:spPr>
          <a:xfrm>
            <a:off x="250814" y="2146997"/>
            <a:ext cx="4479205" cy="3308504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 rot="16200000">
            <a:off x="-1049182" y="3576738"/>
            <a:ext cx="28752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Concentration (mg/cc) </a:t>
            </a:r>
            <a:endParaRPr lang="en-US" dirty="0"/>
          </a:p>
        </p:txBody>
      </p:sp>
      <p:pic>
        <p:nvPicPr>
          <p:cNvPr id="4" name="Picture 3" descr="q 0.1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val="0"/>
              </a:ext>
            </a:extLst>
          </a:blip>
          <a:stretch>
            <a:fillRect/>
          </a:stretch>
        </p:blipFill>
        <p:spPr>
          <a:xfrm>
            <a:off x="4814896" y="2219019"/>
            <a:ext cx="4329104" cy="3236482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 rot="16200000">
            <a:off x="3415207" y="3771234"/>
            <a:ext cx="28752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Concentration (mg/cc)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atin typeface="Arial" pitchFamily="34" charset="0"/>
                <a:cs typeface="Arial" pitchFamily="34" charset="0"/>
              </a:rPr>
              <a:t>Graphs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Content Placeholder 3" descr="Standard Conditions.png"/>
          <p:cNvPicPr>
            <a:picLocks noGrp="1" noChangeAspect="1"/>
          </p:cNvPicPr>
          <p:nvPr>
            <p:ph idx="1"/>
          </p:nvPr>
        </p:nvPicPr>
        <p:blipFill>
          <a:blip r:embed="rId3"/>
          <a:srcRect l="-12586" r="-12586"/>
          <a:stretch>
            <a:fillRect/>
          </a:stretch>
        </p:blipFill>
        <p:spPr>
          <a:xfrm>
            <a:off x="-304062" y="2464483"/>
            <a:ext cx="5439483" cy="3018981"/>
          </a:xfrm>
        </p:spPr>
      </p:pic>
      <p:pic>
        <p:nvPicPr>
          <p:cNvPr id="5" name="Picture 4" descr="q x2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68143" y="2508268"/>
            <a:ext cx="4240421" cy="2975196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660274" y="5533704"/>
            <a:ext cx="22141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Time </a:t>
            </a:r>
            <a:r>
              <a:rPr lang="en-US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(</a:t>
            </a:r>
            <a:r>
              <a:rPr lang="en-US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hours</a:t>
            </a:r>
            <a:r>
              <a:rPr lang="en-US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)</a:t>
            </a:r>
            <a:endParaRPr lang="en-US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326751" y="5501438"/>
            <a:ext cx="22141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Time </a:t>
            </a:r>
            <a:r>
              <a:rPr lang="en-US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(</a:t>
            </a:r>
            <a:r>
              <a:rPr lang="en-US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hours</a:t>
            </a:r>
            <a:r>
              <a:rPr lang="en-US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)</a:t>
            </a:r>
            <a:endParaRPr lang="en-US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 rot="16200000">
            <a:off x="-997283" y="3746817"/>
            <a:ext cx="28752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Concentration (mg/cc) 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 rot="16200000">
            <a:off x="3415206" y="3761207"/>
            <a:ext cx="28752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Concentration (mg/cc) 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916775" y="1696013"/>
            <a:ext cx="318537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Standard Conditions </a:t>
            </a:r>
            <a:r>
              <a:rPr lang="en-US" sz="22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q</a:t>
            </a:r>
            <a:r>
              <a:rPr lang="en-US" sz="2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=0.15</a:t>
            </a:r>
            <a:endParaRPr lang="en-US" sz="2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037477" y="1716109"/>
            <a:ext cx="318537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              </a:t>
            </a:r>
            <a:r>
              <a:rPr lang="en-US" sz="22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q</a:t>
            </a:r>
            <a:r>
              <a:rPr lang="en-US" sz="2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=0.30</a:t>
            </a:r>
            <a:endParaRPr lang="en-US" sz="2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9392363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atin typeface="Arial" pitchFamily="34" charset="0"/>
                <a:cs typeface="Arial" pitchFamily="34" charset="0"/>
              </a:rPr>
              <a:t>Graphs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Content Placeholder 3" descr="q x3.png"/>
          <p:cNvPicPr>
            <a:picLocks noGrp="1" noChangeAspect="1"/>
          </p:cNvPicPr>
          <p:nvPr>
            <p:ph idx="1"/>
          </p:nvPr>
        </p:nvPicPr>
        <p:blipFill>
          <a:blip r:embed="rId3"/>
          <a:srcRect l="-12825" r="-12825"/>
          <a:stretch>
            <a:fillRect/>
          </a:stretch>
        </p:blipFill>
        <p:spPr>
          <a:xfrm>
            <a:off x="-321948" y="2059904"/>
            <a:ext cx="5503945" cy="3054758"/>
          </a:xfrm>
        </p:spPr>
      </p:pic>
      <p:pic>
        <p:nvPicPr>
          <p:cNvPr id="5" name="Picture 4" descr="q x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85985" y="2058888"/>
            <a:ext cx="4243695" cy="3055773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905182" y="5177052"/>
            <a:ext cx="22141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Time </a:t>
            </a:r>
            <a:r>
              <a:rPr lang="en-US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(</a:t>
            </a:r>
            <a:r>
              <a:rPr lang="en-US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hours</a:t>
            </a:r>
            <a:r>
              <a:rPr lang="en-US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)</a:t>
            </a:r>
            <a:endParaRPr lang="en-US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543595" y="5166144"/>
            <a:ext cx="22141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Time </a:t>
            </a:r>
            <a:r>
              <a:rPr lang="en-US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(</a:t>
            </a:r>
            <a:r>
              <a:rPr lang="en-US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hours</a:t>
            </a:r>
            <a:r>
              <a:rPr lang="en-US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)</a:t>
            </a:r>
            <a:endParaRPr lang="en-US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 rot="16200000">
            <a:off x="-997283" y="3354600"/>
            <a:ext cx="28752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Concentration (mg/cc) 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 rot="16200000">
            <a:off x="3433048" y="3337942"/>
            <a:ext cx="28752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Concentration (mg/cc) 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916775" y="1425388"/>
            <a:ext cx="318537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                 </a:t>
            </a:r>
            <a:r>
              <a:rPr lang="en-US" sz="22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q</a:t>
            </a:r>
            <a:r>
              <a:rPr lang="en-US" sz="2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=0.45</a:t>
            </a:r>
            <a:endParaRPr lang="en-US" sz="2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181997" y="1393122"/>
            <a:ext cx="318537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             </a:t>
            </a:r>
            <a:r>
              <a:rPr lang="en-US" sz="22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q</a:t>
            </a:r>
            <a:r>
              <a:rPr lang="en-US" sz="2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=0.60</a:t>
            </a:r>
            <a:endParaRPr lang="en-US" sz="2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atin typeface="Arial" pitchFamily="34" charset="0"/>
                <a:cs typeface="Arial" pitchFamily="34" charset="0"/>
              </a:rPr>
              <a:t>Graph: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q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=15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Content Placeholder 3" descr="q x100.png"/>
          <p:cNvPicPr>
            <a:picLocks noGrp="1" noChangeAspect="1"/>
          </p:cNvPicPr>
          <p:nvPr>
            <p:ph idx="1"/>
          </p:nvPr>
        </p:nvPicPr>
        <p:blipFill>
          <a:blip r:embed="rId3"/>
          <a:srcRect l="-16727" r="-16727"/>
          <a:stretch>
            <a:fillRect/>
          </a:stretch>
        </p:blipFill>
        <p:spPr/>
      </p:pic>
      <p:sp>
        <p:nvSpPr>
          <p:cNvPr id="5" name="TextBox 4"/>
          <p:cNvSpPr txBox="1"/>
          <p:nvPr/>
        </p:nvSpPr>
        <p:spPr>
          <a:xfrm>
            <a:off x="4273789" y="6003408"/>
            <a:ext cx="22141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Time </a:t>
            </a:r>
            <a:r>
              <a:rPr lang="en-US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(</a:t>
            </a:r>
            <a:r>
              <a:rPr lang="en-US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hours</a:t>
            </a:r>
            <a:r>
              <a:rPr lang="en-US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)</a:t>
            </a:r>
            <a:endParaRPr lang="en-US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 rot="16200000">
            <a:off x="497768" y="3363755"/>
            <a:ext cx="28752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Concentration (mg/cc)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63" y="-863882"/>
            <a:ext cx="7583487" cy="2848741"/>
          </a:xfrm>
        </p:spPr>
        <p:txBody>
          <a:bodyPr/>
          <a:lstStyle/>
          <a:p>
            <a:r>
              <a:rPr lang="en-US" b="1" dirty="0" smtClean="0">
                <a:latin typeface="Arial" pitchFamily="34" charset="0"/>
                <a:cs typeface="Arial" pitchFamily="34" charset="0"/>
              </a:rPr>
              <a:t>Discussion: Dilution Relationship to concentration of yeast and nutrient in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chemostat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6" name="Picture 5" descr="eqn9497-4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1252" y="5203654"/>
            <a:ext cx="3708401" cy="736600"/>
          </a:xfrm>
          <a:prstGeom prst="rect">
            <a:avLst/>
          </a:prstGeom>
        </p:spPr>
      </p:pic>
      <p:pic>
        <p:nvPicPr>
          <p:cNvPr id="7" name="Picture 6" descr="eqn9497-1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9463" y="3640982"/>
            <a:ext cx="4155375" cy="1325056"/>
          </a:xfrm>
          <a:prstGeom prst="rect">
            <a:avLst/>
          </a:prstGeom>
        </p:spPr>
      </p:pic>
      <p:pic>
        <p:nvPicPr>
          <p:cNvPr id="8" name="Picture 7" descr="eqn9497-3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79463" y="1985754"/>
            <a:ext cx="4363172" cy="1363491"/>
          </a:xfrm>
          <a:prstGeom prst="rect">
            <a:avLst/>
          </a:prstGeom>
        </p:spPr>
      </p:pic>
      <p:pic>
        <p:nvPicPr>
          <p:cNvPr id="10" name="Picture 9" descr="eqn9497-8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965981" y="2574695"/>
            <a:ext cx="2120900" cy="1219200"/>
          </a:xfrm>
          <a:prstGeom prst="rect">
            <a:avLst/>
          </a:prstGeom>
        </p:spPr>
      </p:pic>
    </p:spTree>
  </p:cSld>
  <p:clrMapOvr>
    <a:masterClrMapping/>
  </p:clrMapOvr>
  <mc:AlternateContent>
    <mc:Choice xmlns:mc="http://schemas.openxmlformats.org/markup-compatibility/2006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atin typeface="Arial" pitchFamily="34" charset="0"/>
                <a:cs typeface="Arial" pitchFamily="34" charset="0"/>
              </a:rPr>
              <a:t>Outline	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6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Defining Terms and Variables</a:t>
            </a:r>
          </a:p>
          <a:p>
            <a:r>
              <a:rPr lang="en-US" sz="26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Modeling </a:t>
            </a:r>
            <a:r>
              <a:rPr lang="en-US" sz="2600" b="1" dirty="0" err="1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Chemostat</a:t>
            </a:r>
            <a:endParaRPr lang="en-US" sz="2600" b="1" dirty="0" smtClean="0">
              <a:solidFill>
                <a:schemeClr val="bg1">
                  <a:lumMod val="6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sz="2600" b="1" dirty="0" smtClean="0">
                <a:latin typeface="Arial" pitchFamily="34" charset="0"/>
                <a:cs typeface="Arial" pitchFamily="34" charset="0"/>
              </a:rPr>
              <a:t>Results and Discussion</a:t>
            </a:r>
            <a:endParaRPr lang="en-US" sz="2600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2490674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atin typeface="Arial" pitchFamily="34" charset="0"/>
                <a:cs typeface="Arial" pitchFamily="34" charset="0"/>
              </a:rPr>
              <a:t>Discussion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latin typeface="Arial" pitchFamily="34" charset="0"/>
                <a:cs typeface="Arial" pitchFamily="34" charset="0"/>
              </a:rPr>
              <a:t>Each microorganism 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growing in a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chemostat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and 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thriving on a specific nutrient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has 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a maximum specific growth rate (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μ</a:t>
            </a:r>
            <a:r>
              <a:rPr lang="en-US" b="1" baseline="-25000" dirty="0" err="1" smtClean="0">
                <a:latin typeface="Arial" pitchFamily="34" charset="0"/>
                <a:cs typeface="Arial" pitchFamily="34" charset="0"/>
              </a:rPr>
              <a:t>max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) (the rate of growth observed if none of the nutrients are limiting). </a:t>
            </a:r>
            <a:endParaRPr lang="en-US" b="1" dirty="0" smtClean="0">
              <a:latin typeface="Arial" pitchFamily="34" charset="0"/>
              <a:cs typeface="Arial" pitchFamily="34" charset="0"/>
            </a:endParaRPr>
          </a:p>
          <a:p>
            <a:r>
              <a:rPr lang="en-US" b="1" dirty="0" smtClean="0">
                <a:latin typeface="Arial" pitchFamily="34" charset="0"/>
                <a:cs typeface="Arial" pitchFamily="34" charset="0"/>
              </a:rPr>
              <a:t>When dilution 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rate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becomes higher 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than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μ</a:t>
            </a:r>
            <a:r>
              <a:rPr lang="en-US" b="1" baseline="-25000" dirty="0" err="1" smtClean="0">
                <a:latin typeface="Arial" pitchFamily="34" charset="0"/>
                <a:cs typeface="Arial" pitchFamily="34" charset="0"/>
              </a:rPr>
              <a:t>max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, the culture will not be able to sustain itself in the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chemostat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and 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will, thus, “wash 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out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.” </a:t>
            </a:r>
            <a:endParaRPr lang="en-US" b="1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en-US" b="1" dirty="0" smtClean="0">
              <a:latin typeface="Arial" pitchFamily="34" charset="0"/>
              <a:cs typeface="Arial" pitchFamily="34" charset="0"/>
            </a:endParaRPr>
          </a:p>
          <a:p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atin typeface="Arial" pitchFamily="34" charset="0"/>
                <a:cs typeface="Arial" pitchFamily="34" charset="0"/>
              </a:rPr>
              <a:t>Discussion (cont.)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000" b="1" dirty="0" smtClean="0">
                <a:latin typeface="Arial" pitchFamily="34" charset="0"/>
                <a:cs typeface="Arial" pitchFamily="34" charset="0"/>
              </a:rPr>
              <a:t>C</a:t>
            </a:r>
            <a:r>
              <a:rPr lang="en-US" sz="2000" b="1" dirty="0" smtClean="0">
                <a:latin typeface="Arial" pitchFamily="34" charset="0"/>
                <a:cs typeface="Arial" pitchFamily="34" charset="0"/>
              </a:rPr>
              <a:t>ell production </a:t>
            </a:r>
            <a:r>
              <a:rPr lang="en-US" sz="2000" b="1" dirty="0" smtClean="0">
                <a:latin typeface="Arial" pitchFamily="34" charset="0"/>
                <a:cs typeface="Arial" pitchFamily="34" charset="0"/>
              </a:rPr>
              <a:t>rate will, initially,</a:t>
            </a:r>
            <a:r>
              <a:rPr lang="en-US" sz="2000" b="1" dirty="0" smtClean="0">
                <a:latin typeface="Arial" pitchFamily="34" charset="0"/>
                <a:cs typeface="Arial" pitchFamily="34" charset="0"/>
              </a:rPr>
              <a:t> increase </a:t>
            </a:r>
            <a:r>
              <a:rPr lang="en-US" sz="2000" b="1" dirty="0" smtClean="0">
                <a:latin typeface="Arial" pitchFamily="34" charset="0"/>
                <a:cs typeface="Arial" pitchFamily="34" charset="0"/>
              </a:rPr>
              <a:t>as dilution rate increases.</a:t>
            </a:r>
            <a:r>
              <a:rPr lang="en-US" sz="2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smtClean="0">
                <a:latin typeface="Arial" pitchFamily="34" charset="0"/>
                <a:cs typeface="Arial" pitchFamily="34" charset="0"/>
              </a:rPr>
              <a:t>T</a:t>
            </a:r>
            <a:r>
              <a:rPr lang="en-US" sz="2000" b="1" dirty="0" smtClean="0">
                <a:latin typeface="Arial" pitchFamily="34" charset="0"/>
                <a:cs typeface="Arial" pitchFamily="34" charset="0"/>
              </a:rPr>
              <a:t>he </a:t>
            </a:r>
            <a:r>
              <a:rPr lang="en-US" sz="2000" b="1" dirty="0" smtClean="0">
                <a:latin typeface="Arial" pitchFamily="34" charset="0"/>
                <a:cs typeface="Arial" pitchFamily="34" charset="0"/>
              </a:rPr>
              <a:t>rate of cell production is at a </a:t>
            </a:r>
            <a:r>
              <a:rPr lang="en-US" sz="2000" b="1" dirty="0" smtClean="0">
                <a:latin typeface="Arial" pitchFamily="34" charset="0"/>
                <a:cs typeface="Arial" pitchFamily="34" charset="0"/>
              </a:rPr>
              <a:t>maximum at </a:t>
            </a:r>
            <a:r>
              <a:rPr lang="en-US" sz="2000" b="1" dirty="0" err="1" smtClean="0">
                <a:latin typeface="Arial" pitchFamily="34" charset="0"/>
                <a:cs typeface="Arial" pitchFamily="34" charset="0"/>
              </a:rPr>
              <a:t>q</a:t>
            </a:r>
            <a:r>
              <a:rPr lang="en-US" sz="2000" b="1" baseline="-25000" dirty="0" err="1" smtClean="0">
                <a:latin typeface="Arial" pitchFamily="34" charset="0"/>
                <a:cs typeface="Arial" pitchFamily="34" charset="0"/>
              </a:rPr>
              <a:t>max</a:t>
            </a:r>
            <a:r>
              <a:rPr lang="en-US" sz="2000" b="1" dirty="0" smtClean="0">
                <a:latin typeface="Arial" pitchFamily="34" charset="0"/>
                <a:cs typeface="Arial" pitchFamily="34" charset="0"/>
              </a:rPr>
              <a:t>. </a:t>
            </a:r>
            <a:endParaRPr lang="en-US" sz="2000" b="1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2000" b="1" dirty="0" smtClean="0">
                <a:latin typeface="Arial" pitchFamily="34" charset="0"/>
                <a:cs typeface="Arial" pitchFamily="34" charset="0"/>
              </a:rPr>
              <a:t>q = μ (dilution rate = specific growth rate) is established at this point, where the steady-state equilibrium is reached.</a:t>
            </a:r>
            <a:r>
              <a:rPr lang="en-US" sz="2000" b="1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r>
              <a:rPr lang="en-US" sz="2000" b="1" dirty="0" smtClean="0">
                <a:latin typeface="Arial" pitchFamily="34" charset="0"/>
                <a:cs typeface="Arial" pitchFamily="34" charset="0"/>
              </a:rPr>
              <a:t>When dilution rate goes beyond </a:t>
            </a:r>
            <a:r>
              <a:rPr lang="en-US" sz="2000" b="1" dirty="0" err="1" smtClean="0">
                <a:latin typeface="Arial" pitchFamily="34" charset="0"/>
                <a:cs typeface="Arial" pitchFamily="34" charset="0"/>
              </a:rPr>
              <a:t>q</a:t>
            </a:r>
            <a:r>
              <a:rPr lang="en-US" sz="2000" b="1" baseline="-25000" dirty="0" err="1" smtClean="0">
                <a:latin typeface="Arial" pitchFamily="34" charset="0"/>
                <a:cs typeface="Arial" pitchFamily="34" charset="0"/>
              </a:rPr>
              <a:t>max</a:t>
            </a:r>
            <a:r>
              <a:rPr lang="en-US" sz="2000" b="1" baseline="-25000" dirty="0" smtClean="0">
                <a:latin typeface="Arial" pitchFamily="34" charset="0"/>
                <a:cs typeface="Arial" pitchFamily="34" charset="0"/>
              </a:rPr>
              <a:t>,</a:t>
            </a:r>
            <a:r>
              <a:rPr lang="en-US" sz="2000" b="1" dirty="0" smtClean="0">
                <a:latin typeface="Arial" pitchFamily="34" charset="0"/>
                <a:cs typeface="Arial" pitchFamily="34" charset="0"/>
              </a:rPr>
              <a:t> the concentration of cells decreases. Biomass will, thus, continue to decrease, until all cells are “washed out.”</a:t>
            </a:r>
          </a:p>
          <a:p>
            <a:r>
              <a:rPr lang="en-US" sz="2000" b="1" dirty="0" smtClean="0">
                <a:latin typeface="Arial" pitchFamily="34" charset="0"/>
                <a:cs typeface="Arial" pitchFamily="34" charset="0"/>
              </a:rPr>
              <a:t>Substrate concentration will, therefore, be significantly larger in value because there are less cells to use the nutrients.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hemostat-graph.jpg">
            <a:hlinkClick r:id="rId3"/>
          </p:cNvPr>
          <p:cNvPicPr/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331119" y="2216705"/>
            <a:ext cx="4125797" cy="40602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extBox 2"/>
          <p:cNvSpPr txBox="1"/>
          <p:nvPr/>
        </p:nvSpPr>
        <p:spPr>
          <a:xfrm>
            <a:off x="1105319" y="558140"/>
            <a:ext cx="5737608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The figure below </a:t>
            </a:r>
            <a:r>
              <a:rPr lang="en-US" sz="2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shows how the dilution rate affects cell production rate(DC</a:t>
            </a:r>
            <a:r>
              <a:rPr lang="en-US" sz="2400" b="1" baseline="-25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</a:t>
            </a:r>
            <a:r>
              <a:rPr lang="en-US" sz="2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), cell concentration (C</a:t>
            </a:r>
            <a:r>
              <a:rPr lang="en-US" sz="2400" b="1" baseline="-25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</a:t>
            </a:r>
            <a:r>
              <a:rPr lang="en-US" sz="2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), and substrate concentration (C</a:t>
            </a:r>
            <a:r>
              <a:rPr lang="en-US" sz="2400" b="1" baseline="-25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S</a:t>
            </a:r>
            <a:r>
              <a:rPr lang="en-US" sz="2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).</a:t>
            </a:r>
          </a:p>
          <a:p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 relation to </a:t>
            </a:r>
            <a:r>
              <a:rPr lang="en-US" dirty="0" err="1" smtClean="0"/>
              <a:t>terSchure</a:t>
            </a:r>
            <a:r>
              <a:rPr lang="en-US" dirty="0" smtClean="0"/>
              <a:t> Papers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2875" y="1892300"/>
            <a:ext cx="8888413" cy="3733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atin typeface="Arial" pitchFamily="34" charset="0"/>
                <a:cs typeface="Arial" pitchFamily="34" charset="0"/>
              </a:rPr>
              <a:t>Purpose	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600" b="1" dirty="0" smtClean="0">
                <a:latin typeface="Arial" pitchFamily="34" charset="0"/>
                <a:cs typeface="Arial" pitchFamily="34" charset="0"/>
              </a:rPr>
              <a:t>To see how changing </a:t>
            </a:r>
            <a:r>
              <a:rPr lang="en-US" sz="2600" b="1" dirty="0" err="1" smtClean="0">
                <a:latin typeface="Arial" pitchFamily="34" charset="0"/>
                <a:cs typeface="Arial" pitchFamily="34" charset="0"/>
              </a:rPr>
              <a:t>chemostat</a:t>
            </a:r>
            <a:r>
              <a:rPr lang="en-US" sz="2600" b="1" dirty="0" smtClean="0">
                <a:latin typeface="Arial" pitchFamily="34" charset="0"/>
                <a:cs typeface="Arial" pitchFamily="34" charset="0"/>
              </a:rPr>
              <a:t> conditions affects cell growth</a:t>
            </a:r>
          </a:p>
          <a:p>
            <a:r>
              <a:rPr lang="en-US" sz="2600" b="1" dirty="0" smtClean="0">
                <a:latin typeface="Arial" pitchFamily="34" charset="0"/>
                <a:cs typeface="Arial" pitchFamily="34" charset="0"/>
              </a:rPr>
              <a:t>To identify a dilution rate that maximizes cell growth in relation to nutrient use in a </a:t>
            </a:r>
            <a:r>
              <a:rPr lang="en-US" sz="2600" b="1" dirty="0" err="1" smtClean="0">
                <a:latin typeface="Arial" pitchFamily="34" charset="0"/>
                <a:cs typeface="Arial" pitchFamily="34" charset="0"/>
              </a:rPr>
              <a:t>chemostat</a:t>
            </a:r>
            <a:endParaRPr lang="en-US" sz="2600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atin typeface="Arial" pitchFamily="34" charset="0"/>
                <a:cs typeface="Arial" pitchFamily="34" charset="0"/>
              </a:rPr>
              <a:t>Future Directions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>
                <a:latin typeface="Arial" pitchFamily="34" charset="0"/>
                <a:cs typeface="Arial" pitchFamily="34" charset="0"/>
              </a:rPr>
              <a:t>We can look at how changing the different parameters affects the concentrations of biomass, nitrogen, and carbon.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atin typeface="Arial" pitchFamily="34" charset="0"/>
                <a:cs typeface="Arial" pitchFamily="34" charset="0"/>
              </a:rPr>
              <a:t>Works Cited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>
                <a:hlinkClick r:id="rId3"/>
              </a:rPr>
              <a:t>https</a:t>
            </a:r>
            <a:r>
              <a:rPr lang="en-US" dirty="0" smtClean="0">
                <a:hlinkClick r:id="rId3"/>
              </a:rPr>
              <a:t>://controls.engin.umich.edu/wiki/index.php/</a:t>
            </a:r>
            <a:r>
              <a:rPr lang="en-US" dirty="0" smtClean="0">
                <a:hlinkClick r:id="rId3"/>
              </a:rPr>
              <a:t>Bacterial_Chemostat_Model</a:t>
            </a:r>
            <a:endParaRPr lang="en-US" dirty="0" smtClean="0"/>
          </a:p>
          <a:p>
            <a:r>
              <a:rPr lang="en-US" b="1" dirty="0" err="1" smtClean="0"/>
              <a:t>ter</a:t>
            </a:r>
            <a:r>
              <a:rPr lang="en-US" b="1" dirty="0" smtClean="0"/>
              <a:t> </a:t>
            </a:r>
            <a:r>
              <a:rPr lang="en-US" b="1" dirty="0" err="1" smtClean="0"/>
              <a:t>Schure</a:t>
            </a:r>
            <a:r>
              <a:rPr lang="en-US" b="1" dirty="0" smtClean="0"/>
              <a:t>, E. G., H. H. W. </a:t>
            </a:r>
            <a:r>
              <a:rPr lang="en-US" b="1" dirty="0" err="1" smtClean="0"/>
              <a:t>Sillj</a:t>
            </a:r>
            <a:r>
              <a:rPr lang="en-US" b="1" dirty="0" smtClean="0"/>
              <a:t> </a:t>
            </a:r>
            <a:r>
              <a:rPr lang="en-US" b="1" dirty="0" err="1" smtClean="0"/>
              <a:t>́e</a:t>
            </a:r>
            <a:r>
              <a:rPr lang="en-US" b="1" dirty="0" smtClean="0"/>
              <a:t>, L. J. R. M. </a:t>
            </a:r>
            <a:r>
              <a:rPr lang="en-US" b="1" dirty="0" err="1" smtClean="0"/>
              <a:t>Raeven</a:t>
            </a:r>
            <a:r>
              <a:rPr lang="en-US" b="1" dirty="0" smtClean="0"/>
              <a:t>, J. </a:t>
            </a:r>
            <a:r>
              <a:rPr lang="en-US" b="1" dirty="0" err="1" smtClean="0"/>
              <a:t>Boonstra</a:t>
            </a:r>
            <a:r>
              <a:rPr lang="en-US" b="1" dirty="0" smtClean="0"/>
              <a:t>, A. J. </a:t>
            </a:r>
            <a:r>
              <a:rPr lang="en-US" b="1" dirty="0" err="1" smtClean="0"/>
              <a:t>Verkleij</a:t>
            </a:r>
            <a:r>
              <a:rPr lang="en-US" b="1" dirty="0" smtClean="0"/>
              <a:t>, and C. T. </a:t>
            </a:r>
            <a:r>
              <a:rPr lang="en-US" b="1" dirty="0" err="1" smtClean="0"/>
              <a:t>Verrips</a:t>
            </a:r>
            <a:r>
              <a:rPr lang="en-US" b="1" dirty="0" smtClean="0"/>
              <a:t>. </a:t>
            </a:r>
            <a:r>
              <a:rPr lang="en-US" dirty="0" smtClean="0"/>
              <a:t>1995. Nitrogen-regulated transcription and en- </a:t>
            </a:r>
            <a:r>
              <a:rPr lang="en-US" dirty="0" err="1" smtClean="0"/>
              <a:t>zyme</a:t>
            </a:r>
            <a:r>
              <a:rPr lang="en-US" dirty="0" smtClean="0"/>
              <a:t> activities in continuous cultures of </a:t>
            </a:r>
            <a:r>
              <a:rPr lang="en-US" i="1" dirty="0" err="1" smtClean="0"/>
              <a:t>Saccharomyces</a:t>
            </a:r>
            <a:r>
              <a:rPr lang="en-US" i="1" dirty="0" smtClean="0"/>
              <a:t> </a:t>
            </a:r>
            <a:r>
              <a:rPr lang="en-US" i="1" dirty="0" err="1" smtClean="0"/>
              <a:t>cerevisiae</a:t>
            </a:r>
            <a:r>
              <a:rPr lang="en-US" dirty="0" smtClean="0"/>
              <a:t>. </a:t>
            </a:r>
            <a:r>
              <a:rPr lang="en-US" dirty="0" err="1" smtClean="0"/>
              <a:t>Microbi</a:t>
            </a:r>
            <a:r>
              <a:rPr lang="en-US" dirty="0" smtClean="0"/>
              <a:t>- </a:t>
            </a:r>
            <a:r>
              <a:rPr lang="en-US" dirty="0" err="1" smtClean="0"/>
              <a:t>ology</a:t>
            </a:r>
            <a:r>
              <a:rPr lang="en-US" dirty="0" smtClean="0"/>
              <a:t> </a:t>
            </a:r>
            <a:r>
              <a:rPr lang="en-US" b="1" dirty="0" smtClean="0"/>
              <a:t>141:</a:t>
            </a:r>
            <a:r>
              <a:rPr lang="en-US" dirty="0" smtClean="0"/>
              <a:t>1101–1108</a:t>
            </a:r>
            <a:r>
              <a:rPr lang="en-US" dirty="0" smtClean="0"/>
              <a:t>.</a:t>
            </a:r>
          </a:p>
          <a:p>
            <a:r>
              <a:rPr lang="en-US" dirty="0" smtClean="0"/>
              <a:t> </a:t>
            </a:r>
            <a:r>
              <a:rPr lang="en-US" dirty="0" err="1" smtClean="0"/>
              <a:t>ter</a:t>
            </a:r>
            <a:r>
              <a:rPr lang="en-US" dirty="0" smtClean="0"/>
              <a:t> </a:t>
            </a:r>
            <a:r>
              <a:rPr lang="en-US" dirty="0" err="1" smtClean="0"/>
              <a:t>Schure</a:t>
            </a:r>
            <a:r>
              <a:rPr lang="en-US" dirty="0" smtClean="0"/>
              <a:t> E. G., </a:t>
            </a:r>
            <a:r>
              <a:rPr lang="en-US" dirty="0" err="1" smtClean="0"/>
              <a:t>Silljé</a:t>
            </a:r>
            <a:r>
              <a:rPr lang="en-US" dirty="0" smtClean="0"/>
              <a:t> H. H., </a:t>
            </a:r>
            <a:r>
              <a:rPr lang="en-US" dirty="0" err="1" smtClean="0"/>
              <a:t>Verkleij</a:t>
            </a:r>
            <a:r>
              <a:rPr lang="en-US" dirty="0" smtClean="0"/>
              <a:t> A. J., </a:t>
            </a:r>
            <a:r>
              <a:rPr lang="en-US" dirty="0" err="1" smtClean="0"/>
              <a:t>Boonstra</a:t>
            </a:r>
            <a:r>
              <a:rPr lang="en-US" dirty="0" smtClean="0"/>
              <a:t> J., </a:t>
            </a:r>
            <a:r>
              <a:rPr lang="en-US" dirty="0" err="1" smtClean="0"/>
              <a:t>Verrips</a:t>
            </a:r>
            <a:r>
              <a:rPr lang="en-US" dirty="0" smtClean="0"/>
              <a:t> C. T. The concentration of ammonia regulates nitrogen metabolism in </a:t>
            </a:r>
            <a:r>
              <a:rPr lang="en-US" dirty="0" err="1" smtClean="0"/>
              <a:t>Saccharomyces</a:t>
            </a:r>
            <a:r>
              <a:rPr lang="en-US" dirty="0" smtClean="0"/>
              <a:t> </a:t>
            </a:r>
            <a:r>
              <a:rPr lang="en-US" dirty="0" err="1" smtClean="0"/>
              <a:t>cerevisiae</a:t>
            </a:r>
            <a:r>
              <a:rPr lang="en-US" dirty="0" smtClean="0"/>
              <a:t>. (1995) J. </a:t>
            </a:r>
            <a:r>
              <a:rPr lang="en-US" dirty="0" err="1" smtClean="0"/>
              <a:t>Bacteriol</a:t>
            </a:r>
            <a:r>
              <a:rPr lang="en-US" dirty="0" smtClean="0"/>
              <a:t>. 177, 6672–6675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472792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atin typeface="Arial" pitchFamily="34" charset="0"/>
                <a:cs typeface="Arial" pitchFamily="34" charset="0"/>
              </a:rPr>
              <a:t>Outline	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600" b="1" dirty="0" smtClean="0">
                <a:latin typeface="Arial" pitchFamily="34" charset="0"/>
                <a:cs typeface="Arial" pitchFamily="34" charset="0"/>
              </a:rPr>
              <a:t>Defining Terms and Variables</a:t>
            </a:r>
          </a:p>
          <a:p>
            <a:r>
              <a:rPr lang="en-US" sz="2600" b="1" dirty="0" smtClean="0">
                <a:latin typeface="Arial" pitchFamily="34" charset="0"/>
                <a:cs typeface="Arial" pitchFamily="34" charset="0"/>
              </a:rPr>
              <a:t>Modeling </a:t>
            </a:r>
            <a:r>
              <a:rPr lang="en-US" sz="2600" b="1" dirty="0" err="1" smtClean="0">
                <a:latin typeface="Arial" pitchFamily="34" charset="0"/>
                <a:cs typeface="Arial" pitchFamily="34" charset="0"/>
              </a:rPr>
              <a:t>Chemostat</a:t>
            </a:r>
            <a:endParaRPr lang="en-US" sz="2600" b="1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2600" b="1" dirty="0" smtClean="0">
                <a:latin typeface="Arial" pitchFamily="34" charset="0"/>
                <a:cs typeface="Arial" pitchFamily="34" charset="0"/>
              </a:rPr>
              <a:t>Results and Discussion</a:t>
            </a:r>
            <a:endParaRPr lang="en-US" sz="2600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6037986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atin typeface="Arial" pitchFamily="34" charset="0"/>
                <a:cs typeface="Arial" pitchFamily="34" charset="0"/>
              </a:rPr>
              <a:t>Outline	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600" b="1" dirty="0" smtClean="0">
                <a:latin typeface="Arial" pitchFamily="34" charset="0"/>
                <a:cs typeface="Arial" pitchFamily="34" charset="0"/>
              </a:rPr>
              <a:t>Defining Terms and Variables</a:t>
            </a:r>
          </a:p>
          <a:p>
            <a:r>
              <a:rPr lang="en-US" sz="26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Modeling </a:t>
            </a:r>
            <a:r>
              <a:rPr lang="en-US" sz="2600" b="1" dirty="0" err="1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Chemostat</a:t>
            </a:r>
            <a:endParaRPr lang="en-US" sz="2600" b="1" dirty="0" smtClean="0">
              <a:solidFill>
                <a:schemeClr val="bg1">
                  <a:lumMod val="6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sz="26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Results and Discussion</a:t>
            </a:r>
            <a:endParaRPr lang="en-US" sz="2600" b="1" dirty="0">
              <a:solidFill>
                <a:schemeClr val="bg1">
                  <a:lumMod val="6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2328266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atin typeface="Arial" pitchFamily="34" charset="0"/>
                <a:cs typeface="Arial" pitchFamily="34" charset="0"/>
              </a:rPr>
              <a:t>State Variables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600" b="1" dirty="0" smtClean="0">
                <a:latin typeface="Arial" pitchFamily="34" charset="0"/>
                <a:cs typeface="Arial" pitchFamily="34" charset="0"/>
              </a:rPr>
              <a:t>At </a:t>
            </a:r>
            <a:r>
              <a:rPr lang="en-US" sz="2600" b="1" dirty="0" smtClean="0">
                <a:latin typeface="Arial" pitchFamily="34" charset="0"/>
                <a:cs typeface="Arial" pitchFamily="34" charset="0"/>
              </a:rPr>
              <a:t>the </a:t>
            </a:r>
            <a:r>
              <a:rPr lang="en-US" sz="2600" b="1" dirty="0" smtClean="0">
                <a:latin typeface="Arial" pitchFamily="34" charset="0"/>
                <a:cs typeface="Arial" pitchFamily="34" charset="0"/>
              </a:rPr>
              <a:t>steady state, the temperature, pH, flow rate, and feed substrate concentration will all remain stable. </a:t>
            </a:r>
            <a:endParaRPr lang="en-US" sz="2600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atin typeface="Arial" pitchFamily="34" charset="0"/>
                <a:cs typeface="Arial" pitchFamily="34" charset="0"/>
              </a:rPr>
              <a:t>Terms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b="1" dirty="0" err="1" smtClean="0">
                <a:latin typeface="Arial" pitchFamily="34" charset="0"/>
                <a:cs typeface="Arial" pitchFamily="34" charset="0"/>
              </a:rPr>
              <a:t>q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=dilution rate</a:t>
            </a:r>
          </a:p>
          <a:p>
            <a:r>
              <a:rPr lang="en-US" b="1" dirty="0" smtClean="0">
                <a:latin typeface="Arial" pitchFamily="34" charset="0"/>
                <a:cs typeface="Arial" pitchFamily="34" charset="0"/>
              </a:rPr>
              <a:t>un=feed rate of nitrogen</a:t>
            </a:r>
          </a:p>
          <a:p>
            <a:r>
              <a:rPr lang="en-US" b="1" dirty="0" err="1" smtClean="0">
                <a:latin typeface="Arial" pitchFamily="34" charset="0"/>
                <a:cs typeface="Arial" pitchFamily="34" charset="0"/>
              </a:rPr>
              <a:t>uc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=feed rate of carbon</a:t>
            </a:r>
          </a:p>
          <a:p>
            <a:r>
              <a:rPr lang="en-US" b="1" dirty="0" err="1" smtClean="0">
                <a:latin typeface="Arial" pitchFamily="34" charset="0"/>
                <a:cs typeface="Arial" pitchFamily="34" charset="0"/>
              </a:rPr>
              <a:t>r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=conversion rate</a:t>
            </a:r>
          </a:p>
          <a:p>
            <a:r>
              <a:rPr lang="en-US" b="1" dirty="0" smtClean="0">
                <a:latin typeface="Arial" pitchFamily="34" charset="0"/>
                <a:cs typeface="Arial" pitchFamily="34" charset="0"/>
              </a:rPr>
              <a:t>V=reaction rate</a:t>
            </a:r>
          </a:p>
          <a:p>
            <a:r>
              <a:rPr lang="en-US" b="1" dirty="0" err="1" smtClean="0">
                <a:latin typeface="Arial" pitchFamily="34" charset="0"/>
                <a:cs typeface="Arial" pitchFamily="34" charset="0"/>
              </a:rPr>
              <a:t>Kn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= Nitrogen reaction constant</a:t>
            </a:r>
          </a:p>
          <a:p>
            <a:r>
              <a:rPr lang="en-US" b="1" dirty="0" err="1" smtClean="0">
                <a:latin typeface="Arial" pitchFamily="34" charset="0"/>
                <a:cs typeface="Arial" pitchFamily="34" charset="0"/>
              </a:rPr>
              <a:t>Kc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= Carbon reaction constant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63" y="-837"/>
            <a:ext cx="7583487" cy="1044388"/>
          </a:xfrm>
        </p:spPr>
        <p:txBody>
          <a:bodyPr/>
          <a:lstStyle/>
          <a:p>
            <a:r>
              <a:rPr lang="en-US" b="1" dirty="0" smtClean="0">
                <a:latin typeface="Arial" pitchFamily="34" charset="0"/>
                <a:cs typeface="Arial" pitchFamily="34" charset="0"/>
              </a:rPr>
              <a:t>Differential Equations/ Terms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79463" y="1043551"/>
            <a:ext cx="7583487" cy="4208930"/>
          </a:xfrm>
        </p:spPr>
        <p:txBody>
          <a:bodyPr>
            <a:normAutofit/>
          </a:bodyPr>
          <a:lstStyle/>
          <a:p>
            <a:r>
              <a:rPr lang="en-US" sz="2600" b="1" dirty="0" smtClean="0">
                <a:latin typeface="Arial" pitchFamily="34" charset="0"/>
                <a:cs typeface="Arial" pitchFamily="34" charset="0"/>
              </a:rPr>
              <a:t>Rate of change of nutrient </a:t>
            </a:r>
          </a:p>
          <a:p>
            <a:pPr lvl="1">
              <a:buNone/>
            </a:pPr>
            <a:r>
              <a:rPr lang="en-US" sz="2600" b="1" dirty="0" smtClean="0">
                <a:latin typeface="Arial" pitchFamily="34" charset="0"/>
                <a:cs typeface="Arial" pitchFamily="34" charset="0"/>
              </a:rPr>
              <a:t>        </a:t>
            </a:r>
            <a:r>
              <a:rPr lang="en-US" sz="2200" b="1" dirty="0" smtClean="0">
                <a:latin typeface="Arial" pitchFamily="34" charset="0"/>
                <a:cs typeface="Arial" pitchFamily="34" charset="0"/>
              </a:rPr>
              <a:t>= inflow rate – outflow rate – rate consumed in the tank.</a:t>
            </a:r>
            <a:endParaRPr lang="en-US" sz="22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6" name="Picture 5" descr="eqn9497-5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66543" y="2411572"/>
            <a:ext cx="6129020" cy="1186578"/>
          </a:xfrm>
          <a:prstGeom prst="rect">
            <a:avLst/>
          </a:prstGeom>
        </p:spPr>
      </p:pic>
      <p:pic>
        <p:nvPicPr>
          <p:cNvPr id="7" name="Picture 6" descr="eqn9497-6.png"/>
          <p:cNvPicPr>
            <a:picLocks noChangeAspect="1"/>
          </p:cNvPicPr>
          <p:nvPr/>
        </p:nvPicPr>
        <p:blipFill>
          <a:blip r:embed="rId4"/>
          <a:srcRect r="13126"/>
          <a:stretch>
            <a:fillRect/>
          </a:stretch>
        </p:blipFill>
        <p:spPr>
          <a:xfrm>
            <a:off x="1428587" y="3797874"/>
            <a:ext cx="6651788" cy="1058128"/>
          </a:xfrm>
          <a:prstGeom prst="rect">
            <a:avLst/>
          </a:prstGeom>
        </p:spPr>
      </p:pic>
      <p:pic>
        <p:nvPicPr>
          <p:cNvPr id="8" name="Picture 7" descr="eqn9497-7.png"/>
          <p:cNvPicPr>
            <a:picLocks noChangeAspect="1"/>
          </p:cNvPicPr>
          <p:nvPr/>
        </p:nvPicPr>
        <p:blipFill>
          <a:blip r:embed="rId5"/>
          <a:srcRect r="11735"/>
          <a:stretch>
            <a:fillRect/>
          </a:stretch>
        </p:blipFill>
        <p:spPr>
          <a:xfrm>
            <a:off x="1131686" y="5096535"/>
            <a:ext cx="7267127" cy="116638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atin typeface="Arial" pitchFamily="34" charset="0"/>
                <a:cs typeface="Arial" pitchFamily="34" charset="0"/>
              </a:rPr>
              <a:t>Outline	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6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Defining Terms and Variables</a:t>
            </a:r>
          </a:p>
          <a:p>
            <a:r>
              <a:rPr lang="en-US" sz="2600" b="1" dirty="0" smtClean="0">
                <a:latin typeface="Arial" pitchFamily="34" charset="0"/>
                <a:cs typeface="Arial" pitchFamily="34" charset="0"/>
              </a:rPr>
              <a:t>Modeling </a:t>
            </a:r>
            <a:r>
              <a:rPr lang="en-US" sz="2600" b="1" dirty="0" err="1" smtClean="0">
                <a:latin typeface="Arial" pitchFamily="34" charset="0"/>
                <a:cs typeface="Arial" pitchFamily="34" charset="0"/>
              </a:rPr>
              <a:t>Chemostat</a:t>
            </a:r>
            <a:endParaRPr lang="en-US" sz="2600" b="1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26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Results and Discussion</a:t>
            </a:r>
            <a:endParaRPr lang="en-US" sz="2600" b="1" dirty="0">
              <a:solidFill>
                <a:schemeClr val="bg1">
                  <a:lumMod val="6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1640955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atin typeface="Arial" pitchFamily="34" charset="0"/>
                <a:cs typeface="Arial" pitchFamily="34" charset="0"/>
              </a:rPr>
              <a:t>Parameters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79463" y="1718272"/>
            <a:ext cx="7583487" cy="4208930"/>
          </a:xfrm>
        </p:spPr>
        <p:txBody>
          <a:bodyPr>
            <a:noAutofit/>
          </a:bodyPr>
          <a:lstStyle/>
          <a:p>
            <a:r>
              <a:rPr lang="en-US" sz="2600" b="1" dirty="0" smtClean="0">
                <a:latin typeface="Arial" pitchFamily="34" charset="0"/>
                <a:cs typeface="Arial" pitchFamily="34" charset="0"/>
              </a:rPr>
              <a:t>Dilution rate, </a:t>
            </a:r>
            <a:r>
              <a:rPr lang="en-US" sz="2600" b="1" dirty="0" err="1" smtClean="0">
                <a:latin typeface="Arial" pitchFamily="34" charset="0"/>
                <a:cs typeface="Arial" pitchFamily="34" charset="0"/>
              </a:rPr>
              <a:t>q</a:t>
            </a:r>
            <a:endParaRPr lang="en-US" sz="2600" b="1" dirty="0" smtClean="0">
              <a:latin typeface="Arial" pitchFamily="34" charset="0"/>
              <a:cs typeface="Arial" pitchFamily="34" charset="0"/>
            </a:endParaRPr>
          </a:p>
          <a:p>
            <a:pPr lvl="1"/>
            <a:r>
              <a:rPr lang="en-US" sz="2200" b="1" dirty="0" err="1" smtClean="0">
                <a:latin typeface="Arial" pitchFamily="34" charset="0"/>
                <a:cs typeface="Arial" pitchFamily="34" charset="0"/>
              </a:rPr>
              <a:t>q</a:t>
            </a:r>
            <a:r>
              <a:rPr lang="en-US" sz="2200" b="1" dirty="0" smtClean="0">
                <a:latin typeface="Arial" pitchFamily="34" charset="0"/>
                <a:cs typeface="Arial" pitchFamily="34" charset="0"/>
              </a:rPr>
              <a:t>= volumetric inflow rate (volume/time)/ volume of mixture of tank</a:t>
            </a:r>
          </a:p>
          <a:p>
            <a:r>
              <a:rPr lang="en-US" sz="2600" b="1" dirty="0" smtClean="0">
                <a:latin typeface="Arial" pitchFamily="34" charset="0"/>
                <a:cs typeface="Arial" pitchFamily="34" charset="0"/>
              </a:rPr>
              <a:t>Feed of nitrogen, </a:t>
            </a:r>
            <a:r>
              <a:rPr lang="en-US" sz="2600" b="1" dirty="0" err="1" smtClean="0">
                <a:latin typeface="Arial" pitchFamily="34" charset="0"/>
                <a:cs typeface="Arial" pitchFamily="34" charset="0"/>
              </a:rPr>
              <a:t>u</a:t>
            </a:r>
            <a:r>
              <a:rPr lang="en-US" sz="2600" b="1" dirty="0" smtClean="0">
                <a:latin typeface="Arial" pitchFamily="34" charset="0"/>
                <a:cs typeface="Arial" pitchFamily="34" charset="0"/>
              </a:rPr>
              <a:t>=30</a:t>
            </a:r>
          </a:p>
          <a:p>
            <a:r>
              <a:rPr lang="en-US" sz="2600" b="1" dirty="0" smtClean="0">
                <a:latin typeface="Arial" pitchFamily="34" charset="0"/>
                <a:cs typeface="Arial" pitchFamily="34" charset="0"/>
              </a:rPr>
              <a:t>Net growth, </a:t>
            </a:r>
            <a:r>
              <a:rPr lang="en-US" sz="2600" b="1" dirty="0" err="1" smtClean="0">
                <a:latin typeface="Arial" pitchFamily="34" charset="0"/>
                <a:cs typeface="Arial" pitchFamily="34" charset="0"/>
              </a:rPr>
              <a:t>r</a:t>
            </a:r>
            <a:r>
              <a:rPr lang="en-US" sz="2600" b="1" dirty="0" smtClean="0">
                <a:latin typeface="Arial" pitchFamily="34" charset="0"/>
                <a:cs typeface="Arial" pitchFamily="34" charset="0"/>
              </a:rPr>
              <a:t>=1.25</a:t>
            </a:r>
          </a:p>
          <a:p>
            <a:r>
              <a:rPr lang="en-US" sz="2600" b="1" dirty="0" smtClean="0">
                <a:latin typeface="Arial" pitchFamily="34" charset="0"/>
                <a:cs typeface="Arial" pitchFamily="34" charset="0"/>
              </a:rPr>
              <a:t> Nutrient saturation, K=5</a:t>
            </a:r>
          </a:p>
          <a:p>
            <a:r>
              <a:rPr lang="en-US" sz="2600" b="1" dirty="0" smtClean="0">
                <a:latin typeface="Arial" pitchFamily="34" charset="0"/>
                <a:cs typeface="Arial" pitchFamily="34" charset="0"/>
              </a:rPr>
              <a:t>Nutrient consumption, V=0.5</a:t>
            </a:r>
          </a:p>
          <a:p>
            <a:r>
              <a:rPr lang="en-US" sz="2600" b="1" dirty="0" smtClean="0">
                <a:latin typeface="Arial" pitchFamily="34" charset="0"/>
                <a:cs typeface="Arial" pitchFamily="34" charset="0"/>
              </a:rPr>
              <a:t>Feed carbon, u2=60</a:t>
            </a:r>
            <a:endParaRPr lang="en-US" sz="2600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Revolution">
  <a:themeElements>
    <a:clrScheme name="Revolution">
      <a:dk1>
        <a:sysClr val="windowText" lastClr="000000"/>
      </a:dk1>
      <a:lt1>
        <a:sysClr val="window" lastClr="FFFFFF"/>
      </a:lt1>
      <a:dk2>
        <a:srgbClr val="1B3861"/>
      </a:dk2>
      <a:lt2>
        <a:srgbClr val="38ABED"/>
      </a:lt2>
      <a:accent1>
        <a:srgbClr val="0C5986"/>
      </a:accent1>
      <a:accent2>
        <a:srgbClr val="DDF53D"/>
      </a:accent2>
      <a:accent3>
        <a:srgbClr val="508709"/>
      </a:accent3>
      <a:accent4>
        <a:srgbClr val="BF5E00"/>
      </a:accent4>
      <a:accent5>
        <a:srgbClr val="9C0001"/>
      </a:accent5>
      <a:accent6>
        <a:srgbClr val="660075"/>
      </a:accent6>
      <a:hlink>
        <a:srgbClr val="ABF24D"/>
      </a:hlink>
      <a:folHlink>
        <a:srgbClr val="A0E7FB"/>
      </a:folHlink>
    </a:clrScheme>
    <a:fontScheme name="Revolution">
      <a:majorFont>
        <a:latin typeface="Trebuchet MS"/>
        <a:ea typeface=""/>
        <a:cs typeface=""/>
        <a:font script="Jpan" typeface="ＭＳ ゴシック"/>
      </a:majorFont>
      <a:minorFont>
        <a:latin typeface="Trebuchet MS"/>
        <a:ea typeface=""/>
        <a:cs typeface=""/>
        <a:font script="Jpan" typeface="ＭＳ ゴシック"/>
      </a:minorFont>
    </a:fontScheme>
    <a:fmtScheme name="Revolution">
      <a: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50800" dist="25400" dir="10800000">
              <a:srgbClr val="808080">
                <a:alpha val="75000"/>
              </a:srgbClr>
            </a:innerShdw>
          </a:effectLst>
        </a:effectStyle>
        <a:effectStyle>
          <a:effectLst>
            <a:innerShdw blurRad="50800" dist="25400" dir="13500000">
              <a:srgbClr val="808080">
                <a:alpha val="75000"/>
              </a:srgbClr>
            </a:innerShdw>
            <a:outerShdw blurRad="63500" dist="50800" dir="5400000" algn="br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1400000"/>
            </a:lightRig>
          </a:scene3d>
          <a:sp3d contourW="12700" prstMaterial="softmetal">
            <a:bevelT w="63500" h="254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Revolution.thmx</Template>
  <TotalTime>468</TotalTime>
  <Words>734</Words>
  <Application>Microsoft Macintosh PowerPoint</Application>
  <PresentationFormat>On-screen Show (4:3)</PresentationFormat>
  <Paragraphs>118</Paragraphs>
  <Slides>21</Slides>
  <Notes>19</Notes>
  <HiddenSlides>1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Revolution</vt:lpstr>
      <vt:lpstr>Analysis of a Fluctuating Dilution Rate</vt:lpstr>
      <vt:lpstr>Purpose </vt:lpstr>
      <vt:lpstr>Outline </vt:lpstr>
      <vt:lpstr>Outline </vt:lpstr>
      <vt:lpstr>State Variables</vt:lpstr>
      <vt:lpstr>Terms</vt:lpstr>
      <vt:lpstr>Differential Equations/ Terms</vt:lpstr>
      <vt:lpstr>Outline </vt:lpstr>
      <vt:lpstr>Parameters</vt:lpstr>
      <vt:lpstr>Graphs</vt:lpstr>
      <vt:lpstr>Graphs</vt:lpstr>
      <vt:lpstr>Graphs</vt:lpstr>
      <vt:lpstr>Graph: q=15</vt:lpstr>
      <vt:lpstr>Discussion: Dilution Relationship to concentration of yeast and nutrient in chemostat</vt:lpstr>
      <vt:lpstr>Outline </vt:lpstr>
      <vt:lpstr>Discussion</vt:lpstr>
      <vt:lpstr>Discussion (cont.)</vt:lpstr>
      <vt:lpstr>Slide 18</vt:lpstr>
      <vt:lpstr>In relation to terSchure Papers</vt:lpstr>
      <vt:lpstr>Future Directions</vt:lpstr>
      <vt:lpstr>Works Cited</vt:lpstr>
    </vt:vector>
  </TitlesOfParts>
  <Company>Loyola Marymount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Analysis of a Fluctuating Dilution Rate</dc:title>
  <dc:creator>Helena Olivieri</dc:creator>
  <cp:lastModifiedBy>Helena Olivieri</cp:lastModifiedBy>
  <cp:revision>24</cp:revision>
  <dcterms:created xsi:type="dcterms:W3CDTF">2013-02-26T07:21:04Z</dcterms:created>
  <dcterms:modified xsi:type="dcterms:W3CDTF">2013-02-26T08:45:58Z</dcterms:modified>
</cp:coreProperties>
</file>