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11"/>
  </p:notesMasterIdLst>
  <p:sldIdLst>
    <p:sldId id="256" r:id="rId2"/>
    <p:sldId id="313" r:id="rId3"/>
    <p:sldId id="314" r:id="rId4"/>
    <p:sldId id="315" r:id="rId5"/>
    <p:sldId id="316" r:id="rId6"/>
    <p:sldId id="317" r:id="rId7"/>
    <p:sldId id="318" r:id="rId8"/>
    <p:sldId id="319" r:id="rId9"/>
    <p:sldId id="320" r:id="rId10"/>
  </p:sldIdLst>
  <p:sldSz cx="9144000" cy="6858000" type="screen4x3"/>
  <p:notesSz cx="7162800" cy="117348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10A808"/>
    <a:srgbClr val="0033CC"/>
    <a:srgbClr val="00FF00"/>
    <a:srgbClr val="A50021"/>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1" autoAdjust="0"/>
    <p:restoredTop sz="58977" autoAdjust="0"/>
  </p:normalViewPr>
  <p:slideViewPr>
    <p:cSldViewPr>
      <p:cViewPr varScale="1">
        <p:scale>
          <a:sx n="56" d="100"/>
          <a:sy n="56" d="100"/>
        </p:scale>
        <p:origin x="-1555" y="-77"/>
      </p:cViewPr>
      <p:guideLst>
        <p:guide orient="horz" pos="2160"/>
        <p:guide pos="2880"/>
      </p:guideLst>
    </p:cSldViewPr>
  </p:slideViewPr>
  <p:notesTextViewPr>
    <p:cViewPr>
      <p:scale>
        <a:sx n="125" d="100"/>
        <a:sy n="125" d="100"/>
      </p:scale>
      <p:origin x="0" y="0"/>
    </p:cViewPr>
  </p:notesTextViewPr>
  <p:notesViewPr>
    <p:cSldViewPr>
      <p:cViewPr>
        <p:scale>
          <a:sx n="200" d="100"/>
          <a:sy n="200" d="100"/>
        </p:scale>
        <p:origin x="-62" y="8438"/>
      </p:cViewPr>
      <p:guideLst>
        <p:guide orient="horz" pos="3696"/>
        <p:guide pos="225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3880" cy="586740"/>
          </a:xfrm>
          <a:prstGeom prst="rect">
            <a:avLst/>
          </a:prstGeom>
        </p:spPr>
        <p:txBody>
          <a:bodyPr vert="horz" lIns="107981" tIns="53991" rIns="107981" bIns="53991" rtlCol="0"/>
          <a:lstStyle>
            <a:lvl1pPr algn="l">
              <a:defRPr sz="1400"/>
            </a:lvl1pPr>
          </a:lstStyle>
          <a:p>
            <a:endParaRPr lang="en-US"/>
          </a:p>
        </p:txBody>
      </p:sp>
      <p:sp>
        <p:nvSpPr>
          <p:cNvPr id="3" name="Date Placeholder 2"/>
          <p:cNvSpPr>
            <a:spLocks noGrp="1"/>
          </p:cNvSpPr>
          <p:nvPr>
            <p:ph type="dt" idx="1"/>
          </p:nvPr>
        </p:nvSpPr>
        <p:spPr>
          <a:xfrm>
            <a:off x="4057262" y="0"/>
            <a:ext cx="3103880" cy="586740"/>
          </a:xfrm>
          <a:prstGeom prst="rect">
            <a:avLst/>
          </a:prstGeom>
        </p:spPr>
        <p:txBody>
          <a:bodyPr vert="horz" lIns="107981" tIns="53991" rIns="107981" bIns="53991" rtlCol="0"/>
          <a:lstStyle>
            <a:lvl1pPr algn="r">
              <a:defRPr sz="1400"/>
            </a:lvl1pPr>
          </a:lstStyle>
          <a:p>
            <a:fld id="{6DEE7128-C3D5-4826-A887-716230ACB58F}" type="datetimeFigureOut">
              <a:rPr lang="en-US" smtClean="0"/>
              <a:pPr/>
              <a:t>12/8/2011</a:t>
            </a:fld>
            <a:endParaRPr lang="en-US"/>
          </a:p>
        </p:txBody>
      </p:sp>
      <p:sp>
        <p:nvSpPr>
          <p:cNvPr id="4" name="Slide Image Placeholder 3"/>
          <p:cNvSpPr>
            <a:spLocks noGrp="1" noRot="1" noChangeAspect="1"/>
          </p:cNvSpPr>
          <p:nvPr>
            <p:ph type="sldImg" idx="2"/>
          </p:nvPr>
        </p:nvSpPr>
        <p:spPr>
          <a:xfrm>
            <a:off x="647700" y="879475"/>
            <a:ext cx="5867400" cy="4400550"/>
          </a:xfrm>
          <a:prstGeom prst="rect">
            <a:avLst/>
          </a:prstGeom>
          <a:noFill/>
          <a:ln w="12700">
            <a:solidFill>
              <a:prstClr val="black"/>
            </a:solidFill>
          </a:ln>
        </p:spPr>
        <p:txBody>
          <a:bodyPr vert="horz" lIns="107981" tIns="53991" rIns="107981" bIns="53991" rtlCol="0" anchor="ctr"/>
          <a:lstStyle/>
          <a:p>
            <a:endParaRPr lang="en-US"/>
          </a:p>
        </p:txBody>
      </p:sp>
      <p:sp>
        <p:nvSpPr>
          <p:cNvPr id="5" name="Notes Placeholder 4"/>
          <p:cNvSpPr>
            <a:spLocks noGrp="1"/>
          </p:cNvSpPr>
          <p:nvPr>
            <p:ph type="body" sz="quarter" idx="3"/>
          </p:nvPr>
        </p:nvSpPr>
        <p:spPr>
          <a:xfrm>
            <a:off x="716280" y="5574030"/>
            <a:ext cx="5730240" cy="5280660"/>
          </a:xfrm>
          <a:prstGeom prst="rect">
            <a:avLst/>
          </a:prstGeom>
        </p:spPr>
        <p:txBody>
          <a:bodyPr vert="horz" lIns="107981" tIns="53991" rIns="107981" bIns="539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1146023"/>
            <a:ext cx="3103880" cy="586740"/>
          </a:xfrm>
          <a:prstGeom prst="rect">
            <a:avLst/>
          </a:prstGeom>
        </p:spPr>
        <p:txBody>
          <a:bodyPr vert="horz" lIns="107981" tIns="53991" rIns="107981" bIns="53991" rtlCol="0" anchor="b"/>
          <a:lstStyle>
            <a:lvl1pPr algn="l">
              <a:defRPr sz="1400"/>
            </a:lvl1pPr>
          </a:lstStyle>
          <a:p>
            <a:endParaRPr lang="en-US"/>
          </a:p>
        </p:txBody>
      </p:sp>
      <p:sp>
        <p:nvSpPr>
          <p:cNvPr id="7" name="Slide Number Placeholder 6"/>
          <p:cNvSpPr>
            <a:spLocks noGrp="1"/>
          </p:cNvSpPr>
          <p:nvPr>
            <p:ph type="sldNum" sz="quarter" idx="5"/>
          </p:nvPr>
        </p:nvSpPr>
        <p:spPr>
          <a:xfrm>
            <a:off x="4057262" y="11146023"/>
            <a:ext cx="3103880" cy="586740"/>
          </a:xfrm>
          <a:prstGeom prst="rect">
            <a:avLst/>
          </a:prstGeom>
        </p:spPr>
        <p:txBody>
          <a:bodyPr vert="horz" lIns="107981" tIns="53991" rIns="107981" bIns="53991" rtlCol="0" anchor="b"/>
          <a:lstStyle>
            <a:lvl1pPr algn="r">
              <a:defRPr sz="1400"/>
            </a:lvl1pPr>
          </a:lstStyle>
          <a:p>
            <a:fld id="{6B00EF92-EAF8-4F32-BF66-D0992E3D30B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00EF92-EAF8-4F32-BF66-D0992E3D30B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To begin, I’d like to put this paper</a:t>
            </a:r>
            <a:r>
              <a:rPr lang="en-US" baseline="0" dirty="0" smtClean="0"/>
              <a:t> in the frame of its application to disease. </a:t>
            </a:r>
            <a:r>
              <a:rPr lang="en-US" dirty="0" smtClean="0"/>
              <a:t>I’m sure we’re all aware that cancer cells, in order to sustain their growth, have to acquire several unique abilities.</a:t>
            </a:r>
            <a:r>
              <a:rPr lang="en-US" baseline="0" dirty="0" smtClean="0"/>
              <a:t> Among these are an insensitivity to anti-growth and apoptotic signals, constitutive activation of growth pathways, and most importantly for this paper the ability to continuously stimulate the growth of blood vessels. </a:t>
            </a:r>
            <a:r>
              <a:rPr lang="en-US" baseline="0" dirty="0" err="1" smtClean="0"/>
              <a:t>Angiogensis</a:t>
            </a:r>
            <a:r>
              <a:rPr lang="en-US" baseline="0" dirty="0" smtClean="0"/>
              <a:t> is essential to a ensuring that a tumor will receive the nutrients and oxygen it will need to continue to proliferate. It also gives a tumor a path into the circulation once it is able to metastasize. So given the important role angiogenesis plays in ensuring tumor survival there stands a lot to be gained from understanding what controls the apoptosis of vascular endothelial cells.</a:t>
            </a:r>
            <a:endParaRPr lang="en-US" dirty="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074048-6992-44FF-BABB-1B18E73C5CDD}"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Now, its been shown throughout the literature that breaking</a:t>
            </a:r>
            <a:r>
              <a:rPr lang="en-US" baseline="0" dirty="0" smtClean="0"/>
              <a:t> or blocking </a:t>
            </a:r>
            <a:r>
              <a:rPr lang="en-US" baseline="0" dirty="0" err="1" smtClean="0"/>
              <a:t>integrin</a:t>
            </a:r>
            <a:r>
              <a:rPr lang="en-US" baseline="0" dirty="0" smtClean="0"/>
              <a:t> mediated attachments to the ECM leads to the apoptosis of a variety of cell types including vascular endothelial cells. </a:t>
            </a:r>
            <a:r>
              <a:rPr lang="en-US" baseline="0" dirty="0" err="1" smtClean="0"/>
              <a:t>Integrins</a:t>
            </a:r>
            <a:r>
              <a:rPr lang="en-US" baseline="0" dirty="0" smtClean="0"/>
              <a:t>, as you know, help form the bridge that connects the cytoskeleton (and by extension the entire interior of a cell) to the ECM </a:t>
            </a:r>
            <a:r>
              <a:rPr lang="en-US" strike="sngStrike" baseline="0" dirty="0" smtClean="0"/>
              <a:t>outside the cell</a:t>
            </a:r>
            <a:r>
              <a:rPr lang="en-US" strike="noStrike" baseline="0" dirty="0" smtClean="0"/>
              <a:t>. As a part of this bridge </a:t>
            </a:r>
            <a:r>
              <a:rPr lang="en-US" strike="noStrike" baseline="0" dirty="0" err="1" smtClean="0"/>
              <a:t>integrins</a:t>
            </a:r>
            <a:r>
              <a:rPr lang="en-US" strike="noStrike" baseline="0" dirty="0" smtClean="0"/>
              <a:t> act to </a:t>
            </a:r>
            <a:r>
              <a:rPr lang="en-US" strike="noStrike" baseline="0" dirty="0" err="1" smtClean="0"/>
              <a:t>transduce</a:t>
            </a:r>
            <a:r>
              <a:rPr lang="en-US" strike="noStrike" baseline="0" dirty="0" smtClean="0"/>
              <a:t> information about the environment outside the cell into the </a:t>
            </a:r>
            <a:r>
              <a:rPr lang="en-US" strike="noStrike" baseline="0" dirty="0" err="1" smtClean="0"/>
              <a:t>cytosol</a:t>
            </a:r>
            <a:r>
              <a:rPr lang="en-US" strike="noStrike" baseline="0" dirty="0" smtClean="0"/>
              <a:t> and vice versa are at the heart of many cellular processes ranging from differentiation to migration and proliferation to apoptosis. </a:t>
            </a:r>
            <a:br>
              <a:rPr lang="en-US" strike="noStrike" baseline="0" dirty="0" smtClean="0"/>
            </a:br>
            <a:r>
              <a:rPr lang="en-US" baseline="0" dirty="0" smtClean="0"/>
              <a:t>But interactions with the ECM don’t give the full story on the triggering of apoptosis in vascular endothelial cells. Instead the </a:t>
            </a:r>
            <a:r>
              <a:rPr lang="en-US" i="1" baseline="0" dirty="0" smtClean="0"/>
              <a:t>shape and size</a:t>
            </a:r>
            <a:r>
              <a:rPr lang="en-US" i="0" baseline="0" dirty="0" smtClean="0"/>
              <a:t> of the cells seems to also play a role. This correlation between size and death is supported by bead adhesion studies done before this paper in which capillary cells in suspension are attached to small 4.5 micron beads coated with ECM </a:t>
            </a:r>
            <a:r>
              <a:rPr lang="en-US" i="0" baseline="0" dirty="0" err="1" smtClean="0"/>
              <a:t>ligands</a:t>
            </a:r>
            <a:r>
              <a:rPr lang="en-US" i="0" baseline="0" dirty="0" smtClean="0"/>
              <a:t>. Bead binding</a:t>
            </a:r>
            <a:r>
              <a:rPr lang="en-US" i="0" u="sng" baseline="0" dirty="0" smtClean="0">
                <a:solidFill>
                  <a:srgbClr val="FF0000"/>
                </a:solidFill>
              </a:rPr>
              <a:t> still stimulated </a:t>
            </a:r>
            <a:r>
              <a:rPr lang="en-US" i="0" u="sng" baseline="0" dirty="0" err="1" smtClean="0">
                <a:solidFill>
                  <a:srgbClr val="FF0000"/>
                </a:solidFill>
              </a:rPr>
              <a:t>integrin</a:t>
            </a:r>
            <a:r>
              <a:rPr lang="en-US" i="0" u="sng" baseline="0" dirty="0" smtClean="0">
                <a:solidFill>
                  <a:srgbClr val="FF0000"/>
                </a:solidFill>
              </a:rPr>
              <a:t> signaling</a:t>
            </a:r>
            <a:r>
              <a:rPr lang="en-US" i="0" baseline="0" dirty="0" smtClean="0"/>
              <a:t>, but the cells nevertheless quickly underwent apoptosis whereas cells adhered to beads larger than 100 microns were able to survive. </a:t>
            </a:r>
          </a:p>
          <a:p>
            <a:endParaRPr lang="en-US" i="0" strike="sngStrike" baseline="0" dirty="0" smtClean="0"/>
          </a:p>
          <a:p>
            <a:r>
              <a:rPr lang="en-US" i="0" strike="noStrike" baseline="0" dirty="0" smtClean="0"/>
              <a:t>Here the authors used both human and bovine capillary cells to try to understand these observations by parsing apart the effects of cell geometry and </a:t>
            </a:r>
            <a:r>
              <a:rPr lang="en-US" i="0" strike="noStrike" baseline="0" dirty="0" err="1" smtClean="0"/>
              <a:t>integrin</a:t>
            </a:r>
            <a:r>
              <a:rPr lang="en-US" i="0" strike="noStrike" baseline="0" dirty="0" smtClean="0"/>
              <a:t> binding on the triggering of apoptosis.</a:t>
            </a:r>
          </a:p>
          <a:p>
            <a:endParaRPr lang="en-US" i="0" strike="noStrike" baseline="0" dirty="0" smtClean="0"/>
          </a:p>
          <a:p>
            <a:r>
              <a:rPr lang="en-US" i="0" strike="noStrike" baseline="0" dirty="0" smtClean="0"/>
              <a:t>REPLACE ARROW WITH A LIGHTNING BOLT???</a:t>
            </a:r>
            <a:endParaRPr lang="en-US" strike="noStrike" dirty="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074048-6992-44FF-BABB-1B18E73C5CDD}"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dirty="0" smtClean="0"/>
              <a:t>They began</a:t>
            </a:r>
            <a:r>
              <a:rPr lang="en-US" sz="1000" baseline="0" dirty="0" smtClean="0"/>
              <a:t> by demonstrating that they could get around the problems of past bead adhesion studies </a:t>
            </a:r>
            <a:r>
              <a:rPr lang="en-US" sz="1000" b="1" baseline="0" dirty="0" smtClean="0"/>
              <a:t>CLICK</a:t>
            </a:r>
            <a:r>
              <a:rPr lang="en-US" sz="1000" b="0" baseline="0" dirty="0" smtClean="0"/>
              <a:t> where even though there is a clear correlation between increasing cell death and decreasing bead size it’s unclear if this trend is caused by the changes in cell shape allowed for when the cell is on a larger surface, the bending of a cell as it engulfs a bead, or degree of ECM contact. </a:t>
            </a:r>
            <a:r>
              <a:rPr lang="en-US" sz="1000" b="0" i="1" baseline="0" dirty="0" smtClean="0"/>
              <a:t>POINT WITH LASER POINTER</a:t>
            </a:r>
            <a:endParaRPr lang="en-US" sz="1000" b="0" baseline="0" dirty="0" smtClean="0"/>
          </a:p>
          <a:p>
            <a:endParaRPr lang="en-US" sz="1000" b="0" baseline="0" dirty="0" smtClean="0"/>
          </a:p>
          <a:p>
            <a:r>
              <a:rPr lang="en-US" sz="1000" b="0" baseline="0" dirty="0" smtClean="0"/>
              <a:t>They did this </a:t>
            </a:r>
            <a:r>
              <a:rPr lang="en-US" sz="1000" b="1" baseline="0" dirty="0" smtClean="0"/>
              <a:t>CLICK </a:t>
            </a:r>
            <a:r>
              <a:rPr lang="en-US" sz="1000" b="0" baseline="0" dirty="0" smtClean="0"/>
              <a:t>by creating variously sized </a:t>
            </a:r>
            <a:r>
              <a:rPr lang="en-US" sz="1000" b="0" baseline="0" dirty="0" err="1" smtClean="0"/>
              <a:t>Fibronectin</a:t>
            </a:r>
            <a:r>
              <a:rPr lang="en-US" sz="1000" b="0" baseline="0" dirty="0" smtClean="0"/>
              <a:t> coated pads that allowed for better control of cell shape and degree of ECM attachment. Attachment studies using these islands showed the same trend toward increased apoptosis with decreasing cell size.</a:t>
            </a:r>
          </a:p>
          <a:p>
            <a:endParaRPr lang="en-US" sz="1000" b="0" baseline="0" dirty="0" smtClean="0"/>
          </a:p>
          <a:p>
            <a:r>
              <a:rPr lang="en-US" sz="1000" b="1" baseline="0" dirty="0" smtClean="0"/>
              <a:t>SAVE FOR SUPPLEMENTAL SLIDES</a:t>
            </a:r>
            <a:r>
              <a:rPr lang="en-US" sz="1000" b="0" baseline="0" dirty="0" smtClean="0"/>
              <a:t>: but also demonstrated that increased cell spreading could trigger progression through the cell cycle and growth. FIG 2B</a:t>
            </a:r>
            <a:endParaRPr lang="en-US" sz="1000" dirty="0" smtClean="0"/>
          </a:p>
          <a:p>
            <a:pPr>
              <a:spcBef>
                <a:spcPct val="0"/>
              </a:spcBef>
            </a:pPr>
            <a:endParaRPr lang="en-US" sz="1000"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074048-6992-44FF-BABB-1B18E73C5CDD}"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However</a:t>
            </a:r>
            <a:r>
              <a:rPr lang="en-US" baseline="0" dirty="0" smtClean="0"/>
              <a:t> the authors noted that in all their cell attachments studies thus far both cell geometry and ECM contact area had been varying together because to change a cells shape required changing how much ECM the cell was attached to. To separate the effect of these two variables the authors created grids of the same ECM coated pads seen before. By manipulating the size and spacing between these pads the authors were able to increase the spreading of a cell while keeping its ECM contact area constant. </a:t>
            </a:r>
          </a:p>
          <a:p>
            <a:endParaRPr lang="en-US" baseline="0" dirty="0" smtClean="0"/>
          </a:p>
          <a:p>
            <a:r>
              <a:rPr lang="en-US" dirty="0" smtClean="0"/>
              <a:t>Examples of this</a:t>
            </a:r>
            <a:r>
              <a:rPr lang="en-US" baseline="0" dirty="0" smtClean="0"/>
              <a:t> system can be seen here </a:t>
            </a:r>
            <a:r>
              <a:rPr lang="en-US" i="1" baseline="0" dirty="0" smtClean="0"/>
              <a:t>POINT</a:t>
            </a:r>
            <a:r>
              <a:rPr lang="en-US" i="0" baseline="0" dirty="0" smtClean="0"/>
              <a:t>  </a:t>
            </a:r>
            <a:r>
              <a:rPr lang="en-US" baseline="0" dirty="0" smtClean="0"/>
              <a:t>where </a:t>
            </a:r>
            <a:r>
              <a:rPr lang="en-US" i="0" baseline="0" dirty="0" smtClean="0"/>
              <a:t>each circle represents a pad coated with fluorescent </a:t>
            </a:r>
            <a:r>
              <a:rPr lang="en-US" i="0" baseline="0" dirty="0" err="1" smtClean="0"/>
              <a:t>Fibronectin</a:t>
            </a:r>
            <a:r>
              <a:rPr lang="en-US" i="0" baseline="0" dirty="0" smtClean="0"/>
              <a:t>. Here </a:t>
            </a:r>
            <a:r>
              <a:rPr lang="en-US" i="1" baseline="0" dirty="0" smtClean="0"/>
              <a:t>POINT</a:t>
            </a:r>
            <a:r>
              <a:rPr lang="en-US" i="0" baseline="0" dirty="0" smtClean="0"/>
              <a:t>  the fluorescently tagged </a:t>
            </a:r>
            <a:r>
              <a:rPr lang="en-US" i="0" baseline="0" dirty="0" err="1" smtClean="0"/>
              <a:t>Vinculin</a:t>
            </a:r>
            <a:r>
              <a:rPr lang="en-US" i="0" baseline="0" dirty="0" smtClean="0"/>
              <a:t>, a component of the focal adhesions that attach cells to ECM, traces out the pads showing that the cell is stuck onto the grid.</a:t>
            </a:r>
          </a:p>
          <a:p>
            <a:endParaRPr lang="en-US" i="0" baseline="0" dirty="0" smtClean="0"/>
          </a:p>
          <a:p>
            <a:r>
              <a:rPr lang="en-US" i="0" baseline="0" dirty="0" smtClean="0"/>
              <a:t>As you can see </a:t>
            </a:r>
            <a:r>
              <a:rPr lang="en-US" b="1" i="0" baseline="0" dirty="0" smtClean="0"/>
              <a:t>CLICK</a:t>
            </a:r>
            <a:r>
              <a:rPr lang="en-US" i="0" baseline="0" dirty="0" smtClean="0"/>
              <a:t> even by keeping the ECM contact area constant while increasing cell surface area, where the pattern here </a:t>
            </a:r>
            <a:r>
              <a:rPr lang="en-US" i="1" baseline="0" dirty="0" smtClean="0"/>
              <a:t>POINT</a:t>
            </a:r>
            <a:r>
              <a:rPr lang="en-US" i="0" baseline="0" dirty="0" smtClean="0"/>
              <a:t> means pad diameter </a:t>
            </a:r>
            <a:r>
              <a:rPr lang="en-US" i="0" baseline="0" dirty="0" err="1" smtClean="0"/>
              <a:t>vs</a:t>
            </a:r>
            <a:r>
              <a:rPr lang="en-US" i="0" baseline="0" dirty="0" smtClean="0"/>
              <a:t> spacing between pads all in microns, you get the same trend as before: increasing cell surface area both inhibits apoptosis and stimulates growth. </a:t>
            </a:r>
            <a:endParaRPr lang="en-US" dirty="0" smtClean="0"/>
          </a:p>
          <a:p>
            <a:endParaRPr lang="en-US" dirty="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074048-6992-44FF-BABB-1B18E73C5CDD}"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However its been well established in the literature that</a:t>
            </a:r>
            <a:r>
              <a:rPr lang="en-US" baseline="0" dirty="0" smtClean="0"/>
              <a:t> </a:t>
            </a:r>
            <a:r>
              <a:rPr lang="en-US" baseline="0" dirty="0" err="1" smtClean="0"/>
              <a:t>integrin</a:t>
            </a:r>
            <a:r>
              <a:rPr lang="en-US" baseline="0" dirty="0" smtClean="0"/>
              <a:t> binding also has anti-apoptotic effects. To probe this effect the authors adhered cells to 20 micron circular pads indicated by the gray bars, each coated with a different </a:t>
            </a:r>
            <a:r>
              <a:rPr lang="en-US" baseline="0" dirty="0" err="1" smtClean="0"/>
              <a:t>integrin</a:t>
            </a:r>
            <a:r>
              <a:rPr lang="en-US" baseline="0" dirty="0" smtClean="0"/>
              <a:t> </a:t>
            </a:r>
            <a:r>
              <a:rPr lang="en-US" baseline="0" dirty="0" err="1" smtClean="0"/>
              <a:t>ligand</a:t>
            </a:r>
            <a:r>
              <a:rPr lang="en-US" baseline="0" dirty="0" smtClean="0"/>
              <a:t>.</a:t>
            </a:r>
          </a:p>
          <a:p>
            <a:endParaRPr lang="en-US" baseline="0" dirty="0" smtClean="0"/>
          </a:p>
          <a:p>
            <a:r>
              <a:rPr lang="en-US" baseline="0" dirty="0" smtClean="0"/>
              <a:t>While apoptosis was greatly reduced for all cases in which the cells were adhered to patterned substrates compared to </a:t>
            </a:r>
            <a:r>
              <a:rPr lang="en-US" baseline="0" dirty="0" err="1" smtClean="0"/>
              <a:t>unpatterned</a:t>
            </a:r>
            <a:r>
              <a:rPr lang="en-US" baseline="0" dirty="0" smtClean="0"/>
              <a:t> substrates indicated by the black bars, there were differences in the magnitude of the anti-apoptotic effect between the different </a:t>
            </a:r>
            <a:r>
              <a:rPr lang="en-US" baseline="0" dirty="0" err="1" smtClean="0"/>
              <a:t>ligands</a:t>
            </a:r>
            <a:r>
              <a:rPr lang="en-US" baseline="0" dirty="0" smtClean="0"/>
              <a:t> </a:t>
            </a:r>
            <a:r>
              <a:rPr lang="en-US" b="1" baseline="0" dirty="0" smtClean="0"/>
              <a:t>CLICK</a:t>
            </a:r>
            <a:r>
              <a:rPr lang="en-US" baseline="0" dirty="0" smtClean="0"/>
              <a:t>. For example when moving from a flat plane to the 20 micron pads apoptosis increased much more when cells were adhered to </a:t>
            </a:r>
            <a:r>
              <a:rPr lang="en-US" baseline="0" dirty="0" err="1" smtClean="0"/>
              <a:t>ligands</a:t>
            </a:r>
            <a:r>
              <a:rPr lang="en-US" baseline="0" dirty="0" smtClean="0"/>
              <a:t> of the Beta-1 </a:t>
            </a:r>
            <a:r>
              <a:rPr lang="en-US" baseline="0" dirty="0" err="1" smtClean="0"/>
              <a:t>isoform</a:t>
            </a:r>
            <a:r>
              <a:rPr lang="en-US" baseline="0" dirty="0" smtClean="0"/>
              <a:t> of </a:t>
            </a:r>
            <a:r>
              <a:rPr lang="en-US" baseline="0" dirty="0" err="1" smtClean="0"/>
              <a:t>integrin</a:t>
            </a:r>
            <a:r>
              <a:rPr lang="en-US" baseline="0" dirty="0" smtClean="0"/>
              <a:t> (which include anti-B1 antibodies, </a:t>
            </a:r>
            <a:r>
              <a:rPr lang="en-US" baseline="0" dirty="0" err="1" smtClean="0"/>
              <a:t>Fibronectin</a:t>
            </a:r>
            <a:r>
              <a:rPr lang="en-US" baseline="0" dirty="0" smtClean="0"/>
              <a:t>, Collagen I, and B-1 </a:t>
            </a:r>
            <a:r>
              <a:rPr lang="en-US" baseline="0" dirty="0" err="1" smtClean="0"/>
              <a:t>Ab</a:t>
            </a:r>
            <a:r>
              <a:rPr lang="en-US" baseline="0" dirty="0" smtClean="0"/>
              <a:t> mixed with B3-Ab) relative to </a:t>
            </a:r>
            <a:r>
              <a:rPr lang="en-US" baseline="0" dirty="0" err="1" smtClean="0"/>
              <a:t>ligands</a:t>
            </a:r>
            <a:r>
              <a:rPr lang="en-US" baseline="0" dirty="0" smtClean="0"/>
              <a:t> of the Beta-3 </a:t>
            </a:r>
            <a:r>
              <a:rPr lang="en-US" baseline="0" dirty="0" err="1" smtClean="0"/>
              <a:t>isoform</a:t>
            </a:r>
            <a:r>
              <a:rPr lang="en-US" baseline="0" dirty="0" smtClean="0"/>
              <a:t> (which includes </a:t>
            </a:r>
            <a:r>
              <a:rPr lang="en-US" baseline="0" dirty="0" err="1" smtClean="0"/>
              <a:t>Vinculin</a:t>
            </a:r>
            <a:r>
              <a:rPr lang="en-US" baseline="0" dirty="0" smtClean="0"/>
              <a:t> and B-3 </a:t>
            </a:r>
            <a:r>
              <a:rPr lang="en-US" baseline="0" dirty="0" err="1" smtClean="0"/>
              <a:t>Ab</a:t>
            </a:r>
            <a:r>
              <a:rPr lang="en-US" baseline="0" dirty="0" smtClean="0"/>
              <a:t>). </a:t>
            </a:r>
          </a:p>
          <a:p>
            <a:endParaRPr lang="en-US" baseline="0" dirty="0" smtClean="0"/>
          </a:p>
          <a:p>
            <a:r>
              <a:rPr lang="en-US" b="1" baseline="0" dirty="0" smtClean="0"/>
              <a:t>POSSIBLE QUESTION</a:t>
            </a:r>
            <a:r>
              <a:rPr lang="en-US" b="0" baseline="0" dirty="0" smtClean="0"/>
              <a:t>: Could this be due to low levels of apoptosis on such large pads. </a:t>
            </a:r>
          </a:p>
          <a:p>
            <a:r>
              <a:rPr lang="en-US" b="1" baseline="0" dirty="0" smtClean="0"/>
              <a:t>ANSWER</a:t>
            </a:r>
            <a:r>
              <a:rPr lang="en-US" b="0" baseline="0" dirty="0" smtClean="0"/>
              <a:t>: No. This experiment was repeated on 10 micron pads, thereby promoting apoptosis by cell constriction, and the same relative trend was observed.</a:t>
            </a:r>
            <a:endParaRPr lang="en-US" b="1" dirty="0" smtClean="0"/>
          </a:p>
          <a:p>
            <a:endParaRPr lang="en-US" dirty="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074048-6992-44FF-BABB-1B18E73C5CDD}"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0" dirty="0" smtClean="0"/>
              <a:t>Now, given these experiments, the</a:t>
            </a:r>
            <a:r>
              <a:rPr lang="en-US" b="0" baseline="0" dirty="0" smtClean="0"/>
              <a:t> overall conclusion of this work is that there appears to be a correlation between cell shape and whether the individual cells grew or died, </a:t>
            </a:r>
            <a:r>
              <a:rPr lang="en-US" b="0" baseline="0" dirty="0" err="1" smtClean="0"/>
              <a:t>irregardless</a:t>
            </a:r>
            <a:r>
              <a:rPr lang="en-US" b="0" baseline="0" dirty="0" smtClean="0"/>
              <a:t> of the matrix proteins or antibody-</a:t>
            </a:r>
            <a:r>
              <a:rPr lang="en-US" b="0" baseline="0" dirty="0" err="1" smtClean="0"/>
              <a:t>integrin</a:t>
            </a:r>
            <a:r>
              <a:rPr lang="en-US" b="0" baseline="0" dirty="0" smtClean="0"/>
              <a:t> interactions employed in adhesion. However, this correlation does not directly indicate the mechanism at work and the authors clearly note that t</a:t>
            </a:r>
            <a:r>
              <a:rPr lang="en-US" sz="1200" kern="1200" baseline="0" dirty="0" smtClean="0">
                <a:solidFill>
                  <a:schemeClr val="tx1"/>
                </a:solidFill>
                <a:latin typeface="+mn-lt"/>
                <a:ea typeface="+mn-ea"/>
                <a:cs typeface="+mn-cs"/>
              </a:rPr>
              <a:t>he mechanism by which cells </a:t>
            </a:r>
            <a:r>
              <a:rPr lang="en-US" sz="1200" kern="1200" baseline="0" dirty="0" err="1" smtClean="0">
                <a:solidFill>
                  <a:schemeClr val="tx1"/>
                </a:solidFill>
                <a:latin typeface="+mn-lt"/>
                <a:ea typeface="+mn-ea"/>
                <a:cs typeface="+mn-cs"/>
              </a:rPr>
              <a:t>transduce</a:t>
            </a:r>
            <a:r>
              <a:rPr lang="en-US" sz="1200" kern="1200" baseline="0" dirty="0" smtClean="0">
                <a:solidFill>
                  <a:schemeClr val="tx1"/>
                </a:solidFill>
                <a:latin typeface="+mn-lt"/>
                <a:ea typeface="+mn-ea"/>
                <a:cs typeface="+mn-cs"/>
              </a:rPr>
              <a:t> changes in cell geometry into different biochemical responses remains unclear to them. </a:t>
            </a:r>
            <a:endParaRPr lang="en-US" b="0" baseline="0" dirty="0" smtClean="0"/>
          </a:p>
          <a:p>
            <a:endParaRPr lang="en-US" b="0" baseline="0" dirty="0" smtClean="0"/>
          </a:p>
          <a:p>
            <a:r>
              <a:rPr lang="en-US" b="0" baseline="0" dirty="0" smtClean="0"/>
              <a:t>During morphogenesis, quiescent and dying cells often co-exist within the same microenvironments. However, despite exposure to the same chemical inputs in the form of </a:t>
            </a:r>
            <a:r>
              <a:rPr lang="en-US" b="0" baseline="0" dirty="0" err="1" smtClean="0"/>
              <a:t>integrin</a:t>
            </a:r>
            <a:r>
              <a:rPr lang="en-US" b="0" baseline="0" dirty="0" smtClean="0"/>
              <a:t> activation and growth factor receptor </a:t>
            </a:r>
            <a:r>
              <a:rPr lang="en-US" b="0" baseline="0" dirty="0" err="1" smtClean="0"/>
              <a:t>signalling</a:t>
            </a:r>
            <a:r>
              <a:rPr lang="en-US" b="0" baseline="0" dirty="0" smtClean="0"/>
              <a:t>, living cells can filter these inputs to result in different functional outputs including apoptosis. The authors hypothesized that since the cells can differentiate the chemical from the mechanical signaling, it is the mechanical signals that result from a given geometry which govern cell fate. For example, b</a:t>
            </a:r>
            <a:r>
              <a:rPr lang="en-US" sz="1200" kern="1200" baseline="0" dirty="0" smtClean="0">
                <a:solidFill>
                  <a:schemeClr val="tx1"/>
                </a:solidFill>
                <a:latin typeface="+mn-lt"/>
                <a:ea typeface="+mn-ea"/>
                <a:cs typeface="+mn-cs"/>
              </a:rPr>
              <a:t>y sensing their degree of extension or compression, cells may be able to monitor local changes in cell crowding or ECM compliance (for example, due to enhanced ECM remodeling or local application of cell tension)and thereby couple changes in ECM extension to expansion of cell mass within  the local tissue microenvironment via </a:t>
            </a:r>
            <a:r>
              <a:rPr lang="en-US" sz="1200" kern="1200" baseline="0" dirty="0" err="1" smtClean="0">
                <a:solidFill>
                  <a:schemeClr val="tx1"/>
                </a:solidFill>
                <a:latin typeface="+mn-lt"/>
                <a:ea typeface="+mn-ea"/>
                <a:cs typeface="+mn-cs"/>
              </a:rPr>
              <a:t>mechanotransduction</a:t>
            </a:r>
            <a:r>
              <a:rPr lang="en-US" sz="1200" kern="1200" baseline="0" dirty="0" smtClean="0">
                <a:solidFill>
                  <a:schemeClr val="tx1"/>
                </a:solidFill>
                <a:latin typeface="+mn-lt"/>
                <a:ea typeface="+mn-ea"/>
                <a:cs typeface="+mn-cs"/>
              </a:rPr>
              <a:t>. </a:t>
            </a:r>
            <a:endParaRPr lang="en-US" b="0" baseline="0" dirty="0" smtClean="0"/>
          </a:p>
          <a:p>
            <a:endParaRPr lang="en-US" b="0" baseline="0" dirty="0" smtClean="0"/>
          </a:p>
          <a:p>
            <a:endParaRPr lang="en-US" dirty="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074048-6992-44FF-BABB-1B18E73C5CDD}"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again the authors do not present</a:t>
            </a:r>
            <a:r>
              <a:rPr lang="en-US" baseline="0" dirty="0" smtClean="0"/>
              <a:t> a mechanistic descriptions of why they observed an anti apoptotic effect with increasing cell size. However, this paper was published in 1997 and since then, recent work has shown that mechanical stimulus on the cells resulting in induced strains can causes a wide range of effects. For example, in mammary epithelial cells, activation of the JAK/STAT3 pathway leading to apoptosis was  initiated by an up-regulation of </a:t>
            </a:r>
            <a:r>
              <a:rPr lang="en-US" baseline="0" dirty="0" err="1" smtClean="0"/>
              <a:t>lif</a:t>
            </a:r>
            <a:r>
              <a:rPr lang="en-US" baseline="0" dirty="0" smtClean="0"/>
              <a:t> cytokine expression due to </a:t>
            </a:r>
            <a:r>
              <a:rPr lang="en-US" baseline="0" dirty="0" err="1" smtClean="0"/>
              <a:t>radially</a:t>
            </a:r>
            <a:r>
              <a:rPr lang="en-US" baseline="0" dirty="0" smtClean="0"/>
              <a:t> applied stress. In </a:t>
            </a:r>
            <a:r>
              <a:rPr lang="en-US" baseline="0" dirty="0" err="1" smtClean="0"/>
              <a:t>mesenchymal</a:t>
            </a:r>
            <a:r>
              <a:rPr lang="en-US" baseline="0" dirty="0" smtClean="0"/>
              <a:t> stem cells, presence of contractile forces and </a:t>
            </a:r>
            <a:r>
              <a:rPr lang="en-US" baseline="0" dirty="0" err="1" smtClean="0"/>
              <a:t>cytoskeletal</a:t>
            </a:r>
            <a:r>
              <a:rPr lang="en-US" baseline="0" dirty="0" smtClean="0"/>
              <a:t> tension stimulates the </a:t>
            </a:r>
            <a:r>
              <a:rPr lang="en-US" baseline="0" dirty="0" err="1" smtClean="0"/>
              <a:t>RhoA</a:t>
            </a:r>
            <a:r>
              <a:rPr lang="en-US" baseline="0" dirty="0" smtClean="0"/>
              <a:t> pathway activation of the downstream </a:t>
            </a:r>
            <a:r>
              <a:rPr lang="en-US" baseline="0" dirty="0" err="1" smtClean="0"/>
              <a:t>effector</a:t>
            </a:r>
            <a:r>
              <a:rPr lang="en-US" baseline="0" dirty="0" smtClean="0"/>
              <a:t> Rho </a:t>
            </a:r>
            <a:r>
              <a:rPr lang="en-US" baseline="0" dirty="0" err="1" smtClean="0"/>
              <a:t>Kinase</a:t>
            </a:r>
            <a:r>
              <a:rPr lang="en-US" baseline="0" dirty="0" smtClean="0"/>
              <a:t> (or ROCK) to direct commitment of MSCs to </a:t>
            </a:r>
            <a:r>
              <a:rPr lang="en-US" baseline="0" dirty="0" err="1" smtClean="0"/>
              <a:t>osteogenic</a:t>
            </a:r>
            <a:r>
              <a:rPr lang="en-US" baseline="0" dirty="0" smtClean="0"/>
              <a:t> rather than </a:t>
            </a:r>
            <a:r>
              <a:rPr lang="en-US" baseline="0" dirty="0" err="1" smtClean="0"/>
              <a:t>adipogenic</a:t>
            </a:r>
            <a:r>
              <a:rPr lang="en-US" baseline="0" dirty="0" smtClean="0"/>
              <a:t> fates. Finally, one last example is fount in </a:t>
            </a:r>
            <a:r>
              <a:rPr lang="en-US" baseline="0" dirty="0" err="1" smtClean="0"/>
              <a:t>osteocytes</a:t>
            </a:r>
            <a:r>
              <a:rPr lang="en-US" baseline="0" dirty="0" smtClean="0"/>
              <a:t> where biaxial stretching led to Src activation of </a:t>
            </a:r>
            <a:r>
              <a:rPr lang="en-US" dirty="0" smtClean="0"/>
              <a:t>ERKs which promote anti-apoptotic effects by </a:t>
            </a:r>
            <a:r>
              <a:rPr lang="en-US" dirty="0" err="1" smtClean="0"/>
              <a:t>phosphorylating</a:t>
            </a:r>
            <a:r>
              <a:rPr lang="en-US" dirty="0" smtClean="0"/>
              <a:t> transcription factors that regulate the expression of apoptosis-related genes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Therefore, in conclusion, given that the work since this paper we’ve been presenting does indicate that </a:t>
            </a:r>
            <a:r>
              <a:rPr lang="en-US" baseline="0" dirty="0" err="1" smtClean="0"/>
              <a:t>mechanotransduction</a:t>
            </a:r>
            <a:r>
              <a:rPr lang="en-US" baseline="0" dirty="0" smtClean="0"/>
              <a:t> is a mechanism in other types of cells for initiation and prevention specifically of apoptosis since this is what the original paper investigated, the claim that </a:t>
            </a:r>
            <a:r>
              <a:rPr lang="en-US" b="0" baseline="0" dirty="0" smtClean="0"/>
              <a:t>mechanical signals resulting from a given geometry are what ultimately govern cell fate, is a reasonable claim.</a:t>
            </a:r>
            <a:endParaRPr lang="en-US" dirty="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074048-6992-44FF-BABB-1B18E73C5CDD}"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for listening</a:t>
            </a:r>
            <a:r>
              <a:rPr lang="en-US" baseline="0" dirty="0" smtClean="0"/>
              <a:t> and we will be taking any questions at this time.</a:t>
            </a:r>
            <a:endParaRPr lang="en-US" dirty="0"/>
          </a:p>
        </p:txBody>
      </p:sp>
      <p:sp>
        <p:nvSpPr>
          <p:cNvPr id="4" name="Slide Number Placeholder 3"/>
          <p:cNvSpPr>
            <a:spLocks noGrp="1"/>
          </p:cNvSpPr>
          <p:nvPr>
            <p:ph type="sldNum" sz="quarter" idx="10"/>
          </p:nvPr>
        </p:nvSpPr>
        <p:spPr/>
        <p:txBody>
          <a:bodyPr/>
          <a:lstStyle/>
          <a:p>
            <a:fld id="{6B00EF92-EAF8-4F32-BF66-D0992E3D30B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685800" y="685800"/>
            <a:ext cx="7772400" cy="2127250"/>
          </a:xfrm>
        </p:spPr>
        <p:txBody>
          <a:bodyPr/>
          <a:lstStyle>
            <a:lvl1pPr algn="ctr">
              <a:defRPr sz="5200"/>
            </a:lvl1pPr>
          </a:lstStyle>
          <a:p>
            <a:r>
              <a:rPr lang="en-US"/>
              <a:t>Click to edit Master title style</a:t>
            </a:r>
          </a:p>
        </p:txBody>
      </p:sp>
      <p:sp>
        <p:nvSpPr>
          <p:cNvPr id="5632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a:t>Click to edit Master subtitle style</a:t>
            </a:r>
          </a:p>
        </p:txBody>
      </p:sp>
      <p:sp>
        <p:nvSpPr>
          <p:cNvPr id="56324" name="Rectangle 4"/>
          <p:cNvSpPr>
            <a:spLocks noGrp="1" noChangeArrowheads="1"/>
          </p:cNvSpPr>
          <p:nvPr>
            <p:ph type="dt" sz="half" idx="2"/>
          </p:nvPr>
        </p:nvSpPr>
        <p:spPr/>
        <p:txBody>
          <a:bodyPr/>
          <a:lstStyle>
            <a:lvl1pPr>
              <a:defRPr/>
            </a:lvl1pPr>
          </a:lstStyle>
          <a:p>
            <a:endParaRPr lang="en-US"/>
          </a:p>
        </p:txBody>
      </p:sp>
      <p:sp>
        <p:nvSpPr>
          <p:cNvPr id="56325" name="Rectangle 5"/>
          <p:cNvSpPr>
            <a:spLocks noGrp="1" noChangeArrowheads="1"/>
          </p:cNvSpPr>
          <p:nvPr>
            <p:ph type="ftr" sz="quarter" idx="3"/>
          </p:nvPr>
        </p:nvSpPr>
        <p:spPr/>
        <p:txBody>
          <a:bodyPr/>
          <a:lstStyle>
            <a:lvl1pPr>
              <a:defRPr/>
            </a:lvl1pPr>
          </a:lstStyle>
          <a:p>
            <a:endParaRPr lang="en-US"/>
          </a:p>
        </p:txBody>
      </p:sp>
      <p:sp>
        <p:nvSpPr>
          <p:cNvPr id="56326" name="Rectangle 6"/>
          <p:cNvSpPr>
            <a:spLocks noGrp="1" noChangeArrowheads="1"/>
          </p:cNvSpPr>
          <p:nvPr>
            <p:ph type="sldNum" sz="quarter" idx="4"/>
          </p:nvPr>
        </p:nvSpPr>
        <p:spPr/>
        <p:txBody>
          <a:bodyPr/>
          <a:lstStyle>
            <a:lvl1pPr>
              <a:defRPr/>
            </a:lvl1pPr>
          </a:lstStyle>
          <a:p>
            <a:fld id="{2C29F7DB-0941-4500-BD21-FC0991AF65CE}" type="slidenum">
              <a:rPr lang="en-US"/>
              <a:pPr/>
              <a:t>‹#›</a:t>
            </a:fld>
            <a:endParaRPr lang="en-US"/>
          </a:p>
        </p:txBody>
      </p:sp>
      <p:sp>
        <p:nvSpPr>
          <p:cNvPr id="56334" name="Rectangle 14"/>
          <p:cNvSpPr>
            <a:spLocks noChangeArrowheads="1"/>
          </p:cNvSpPr>
          <p:nvPr userDrawn="1"/>
        </p:nvSpPr>
        <p:spPr bwMode="auto">
          <a:xfrm>
            <a:off x="228600" y="2971800"/>
            <a:ext cx="2819400" cy="228600"/>
          </a:xfrm>
          <a:prstGeom prst="rect">
            <a:avLst/>
          </a:prstGeom>
          <a:solidFill>
            <a:srgbClr val="993300"/>
          </a:solidFill>
          <a:ln w="9525">
            <a:noFill/>
            <a:miter lim="800000"/>
            <a:headEnd/>
            <a:tailEnd/>
          </a:ln>
          <a:effectLst/>
        </p:spPr>
        <p:txBody>
          <a:bodyPr wrap="none" anchor="ctr"/>
          <a:lstStyle/>
          <a:p>
            <a:endParaRPr lang="en-US"/>
          </a:p>
        </p:txBody>
      </p:sp>
      <p:sp>
        <p:nvSpPr>
          <p:cNvPr id="56335" name="Rectangle 15"/>
          <p:cNvSpPr>
            <a:spLocks noChangeArrowheads="1"/>
          </p:cNvSpPr>
          <p:nvPr userDrawn="1"/>
        </p:nvSpPr>
        <p:spPr bwMode="auto">
          <a:xfrm>
            <a:off x="3048000" y="2971800"/>
            <a:ext cx="2971800" cy="228600"/>
          </a:xfrm>
          <a:prstGeom prst="rect">
            <a:avLst/>
          </a:prstGeom>
          <a:solidFill>
            <a:srgbClr val="808080"/>
          </a:solidFill>
          <a:ln w="9525">
            <a:noFill/>
            <a:miter lim="800000"/>
            <a:headEnd/>
            <a:tailEnd/>
          </a:ln>
          <a:effectLst/>
        </p:spPr>
        <p:txBody>
          <a:bodyPr wrap="none" anchor="ctr"/>
          <a:lstStyle/>
          <a:p>
            <a:endParaRPr lang="en-US"/>
          </a:p>
        </p:txBody>
      </p:sp>
      <p:sp>
        <p:nvSpPr>
          <p:cNvPr id="56336" name="Rectangle 16"/>
          <p:cNvSpPr>
            <a:spLocks noChangeArrowheads="1"/>
          </p:cNvSpPr>
          <p:nvPr userDrawn="1"/>
        </p:nvSpPr>
        <p:spPr bwMode="auto">
          <a:xfrm>
            <a:off x="6019800" y="2971800"/>
            <a:ext cx="2819400" cy="228600"/>
          </a:xfrm>
          <a:prstGeom prst="rect">
            <a:avLst/>
          </a:prstGeom>
          <a:solidFill>
            <a:srgbClr val="000000"/>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15183B-DE59-4ED3-B634-EBAB6DD83C5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30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30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4C913A-DB66-4E0B-93A8-55AB78CB242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0236CD-D0BB-4313-9EBE-DFAA42C9FD8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FC802F-9797-4ED0-8ABE-432B8F1D2A0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D0397D8-18F3-4BF2-85FF-DF2FF26AA66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505A897-CB36-4298-BD16-962FEF64F6B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7A1893A-2E06-45C7-903F-49F894FD339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4D17B56-8F18-4211-A7AD-796923F3CB6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A8DB84B-7E4F-442F-89D0-D31F67556F6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8F82426-4B42-4908-AA67-9B69941AE83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457200" y="0"/>
            <a:ext cx="8229600" cy="838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5299"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0"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Verdana" pitchFamily="34" charset="0"/>
              </a:defRPr>
            </a:lvl1pPr>
          </a:lstStyle>
          <a:p>
            <a:endParaRPr lang="en-US"/>
          </a:p>
        </p:txBody>
      </p:sp>
      <p:sp>
        <p:nvSpPr>
          <p:cNvPr id="553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Verdana" pitchFamily="34" charset="0"/>
              </a:defRPr>
            </a:lvl1pPr>
          </a:lstStyle>
          <a:p>
            <a:endParaRPr lang="en-US"/>
          </a:p>
        </p:txBody>
      </p:sp>
      <p:sp>
        <p:nvSpPr>
          <p:cNvPr id="55302"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Verdana" pitchFamily="34" charset="0"/>
              </a:defRPr>
            </a:lvl1pPr>
          </a:lstStyle>
          <a:p>
            <a:fld id="{7D0513A3-C877-468F-898D-2A22DC0B671A}" type="slidenum">
              <a:rPr lang="en-US"/>
              <a:pPr/>
              <a:t>‹#›</a:t>
            </a:fld>
            <a:endParaRPr lang="en-US"/>
          </a:p>
        </p:txBody>
      </p:sp>
      <p:sp>
        <p:nvSpPr>
          <p:cNvPr id="55303" name="Rectangle 7"/>
          <p:cNvSpPr>
            <a:spLocks noChangeArrowheads="1"/>
          </p:cNvSpPr>
          <p:nvPr/>
        </p:nvSpPr>
        <p:spPr bwMode="auto">
          <a:xfrm>
            <a:off x="0" y="0"/>
            <a:ext cx="228600" cy="2286000"/>
          </a:xfrm>
          <a:prstGeom prst="rect">
            <a:avLst/>
          </a:prstGeom>
          <a:solidFill>
            <a:srgbClr val="993300"/>
          </a:soli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55304" name="Line 8"/>
          <p:cNvSpPr>
            <a:spLocks noChangeShapeType="1"/>
          </p:cNvSpPr>
          <p:nvPr/>
        </p:nvSpPr>
        <p:spPr bwMode="auto">
          <a:xfrm>
            <a:off x="457200" y="914400"/>
            <a:ext cx="8077200" cy="0"/>
          </a:xfrm>
          <a:prstGeom prst="line">
            <a:avLst/>
          </a:prstGeom>
          <a:noFill/>
          <a:ln w="28575">
            <a:solidFill>
              <a:srgbClr val="993300"/>
            </a:solidFill>
            <a:round/>
            <a:headEnd/>
            <a:tailEnd/>
          </a:ln>
          <a:effectLst/>
        </p:spPr>
        <p:txBody>
          <a:bodyPr/>
          <a:lstStyle/>
          <a:p>
            <a:endParaRPr lang="en-US"/>
          </a:p>
        </p:txBody>
      </p:sp>
      <p:sp>
        <p:nvSpPr>
          <p:cNvPr id="55305" name="Rectangle 9"/>
          <p:cNvSpPr>
            <a:spLocks noChangeArrowheads="1"/>
          </p:cNvSpPr>
          <p:nvPr/>
        </p:nvSpPr>
        <p:spPr bwMode="auto">
          <a:xfrm>
            <a:off x="0" y="2286000"/>
            <a:ext cx="228600" cy="2286000"/>
          </a:xfrm>
          <a:prstGeom prst="rect">
            <a:avLst/>
          </a:prstGeom>
          <a:solidFill>
            <a:srgbClr val="808080"/>
          </a:soli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55306" name="Rectangle 10"/>
          <p:cNvSpPr>
            <a:spLocks noChangeArrowheads="1"/>
          </p:cNvSpPr>
          <p:nvPr/>
        </p:nvSpPr>
        <p:spPr bwMode="auto">
          <a:xfrm>
            <a:off x="0" y="4572000"/>
            <a:ext cx="228600" cy="2286000"/>
          </a:xfrm>
          <a:prstGeom prst="rect">
            <a:avLst/>
          </a:prstGeom>
          <a:solidFill>
            <a:srgbClr val="000000"/>
          </a:solidFill>
          <a:ln w="9525">
            <a:noFill/>
            <a:miter lim="800000"/>
            <a:headEnd/>
            <a:tailEnd/>
          </a:ln>
          <a:effectLst/>
        </p:spPr>
        <p:txBody>
          <a:bodyPr wrap="none" anchor="ctr"/>
          <a:lstStyle/>
          <a:p>
            <a:pPr algn="ctr" eaLnBrk="1" hangingPunct="1"/>
            <a:endParaRPr lang="en-US" sz="2400">
              <a:latin typeface="Times New Roman" pitchFamily="18" charset="0"/>
            </a:endParaRPr>
          </a:p>
        </p:txBody>
      </p:sp>
      <p:pic>
        <p:nvPicPr>
          <p:cNvPr id="55308" name="Picture 12" descr="Download me!"/>
          <p:cNvPicPr>
            <a:picLocks noChangeAspect="1" noChangeArrowheads="1"/>
          </p:cNvPicPr>
          <p:nvPr userDrawn="1"/>
        </p:nvPicPr>
        <p:blipFill>
          <a:blip r:embed="rId13" cstate="print"/>
          <a:srcRect/>
          <a:stretch>
            <a:fillRect/>
          </a:stretch>
        </p:blipFill>
        <p:spPr bwMode="auto">
          <a:xfrm>
            <a:off x="8210550" y="6288088"/>
            <a:ext cx="804863"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iming>
    <p:tnLst>
      <p:par>
        <p:cTn id="1" dur="indefinite" restart="never" nodeType="tmRoot"/>
      </p:par>
    </p:tnLst>
  </p:timing>
  <p:txStyles>
    <p:titleStyle>
      <a:lvl1pPr algn="l" rtl="0" fontAlgn="base">
        <a:spcBef>
          <a:spcPct val="0"/>
        </a:spcBef>
        <a:spcAft>
          <a:spcPct val="0"/>
        </a:spcAft>
        <a:defRPr sz="4000">
          <a:solidFill>
            <a:schemeClr val="tx1"/>
          </a:solidFill>
          <a:latin typeface="+mj-lt"/>
          <a:ea typeface="+mj-ea"/>
          <a:cs typeface="+mj-cs"/>
        </a:defRPr>
      </a:lvl1pPr>
      <a:lvl2pPr algn="l" rtl="0" fontAlgn="base">
        <a:spcBef>
          <a:spcPct val="0"/>
        </a:spcBef>
        <a:spcAft>
          <a:spcPct val="0"/>
        </a:spcAft>
        <a:defRPr sz="4000">
          <a:solidFill>
            <a:schemeClr val="tx1"/>
          </a:solidFill>
          <a:latin typeface="Arial" charset="0"/>
        </a:defRPr>
      </a:lvl2pPr>
      <a:lvl3pPr algn="l" rtl="0" fontAlgn="base">
        <a:spcBef>
          <a:spcPct val="0"/>
        </a:spcBef>
        <a:spcAft>
          <a:spcPct val="0"/>
        </a:spcAft>
        <a:defRPr sz="4000">
          <a:solidFill>
            <a:schemeClr val="tx1"/>
          </a:solidFill>
          <a:latin typeface="Arial" charset="0"/>
        </a:defRPr>
      </a:lvl3pPr>
      <a:lvl4pPr algn="l" rtl="0" fontAlgn="base">
        <a:spcBef>
          <a:spcPct val="0"/>
        </a:spcBef>
        <a:spcAft>
          <a:spcPct val="0"/>
        </a:spcAft>
        <a:defRPr sz="4000">
          <a:solidFill>
            <a:schemeClr val="tx1"/>
          </a:solidFill>
          <a:latin typeface="Arial" charset="0"/>
        </a:defRPr>
      </a:lvl4pPr>
      <a:lvl5pPr algn="l" rtl="0" fontAlgn="base">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1"/>
          </a:solidFill>
          <a:latin typeface="Arial" charset="0"/>
        </a:defRPr>
      </a:lvl6pPr>
      <a:lvl7pPr marL="914400" algn="l" rtl="0" fontAlgn="base">
        <a:spcBef>
          <a:spcPct val="0"/>
        </a:spcBef>
        <a:spcAft>
          <a:spcPct val="0"/>
        </a:spcAft>
        <a:defRPr sz="4000">
          <a:solidFill>
            <a:schemeClr val="tx1"/>
          </a:solidFill>
          <a:latin typeface="Arial" charset="0"/>
        </a:defRPr>
      </a:lvl7pPr>
      <a:lvl8pPr marL="1371600" algn="l" rtl="0" fontAlgn="base">
        <a:spcBef>
          <a:spcPct val="0"/>
        </a:spcBef>
        <a:spcAft>
          <a:spcPct val="0"/>
        </a:spcAft>
        <a:defRPr sz="4000">
          <a:solidFill>
            <a:schemeClr val="tx1"/>
          </a:solidFill>
          <a:latin typeface="Arial" charset="0"/>
        </a:defRPr>
      </a:lvl8pPr>
      <a:lvl9pPr marL="1828800" algn="l" rtl="0" fontAlgn="base">
        <a:spcBef>
          <a:spcPct val="0"/>
        </a:spcBef>
        <a:spcAft>
          <a:spcPct val="0"/>
        </a:spcAft>
        <a:defRPr sz="4000">
          <a:solidFill>
            <a:schemeClr val="tx1"/>
          </a:solidFill>
          <a:latin typeface="Arial" charset="0"/>
        </a:defRPr>
      </a:lvl9pPr>
    </p:titleStyle>
    <p:bodyStyle>
      <a:lvl1pPr marL="292100" indent="-292100" algn="l" rtl="0" fontAlgn="base">
        <a:spcBef>
          <a:spcPct val="20000"/>
        </a:spcBef>
        <a:spcAft>
          <a:spcPct val="0"/>
        </a:spcAft>
        <a:buClr>
          <a:srgbClr val="A50021"/>
        </a:buClr>
        <a:buSzPct val="75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81000"/>
            <a:ext cx="7772400" cy="3200400"/>
          </a:xfrm>
        </p:spPr>
        <p:txBody>
          <a:bodyPr/>
          <a:lstStyle/>
          <a:p>
            <a:pPr algn="l"/>
            <a:r>
              <a:rPr lang="en-US" sz="5000" dirty="0" smtClean="0">
                <a:latin typeface="Arial Black" pitchFamily="34" charset="0"/>
              </a:rPr>
              <a:t>Geometric Control of Cell Life and Death</a:t>
            </a:r>
            <a:br>
              <a:rPr lang="en-US" sz="5000" dirty="0" smtClean="0">
                <a:latin typeface="Arial Black" pitchFamily="34" charset="0"/>
              </a:rPr>
            </a:br>
            <a:r>
              <a:rPr lang="en-US" sz="2000" dirty="0" smtClean="0">
                <a:latin typeface="Arial Black" pitchFamily="34" charset="0"/>
              </a:rPr>
              <a:t>Christopher S. Chen, Milan </a:t>
            </a:r>
            <a:r>
              <a:rPr lang="en-US" sz="2000" dirty="0" err="1" smtClean="0">
                <a:latin typeface="Arial Black" pitchFamily="34" charset="0"/>
              </a:rPr>
              <a:t>Mrksich</a:t>
            </a:r>
            <a:r>
              <a:rPr lang="en-US" sz="2000" dirty="0" smtClean="0">
                <a:latin typeface="Arial Black" pitchFamily="34" charset="0"/>
              </a:rPr>
              <a:t>, Sui Huang, George M. </a:t>
            </a:r>
            <a:r>
              <a:rPr lang="en-US" sz="2000" dirty="0" err="1" smtClean="0">
                <a:latin typeface="Arial Black" pitchFamily="34" charset="0"/>
              </a:rPr>
              <a:t>Whitesides</a:t>
            </a:r>
            <a:r>
              <a:rPr lang="en-US" sz="2000" dirty="0" smtClean="0">
                <a:latin typeface="Arial Black" pitchFamily="34" charset="0"/>
              </a:rPr>
              <a:t>, and Donald E. </a:t>
            </a:r>
            <a:r>
              <a:rPr lang="en-US" sz="2000" dirty="0" err="1" smtClean="0">
                <a:latin typeface="Arial Black" pitchFamily="34" charset="0"/>
              </a:rPr>
              <a:t>Ingber</a:t>
            </a:r>
            <a:r>
              <a:rPr lang="en-US" sz="1400" dirty="0" smtClean="0">
                <a:latin typeface="Arial Black" pitchFamily="34" charset="0"/>
              </a:rPr>
              <a:t/>
            </a:r>
            <a:br>
              <a:rPr lang="en-US" sz="1400" dirty="0" smtClean="0">
                <a:latin typeface="Arial Black" pitchFamily="34" charset="0"/>
              </a:rPr>
            </a:br>
            <a:r>
              <a:rPr lang="en-US" sz="1400" dirty="0" smtClean="0">
                <a:latin typeface="Arial Black" pitchFamily="34" charset="0"/>
              </a:rPr>
              <a:t>Science, 1997</a:t>
            </a:r>
            <a:r>
              <a:rPr lang="en-US" sz="4800" dirty="0" smtClean="0"/>
              <a:t/>
            </a:r>
            <a:br>
              <a:rPr lang="en-US" sz="4800" dirty="0" smtClean="0"/>
            </a:br>
            <a:endParaRPr lang="en-US" sz="5000" dirty="0">
              <a:latin typeface="Arial Black" pitchFamily="34" charset="0"/>
            </a:endParaRPr>
          </a:p>
        </p:txBody>
      </p:sp>
      <p:sp>
        <p:nvSpPr>
          <p:cNvPr id="2051" name="Rectangle 3"/>
          <p:cNvSpPr>
            <a:spLocks noGrp="1" noChangeArrowheads="1"/>
          </p:cNvSpPr>
          <p:nvPr>
            <p:ph type="subTitle" idx="1"/>
          </p:nvPr>
        </p:nvSpPr>
        <p:spPr>
          <a:xfrm>
            <a:off x="685800" y="3352800"/>
            <a:ext cx="8077200" cy="2673350"/>
          </a:xfrm>
        </p:spPr>
        <p:txBody>
          <a:bodyPr/>
          <a:lstStyle/>
          <a:p>
            <a:pPr algn="l">
              <a:spcBef>
                <a:spcPts val="0"/>
              </a:spcBef>
            </a:pPr>
            <a:r>
              <a:rPr lang="en-US" sz="2800" dirty="0" smtClean="0">
                <a:latin typeface="Arial Black" pitchFamily="34" charset="0"/>
                <a:cs typeface="Calibri" pitchFamily="34" charset="0"/>
              </a:rPr>
              <a:t>Michael Batista</a:t>
            </a:r>
            <a:r>
              <a:rPr lang="en-US" sz="2800" baseline="30000" dirty="0" smtClean="0">
                <a:latin typeface="Arial Black" pitchFamily="34" charset="0"/>
                <a:cs typeface="Calibri" pitchFamily="34" charset="0"/>
              </a:rPr>
              <a:t>1,2</a:t>
            </a:r>
          </a:p>
          <a:p>
            <a:pPr algn="l">
              <a:spcBef>
                <a:spcPts val="0"/>
              </a:spcBef>
            </a:pPr>
            <a:r>
              <a:rPr lang="en-US" sz="2800" dirty="0" smtClean="0">
                <a:latin typeface="Arial Black" pitchFamily="34" charset="0"/>
                <a:cs typeface="Calibri" pitchFamily="34" charset="0"/>
              </a:rPr>
              <a:t>Brian Carvalho</a:t>
            </a:r>
            <a:r>
              <a:rPr lang="en-US" sz="2800" baseline="30000" dirty="0" smtClean="0">
                <a:latin typeface="Arial Black" pitchFamily="34" charset="0"/>
                <a:cs typeface="Calibri" pitchFamily="34" charset="0"/>
              </a:rPr>
              <a:t>1,3</a:t>
            </a:r>
            <a:endParaRPr lang="en-US" sz="2800" baseline="30000" dirty="0" smtClean="0">
              <a:latin typeface="Arial Black" pitchFamily="34" charset="0"/>
              <a:cs typeface="Calibri" pitchFamily="34" charset="0"/>
            </a:endParaRPr>
          </a:p>
          <a:p>
            <a:pPr algn="l">
              <a:spcBef>
                <a:spcPts val="0"/>
              </a:spcBef>
            </a:pPr>
            <a:r>
              <a:rPr lang="en-US" sz="2000" dirty="0" smtClean="0">
                <a:latin typeface="Arial Black" pitchFamily="34" charset="0"/>
                <a:cs typeface="Calibri" pitchFamily="34" charset="0"/>
              </a:rPr>
              <a:t>Department of Biological Engineering, MIT</a:t>
            </a:r>
          </a:p>
          <a:p>
            <a:pPr algn="l">
              <a:spcBef>
                <a:spcPts val="0"/>
              </a:spcBef>
            </a:pPr>
            <a:r>
              <a:rPr lang="en-US" sz="2000" dirty="0" smtClean="0">
                <a:latin typeface="Arial Black" pitchFamily="34" charset="0"/>
                <a:cs typeface="Calibri" pitchFamily="34" charset="0"/>
              </a:rPr>
              <a:t>Department </a:t>
            </a:r>
            <a:r>
              <a:rPr lang="en-US" sz="2000" dirty="0" smtClean="0">
                <a:latin typeface="Arial Black" pitchFamily="34" charset="0"/>
                <a:cs typeface="Calibri" pitchFamily="34" charset="0"/>
              </a:rPr>
              <a:t>of Material Science Engineering, </a:t>
            </a:r>
            <a:r>
              <a:rPr lang="en-US" sz="2000" dirty="0" smtClean="0">
                <a:latin typeface="Arial Black" pitchFamily="34" charset="0"/>
                <a:cs typeface="Calibri" pitchFamily="34" charset="0"/>
              </a:rPr>
              <a:t>MIT</a:t>
            </a:r>
          </a:p>
          <a:p>
            <a:pPr algn="l">
              <a:spcBef>
                <a:spcPts val="0"/>
              </a:spcBef>
            </a:pPr>
            <a:r>
              <a:rPr lang="en-US" sz="2000" dirty="0" smtClean="0">
                <a:latin typeface="Arial Black" pitchFamily="34" charset="0"/>
                <a:cs typeface="Calibri" pitchFamily="34" charset="0"/>
              </a:rPr>
              <a:t>Department of Physics, MIT</a:t>
            </a:r>
            <a:endParaRPr lang="en-US" sz="2000" dirty="0" smtClean="0">
              <a:latin typeface="Arial Black" pitchFamily="34" charset="0"/>
              <a:cs typeface="Calibri" pitchFamily="34" charset="0"/>
            </a:endParaRPr>
          </a:p>
          <a:p>
            <a:pPr algn="l">
              <a:spcBef>
                <a:spcPts val="0"/>
              </a:spcBef>
            </a:pPr>
            <a:endParaRPr lang="en-US" sz="2000" dirty="0" smtClean="0">
              <a:latin typeface="Arial Black" pitchFamily="34" charset="0"/>
              <a:cs typeface="Calibri" pitchFamily="34" charset="0"/>
            </a:endParaRPr>
          </a:p>
          <a:p>
            <a:pPr algn="l">
              <a:spcBef>
                <a:spcPts val="0"/>
              </a:spcBef>
            </a:pPr>
            <a:endParaRPr lang="en-US" sz="3200" baseline="30000" dirty="0" smtClean="0">
              <a:latin typeface="Arial Black" pitchFamily="34" charset="0"/>
              <a:cs typeface="Calibri" pitchFamily="34" charset="0"/>
            </a:endParaRPr>
          </a:p>
          <a:p>
            <a:pPr algn="l">
              <a:spcBef>
                <a:spcPts val="0"/>
              </a:spcBef>
            </a:pPr>
            <a:endParaRPr lang="en-US" sz="2000" baseline="30000" dirty="0" smtClean="0">
              <a:latin typeface="Arial Black" pitchFamily="34" charset="0"/>
              <a:cs typeface="Calibri" pitchFamily="34" charset="0"/>
            </a:endParaRPr>
          </a:p>
          <a:p>
            <a:pPr algn="l">
              <a:spcBef>
                <a:spcPts val="0"/>
              </a:spcBef>
            </a:pPr>
            <a:endParaRPr lang="en-US" dirty="0">
              <a:latin typeface="Arial Black" pitchFamily="34" charset="0"/>
            </a:endParaRPr>
          </a:p>
        </p:txBody>
      </p:sp>
      <p:pic>
        <p:nvPicPr>
          <p:cNvPr id="2054" name="Picture 6" descr="Download me!"/>
          <p:cNvPicPr>
            <a:picLocks noChangeAspect="1" noChangeArrowheads="1"/>
          </p:cNvPicPr>
          <p:nvPr/>
        </p:nvPicPr>
        <p:blipFill>
          <a:blip r:embed="rId3" cstate="print"/>
          <a:srcRect/>
          <a:stretch>
            <a:fillRect/>
          </a:stretch>
        </p:blipFill>
        <p:spPr bwMode="auto">
          <a:xfrm>
            <a:off x="7696200" y="5943600"/>
            <a:ext cx="1219200" cy="692150"/>
          </a:xfrm>
          <a:prstGeom prst="rect">
            <a:avLst/>
          </a:prstGeom>
          <a:noFill/>
        </p:spPr>
      </p:pic>
      <p:grpSp>
        <p:nvGrpSpPr>
          <p:cNvPr id="8" name="Group 7"/>
          <p:cNvGrpSpPr/>
          <p:nvPr/>
        </p:nvGrpSpPr>
        <p:grpSpPr>
          <a:xfrm>
            <a:off x="228600" y="2971800"/>
            <a:ext cx="2819400" cy="228600"/>
            <a:chOff x="228600" y="2971800"/>
            <a:chExt cx="2819400" cy="228600"/>
          </a:xfrm>
        </p:grpSpPr>
        <p:sp>
          <p:nvSpPr>
            <p:cNvPr id="5" name="Rectangle 4"/>
            <p:cNvSpPr/>
            <p:nvPr/>
          </p:nvSpPr>
          <p:spPr bwMode="auto">
            <a:xfrm>
              <a:off x="228600" y="2971800"/>
              <a:ext cx="2819400" cy="2286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7" name="Straight Connector 6"/>
            <p:cNvCxnSpPr/>
            <p:nvPr/>
          </p:nvCxnSpPr>
          <p:spPr bwMode="auto">
            <a:xfrm>
              <a:off x="228600" y="3200400"/>
              <a:ext cx="2819400" cy="0"/>
            </a:xfrm>
            <a:prstGeom prst="line">
              <a:avLst/>
            </a:prstGeom>
            <a:solidFill>
              <a:schemeClr val="accent1"/>
            </a:solidFill>
            <a:ln w="6350" cap="flat" cmpd="sng" algn="ctr">
              <a:solidFill>
                <a:schemeClr val="bg1"/>
              </a:solidFill>
              <a:prstDash val="solid"/>
              <a:round/>
              <a:headEnd type="none" w="med" len="med"/>
              <a:tailEnd type="none" w="med" len="med"/>
            </a:ln>
            <a:effectLst/>
          </p:spPr>
        </p:cxn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eaLnBrk="1" hangingPunct="1"/>
            <a:r>
              <a:rPr lang="en-US" sz="2800" dirty="0" smtClean="0">
                <a:latin typeface="Arial Black" pitchFamily="34" charset="0"/>
              </a:rPr>
              <a:t>The Capabilities of Cancer</a:t>
            </a:r>
            <a:endParaRPr lang="en-US" sz="2800" dirty="0" smtClean="0">
              <a:latin typeface="Arial Black" pitchFamily="34" charset="0"/>
            </a:endParaRPr>
          </a:p>
        </p:txBody>
      </p:sp>
      <p:grpSp>
        <p:nvGrpSpPr>
          <p:cNvPr id="7" name="Group 5"/>
          <p:cNvGrpSpPr/>
          <p:nvPr/>
        </p:nvGrpSpPr>
        <p:grpSpPr>
          <a:xfrm>
            <a:off x="0" y="0"/>
            <a:ext cx="228600" cy="2286000"/>
            <a:chOff x="0" y="0"/>
            <a:chExt cx="228600" cy="2286000"/>
          </a:xfrm>
        </p:grpSpPr>
        <p:sp>
          <p:nvSpPr>
            <p:cNvPr id="8" name="Rectangle 7"/>
            <p:cNvSpPr/>
            <p:nvPr/>
          </p:nvSpPr>
          <p:spPr bwMode="auto">
            <a:xfrm rot="16200000">
              <a:off x="-1028700" y="1028700"/>
              <a:ext cx="2286000" cy="2286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9" name="Straight Connector 8"/>
            <p:cNvCxnSpPr/>
            <p:nvPr/>
          </p:nvCxnSpPr>
          <p:spPr bwMode="auto">
            <a:xfrm rot="5400000">
              <a:off x="-914400" y="1143000"/>
              <a:ext cx="2286000" cy="0"/>
            </a:xfrm>
            <a:prstGeom prst="line">
              <a:avLst/>
            </a:prstGeom>
            <a:solidFill>
              <a:schemeClr val="accent1"/>
            </a:solidFill>
            <a:ln w="6350" cap="flat" cmpd="sng" algn="ctr">
              <a:solidFill>
                <a:schemeClr val="bg1"/>
              </a:solidFill>
              <a:prstDash val="solid"/>
              <a:round/>
              <a:headEnd type="none" w="med" len="med"/>
              <a:tailEnd type="none" w="med" len="med"/>
            </a:ln>
            <a:effectLst/>
          </p:spPr>
        </p:cxnSp>
      </p:grpSp>
      <p:grpSp>
        <p:nvGrpSpPr>
          <p:cNvPr id="18" name="Group 17"/>
          <p:cNvGrpSpPr/>
          <p:nvPr/>
        </p:nvGrpSpPr>
        <p:grpSpPr>
          <a:xfrm>
            <a:off x="304800" y="1066800"/>
            <a:ext cx="8572500" cy="4876800"/>
            <a:chOff x="568872" y="1571297"/>
            <a:chExt cx="8572500" cy="4069725"/>
          </a:xfrm>
        </p:grpSpPr>
        <p:pic>
          <p:nvPicPr>
            <p:cNvPr id="20" name="Picture 2" descr="Fig1"/>
            <p:cNvPicPr>
              <a:picLocks noChangeAspect="1" noChangeArrowheads="1"/>
            </p:cNvPicPr>
            <p:nvPr/>
          </p:nvPicPr>
          <p:blipFill>
            <a:blip r:embed="rId3" cstate="print">
              <a:extLst>
                <a:ext uri="{28A0092B-C50C-407E-A947-70E740481C1C}">
                  <a14:useLocalDpi xmlns:a14="http://schemas.microsoft.com/office/drawing/2010/main" xmlns="" val="0"/>
                </a:ext>
              </a:extLst>
            </a:blip>
            <a:srcRect b="9859"/>
            <a:stretch>
              <a:fillRect/>
            </a:stretch>
          </p:blipFill>
          <p:spPr bwMode="auto">
            <a:xfrm>
              <a:off x="568872" y="1571297"/>
              <a:ext cx="8572500" cy="4069725"/>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Rectangle 21"/>
            <p:cNvSpPr/>
            <p:nvPr/>
          </p:nvSpPr>
          <p:spPr>
            <a:xfrm>
              <a:off x="568872" y="1981200"/>
              <a:ext cx="574128" cy="533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209800" y="1954924"/>
              <a:ext cx="574128" cy="533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855122" y="2021927"/>
              <a:ext cx="574128" cy="533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228600" y="6211669"/>
            <a:ext cx="7696200" cy="646331"/>
          </a:xfrm>
          <a:prstGeom prst="rect">
            <a:avLst/>
          </a:prstGeom>
          <a:noFill/>
        </p:spPr>
        <p:txBody>
          <a:bodyPr wrap="square" rtlCol="0">
            <a:spAutoFit/>
          </a:bodyPr>
          <a:lstStyle/>
          <a:p>
            <a:r>
              <a:rPr lang="en-US" sz="1200" dirty="0" err="1" smtClean="0"/>
              <a:t>Hanahan</a:t>
            </a:r>
            <a:r>
              <a:rPr lang="en-US" sz="1200" dirty="0" smtClean="0"/>
              <a:t> </a:t>
            </a:r>
            <a:r>
              <a:rPr lang="en-US" sz="1200" dirty="0" smtClean="0"/>
              <a:t>and Weinberg, Cell, Vol. 100, </a:t>
            </a:r>
            <a:r>
              <a:rPr lang="en-US" sz="1200" dirty="0" smtClean="0"/>
              <a:t>57-70, 2000</a:t>
            </a:r>
            <a:endParaRPr lang="en-US" sz="1200" dirty="0" smtClean="0"/>
          </a:p>
          <a:p>
            <a:r>
              <a:rPr lang="en-US" sz="1200" dirty="0" err="1" smtClean="0"/>
              <a:t>Siemann</a:t>
            </a:r>
            <a:r>
              <a:rPr lang="en-US" sz="1200" dirty="0" smtClean="0"/>
              <a:t> </a:t>
            </a:r>
            <a:r>
              <a:rPr lang="en-US" sz="1200" dirty="0" smtClean="0"/>
              <a:t>DW., Vascular targeting agents. Horizons in </a:t>
            </a:r>
            <a:r>
              <a:rPr lang="en-US" sz="1200" dirty="0" smtClean="0"/>
              <a:t>Cancer</a:t>
            </a:r>
            <a:r>
              <a:rPr lang="en-US" sz="1200" dirty="0" smtClean="0"/>
              <a:t> </a:t>
            </a:r>
            <a:r>
              <a:rPr lang="en-US" sz="1200" dirty="0" smtClean="0"/>
              <a:t>Therapeutics</a:t>
            </a:r>
            <a:r>
              <a:rPr lang="en-US" sz="1200" dirty="0" smtClean="0"/>
              <a:t>: From Beach to Bedside. 2002;3(2):4-15</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0"/>
            <a:ext cx="8915400" cy="838200"/>
          </a:xfrm>
        </p:spPr>
        <p:txBody>
          <a:bodyPr/>
          <a:lstStyle/>
          <a:p>
            <a:pPr algn="ctr" eaLnBrk="1" hangingPunct="1"/>
            <a:r>
              <a:rPr lang="en-US" sz="2800" dirty="0" smtClean="0">
                <a:latin typeface="Arial Black" pitchFamily="34" charset="0"/>
              </a:rPr>
              <a:t>Apoptosis: ECM Adhesion vs. Cell Geometry</a:t>
            </a:r>
            <a:endParaRPr lang="en-US" sz="2800" dirty="0" smtClean="0">
              <a:latin typeface="Arial Black" pitchFamily="34" charset="0"/>
            </a:endParaRPr>
          </a:p>
        </p:txBody>
      </p:sp>
      <p:grpSp>
        <p:nvGrpSpPr>
          <p:cNvPr id="2" name="Group 5"/>
          <p:cNvGrpSpPr/>
          <p:nvPr/>
        </p:nvGrpSpPr>
        <p:grpSpPr>
          <a:xfrm>
            <a:off x="0" y="0"/>
            <a:ext cx="228600" cy="2286000"/>
            <a:chOff x="0" y="0"/>
            <a:chExt cx="228600" cy="2286000"/>
          </a:xfrm>
        </p:grpSpPr>
        <p:sp>
          <p:nvSpPr>
            <p:cNvPr id="8" name="Rectangle 7"/>
            <p:cNvSpPr/>
            <p:nvPr/>
          </p:nvSpPr>
          <p:spPr bwMode="auto">
            <a:xfrm rot="16200000">
              <a:off x="-1028700" y="1028700"/>
              <a:ext cx="2286000" cy="2286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9" name="Straight Connector 8"/>
            <p:cNvCxnSpPr/>
            <p:nvPr/>
          </p:nvCxnSpPr>
          <p:spPr bwMode="auto">
            <a:xfrm rot="5400000">
              <a:off x="-914400" y="1143000"/>
              <a:ext cx="2286000" cy="0"/>
            </a:xfrm>
            <a:prstGeom prst="line">
              <a:avLst/>
            </a:prstGeom>
            <a:solidFill>
              <a:schemeClr val="accent1"/>
            </a:solidFill>
            <a:ln w="6350" cap="flat" cmpd="sng" algn="ctr">
              <a:solidFill>
                <a:schemeClr val="bg1"/>
              </a:solidFill>
              <a:prstDash val="solid"/>
              <a:round/>
              <a:headEnd type="none" w="med" len="med"/>
              <a:tailEnd type="none" w="med" len="med"/>
            </a:ln>
            <a:effectLst/>
          </p:spPr>
        </p:cxnSp>
      </p:gr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981200"/>
            <a:ext cx="3790950" cy="461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12"/>
          <p:cNvSpPr txBox="1"/>
          <p:nvPr/>
        </p:nvSpPr>
        <p:spPr>
          <a:xfrm>
            <a:off x="457200" y="1056197"/>
            <a:ext cx="3790950" cy="923330"/>
          </a:xfrm>
          <a:prstGeom prst="rect">
            <a:avLst/>
          </a:prstGeom>
          <a:noFill/>
        </p:spPr>
        <p:txBody>
          <a:bodyPr wrap="square" rtlCol="0">
            <a:spAutoFit/>
          </a:bodyPr>
          <a:lstStyle/>
          <a:p>
            <a:r>
              <a:rPr lang="en-US" dirty="0" smtClean="0">
                <a:latin typeface="Arial" pitchFamily="34" charset="0"/>
                <a:cs typeface="Arial" pitchFamily="34" charset="0"/>
              </a:rPr>
              <a:t>Integrins:</a:t>
            </a:r>
          </a:p>
          <a:p>
            <a:r>
              <a:rPr lang="en-US" dirty="0" smtClean="0">
                <a:latin typeface="Arial" pitchFamily="34" charset="0"/>
                <a:cs typeface="Arial" pitchFamily="34" charset="0"/>
              </a:rPr>
              <a:t>     Transduce mechanical stimuli</a:t>
            </a:r>
            <a:br>
              <a:rPr lang="en-US" dirty="0" smtClean="0">
                <a:latin typeface="Arial" pitchFamily="34" charset="0"/>
                <a:cs typeface="Arial" pitchFamily="34" charset="0"/>
              </a:rPr>
            </a:br>
            <a:r>
              <a:rPr lang="en-US" dirty="0" smtClean="0">
                <a:latin typeface="Arial" pitchFamily="34" charset="0"/>
                <a:cs typeface="Arial" pitchFamily="34" charset="0"/>
              </a:rPr>
              <a:t>      into/out of the cell</a:t>
            </a:r>
            <a:endParaRPr lang="en-US" dirty="0">
              <a:latin typeface="Arial" pitchFamily="34" charset="0"/>
              <a:cs typeface="Arial" pitchFamily="34" charset="0"/>
            </a:endParaRPr>
          </a:p>
        </p:txBody>
      </p:sp>
      <p:sp>
        <p:nvSpPr>
          <p:cNvPr id="14" name="Right Arrow 13"/>
          <p:cNvSpPr/>
          <p:nvPr/>
        </p:nvSpPr>
        <p:spPr>
          <a:xfrm>
            <a:off x="3156383" y="5161682"/>
            <a:ext cx="1263217" cy="29569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887621" y="4038600"/>
            <a:ext cx="1665579" cy="76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solidFill>
                  <a:schemeClr val="tx1"/>
                </a:solidFill>
              </a:rPr>
              <a:t>Proliferation</a:t>
            </a:r>
            <a:endParaRPr lang="en-US" b="1" dirty="0">
              <a:solidFill>
                <a:schemeClr val="tx1"/>
              </a:solidFill>
            </a:endParaRPr>
          </a:p>
        </p:txBody>
      </p:sp>
      <p:sp>
        <p:nvSpPr>
          <p:cNvPr id="16" name="Rounded Rectangle 15"/>
          <p:cNvSpPr/>
          <p:nvPr/>
        </p:nvSpPr>
        <p:spPr>
          <a:xfrm>
            <a:off x="4887620" y="5813626"/>
            <a:ext cx="1665579" cy="762000"/>
          </a:xfrm>
          <a:prstGeom prst="roundRect">
            <a:avLst/>
          </a:prstGeom>
          <a:effectLst>
            <a:outerShdw blurRad="50800" dist="38100" dir="2700000" algn="tl" rotWithShape="0">
              <a:prstClr val="black">
                <a:alpha val="40000"/>
              </a:prstClr>
            </a:outerShdw>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solidFill>
                  <a:schemeClr val="tx1"/>
                </a:solidFill>
              </a:rPr>
              <a:t>Apoptosis</a:t>
            </a:r>
            <a:endParaRPr lang="en-US" b="1" dirty="0">
              <a:solidFill>
                <a:schemeClr val="tx1"/>
              </a:solidFill>
            </a:endParaRPr>
          </a:p>
        </p:txBody>
      </p:sp>
      <p:sp>
        <p:nvSpPr>
          <p:cNvPr id="17" name="Rounded Rectangle 16"/>
          <p:cNvSpPr/>
          <p:nvPr/>
        </p:nvSpPr>
        <p:spPr>
          <a:xfrm>
            <a:off x="4911173" y="4938486"/>
            <a:ext cx="1665579" cy="762000"/>
          </a:xfrm>
          <a:prstGeom prst="roundRect">
            <a:avLst/>
          </a:prstGeom>
          <a:effectLst>
            <a:outerShdw blurRad="50800" dist="38100" dir="2700000" algn="tl" rotWithShape="0">
              <a:prstClr val="black">
                <a:alpha val="40000"/>
              </a:prstClr>
            </a:outerShdw>
            <a:reflection blurRad="6350" stA="52000" endA="300" endPos="35000" dir="5400000" sy="-100000" algn="bl" rotWithShape="0"/>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chemeClr val="tx1"/>
                </a:solidFill>
              </a:rPr>
              <a:t>Differentiation</a:t>
            </a:r>
            <a:endParaRPr lang="en-US" b="1" dirty="0">
              <a:solidFill>
                <a:schemeClr val="tx1"/>
              </a:solidFill>
            </a:endParaRPr>
          </a:p>
        </p:txBody>
      </p:sp>
      <p:sp>
        <p:nvSpPr>
          <p:cNvPr id="18" name="Left Brace 17"/>
          <p:cNvSpPr/>
          <p:nvPr/>
        </p:nvSpPr>
        <p:spPr>
          <a:xfrm>
            <a:off x="4396047" y="4061026"/>
            <a:ext cx="515126" cy="2492174"/>
          </a:xfrm>
          <a:prstGeom prst="lef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9" name="TextBox 18"/>
          <p:cNvSpPr txBox="1"/>
          <p:nvPr/>
        </p:nvSpPr>
        <p:spPr>
          <a:xfrm>
            <a:off x="4840449" y="1069038"/>
            <a:ext cx="3790950" cy="923330"/>
          </a:xfrm>
          <a:prstGeom prst="rect">
            <a:avLst/>
          </a:prstGeom>
          <a:noFill/>
        </p:spPr>
        <p:txBody>
          <a:bodyPr wrap="square" rtlCol="0">
            <a:spAutoFit/>
          </a:bodyPr>
          <a:lstStyle/>
          <a:p>
            <a:r>
              <a:rPr lang="en-US" dirty="0" smtClean="0">
                <a:latin typeface="Arial" pitchFamily="34" charset="0"/>
                <a:cs typeface="Arial" pitchFamily="34" charset="0"/>
              </a:rPr>
              <a:t>Cell Shape:</a:t>
            </a:r>
          </a:p>
          <a:p>
            <a:r>
              <a:rPr lang="en-US" dirty="0" smtClean="0">
                <a:latin typeface="Arial" pitchFamily="34" charset="0"/>
                <a:cs typeface="Arial" pitchFamily="34" charset="0"/>
              </a:rPr>
              <a:t>     Implicated in triggering   </a:t>
            </a:r>
            <a:br>
              <a:rPr lang="en-US" dirty="0" smtClean="0">
                <a:latin typeface="Arial" pitchFamily="34" charset="0"/>
                <a:cs typeface="Arial" pitchFamily="34" charset="0"/>
              </a:rPr>
            </a:br>
            <a:r>
              <a:rPr lang="en-US" dirty="0" smtClean="0">
                <a:latin typeface="Arial" pitchFamily="34" charset="0"/>
                <a:cs typeface="Arial" pitchFamily="34" charset="0"/>
              </a:rPr>
              <a:t>     apoptosis independent of ECM </a:t>
            </a:r>
            <a:endParaRPr lang="en-US" dirty="0">
              <a:latin typeface="Arial" pitchFamily="34" charset="0"/>
              <a:cs typeface="Arial" pitchFamily="34" charset="0"/>
            </a:endParaRPr>
          </a:p>
        </p:txBody>
      </p:sp>
      <p:grpSp>
        <p:nvGrpSpPr>
          <p:cNvPr id="21" name="Group 20"/>
          <p:cNvGrpSpPr/>
          <p:nvPr/>
        </p:nvGrpSpPr>
        <p:grpSpPr>
          <a:xfrm>
            <a:off x="4953000" y="2209507"/>
            <a:ext cx="3962400" cy="4496093"/>
            <a:chOff x="4953000" y="2209507"/>
            <a:chExt cx="3962400" cy="4496093"/>
          </a:xfrm>
        </p:grpSpPr>
        <p:pic>
          <p:nvPicPr>
            <p:cNvPr id="23"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91100" y="2209507"/>
              <a:ext cx="1453907" cy="146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Right Arrow 26"/>
            <p:cNvSpPr/>
            <p:nvPr/>
          </p:nvSpPr>
          <p:spPr>
            <a:xfrm>
              <a:off x="6629399" y="2819400"/>
              <a:ext cx="685801"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ounded Rectangle 27"/>
            <p:cNvSpPr/>
            <p:nvPr/>
          </p:nvSpPr>
          <p:spPr>
            <a:xfrm>
              <a:off x="7391400" y="2667000"/>
              <a:ext cx="1524000" cy="762000"/>
            </a:xfrm>
            <a:prstGeom prst="roundRect">
              <a:avLst/>
            </a:prstGeom>
            <a:effectLst>
              <a:outerShdw blurRad="40000" dist="20000" dir="5400000" rotWithShape="0">
                <a:srgbClr val="000000">
                  <a:alpha val="38000"/>
                </a:srgbClr>
              </a:outerShdw>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Apoptosis</a:t>
              </a:r>
              <a:endParaRPr lang="en-US" b="1" dirty="0"/>
            </a:p>
          </p:txBody>
        </p:sp>
        <p:pic>
          <p:nvPicPr>
            <p:cNvPr id="29"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53000" y="4617817"/>
              <a:ext cx="1623752" cy="164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 name="Right Arrow 29"/>
            <p:cNvSpPr/>
            <p:nvPr/>
          </p:nvSpPr>
          <p:spPr>
            <a:xfrm>
              <a:off x="6629399" y="5338350"/>
              <a:ext cx="685801"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Rounded Rectangle 30"/>
            <p:cNvSpPr/>
            <p:nvPr/>
          </p:nvSpPr>
          <p:spPr>
            <a:xfrm>
              <a:off x="7391400" y="5217716"/>
              <a:ext cx="1524000" cy="762000"/>
            </a:xfrm>
            <a:prstGeom prst="roundRect">
              <a:avLst/>
            </a:prstGeom>
            <a:effectLst>
              <a:outerShdw blurRad="40000" dist="20000" dir="5400000" rotWithShape="0">
                <a:srgbClr val="000000">
                  <a:alpha val="38000"/>
                </a:srgbClr>
              </a:outerShdw>
              <a:reflection blurRad="6350" stA="52000" endA="300" endPos="350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Survival</a:t>
              </a:r>
              <a:endParaRPr lang="en-US" b="1" dirty="0"/>
            </a:p>
          </p:txBody>
        </p:sp>
        <p:cxnSp>
          <p:nvCxnSpPr>
            <p:cNvPr id="32" name="Straight Arrow Connector 31"/>
            <p:cNvCxnSpPr/>
            <p:nvPr/>
          </p:nvCxnSpPr>
          <p:spPr>
            <a:xfrm flipH="1">
              <a:off x="5391150" y="3714750"/>
              <a:ext cx="384053" cy="0"/>
            </a:xfrm>
            <a:prstGeom prst="straightConnector1">
              <a:avLst/>
            </a:prstGeom>
            <a:ln>
              <a:headEnd type="arrow"/>
              <a:tailEnd type="arrow"/>
            </a:ln>
            <a:effectLst/>
          </p:spPr>
          <p:style>
            <a:lnRef idx="2">
              <a:schemeClr val="dk1"/>
            </a:lnRef>
            <a:fillRef idx="0">
              <a:schemeClr val="dk1"/>
            </a:fillRef>
            <a:effectRef idx="1">
              <a:schemeClr val="dk1"/>
            </a:effectRef>
            <a:fontRef idx="minor">
              <a:schemeClr val="tx1"/>
            </a:fontRef>
          </p:style>
        </p:cxnSp>
        <p:sp>
          <p:nvSpPr>
            <p:cNvPr id="33" name="TextBox 32"/>
            <p:cNvSpPr txBox="1"/>
            <p:nvPr/>
          </p:nvSpPr>
          <p:spPr>
            <a:xfrm>
              <a:off x="5232400" y="3708400"/>
              <a:ext cx="797013" cy="369332"/>
            </a:xfrm>
            <a:prstGeom prst="rect">
              <a:avLst/>
            </a:prstGeom>
            <a:noFill/>
          </p:spPr>
          <p:txBody>
            <a:bodyPr wrap="none" rtlCol="0">
              <a:spAutoFit/>
            </a:bodyPr>
            <a:lstStyle/>
            <a:p>
              <a:r>
                <a:rPr lang="en-US" b="1" dirty="0" smtClean="0"/>
                <a:t>4.5µm</a:t>
              </a:r>
              <a:endParaRPr lang="en-US" b="1" dirty="0"/>
            </a:p>
          </p:txBody>
        </p:sp>
        <p:cxnSp>
          <p:nvCxnSpPr>
            <p:cNvPr id="34" name="Straight Arrow Connector 33"/>
            <p:cNvCxnSpPr/>
            <p:nvPr/>
          </p:nvCxnSpPr>
          <p:spPr>
            <a:xfrm>
              <a:off x="4991100" y="6314358"/>
              <a:ext cx="1574800" cy="0"/>
            </a:xfrm>
            <a:prstGeom prst="straightConnector1">
              <a:avLst/>
            </a:prstGeom>
            <a:ln>
              <a:headEnd type="arrow"/>
              <a:tailEnd type="arrow"/>
            </a:ln>
            <a:effectLst/>
          </p:spPr>
          <p:style>
            <a:lnRef idx="2">
              <a:schemeClr val="dk1"/>
            </a:lnRef>
            <a:fillRef idx="0">
              <a:schemeClr val="dk1"/>
            </a:fillRef>
            <a:effectRef idx="1">
              <a:schemeClr val="dk1"/>
            </a:effectRef>
            <a:fontRef idx="minor">
              <a:schemeClr val="tx1"/>
            </a:fontRef>
          </p:style>
        </p:cxnSp>
        <p:sp>
          <p:nvSpPr>
            <p:cNvPr id="35" name="TextBox 34"/>
            <p:cNvSpPr txBox="1"/>
            <p:nvPr/>
          </p:nvSpPr>
          <p:spPr>
            <a:xfrm>
              <a:off x="5379118" y="6336268"/>
              <a:ext cx="846707" cy="369332"/>
            </a:xfrm>
            <a:prstGeom prst="rect">
              <a:avLst/>
            </a:prstGeom>
            <a:noFill/>
          </p:spPr>
          <p:txBody>
            <a:bodyPr wrap="none" rtlCol="0">
              <a:spAutoFit/>
            </a:bodyPr>
            <a:lstStyle/>
            <a:p>
              <a:r>
                <a:rPr lang="en-US" b="1" dirty="0" smtClean="0"/>
                <a:t>100µm</a:t>
              </a:r>
              <a:endParaRPr lang="en-US"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8229600" cy="838200"/>
          </a:xfrm>
        </p:spPr>
        <p:txBody>
          <a:bodyPr/>
          <a:lstStyle/>
          <a:p>
            <a:pPr algn="ctr" eaLnBrk="1" hangingPunct="1"/>
            <a:r>
              <a:rPr lang="en-US" sz="2800" dirty="0" smtClean="0">
                <a:latin typeface="Arial Black" pitchFamily="34" charset="0"/>
              </a:rPr>
              <a:t>Cell Spreading and ECM Exposure Inhibits Apoptosis</a:t>
            </a:r>
            <a:endParaRPr lang="en-US" sz="2800" dirty="0" smtClean="0">
              <a:latin typeface="Arial Black" pitchFamily="34" charset="0"/>
            </a:endParaRPr>
          </a:p>
        </p:txBody>
      </p:sp>
      <p:grpSp>
        <p:nvGrpSpPr>
          <p:cNvPr id="2" name="Group 5"/>
          <p:cNvGrpSpPr/>
          <p:nvPr/>
        </p:nvGrpSpPr>
        <p:grpSpPr>
          <a:xfrm>
            <a:off x="0" y="0"/>
            <a:ext cx="228600" cy="2286000"/>
            <a:chOff x="0" y="0"/>
            <a:chExt cx="228600" cy="2286000"/>
          </a:xfrm>
        </p:grpSpPr>
        <p:sp>
          <p:nvSpPr>
            <p:cNvPr id="8" name="Rectangle 7"/>
            <p:cNvSpPr/>
            <p:nvPr/>
          </p:nvSpPr>
          <p:spPr bwMode="auto">
            <a:xfrm rot="16200000">
              <a:off x="-1028700" y="1028700"/>
              <a:ext cx="2286000" cy="2286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9" name="Straight Connector 8"/>
            <p:cNvCxnSpPr/>
            <p:nvPr/>
          </p:nvCxnSpPr>
          <p:spPr bwMode="auto">
            <a:xfrm rot="5400000">
              <a:off x="-914400" y="1143000"/>
              <a:ext cx="2286000" cy="0"/>
            </a:xfrm>
            <a:prstGeom prst="line">
              <a:avLst/>
            </a:prstGeom>
            <a:solidFill>
              <a:schemeClr val="accent1"/>
            </a:solidFill>
            <a:ln w="6350" cap="flat" cmpd="sng" algn="ctr">
              <a:solidFill>
                <a:schemeClr val="bg1"/>
              </a:solidFill>
              <a:prstDash val="solid"/>
              <a:round/>
              <a:headEnd type="none" w="med" len="med"/>
              <a:tailEnd type="none" w="med" len="med"/>
            </a:ln>
            <a:effectLst/>
          </p:spPr>
        </p:cxnSp>
      </p:gr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219198"/>
            <a:ext cx="7391400" cy="231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05600" y="3590925"/>
            <a:ext cx="1695450" cy="21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8200" y="4216622"/>
            <a:ext cx="5334000" cy="18793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29288" y="4114800"/>
            <a:ext cx="1800311" cy="23372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TextBox 15"/>
          <p:cNvSpPr txBox="1"/>
          <p:nvPr/>
        </p:nvSpPr>
        <p:spPr>
          <a:xfrm>
            <a:off x="3764280" y="1449586"/>
            <a:ext cx="838200" cy="369332"/>
          </a:xfrm>
          <a:prstGeom prst="rect">
            <a:avLst/>
          </a:prstGeom>
          <a:noFill/>
        </p:spPr>
        <p:txBody>
          <a:bodyPr wrap="square" rtlCol="0">
            <a:spAutoFit/>
          </a:bodyPr>
          <a:lstStyle/>
          <a:p>
            <a:r>
              <a:rPr lang="en-US" b="1" dirty="0" smtClean="0">
                <a:solidFill>
                  <a:srgbClr val="FF0000"/>
                </a:solidFill>
              </a:rPr>
              <a:t>Nuclei </a:t>
            </a:r>
            <a:endParaRPr lang="en-US" b="1" dirty="0">
              <a:solidFill>
                <a:srgbClr val="FF0000"/>
              </a:solidFill>
            </a:endParaRPr>
          </a:p>
        </p:txBody>
      </p:sp>
      <p:cxnSp>
        <p:nvCxnSpPr>
          <p:cNvPr id="17" name="Straight Arrow Connector 16"/>
          <p:cNvCxnSpPr/>
          <p:nvPr/>
        </p:nvCxnSpPr>
        <p:spPr>
          <a:xfrm flipH="1">
            <a:off x="3200400" y="1752600"/>
            <a:ext cx="990600" cy="914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191000" y="1752600"/>
            <a:ext cx="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183380" y="1744980"/>
            <a:ext cx="1150620" cy="3886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39800" y="3352800"/>
            <a:ext cx="5384800" cy="646331"/>
          </a:xfrm>
          <a:prstGeom prst="rect">
            <a:avLst/>
          </a:prstGeom>
          <a:noFill/>
        </p:spPr>
        <p:txBody>
          <a:bodyPr wrap="square" rtlCol="0">
            <a:spAutoFit/>
          </a:bodyPr>
          <a:lstStyle/>
          <a:p>
            <a:r>
              <a:rPr lang="en-US" dirty="0" smtClean="0">
                <a:latin typeface="Arial" pitchFamily="34" charset="0"/>
                <a:cs typeface="Arial" pitchFamily="34" charset="0"/>
              </a:rPr>
              <a:t>Differences in cell curvature, bead engulfment, and ECM contact area confound the trend in B</a:t>
            </a:r>
            <a:endParaRPr lang="en-US" dirty="0">
              <a:latin typeface="Arial" pitchFamily="34" charset="0"/>
              <a:cs typeface="Arial" pitchFamily="34" charset="0"/>
            </a:endParaRPr>
          </a:p>
        </p:txBody>
      </p:sp>
      <p:sp>
        <p:nvSpPr>
          <p:cNvPr id="23" name="TextBox 22"/>
          <p:cNvSpPr txBox="1"/>
          <p:nvPr/>
        </p:nvSpPr>
        <p:spPr>
          <a:xfrm>
            <a:off x="939800" y="6019800"/>
            <a:ext cx="5384800" cy="646331"/>
          </a:xfrm>
          <a:prstGeom prst="rect">
            <a:avLst/>
          </a:prstGeom>
          <a:noFill/>
        </p:spPr>
        <p:txBody>
          <a:bodyPr wrap="square" rtlCol="0">
            <a:spAutoFit/>
          </a:bodyPr>
          <a:lstStyle/>
          <a:p>
            <a:r>
              <a:rPr lang="en-US" dirty="0" smtClean="0">
                <a:latin typeface="Arial" pitchFamily="34" charset="0"/>
                <a:cs typeface="Arial" pitchFamily="34" charset="0"/>
              </a:rPr>
              <a:t>Restricting cells to flat pads eliminates these complications</a:t>
            </a: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eaLnBrk="1" hangingPunct="1"/>
            <a:r>
              <a:rPr lang="en-US" sz="2800" dirty="0" smtClean="0">
                <a:latin typeface="Arial Black" pitchFamily="34" charset="0"/>
              </a:rPr>
              <a:t>Apoptosis: Effect of Cell Surface Area</a:t>
            </a:r>
            <a:endParaRPr lang="en-US" sz="2800" dirty="0" smtClean="0">
              <a:latin typeface="Arial Black" pitchFamily="34" charset="0"/>
            </a:endParaRPr>
          </a:p>
        </p:txBody>
      </p:sp>
      <p:grpSp>
        <p:nvGrpSpPr>
          <p:cNvPr id="2" name="Group 5"/>
          <p:cNvGrpSpPr/>
          <p:nvPr/>
        </p:nvGrpSpPr>
        <p:grpSpPr>
          <a:xfrm>
            <a:off x="0" y="0"/>
            <a:ext cx="228600" cy="2286000"/>
            <a:chOff x="0" y="0"/>
            <a:chExt cx="228600" cy="2286000"/>
          </a:xfrm>
        </p:grpSpPr>
        <p:sp>
          <p:nvSpPr>
            <p:cNvPr id="8" name="Rectangle 7"/>
            <p:cNvSpPr/>
            <p:nvPr/>
          </p:nvSpPr>
          <p:spPr bwMode="auto">
            <a:xfrm rot="16200000">
              <a:off x="-1028700" y="1028700"/>
              <a:ext cx="2286000" cy="2286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9" name="Straight Connector 8"/>
            <p:cNvCxnSpPr/>
            <p:nvPr/>
          </p:nvCxnSpPr>
          <p:spPr bwMode="auto">
            <a:xfrm rot="5400000">
              <a:off x="-914400" y="1143000"/>
              <a:ext cx="2286000" cy="0"/>
            </a:xfrm>
            <a:prstGeom prst="line">
              <a:avLst/>
            </a:prstGeom>
            <a:solidFill>
              <a:schemeClr val="accent1"/>
            </a:solidFill>
            <a:ln w="6350" cap="flat" cmpd="sng" algn="ctr">
              <a:solidFill>
                <a:schemeClr val="bg1"/>
              </a:solidFill>
              <a:prstDash val="solid"/>
              <a:round/>
              <a:headEnd type="none" w="med" len="med"/>
              <a:tailEnd type="none" w="med" len="med"/>
            </a:ln>
            <a:effectLst/>
          </p:spPr>
        </p:cxnSp>
      </p:gr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371600"/>
            <a:ext cx="6096000" cy="408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200" y="1495425"/>
            <a:ext cx="2171700"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extBox 13"/>
          <p:cNvSpPr txBox="1"/>
          <p:nvPr/>
        </p:nvSpPr>
        <p:spPr>
          <a:xfrm>
            <a:off x="304800" y="5486400"/>
            <a:ext cx="6286500" cy="646331"/>
          </a:xfrm>
          <a:prstGeom prst="rect">
            <a:avLst/>
          </a:prstGeom>
          <a:noFill/>
        </p:spPr>
        <p:txBody>
          <a:bodyPr wrap="square" rtlCol="0">
            <a:spAutoFit/>
          </a:bodyPr>
          <a:lstStyle/>
          <a:p>
            <a:r>
              <a:rPr lang="en-US" dirty="0" smtClean="0">
                <a:latin typeface="Arial" pitchFamily="34" charset="0"/>
                <a:cs typeface="Arial" pitchFamily="34" charset="0"/>
              </a:rPr>
              <a:t>Holding ECM contact area constant does not change survival effect of increasing cell surface area.</a:t>
            </a:r>
            <a:endParaRPr lang="en-US" dirty="0">
              <a:latin typeface="Arial" pitchFamily="34" charset="0"/>
              <a:cs typeface="Arial" pitchFamily="34" charset="0"/>
            </a:endParaRPr>
          </a:p>
        </p:txBody>
      </p:sp>
      <p:sp>
        <p:nvSpPr>
          <p:cNvPr id="15" name="Rectangle 14"/>
          <p:cNvSpPr/>
          <p:nvPr/>
        </p:nvSpPr>
        <p:spPr>
          <a:xfrm>
            <a:off x="7639050" y="5257800"/>
            <a:ext cx="819150"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10400" y="5178623"/>
            <a:ext cx="2133600" cy="307777"/>
          </a:xfrm>
          <a:prstGeom prst="rect">
            <a:avLst/>
          </a:prstGeom>
          <a:noFill/>
        </p:spPr>
        <p:txBody>
          <a:bodyPr wrap="square" rtlCol="0">
            <a:spAutoFit/>
          </a:bodyPr>
          <a:lstStyle/>
          <a:p>
            <a:r>
              <a:rPr lang="en-US" sz="1400" b="1" dirty="0" smtClean="0">
                <a:solidFill>
                  <a:srgbClr val="292929"/>
                </a:solidFill>
                <a:latin typeface="Arial" pitchFamily="34" charset="0"/>
                <a:cs typeface="Arial" pitchFamily="34" charset="0"/>
              </a:rPr>
              <a:t>Pad Size: Pad Spacing </a:t>
            </a:r>
            <a:endParaRPr lang="en-US" sz="1400" b="1" dirty="0">
              <a:solidFill>
                <a:srgbClr val="292929"/>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eaLnBrk="1" hangingPunct="1"/>
            <a:r>
              <a:rPr lang="en-US" sz="2800" dirty="0" smtClean="0">
                <a:latin typeface="Arial Black" pitchFamily="34" charset="0"/>
              </a:rPr>
              <a:t>Apoptosis: Effect of </a:t>
            </a:r>
            <a:r>
              <a:rPr lang="en-US" sz="2800" dirty="0" err="1" smtClean="0">
                <a:latin typeface="Arial Black" pitchFamily="34" charset="0"/>
              </a:rPr>
              <a:t>Integrin</a:t>
            </a:r>
            <a:r>
              <a:rPr lang="en-US" sz="2800" dirty="0" smtClean="0">
                <a:latin typeface="Arial Black" pitchFamily="34" charset="0"/>
              </a:rPr>
              <a:t> Binding</a:t>
            </a:r>
            <a:endParaRPr lang="en-US" sz="2800" dirty="0" smtClean="0">
              <a:latin typeface="Arial Black" pitchFamily="34" charset="0"/>
            </a:endParaRPr>
          </a:p>
        </p:txBody>
      </p:sp>
      <p:grpSp>
        <p:nvGrpSpPr>
          <p:cNvPr id="2" name="Group 5"/>
          <p:cNvGrpSpPr/>
          <p:nvPr/>
        </p:nvGrpSpPr>
        <p:grpSpPr>
          <a:xfrm>
            <a:off x="0" y="0"/>
            <a:ext cx="228600" cy="2286000"/>
            <a:chOff x="0" y="0"/>
            <a:chExt cx="228600" cy="2286000"/>
          </a:xfrm>
        </p:grpSpPr>
        <p:sp>
          <p:nvSpPr>
            <p:cNvPr id="8" name="Rectangle 7"/>
            <p:cNvSpPr/>
            <p:nvPr/>
          </p:nvSpPr>
          <p:spPr bwMode="auto">
            <a:xfrm rot="16200000">
              <a:off x="-1028700" y="1028700"/>
              <a:ext cx="2286000" cy="2286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9" name="Straight Connector 8"/>
            <p:cNvCxnSpPr/>
            <p:nvPr/>
          </p:nvCxnSpPr>
          <p:spPr bwMode="auto">
            <a:xfrm rot="5400000">
              <a:off x="-914400" y="1143000"/>
              <a:ext cx="2286000" cy="0"/>
            </a:xfrm>
            <a:prstGeom prst="line">
              <a:avLst/>
            </a:prstGeom>
            <a:solidFill>
              <a:schemeClr val="accent1"/>
            </a:solidFill>
            <a:ln w="6350" cap="flat" cmpd="sng" algn="ctr">
              <a:solidFill>
                <a:schemeClr val="bg1"/>
              </a:solidFill>
              <a:prstDash val="solid"/>
              <a:round/>
              <a:headEnd type="none" w="med" len="med"/>
              <a:tailEnd type="none" w="med" len="med"/>
            </a:ln>
            <a:effectLst/>
          </p:spPr>
        </p:cxnSp>
      </p:gr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7400" y="1143000"/>
            <a:ext cx="5105400" cy="51602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Rectangle 12"/>
          <p:cNvSpPr/>
          <p:nvPr/>
        </p:nvSpPr>
        <p:spPr>
          <a:xfrm>
            <a:off x="3048000" y="5236497"/>
            <a:ext cx="12192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257800" y="5236497"/>
            <a:ext cx="1219200" cy="1066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320540" y="5236497"/>
            <a:ext cx="327660" cy="6858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553200" y="5236497"/>
            <a:ext cx="434340" cy="6858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90600" y="5160297"/>
            <a:ext cx="1664970" cy="369332"/>
          </a:xfrm>
          <a:prstGeom prst="rect">
            <a:avLst/>
          </a:prstGeom>
          <a:noFill/>
        </p:spPr>
        <p:txBody>
          <a:bodyPr wrap="square" rtlCol="0">
            <a:spAutoFit/>
          </a:bodyPr>
          <a:lstStyle/>
          <a:p>
            <a:r>
              <a:rPr lang="el-GR" b="1" dirty="0">
                <a:solidFill>
                  <a:srgbClr val="FF0000"/>
                </a:solidFill>
                <a:latin typeface="Arial" pitchFamily="34" charset="0"/>
                <a:cs typeface="Arial" pitchFamily="34" charset="0"/>
              </a:rPr>
              <a:t>β</a:t>
            </a:r>
            <a:r>
              <a:rPr lang="en-US" b="1" dirty="0" smtClean="0">
                <a:solidFill>
                  <a:srgbClr val="FF0000"/>
                </a:solidFill>
                <a:latin typeface="Arial" pitchFamily="34" charset="0"/>
                <a:cs typeface="Arial" pitchFamily="34" charset="0"/>
              </a:rPr>
              <a:t>-1 Ligand</a:t>
            </a:r>
            <a:endParaRPr lang="en-US" b="1" dirty="0">
              <a:solidFill>
                <a:srgbClr val="FF0000"/>
              </a:solidFill>
              <a:latin typeface="Arial" pitchFamily="34" charset="0"/>
              <a:cs typeface="Arial" pitchFamily="34" charset="0"/>
            </a:endParaRPr>
          </a:p>
        </p:txBody>
      </p:sp>
      <p:sp>
        <p:nvSpPr>
          <p:cNvPr id="18" name="TextBox 17"/>
          <p:cNvSpPr txBox="1"/>
          <p:nvPr/>
        </p:nvSpPr>
        <p:spPr>
          <a:xfrm>
            <a:off x="986790" y="5571777"/>
            <a:ext cx="1664970" cy="369332"/>
          </a:xfrm>
          <a:prstGeom prst="rect">
            <a:avLst/>
          </a:prstGeom>
          <a:noFill/>
        </p:spPr>
        <p:txBody>
          <a:bodyPr wrap="square" rtlCol="0">
            <a:spAutoFit/>
          </a:bodyPr>
          <a:lstStyle/>
          <a:p>
            <a:r>
              <a:rPr lang="el-GR" b="1" dirty="0" smtClean="0">
                <a:solidFill>
                  <a:srgbClr val="00B050"/>
                </a:solidFill>
                <a:latin typeface="Arial" pitchFamily="34" charset="0"/>
                <a:cs typeface="Arial" pitchFamily="34" charset="0"/>
              </a:rPr>
              <a:t>β</a:t>
            </a:r>
            <a:r>
              <a:rPr lang="en-US" b="1" dirty="0" smtClean="0">
                <a:solidFill>
                  <a:srgbClr val="00B050"/>
                </a:solidFill>
                <a:latin typeface="Arial" pitchFamily="34" charset="0"/>
                <a:cs typeface="Arial" pitchFamily="34" charset="0"/>
              </a:rPr>
              <a:t>-3 Ligand</a:t>
            </a:r>
            <a:endParaRPr lang="en-US" b="1" dirty="0">
              <a:solidFill>
                <a:srgbClr val="00B05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eaLnBrk="1" hangingPunct="1"/>
            <a:r>
              <a:rPr lang="en-US" sz="2800" dirty="0" smtClean="0">
                <a:latin typeface="Arial Black" pitchFamily="34" charset="0"/>
              </a:rPr>
              <a:t>Conclusions</a:t>
            </a:r>
            <a:endParaRPr lang="en-US" sz="2800" dirty="0" smtClean="0">
              <a:latin typeface="Arial Black" pitchFamily="34" charset="0"/>
            </a:endParaRPr>
          </a:p>
        </p:txBody>
      </p:sp>
      <p:grpSp>
        <p:nvGrpSpPr>
          <p:cNvPr id="2" name="Group 5"/>
          <p:cNvGrpSpPr/>
          <p:nvPr/>
        </p:nvGrpSpPr>
        <p:grpSpPr>
          <a:xfrm>
            <a:off x="0" y="0"/>
            <a:ext cx="228600" cy="2286000"/>
            <a:chOff x="0" y="0"/>
            <a:chExt cx="228600" cy="2286000"/>
          </a:xfrm>
        </p:grpSpPr>
        <p:sp>
          <p:nvSpPr>
            <p:cNvPr id="8" name="Rectangle 7"/>
            <p:cNvSpPr/>
            <p:nvPr/>
          </p:nvSpPr>
          <p:spPr bwMode="auto">
            <a:xfrm rot="16200000">
              <a:off x="-1028700" y="1028700"/>
              <a:ext cx="2286000" cy="2286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9" name="Straight Connector 8"/>
            <p:cNvCxnSpPr/>
            <p:nvPr/>
          </p:nvCxnSpPr>
          <p:spPr bwMode="auto">
            <a:xfrm rot="5400000">
              <a:off x="-914400" y="1143000"/>
              <a:ext cx="2286000" cy="0"/>
            </a:xfrm>
            <a:prstGeom prst="line">
              <a:avLst/>
            </a:prstGeom>
            <a:solidFill>
              <a:schemeClr val="accent1"/>
            </a:solidFill>
            <a:ln w="6350" cap="flat" cmpd="sng" algn="ctr">
              <a:solidFill>
                <a:schemeClr val="bg1"/>
              </a:solidFill>
              <a:prstDash val="solid"/>
              <a:round/>
              <a:headEnd type="none" w="med" len="med"/>
              <a:tailEnd type="none" w="med" len="med"/>
            </a:ln>
            <a:effectLst/>
          </p:spPr>
        </p:cxnSp>
      </p:grpSp>
      <p:pic>
        <p:nvPicPr>
          <p:cNvPr id="1027" name="Picture 3"/>
          <p:cNvPicPr>
            <a:picLocks noChangeAspect="1" noChangeArrowheads="1"/>
          </p:cNvPicPr>
          <p:nvPr/>
        </p:nvPicPr>
        <p:blipFill>
          <a:blip r:embed="rId3" cstate="print"/>
          <a:srcRect l="40000" t="25000" r="23750" b="63639"/>
          <a:stretch>
            <a:fillRect/>
          </a:stretch>
        </p:blipFill>
        <p:spPr bwMode="auto">
          <a:xfrm>
            <a:off x="914400" y="1219200"/>
            <a:ext cx="7391400" cy="1447800"/>
          </a:xfrm>
          <a:prstGeom prst="rect">
            <a:avLst/>
          </a:prstGeom>
          <a:noFill/>
          <a:ln w="9525">
            <a:noFill/>
            <a:miter lim="800000"/>
            <a:headEnd/>
            <a:tailEnd/>
          </a:ln>
        </p:spPr>
      </p:pic>
      <p:pic>
        <p:nvPicPr>
          <p:cNvPr id="110" name="Picture 3"/>
          <p:cNvPicPr>
            <a:picLocks noChangeAspect="1" noChangeArrowheads="1"/>
          </p:cNvPicPr>
          <p:nvPr/>
        </p:nvPicPr>
        <p:blipFill>
          <a:blip r:embed="rId3" cstate="print"/>
          <a:srcRect l="40000" t="35763" r="23750" b="36000"/>
          <a:stretch>
            <a:fillRect/>
          </a:stretch>
        </p:blipFill>
        <p:spPr bwMode="auto">
          <a:xfrm>
            <a:off x="914400" y="2590800"/>
            <a:ext cx="7391400" cy="35984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eaLnBrk="1" hangingPunct="1"/>
            <a:r>
              <a:rPr lang="en-US" sz="2800" dirty="0" smtClean="0">
                <a:latin typeface="Arial Black" pitchFamily="34" charset="0"/>
              </a:rPr>
              <a:t>Current Work: </a:t>
            </a:r>
            <a:r>
              <a:rPr lang="en-US" sz="2800" dirty="0" err="1" smtClean="0">
                <a:latin typeface="Arial Black" pitchFamily="34" charset="0"/>
              </a:rPr>
              <a:t>Mechanotransduction</a:t>
            </a:r>
            <a:endParaRPr lang="en-US" sz="2800" dirty="0" smtClean="0">
              <a:latin typeface="Arial Black" pitchFamily="34" charset="0"/>
            </a:endParaRPr>
          </a:p>
        </p:txBody>
      </p:sp>
      <p:grpSp>
        <p:nvGrpSpPr>
          <p:cNvPr id="2" name="Group 5"/>
          <p:cNvGrpSpPr/>
          <p:nvPr/>
        </p:nvGrpSpPr>
        <p:grpSpPr>
          <a:xfrm>
            <a:off x="0" y="0"/>
            <a:ext cx="228600" cy="2286000"/>
            <a:chOff x="0" y="0"/>
            <a:chExt cx="228600" cy="2286000"/>
          </a:xfrm>
        </p:grpSpPr>
        <p:sp>
          <p:nvSpPr>
            <p:cNvPr id="8" name="Rectangle 7"/>
            <p:cNvSpPr/>
            <p:nvPr/>
          </p:nvSpPr>
          <p:spPr bwMode="auto">
            <a:xfrm rot="16200000">
              <a:off x="-1028700" y="1028700"/>
              <a:ext cx="2286000" cy="2286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9" name="Straight Connector 8"/>
            <p:cNvCxnSpPr/>
            <p:nvPr/>
          </p:nvCxnSpPr>
          <p:spPr bwMode="auto">
            <a:xfrm rot="5400000">
              <a:off x="-914400" y="1143000"/>
              <a:ext cx="2286000" cy="0"/>
            </a:xfrm>
            <a:prstGeom prst="line">
              <a:avLst/>
            </a:prstGeom>
            <a:solidFill>
              <a:schemeClr val="accent1"/>
            </a:solidFill>
            <a:ln w="6350" cap="flat" cmpd="sng" algn="ctr">
              <a:solidFill>
                <a:schemeClr val="bg1"/>
              </a:solidFill>
              <a:prstDash val="solid"/>
              <a:round/>
              <a:headEnd type="none" w="med" len="med"/>
              <a:tailEnd type="none" w="med" len="med"/>
            </a:ln>
            <a:effectLst/>
          </p:spPr>
        </p:cxnSp>
      </p:grpSp>
      <p:pic>
        <p:nvPicPr>
          <p:cNvPr id="2050" name="Picture 2"/>
          <p:cNvPicPr>
            <a:picLocks noChangeAspect="1" noChangeArrowheads="1"/>
          </p:cNvPicPr>
          <p:nvPr/>
        </p:nvPicPr>
        <p:blipFill>
          <a:blip r:embed="rId3" cstate="print"/>
          <a:srcRect l="40625" t="24588" r="31066" b="56000"/>
          <a:stretch>
            <a:fillRect/>
          </a:stretch>
        </p:blipFill>
        <p:spPr bwMode="auto">
          <a:xfrm>
            <a:off x="914400" y="990600"/>
            <a:ext cx="5867400" cy="2514600"/>
          </a:xfrm>
          <a:prstGeom prst="rect">
            <a:avLst/>
          </a:prstGeom>
          <a:noFill/>
          <a:ln w="9525">
            <a:noFill/>
            <a:miter lim="800000"/>
            <a:headEnd/>
            <a:tailEnd/>
          </a:ln>
        </p:spPr>
      </p:pic>
      <p:pic>
        <p:nvPicPr>
          <p:cNvPr id="83" name="Picture 2"/>
          <p:cNvPicPr>
            <a:picLocks noChangeAspect="1" noChangeArrowheads="1"/>
          </p:cNvPicPr>
          <p:nvPr/>
        </p:nvPicPr>
        <p:blipFill>
          <a:blip r:embed="rId3" cstate="print"/>
          <a:srcRect l="40625" t="44000" r="31434" b="45412"/>
          <a:stretch>
            <a:fillRect/>
          </a:stretch>
        </p:blipFill>
        <p:spPr bwMode="auto">
          <a:xfrm>
            <a:off x="914400" y="3429000"/>
            <a:ext cx="5791200" cy="1371600"/>
          </a:xfrm>
          <a:prstGeom prst="rect">
            <a:avLst/>
          </a:prstGeom>
          <a:noFill/>
          <a:ln w="9525">
            <a:noFill/>
            <a:miter lim="800000"/>
            <a:headEnd/>
            <a:tailEnd/>
          </a:ln>
        </p:spPr>
      </p:pic>
      <p:pic>
        <p:nvPicPr>
          <p:cNvPr id="85" name="Picture 2"/>
          <p:cNvPicPr>
            <a:picLocks noChangeAspect="1" noChangeArrowheads="1"/>
          </p:cNvPicPr>
          <p:nvPr/>
        </p:nvPicPr>
        <p:blipFill>
          <a:blip r:embed="rId3" cstate="print"/>
          <a:srcRect l="68566" t="34000" r="24449" b="45412"/>
          <a:stretch>
            <a:fillRect/>
          </a:stretch>
        </p:blipFill>
        <p:spPr bwMode="auto">
          <a:xfrm>
            <a:off x="6705600" y="2133600"/>
            <a:ext cx="1447800" cy="2667000"/>
          </a:xfrm>
          <a:prstGeom prst="rect">
            <a:avLst/>
          </a:prstGeom>
          <a:noFill/>
          <a:ln w="9525">
            <a:noFill/>
            <a:miter lim="800000"/>
            <a:headEnd/>
            <a:tailEnd/>
          </a:ln>
        </p:spPr>
      </p:pic>
      <p:cxnSp>
        <p:nvCxnSpPr>
          <p:cNvPr id="87" name="Straight Arrow Connector 86"/>
          <p:cNvCxnSpPr/>
          <p:nvPr/>
        </p:nvCxnSpPr>
        <p:spPr bwMode="auto">
          <a:xfrm>
            <a:off x="2057400" y="5943600"/>
            <a:ext cx="0" cy="2286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88" name="Straight Arrow Connector 87"/>
          <p:cNvCxnSpPr/>
          <p:nvPr/>
        </p:nvCxnSpPr>
        <p:spPr bwMode="auto">
          <a:xfrm>
            <a:off x="4495800" y="5943600"/>
            <a:ext cx="0" cy="2286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89" name="Straight Arrow Connector 88"/>
          <p:cNvCxnSpPr/>
          <p:nvPr/>
        </p:nvCxnSpPr>
        <p:spPr bwMode="auto">
          <a:xfrm>
            <a:off x="6781800" y="5943600"/>
            <a:ext cx="0" cy="2286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90" name="Rectangle 89"/>
          <p:cNvSpPr/>
          <p:nvPr/>
        </p:nvSpPr>
        <p:spPr>
          <a:xfrm>
            <a:off x="1295400" y="6172200"/>
            <a:ext cx="1524000" cy="369332"/>
          </a:xfrm>
          <a:prstGeom prst="rect">
            <a:avLst/>
          </a:prstGeom>
        </p:spPr>
        <p:txBody>
          <a:bodyPr wrap="square">
            <a:spAutoFit/>
          </a:bodyPr>
          <a:lstStyle/>
          <a:p>
            <a:pPr algn="ctr"/>
            <a:r>
              <a:rPr lang="en-US" dirty="0" smtClean="0">
                <a:latin typeface="Arial" pitchFamily="34" charset="0"/>
                <a:cs typeface="Arial" pitchFamily="34" charset="0"/>
              </a:rPr>
              <a:t>Apoptosis</a:t>
            </a:r>
            <a:endParaRPr lang="en-US" dirty="0">
              <a:latin typeface="Arial" pitchFamily="34" charset="0"/>
              <a:cs typeface="Arial" pitchFamily="34" charset="0"/>
            </a:endParaRPr>
          </a:p>
        </p:txBody>
      </p:sp>
      <p:sp>
        <p:nvSpPr>
          <p:cNvPr id="91" name="Rectangle 90"/>
          <p:cNvSpPr/>
          <p:nvPr/>
        </p:nvSpPr>
        <p:spPr>
          <a:xfrm>
            <a:off x="3657600" y="6172200"/>
            <a:ext cx="1676400" cy="369332"/>
          </a:xfrm>
          <a:prstGeom prst="rect">
            <a:avLst/>
          </a:prstGeom>
        </p:spPr>
        <p:txBody>
          <a:bodyPr wrap="square">
            <a:spAutoFit/>
          </a:bodyPr>
          <a:lstStyle/>
          <a:p>
            <a:pPr algn="ctr"/>
            <a:r>
              <a:rPr lang="en-US" dirty="0" smtClean="0">
                <a:latin typeface="Arial" pitchFamily="34" charset="0"/>
                <a:cs typeface="Arial" pitchFamily="34" charset="0"/>
              </a:rPr>
              <a:t>Differentiation</a:t>
            </a:r>
            <a:endParaRPr lang="en-US" dirty="0">
              <a:latin typeface="Arial" pitchFamily="34" charset="0"/>
              <a:cs typeface="Arial" pitchFamily="34" charset="0"/>
            </a:endParaRPr>
          </a:p>
        </p:txBody>
      </p:sp>
      <p:sp>
        <p:nvSpPr>
          <p:cNvPr id="92" name="Rectangle 91"/>
          <p:cNvSpPr/>
          <p:nvPr/>
        </p:nvSpPr>
        <p:spPr>
          <a:xfrm>
            <a:off x="5943600" y="6172200"/>
            <a:ext cx="1752600" cy="369332"/>
          </a:xfrm>
          <a:prstGeom prst="rect">
            <a:avLst/>
          </a:prstGeom>
        </p:spPr>
        <p:txBody>
          <a:bodyPr wrap="square">
            <a:spAutoFit/>
          </a:bodyPr>
          <a:lstStyle/>
          <a:p>
            <a:pPr algn="ctr"/>
            <a:r>
              <a:rPr lang="en-US" dirty="0" smtClean="0">
                <a:latin typeface="Arial" pitchFamily="34" charset="0"/>
                <a:cs typeface="Arial" pitchFamily="34" charset="0"/>
              </a:rPr>
              <a:t>Anti-Apoptosis</a:t>
            </a:r>
            <a:endParaRPr lang="en-US" dirty="0">
              <a:latin typeface="Arial" pitchFamily="34" charset="0"/>
              <a:cs typeface="Arial" pitchFamily="34" charset="0"/>
            </a:endParaRPr>
          </a:p>
        </p:txBody>
      </p:sp>
      <p:cxnSp>
        <p:nvCxnSpPr>
          <p:cNvPr id="93" name="Straight Arrow Connector 92"/>
          <p:cNvCxnSpPr/>
          <p:nvPr/>
        </p:nvCxnSpPr>
        <p:spPr>
          <a:xfrm flipH="1">
            <a:off x="2514600" y="4800600"/>
            <a:ext cx="3048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6019800" y="4800600"/>
            <a:ext cx="3048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495800" y="4800600"/>
            <a:ext cx="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762000" y="5334000"/>
            <a:ext cx="2279214" cy="646331"/>
          </a:xfrm>
          <a:prstGeom prst="rect">
            <a:avLst/>
          </a:prstGeom>
        </p:spPr>
        <p:txBody>
          <a:bodyPr wrap="none">
            <a:spAutoFit/>
          </a:bodyPr>
          <a:lstStyle/>
          <a:p>
            <a:pPr algn="ctr"/>
            <a:r>
              <a:rPr lang="en-US" dirty="0" smtClean="0">
                <a:latin typeface="Arial" pitchFamily="34" charset="0"/>
                <a:cs typeface="Arial" pitchFamily="34" charset="0"/>
              </a:rPr>
              <a:t>Mammary Epithelial</a:t>
            </a:r>
          </a:p>
          <a:p>
            <a:pPr algn="ctr"/>
            <a:r>
              <a:rPr lang="en-US" dirty="0" smtClean="0">
                <a:latin typeface="Arial" pitchFamily="34" charset="0"/>
                <a:cs typeface="Arial" pitchFamily="34" charset="0"/>
              </a:rPr>
              <a:t>LIF 	JAK/STAT3</a:t>
            </a:r>
            <a:endParaRPr lang="en-US" dirty="0">
              <a:latin typeface="Arial" pitchFamily="34" charset="0"/>
              <a:cs typeface="Arial" pitchFamily="34" charset="0"/>
            </a:endParaRPr>
          </a:p>
        </p:txBody>
      </p:sp>
      <p:sp>
        <p:nvSpPr>
          <p:cNvPr id="97" name="Rectangle 96"/>
          <p:cNvSpPr/>
          <p:nvPr/>
        </p:nvSpPr>
        <p:spPr>
          <a:xfrm>
            <a:off x="3486425" y="5334000"/>
            <a:ext cx="2069797" cy="646331"/>
          </a:xfrm>
          <a:prstGeom prst="rect">
            <a:avLst/>
          </a:prstGeom>
        </p:spPr>
        <p:txBody>
          <a:bodyPr wrap="none">
            <a:spAutoFit/>
          </a:bodyPr>
          <a:lstStyle/>
          <a:p>
            <a:pPr algn="ctr"/>
            <a:r>
              <a:rPr lang="en-US" dirty="0" smtClean="0">
                <a:latin typeface="Arial" pitchFamily="34" charset="0"/>
                <a:cs typeface="Arial" pitchFamily="34" charset="0"/>
              </a:rPr>
              <a:t>MSCs</a:t>
            </a:r>
          </a:p>
          <a:p>
            <a:pPr algn="ctr"/>
            <a:r>
              <a:rPr lang="en-US" dirty="0" err="1" smtClean="0">
                <a:latin typeface="Arial" pitchFamily="34" charset="0"/>
                <a:cs typeface="Arial" pitchFamily="34" charset="0"/>
              </a:rPr>
              <a:t>RhoA</a:t>
            </a:r>
            <a:r>
              <a:rPr lang="en-US" dirty="0" smtClean="0">
                <a:latin typeface="Arial" pitchFamily="34" charset="0"/>
                <a:cs typeface="Arial" pitchFamily="34" charset="0"/>
              </a:rPr>
              <a:t>	 </a:t>
            </a:r>
            <a:r>
              <a:rPr lang="en-US" dirty="0" smtClean="0">
                <a:latin typeface="Arial" pitchFamily="34" charset="0"/>
                <a:cs typeface="Arial" pitchFamily="34" charset="0"/>
              </a:rPr>
              <a:t>         ROCK</a:t>
            </a:r>
            <a:endParaRPr lang="en-US" dirty="0">
              <a:latin typeface="Arial" pitchFamily="34" charset="0"/>
              <a:cs typeface="Arial" pitchFamily="34" charset="0"/>
            </a:endParaRPr>
          </a:p>
        </p:txBody>
      </p:sp>
      <p:sp>
        <p:nvSpPr>
          <p:cNvPr id="98" name="Rectangle 97"/>
          <p:cNvSpPr/>
          <p:nvPr/>
        </p:nvSpPr>
        <p:spPr>
          <a:xfrm>
            <a:off x="6031304" y="5334000"/>
            <a:ext cx="1646605" cy="646331"/>
          </a:xfrm>
          <a:prstGeom prst="rect">
            <a:avLst/>
          </a:prstGeom>
        </p:spPr>
        <p:txBody>
          <a:bodyPr wrap="none">
            <a:spAutoFit/>
          </a:bodyPr>
          <a:lstStyle/>
          <a:p>
            <a:pPr algn="ctr"/>
            <a:r>
              <a:rPr lang="en-US" dirty="0" err="1" smtClean="0">
                <a:latin typeface="Arial" pitchFamily="34" charset="0"/>
                <a:cs typeface="Arial" pitchFamily="34" charset="0"/>
              </a:rPr>
              <a:t>Osteocytes</a:t>
            </a: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Src 	 ERK</a:t>
            </a:r>
            <a:endParaRPr lang="en-US" dirty="0">
              <a:latin typeface="Arial" pitchFamily="34" charset="0"/>
              <a:cs typeface="Arial" pitchFamily="34" charset="0"/>
            </a:endParaRPr>
          </a:p>
        </p:txBody>
      </p:sp>
      <p:cxnSp>
        <p:nvCxnSpPr>
          <p:cNvPr id="99" name="Straight Arrow Connector 98"/>
          <p:cNvCxnSpPr/>
          <p:nvPr/>
        </p:nvCxnSpPr>
        <p:spPr>
          <a:xfrm>
            <a:off x="1219200" y="5791200"/>
            <a:ext cx="533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6553200" y="5791200"/>
            <a:ext cx="533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4191000" y="5791200"/>
            <a:ext cx="533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2"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0"/>
            <a:ext cx="8229600" cy="838200"/>
          </a:xfrm>
        </p:spPr>
        <p:txBody>
          <a:bodyPr/>
          <a:lstStyle/>
          <a:p>
            <a:pPr algn="ctr" eaLnBrk="1" hangingPunct="1"/>
            <a:r>
              <a:rPr lang="en-US" sz="2800" dirty="0" smtClean="0">
                <a:latin typeface="Arial Black" pitchFamily="34" charset="0"/>
              </a:rPr>
              <a:t>Questions</a:t>
            </a:r>
            <a:endParaRPr lang="en-US" sz="2800" dirty="0" smtClean="0">
              <a:latin typeface="Arial Black" pitchFamily="34" charset="0"/>
            </a:endParaRPr>
          </a:p>
        </p:txBody>
      </p:sp>
      <p:pic>
        <p:nvPicPr>
          <p:cNvPr id="4098" name="Picture 2" descr="http://www.sciencephoto.com/image/304856/large/P2420356-Red_blood_cells-SPL.jpg"/>
          <p:cNvPicPr>
            <a:picLocks noChangeAspect="1" noChangeArrowheads="1"/>
          </p:cNvPicPr>
          <p:nvPr/>
        </p:nvPicPr>
        <p:blipFill>
          <a:blip r:embed="rId3" cstate="print"/>
          <a:srcRect/>
          <a:stretch>
            <a:fillRect/>
          </a:stretch>
        </p:blipFill>
        <p:spPr bwMode="auto">
          <a:xfrm>
            <a:off x="2895600" y="1066800"/>
            <a:ext cx="3562350" cy="50482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evel">
  <a:themeElements>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fontScheme name="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22002</TotalTime>
  <Words>1440</Words>
  <Application>Microsoft Office PowerPoint</Application>
  <PresentationFormat>On-screen Show (4:3)</PresentationFormat>
  <Paragraphs>83</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Level</vt:lpstr>
      <vt:lpstr>Geometric Control of Cell Life and Death Christopher S. Chen, Milan Mrksich, Sui Huang, George M. Whitesides, and Donald E. Ingber Science, 1997 </vt:lpstr>
      <vt:lpstr>The Capabilities of Cancer</vt:lpstr>
      <vt:lpstr>Apoptosis: ECM Adhesion vs. Cell Geometry</vt:lpstr>
      <vt:lpstr>Cell Spreading and ECM Exposure Inhibits Apoptosis</vt:lpstr>
      <vt:lpstr>Apoptosis: Effect of Cell Surface Area</vt:lpstr>
      <vt:lpstr>Apoptosis: Effect of Integrin Binding</vt:lpstr>
      <vt:lpstr>Conclusions</vt:lpstr>
      <vt:lpstr>Current Work: Mechanotransduction</vt:lpstr>
      <vt:lpstr>Questions</vt:lpstr>
    </vt:vector>
  </TitlesOfParts>
  <Company>Chemical Engineering, 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dc:creator>
  <cp:lastModifiedBy> </cp:lastModifiedBy>
  <cp:revision>228</cp:revision>
  <dcterms:created xsi:type="dcterms:W3CDTF">2005-11-15T18:14:02Z</dcterms:created>
  <dcterms:modified xsi:type="dcterms:W3CDTF">2011-12-09T07:13:57Z</dcterms:modified>
</cp:coreProperties>
</file>