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53"/>
  </p:notesMasterIdLst>
  <p:sldIdLst>
    <p:sldId id="256" r:id="rId2"/>
    <p:sldId id="472" r:id="rId3"/>
    <p:sldId id="475" r:id="rId4"/>
    <p:sldId id="474" r:id="rId5"/>
    <p:sldId id="473" r:id="rId6"/>
    <p:sldId id="461" r:id="rId7"/>
    <p:sldId id="478" r:id="rId8"/>
    <p:sldId id="517" r:id="rId9"/>
    <p:sldId id="525" r:id="rId10"/>
    <p:sldId id="476" r:id="rId11"/>
    <p:sldId id="514" r:id="rId12"/>
    <p:sldId id="412" r:id="rId13"/>
    <p:sldId id="483" r:id="rId14"/>
    <p:sldId id="510" r:id="rId15"/>
    <p:sldId id="480" r:id="rId16"/>
    <p:sldId id="511" r:id="rId17"/>
    <p:sldId id="479" r:id="rId18"/>
    <p:sldId id="477" r:id="rId19"/>
    <p:sldId id="481" r:id="rId20"/>
    <p:sldId id="482" r:id="rId21"/>
    <p:sldId id="485" r:id="rId22"/>
    <p:sldId id="487" r:id="rId23"/>
    <p:sldId id="486" r:id="rId24"/>
    <p:sldId id="519" r:id="rId25"/>
    <p:sldId id="490" r:id="rId26"/>
    <p:sldId id="491" r:id="rId27"/>
    <p:sldId id="498" r:id="rId28"/>
    <p:sldId id="492" r:id="rId29"/>
    <p:sldId id="489" r:id="rId30"/>
    <p:sldId id="493" r:id="rId31"/>
    <p:sldId id="494" r:id="rId32"/>
    <p:sldId id="521" r:id="rId33"/>
    <p:sldId id="522" r:id="rId34"/>
    <p:sldId id="495" r:id="rId35"/>
    <p:sldId id="520" r:id="rId36"/>
    <p:sldId id="496" r:id="rId37"/>
    <p:sldId id="523" r:id="rId38"/>
    <p:sldId id="497" r:id="rId39"/>
    <p:sldId id="526" r:id="rId40"/>
    <p:sldId id="501" r:id="rId41"/>
    <p:sldId id="453" r:id="rId42"/>
    <p:sldId id="504" r:id="rId43"/>
    <p:sldId id="506" r:id="rId44"/>
    <p:sldId id="507" r:id="rId45"/>
    <p:sldId id="512" r:id="rId46"/>
    <p:sldId id="456" r:id="rId47"/>
    <p:sldId id="458" r:id="rId48"/>
    <p:sldId id="460" r:id="rId49"/>
    <p:sldId id="518" r:id="rId50"/>
    <p:sldId id="516" r:id="rId51"/>
    <p:sldId id="51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FFFF"/>
    <a:srgbClr val="0D4B17"/>
    <a:srgbClr val="FFFF00"/>
    <a:srgbClr val="FAFD6F"/>
    <a:srgbClr val="FFEDB3"/>
    <a:srgbClr val="00FF00"/>
    <a:srgbClr val="FFCC00"/>
    <a:srgbClr val="AC83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88377" autoAdjust="0"/>
  </p:normalViewPr>
  <p:slideViewPr>
    <p:cSldViewPr>
      <p:cViewPr>
        <p:scale>
          <a:sx n="64" d="100"/>
          <a:sy n="64" d="100"/>
        </p:scale>
        <p:origin x="-134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6"/>
    </p:cViewPr>
  </p:sorterViewPr>
  <p:notesViewPr>
    <p:cSldViewPr>
      <p:cViewPr varScale="1">
        <p:scale>
          <a:sx n="51" d="100"/>
          <a:sy n="51" d="100"/>
        </p:scale>
        <p:origin x="-268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1017A-A507-43E6-AAC9-ADE019892A79}" type="datetimeFigureOut">
              <a:rPr lang="en-US" smtClean="0"/>
              <a:pPr/>
              <a:t>7/13/2011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745FC-D669-413B-8086-B55D16D6E09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745FC-D669-413B-8086-B55D16D6E09E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EED5A-F04B-4121-9B27-A1E77A932E9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DCB62-BC28-4469-A96C-4D81D63CC26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DA7D7-4F83-4F85-9B99-0A75849F6C5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29C6-844B-413B-975C-27B92E8D9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C762D-0272-4FB5-B143-DDDF275E0C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703F-ECE4-428C-9C87-2D70AABCA4C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0DAB2-6C74-47BB-BC67-FE6B8A7B2AA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06FD-44EE-472E-A2B7-87D09913CFC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D6BAE-C641-42CB-A3BB-6BEF8B1978F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56A60-FCDC-4A66-A089-85D5DF9C63D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AC45-7E88-4C7F-8CE8-2CE9E06A0B6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D64C-6FE3-4BF3-BEFC-717778E5F06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E66FBA-B23C-4319-954C-131F8E5CC28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pic>
        <p:nvPicPr>
          <p:cNvPr id="14" name="Picture 13" descr="quetzalcoatl_03_quetzalcoatl_serpent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7447548" y="5486399"/>
            <a:ext cx="1696451" cy="1371599"/>
          </a:xfrm>
          <a:prstGeom prst="rect">
            <a:avLst/>
          </a:prstGeom>
        </p:spPr>
      </p:pic>
      <p:pic>
        <p:nvPicPr>
          <p:cNvPr id="15" name="Picture 14" descr="quetzalcoatl_03_quetzalcoatl_serpent.png"/>
          <p:cNvPicPr>
            <a:picLocks noChangeAspect="1"/>
          </p:cNvPicPr>
          <p:nvPr userDrawn="1"/>
        </p:nvPicPr>
        <p:blipFill>
          <a:blip r:embed="rId15" cstate="screen"/>
          <a:stretch>
            <a:fillRect/>
          </a:stretch>
        </p:blipFill>
        <p:spPr>
          <a:xfrm flipV="1">
            <a:off x="7376158" y="0"/>
            <a:ext cx="1767841" cy="1219200"/>
          </a:xfrm>
          <a:prstGeom prst="rect">
            <a:avLst/>
          </a:prstGeom>
        </p:spPr>
      </p:pic>
      <p:pic>
        <p:nvPicPr>
          <p:cNvPr id="16" name="Picture 15" descr="quetzalcoatl_03_quetzalcoatl_serpent.png"/>
          <p:cNvPicPr>
            <a:picLocks noChangeAspect="1"/>
          </p:cNvPicPr>
          <p:nvPr userDrawn="1"/>
        </p:nvPicPr>
        <p:blipFill>
          <a:blip r:embed="rId16" cstate="screen"/>
          <a:stretch>
            <a:fillRect/>
          </a:stretch>
        </p:blipFill>
        <p:spPr>
          <a:xfrm flipH="1" flipV="1">
            <a:off x="-1" y="0"/>
            <a:ext cx="1828801" cy="1143000"/>
          </a:xfrm>
          <a:prstGeom prst="rect">
            <a:avLst/>
          </a:prstGeom>
        </p:spPr>
      </p:pic>
      <p:pic>
        <p:nvPicPr>
          <p:cNvPr id="17" name="Picture 16" descr="quetzalcoatl_03_quetzalcoatl_serpent.png"/>
          <p:cNvPicPr>
            <a:picLocks noChangeAspect="1"/>
          </p:cNvPicPr>
          <p:nvPr userDrawn="1"/>
        </p:nvPicPr>
        <p:blipFill>
          <a:blip r:embed="rId17" cstate="screen"/>
          <a:stretch>
            <a:fillRect/>
          </a:stretch>
        </p:blipFill>
        <p:spPr>
          <a:xfrm flipH="1">
            <a:off x="-2" y="5638800"/>
            <a:ext cx="1663954" cy="1219201"/>
          </a:xfrm>
          <a:prstGeom prst="rect">
            <a:avLst/>
          </a:prstGeom>
        </p:spPr>
      </p:pic>
      <p:pic>
        <p:nvPicPr>
          <p:cNvPr id="18" name="Picture 17" descr="img2.jpg"/>
          <p:cNvPicPr>
            <a:picLocks noChangeAspect="1"/>
          </p:cNvPicPr>
          <p:nvPr userDrawn="1"/>
        </p:nvPicPr>
        <p:blipFill>
          <a:blip r:embed="rId18" cstate="screen"/>
          <a:stretch>
            <a:fillRect/>
          </a:stretch>
        </p:blipFill>
        <p:spPr>
          <a:xfrm>
            <a:off x="0" y="0"/>
            <a:ext cx="912288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AFD6F">
              <a:alpha val="9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k.com/wiki/Enterobacter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663575"/>
            <a:ext cx="84582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/>
              <a:t>Microbial Ecology of </a:t>
            </a:r>
            <a:r>
              <a:rPr lang="en-CA" b="1" dirty="0" err="1" smtClean="0"/>
              <a:t>Endophytic</a:t>
            </a:r>
            <a:r>
              <a:rPr lang="en-CA" b="1" dirty="0" smtClean="0"/>
              <a:t> Bacteria in </a:t>
            </a:r>
            <a:r>
              <a:rPr lang="en-CA" b="1" i="1" dirty="0" err="1" smtClean="0"/>
              <a:t>Zea</a:t>
            </a:r>
            <a:r>
              <a:rPr lang="en-CA" b="1" dirty="0" smtClean="0"/>
              <a:t> as Influenced by Plant Genotype, Seed Origin, and Soil Environment 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876800"/>
            <a:ext cx="76200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David Morris Johnston </a:t>
            </a:r>
            <a:r>
              <a:rPr lang="en-US" sz="2400" b="1" dirty="0" err="1" smtClean="0">
                <a:solidFill>
                  <a:schemeClr val="tx1"/>
                </a:solidFill>
              </a:rPr>
              <a:t>Monje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Plant Agriculture, University of Guelph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Advisor: Manish </a:t>
            </a:r>
            <a:r>
              <a:rPr lang="en-US" sz="2400" b="1" dirty="0" err="1" smtClean="0">
                <a:solidFill>
                  <a:schemeClr val="tx1"/>
                </a:solidFill>
              </a:rPr>
              <a:t>Raizada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Committee: Jack </a:t>
            </a:r>
            <a:r>
              <a:rPr lang="en-US" sz="2400" b="1" dirty="0" err="1" smtClean="0">
                <a:solidFill>
                  <a:schemeClr val="tx1"/>
                </a:solidFill>
              </a:rPr>
              <a:t>Trevors</a:t>
            </a:r>
            <a:r>
              <a:rPr lang="en-US" sz="2400" b="1" dirty="0" smtClean="0">
                <a:solidFill>
                  <a:schemeClr val="tx1"/>
                </a:solidFill>
              </a:rPr>
              <a:t>, George </a:t>
            </a:r>
            <a:r>
              <a:rPr lang="en-US" sz="2400" b="1" dirty="0" err="1" smtClean="0">
                <a:solidFill>
                  <a:schemeClr val="tx1"/>
                </a:solidFill>
              </a:rPr>
              <a:t>Lazarovits</a:t>
            </a:r>
            <a:r>
              <a:rPr lang="en-US" sz="2400" b="1" dirty="0" smtClean="0">
                <a:solidFill>
                  <a:schemeClr val="tx1"/>
                </a:solidFill>
              </a:rPr>
              <a:t>, Kari </a:t>
            </a:r>
            <a:r>
              <a:rPr lang="en-US" sz="2400" b="1" dirty="0" err="1" smtClean="0">
                <a:solidFill>
                  <a:schemeClr val="tx1"/>
                </a:solidFill>
              </a:rPr>
              <a:t>Dunfield</a:t>
            </a:r>
            <a:r>
              <a:rPr lang="en-US" sz="2400" b="1" dirty="0" smtClean="0">
                <a:solidFill>
                  <a:schemeClr val="tx1"/>
                </a:solidFill>
              </a:rPr>
              <a:t>, Paul Goodwin</a:t>
            </a:r>
          </a:p>
        </p:txBody>
      </p:sp>
      <p:pic>
        <p:nvPicPr>
          <p:cNvPr id="4" name="Picture 3" descr="coverimage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48050" y="2705100"/>
            <a:ext cx="2247900" cy="209538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5175581"/>
            <a:ext cx="1960652" cy="61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39000" y="4753670"/>
            <a:ext cx="912813" cy="126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5486400"/>
          </a:xfrm>
        </p:spPr>
        <p:txBody>
          <a:bodyPr/>
          <a:lstStyle/>
          <a:p>
            <a:pPr>
              <a:buNone/>
            </a:pPr>
            <a:r>
              <a:rPr lang="en-CA" b="1" dirty="0" smtClean="0"/>
              <a:t>    Hypothesis:</a:t>
            </a:r>
            <a:r>
              <a:rPr lang="en-CA" dirty="0" smtClean="0"/>
              <a:t> Domestication, breeding, and movement of maize to new environments has altered the community of bacterial </a:t>
            </a:r>
            <a:r>
              <a:rPr lang="en-CA" dirty="0" err="1" smtClean="0"/>
              <a:t>endophytes</a:t>
            </a:r>
            <a:r>
              <a:rPr lang="en-CA" dirty="0" smtClean="0"/>
              <a:t> associated with these plants. </a:t>
            </a:r>
          </a:p>
          <a:p>
            <a:pPr algn="just">
              <a:buNone/>
            </a:pPr>
            <a:endParaRPr lang="en-CA" sz="1400" dirty="0" smtClean="0"/>
          </a:p>
          <a:p>
            <a:pPr lvl="1">
              <a:buNone/>
            </a:pPr>
            <a:r>
              <a:rPr lang="en-CA" dirty="0" smtClean="0"/>
              <a:t>   </a:t>
            </a:r>
            <a:r>
              <a:rPr lang="en-CA" b="1" dirty="0" smtClean="0"/>
              <a:t>Objective 1:</a:t>
            </a:r>
            <a:r>
              <a:rPr lang="en-CA" dirty="0" smtClean="0"/>
              <a:t> Characterize bacterial </a:t>
            </a:r>
            <a:r>
              <a:rPr lang="en-CA" dirty="0" err="1" smtClean="0"/>
              <a:t>endophytes</a:t>
            </a:r>
            <a:r>
              <a:rPr lang="en-CA" dirty="0" smtClean="0"/>
              <a:t> in a diverse panel of </a:t>
            </a:r>
            <a:r>
              <a:rPr lang="en-CA" i="1" dirty="0" err="1" smtClean="0"/>
              <a:t>Zea</a:t>
            </a:r>
            <a:r>
              <a:rPr lang="en-CA" dirty="0" smtClean="0"/>
              <a:t> seed.                                                              (Published with 516 views so far)</a:t>
            </a:r>
          </a:p>
          <a:p>
            <a:pPr algn="just"/>
            <a:endParaRPr lang="en-CA" sz="1400" dirty="0" smtClean="0"/>
          </a:p>
          <a:p>
            <a:pPr lvl="1">
              <a:buNone/>
            </a:pPr>
            <a:r>
              <a:rPr lang="en-CA" dirty="0" smtClean="0"/>
              <a:t>   </a:t>
            </a:r>
            <a:r>
              <a:rPr lang="en-CA" b="1" dirty="0" smtClean="0"/>
              <a:t>Objective 2:</a:t>
            </a:r>
            <a:r>
              <a:rPr lang="en-CA" dirty="0" smtClean="0"/>
              <a:t> Study the importance of soil as a source of bacterial </a:t>
            </a:r>
            <a:r>
              <a:rPr lang="en-CA" dirty="0" err="1" smtClean="0"/>
              <a:t>endophytes</a:t>
            </a:r>
            <a:r>
              <a:rPr lang="en-CA" dirty="0" smtClean="0"/>
              <a:t> to </a:t>
            </a:r>
            <a:r>
              <a:rPr lang="en-CA" i="1" dirty="0" err="1" smtClean="0"/>
              <a:t>Zea</a:t>
            </a:r>
            <a:r>
              <a:rPr lang="en-CA" dirty="0" smtClean="0"/>
              <a:t> plants.             </a:t>
            </a:r>
          </a:p>
          <a:p>
            <a:pPr lvl="1">
              <a:buNone/>
            </a:pPr>
            <a:r>
              <a:rPr lang="en-CA" dirty="0" smtClean="0"/>
              <a:t>    (Submitted – BMC Biology)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sz="4000" dirty="0" smtClean="0"/>
              <a:t>My PhD Research</a:t>
            </a:r>
            <a:endParaRPr lang="en-CA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3906078"/>
            <a:ext cx="2895600" cy="81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4754563"/>
          </a:xfrm>
        </p:spPr>
        <p:txBody>
          <a:bodyPr/>
          <a:lstStyle/>
          <a:p>
            <a:r>
              <a:rPr lang="en-CA" sz="2800" dirty="0" smtClean="0"/>
              <a:t>Methodology used</a:t>
            </a:r>
          </a:p>
          <a:p>
            <a:endParaRPr lang="en-CA" sz="2800" dirty="0" smtClean="0"/>
          </a:p>
          <a:p>
            <a:r>
              <a:rPr lang="en-CA" sz="2800" dirty="0" smtClean="0"/>
              <a:t>Objective 1: Surveying seed </a:t>
            </a:r>
            <a:r>
              <a:rPr lang="en-CA" sz="2800" dirty="0" err="1" smtClean="0"/>
              <a:t>endophytes</a:t>
            </a:r>
            <a:endParaRPr lang="en-CA" sz="2800" dirty="0" smtClean="0"/>
          </a:p>
          <a:p>
            <a:pPr lvl="1"/>
            <a:r>
              <a:rPr lang="en-CA" dirty="0" smtClean="0"/>
              <a:t>DNA (culture independent) based survey of bacteria</a:t>
            </a:r>
          </a:p>
          <a:p>
            <a:pPr lvl="1"/>
            <a:r>
              <a:rPr lang="en-CA" dirty="0" smtClean="0"/>
              <a:t>Culture based survey of bacteria</a:t>
            </a:r>
          </a:p>
          <a:p>
            <a:pPr lvl="1"/>
            <a:endParaRPr lang="en-CA" dirty="0" smtClean="0"/>
          </a:p>
          <a:p>
            <a:r>
              <a:rPr lang="en-CA" sz="2800" dirty="0" smtClean="0"/>
              <a:t>Objective 2: Surveying soil derived </a:t>
            </a:r>
            <a:r>
              <a:rPr lang="en-CA" sz="2800" dirty="0" err="1" smtClean="0"/>
              <a:t>endophytes</a:t>
            </a:r>
            <a:endParaRPr lang="en-CA" sz="2800" dirty="0" smtClean="0"/>
          </a:p>
          <a:p>
            <a:pPr lvl="1"/>
            <a:r>
              <a:rPr lang="en-CA" dirty="0" smtClean="0"/>
              <a:t>DNA (culture independent) based survey of bacteria</a:t>
            </a:r>
          </a:p>
          <a:p>
            <a:pPr lvl="1"/>
            <a:r>
              <a:rPr lang="en-CA" dirty="0" smtClean="0"/>
              <a:t>Culture based survey of bacteria</a:t>
            </a:r>
          </a:p>
          <a:p>
            <a:endParaRPr lang="en-CA" sz="2800" dirty="0" smtClean="0"/>
          </a:p>
          <a:p>
            <a:r>
              <a:rPr lang="en-CA" sz="2800" dirty="0" smtClean="0"/>
              <a:t>Major conclusions</a:t>
            </a:r>
          </a:p>
          <a:p>
            <a:pPr lvl="1"/>
            <a:endParaRPr lang="en-CA" dirty="0" smtClean="0"/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b="1" dirty="0" smtClean="0"/>
              <a:t>Methodology Employed</a:t>
            </a:r>
            <a:endParaRPr lang="en-CA" dirty="0"/>
          </a:p>
        </p:txBody>
      </p:sp>
      <p:pic>
        <p:nvPicPr>
          <p:cNvPr id="4" name="Picture 14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86200" y="3124200"/>
            <a:ext cx="1143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3810000" y="42672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Maceration in buffer</a:t>
            </a:r>
            <a:endParaRPr lang="en-US" dirty="0"/>
          </a:p>
        </p:txBody>
      </p:sp>
      <p:sp>
        <p:nvSpPr>
          <p:cNvPr id="9" name="Line 56"/>
          <p:cNvSpPr>
            <a:spLocks noChangeShapeType="1"/>
          </p:cNvSpPr>
          <p:nvPr/>
        </p:nvSpPr>
        <p:spPr bwMode="auto">
          <a:xfrm flipV="1">
            <a:off x="5105400" y="3352800"/>
            <a:ext cx="228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4" name="Text Box 145"/>
          <p:cNvSpPr txBox="1">
            <a:spLocks noChangeArrowheads="1"/>
          </p:cNvSpPr>
          <p:nvPr/>
        </p:nvSpPr>
        <p:spPr bwMode="auto">
          <a:xfrm>
            <a:off x="5286500" y="30480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DNA </a:t>
            </a:r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5" name="Line 149"/>
          <p:cNvSpPr>
            <a:spLocks noChangeShapeType="1"/>
          </p:cNvSpPr>
          <p:nvPr/>
        </p:nvSpPr>
        <p:spPr bwMode="auto">
          <a:xfrm flipV="1">
            <a:off x="5791200" y="28194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6" name="Text Box 150"/>
          <p:cNvSpPr txBox="1">
            <a:spLocks noChangeArrowheads="1"/>
          </p:cNvSpPr>
          <p:nvPr/>
        </p:nvSpPr>
        <p:spPr bwMode="auto">
          <a:xfrm>
            <a:off x="5562600" y="123086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Molecular fingerprinting</a:t>
            </a: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5562600" y="4964668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Culturing on </a:t>
            </a:r>
            <a:r>
              <a:rPr lang="en-US" dirty="0"/>
              <a:t>different media</a:t>
            </a:r>
          </a:p>
        </p:txBody>
      </p:sp>
      <p:sp>
        <p:nvSpPr>
          <p:cNvPr id="19" name="Line 144"/>
          <p:cNvSpPr>
            <a:spLocks noChangeShapeType="1"/>
          </p:cNvSpPr>
          <p:nvPr/>
        </p:nvSpPr>
        <p:spPr bwMode="auto">
          <a:xfrm>
            <a:off x="5181600" y="42672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5638800" y="1575360"/>
            <a:ext cx="3200400" cy="1167840"/>
            <a:chOff x="4191000" y="3657600"/>
            <a:chExt cx="4953000" cy="215844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4254844" y="3682080"/>
              <a:ext cx="4880731" cy="107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flipH="1">
              <a:off x="4254846" y="4706606"/>
              <a:ext cx="4880730" cy="1109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Connector 22"/>
            <p:cNvCxnSpPr/>
            <p:nvPr/>
          </p:nvCxnSpPr>
          <p:spPr>
            <a:xfrm flipH="1">
              <a:off x="4261758" y="4700650"/>
              <a:ext cx="4873817" cy="1332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256181" y="3657600"/>
              <a:ext cx="4873817" cy="1332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9"/>
            <p:cNvSpPr txBox="1">
              <a:spLocks noChangeArrowheads="1"/>
            </p:cNvSpPr>
            <p:nvPr/>
          </p:nvSpPr>
          <p:spPr bwMode="auto">
            <a:xfrm flipH="1">
              <a:off x="4231955" y="4940285"/>
              <a:ext cx="7210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sz="1200" dirty="0" smtClean="0">
                  <a:latin typeface="Calibri" pitchFamily="34" charset="0"/>
                </a:rPr>
                <a:t>B73</a:t>
              </a:r>
              <a:endParaRPr lang="en-CA" sz="1200" dirty="0">
                <a:latin typeface="Calibri" pitchFamily="34" charset="0"/>
              </a:endParaRPr>
            </a:p>
          </p:txBody>
        </p:sp>
        <p:sp>
          <p:nvSpPr>
            <p:cNvPr id="26" name="TextBox 60"/>
            <p:cNvSpPr txBox="1">
              <a:spLocks noChangeArrowheads="1"/>
            </p:cNvSpPr>
            <p:nvPr/>
          </p:nvSpPr>
          <p:spPr bwMode="auto">
            <a:xfrm flipH="1">
              <a:off x="4191000" y="3902310"/>
              <a:ext cx="2122714" cy="51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sz="1200" dirty="0" err="1" smtClean="0">
                  <a:latin typeface="Calibri" pitchFamily="34" charset="0"/>
                </a:rPr>
                <a:t>Parviglumis</a:t>
              </a:r>
              <a:r>
                <a:rPr lang="en-CA" sz="1200" dirty="0" smtClean="0">
                  <a:latin typeface="Calibri" pitchFamily="34" charset="0"/>
                </a:rPr>
                <a:t> </a:t>
              </a:r>
              <a:endParaRPr lang="en-CA" sz="1200" dirty="0">
                <a:latin typeface="Calibri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4231956" y="3678596"/>
              <a:ext cx="4912044" cy="211260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43050" y="3258919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Surface sterilization: bleach and ethanol</a:t>
            </a:r>
            <a:endParaRPr lang="en-CA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00200" y="3960812"/>
            <a:ext cx="21820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86"/>
          <p:cNvSpPr>
            <a:spLocks noChangeArrowheads="1"/>
          </p:cNvSpPr>
          <p:nvPr/>
        </p:nvSpPr>
        <p:spPr bwMode="auto">
          <a:xfrm>
            <a:off x="381000" y="2514600"/>
            <a:ext cx="914400" cy="990600"/>
          </a:xfrm>
          <a:prstGeom prst="rect">
            <a:avLst/>
          </a:prstGeom>
          <a:solidFill>
            <a:srgbClr val="663300">
              <a:alpha val="3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32" name="Line 66"/>
          <p:cNvSpPr>
            <a:spLocks noChangeShapeType="1"/>
          </p:cNvSpPr>
          <p:nvPr/>
        </p:nvSpPr>
        <p:spPr bwMode="auto">
          <a:xfrm>
            <a:off x="381000" y="2362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3" name="Line 68"/>
          <p:cNvSpPr>
            <a:spLocks noChangeShapeType="1"/>
          </p:cNvSpPr>
          <p:nvPr/>
        </p:nvSpPr>
        <p:spPr bwMode="auto">
          <a:xfrm>
            <a:off x="1295400" y="2286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4" name="Line 69"/>
          <p:cNvSpPr>
            <a:spLocks noChangeShapeType="1"/>
          </p:cNvSpPr>
          <p:nvPr/>
        </p:nvSpPr>
        <p:spPr bwMode="auto">
          <a:xfrm>
            <a:off x="685800" y="1676400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5" name="Line 70"/>
          <p:cNvSpPr>
            <a:spLocks noChangeShapeType="1"/>
          </p:cNvSpPr>
          <p:nvPr/>
        </p:nvSpPr>
        <p:spPr bwMode="auto">
          <a:xfrm flipH="1">
            <a:off x="838200" y="1447800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6" name="Line 71"/>
          <p:cNvSpPr>
            <a:spLocks noChangeShapeType="1"/>
          </p:cNvSpPr>
          <p:nvPr/>
        </p:nvSpPr>
        <p:spPr bwMode="auto">
          <a:xfrm flipV="1">
            <a:off x="838200" y="1752600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7" name="Line 72"/>
          <p:cNvSpPr>
            <a:spLocks noChangeShapeType="1"/>
          </p:cNvSpPr>
          <p:nvPr/>
        </p:nvSpPr>
        <p:spPr bwMode="auto">
          <a:xfrm flipH="1">
            <a:off x="685800" y="22098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8" name="Line 73"/>
          <p:cNvSpPr>
            <a:spLocks noChangeShapeType="1"/>
          </p:cNvSpPr>
          <p:nvPr/>
        </p:nvSpPr>
        <p:spPr bwMode="auto">
          <a:xfrm>
            <a:off x="685800" y="23622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9" name="Line 74"/>
          <p:cNvSpPr>
            <a:spLocks noChangeShapeType="1"/>
          </p:cNvSpPr>
          <p:nvPr/>
        </p:nvSpPr>
        <p:spPr bwMode="auto">
          <a:xfrm flipH="1">
            <a:off x="762000" y="2514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0" name="Line 75"/>
          <p:cNvSpPr>
            <a:spLocks noChangeShapeType="1"/>
          </p:cNvSpPr>
          <p:nvPr/>
        </p:nvSpPr>
        <p:spPr bwMode="auto">
          <a:xfrm>
            <a:off x="762000" y="2819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1" name="Line 76"/>
          <p:cNvSpPr>
            <a:spLocks noChangeShapeType="1"/>
          </p:cNvSpPr>
          <p:nvPr/>
        </p:nvSpPr>
        <p:spPr bwMode="auto">
          <a:xfrm flipH="1">
            <a:off x="838200" y="3124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2" name="Line 85"/>
          <p:cNvSpPr>
            <a:spLocks noChangeShapeType="1"/>
          </p:cNvSpPr>
          <p:nvPr/>
        </p:nvSpPr>
        <p:spPr bwMode="auto">
          <a:xfrm>
            <a:off x="381000" y="2514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3" name="Line 69"/>
          <p:cNvSpPr>
            <a:spLocks noChangeShapeType="1"/>
          </p:cNvSpPr>
          <p:nvPr/>
        </p:nvSpPr>
        <p:spPr bwMode="auto">
          <a:xfrm>
            <a:off x="990600" y="1666101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4" name="Line 70"/>
          <p:cNvSpPr>
            <a:spLocks noChangeShapeType="1"/>
          </p:cNvSpPr>
          <p:nvPr/>
        </p:nvSpPr>
        <p:spPr bwMode="auto">
          <a:xfrm flipH="1">
            <a:off x="1143000" y="1437501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5" name="Line 71"/>
          <p:cNvSpPr>
            <a:spLocks noChangeShapeType="1"/>
          </p:cNvSpPr>
          <p:nvPr/>
        </p:nvSpPr>
        <p:spPr bwMode="auto">
          <a:xfrm flipV="1">
            <a:off x="1143000" y="1742301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6" name="Line 72"/>
          <p:cNvSpPr>
            <a:spLocks noChangeShapeType="1"/>
          </p:cNvSpPr>
          <p:nvPr/>
        </p:nvSpPr>
        <p:spPr bwMode="auto">
          <a:xfrm flipH="1">
            <a:off x="990600" y="2199501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7" name="Line 73"/>
          <p:cNvSpPr>
            <a:spLocks noChangeShapeType="1"/>
          </p:cNvSpPr>
          <p:nvPr/>
        </p:nvSpPr>
        <p:spPr bwMode="auto">
          <a:xfrm>
            <a:off x="990600" y="2351901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8" name="Line 74"/>
          <p:cNvSpPr>
            <a:spLocks noChangeShapeType="1"/>
          </p:cNvSpPr>
          <p:nvPr/>
        </p:nvSpPr>
        <p:spPr bwMode="auto">
          <a:xfrm flipH="1">
            <a:off x="1066800" y="2504301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9" name="Line 75"/>
          <p:cNvSpPr>
            <a:spLocks noChangeShapeType="1"/>
          </p:cNvSpPr>
          <p:nvPr/>
        </p:nvSpPr>
        <p:spPr bwMode="auto">
          <a:xfrm>
            <a:off x="1066800" y="2809101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0" name="Line 76"/>
          <p:cNvSpPr>
            <a:spLocks noChangeShapeType="1"/>
          </p:cNvSpPr>
          <p:nvPr/>
        </p:nvSpPr>
        <p:spPr bwMode="auto">
          <a:xfrm flipH="1">
            <a:off x="1143000" y="3113901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1" name="Line 69"/>
          <p:cNvSpPr>
            <a:spLocks noChangeShapeType="1"/>
          </p:cNvSpPr>
          <p:nvPr/>
        </p:nvSpPr>
        <p:spPr bwMode="auto">
          <a:xfrm>
            <a:off x="455142" y="1649628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2" name="Line 70"/>
          <p:cNvSpPr>
            <a:spLocks noChangeShapeType="1"/>
          </p:cNvSpPr>
          <p:nvPr/>
        </p:nvSpPr>
        <p:spPr bwMode="auto">
          <a:xfrm flipH="1">
            <a:off x="607542" y="1421028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3" name="Line 71"/>
          <p:cNvSpPr>
            <a:spLocks noChangeShapeType="1"/>
          </p:cNvSpPr>
          <p:nvPr/>
        </p:nvSpPr>
        <p:spPr bwMode="auto">
          <a:xfrm flipV="1">
            <a:off x="607542" y="1725828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4" name="Line 72"/>
          <p:cNvSpPr>
            <a:spLocks noChangeShapeType="1"/>
          </p:cNvSpPr>
          <p:nvPr/>
        </p:nvSpPr>
        <p:spPr bwMode="auto">
          <a:xfrm flipH="1">
            <a:off x="455142" y="2183028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5" name="Line 73"/>
          <p:cNvSpPr>
            <a:spLocks noChangeShapeType="1"/>
          </p:cNvSpPr>
          <p:nvPr/>
        </p:nvSpPr>
        <p:spPr bwMode="auto">
          <a:xfrm>
            <a:off x="455142" y="2335428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6" name="Line 74"/>
          <p:cNvSpPr>
            <a:spLocks noChangeShapeType="1"/>
          </p:cNvSpPr>
          <p:nvPr/>
        </p:nvSpPr>
        <p:spPr bwMode="auto">
          <a:xfrm flipH="1">
            <a:off x="531342" y="248782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7" name="Line 75"/>
          <p:cNvSpPr>
            <a:spLocks noChangeShapeType="1"/>
          </p:cNvSpPr>
          <p:nvPr/>
        </p:nvSpPr>
        <p:spPr bwMode="auto">
          <a:xfrm>
            <a:off x="531342" y="2792628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8" name="Line 76"/>
          <p:cNvSpPr>
            <a:spLocks noChangeShapeType="1"/>
          </p:cNvSpPr>
          <p:nvPr/>
        </p:nvSpPr>
        <p:spPr bwMode="auto">
          <a:xfrm flipH="1">
            <a:off x="607542" y="309742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59" name="Oval 4"/>
          <p:cNvSpPr>
            <a:spLocks noChangeArrowheads="1"/>
          </p:cNvSpPr>
          <p:nvPr/>
        </p:nvSpPr>
        <p:spPr bwMode="auto">
          <a:xfrm>
            <a:off x="685800" y="48006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0" name="Oval 5"/>
          <p:cNvSpPr>
            <a:spLocks noChangeArrowheads="1"/>
          </p:cNvSpPr>
          <p:nvPr/>
        </p:nvSpPr>
        <p:spPr bwMode="auto">
          <a:xfrm>
            <a:off x="1143000" y="4724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1" name="Oval 58"/>
          <p:cNvSpPr>
            <a:spLocks noChangeArrowheads="1"/>
          </p:cNvSpPr>
          <p:nvPr/>
        </p:nvSpPr>
        <p:spPr bwMode="auto">
          <a:xfrm>
            <a:off x="228600" y="4724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2" name="Oval 59"/>
          <p:cNvSpPr>
            <a:spLocks noChangeArrowheads="1"/>
          </p:cNvSpPr>
          <p:nvPr/>
        </p:nvSpPr>
        <p:spPr bwMode="auto">
          <a:xfrm>
            <a:off x="228600" y="4343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685800" y="45720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1143000" y="4343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5" name="Oval 151"/>
          <p:cNvSpPr>
            <a:spLocks noChangeArrowheads="1"/>
          </p:cNvSpPr>
          <p:nvPr/>
        </p:nvSpPr>
        <p:spPr bwMode="auto">
          <a:xfrm>
            <a:off x="685800" y="4310063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6" name="Text Box 55"/>
          <p:cNvSpPr txBox="1">
            <a:spLocks noChangeArrowheads="1"/>
          </p:cNvSpPr>
          <p:nvPr/>
        </p:nvSpPr>
        <p:spPr bwMode="auto">
          <a:xfrm>
            <a:off x="533400" y="37719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68" name="Line 149"/>
          <p:cNvSpPr>
            <a:spLocks noChangeShapeType="1"/>
          </p:cNvSpPr>
          <p:nvPr/>
        </p:nvSpPr>
        <p:spPr bwMode="auto">
          <a:xfrm flipH="1" flipV="1">
            <a:off x="5105400" y="2781300"/>
            <a:ext cx="571500" cy="266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69" name="Text Box 145"/>
          <p:cNvSpPr txBox="1">
            <a:spLocks noChangeArrowheads="1"/>
          </p:cNvSpPr>
          <p:nvPr/>
        </p:nvSpPr>
        <p:spPr bwMode="auto">
          <a:xfrm>
            <a:off x="3619500" y="12192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Clone library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lum bright="10000" contrast="40000"/>
          </a:blip>
          <a:srcRect/>
          <a:stretch>
            <a:fillRect/>
          </a:stretch>
        </p:blipFill>
        <p:spPr bwMode="auto">
          <a:xfrm>
            <a:off x="3733800" y="1524000"/>
            <a:ext cx="1302564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" name="Line 149"/>
          <p:cNvSpPr>
            <a:spLocks noChangeShapeType="1"/>
          </p:cNvSpPr>
          <p:nvPr/>
        </p:nvSpPr>
        <p:spPr bwMode="auto">
          <a:xfrm>
            <a:off x="8229600" y="28575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73" name="TextBox 72"/>
          <p:cNvSpPr txBox="1"/>
          <p:nvPr/>
        </p:nvSpPr>
        <p:spPr>
          <a:xfrm>
            <a:off x="7620000" y="32575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Multivariate</a:t>
            </a:r>
          </a:p>
          <a:p>
            <a:r>
              <a:rPr lang="en-CA" dirty="0" smtClean="0"/>
              <a:t>Statistics</a:t>
            </a:r>
            <a:endParaRPr lang="en-CA" dirty="0"/>
          </a:p>
        </p:txBody>
      </p:sp>
      <p:sp>
        <p:nvSpPr>
          <p:cNvPr id="74" name="Line 144"/>
          <p:cNvSpPr>
            <a:spLocks noChangeShapeType="1"/>
          </p:cNvSpPr>
          <p:nvPr/>
        </p:nvSpPr>
        <p:spPr bwMode="auto">
          <a:xfrm flipH="1" flipV="1">
            <a:off x="4648200" y="60198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75" name="Picture 74" descr="coverimage.t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048000" y="5314950"/>
            <a:ext cx="1504950" cy="1402842"/>
          </a:xfrm>
          <a:prstGeom prst="rect">
            <a:avLst/>
          </a:prstGeom>
        </p:spPr>
      </p:pic>
      <p:sp>
        <p:nvSpPr>
          <p:cNvPr id="76" name="Text Box 57"/>
          <p:cNvSpPr txBox="1">
            <a:spLocks noChangeArrowheads="1"/>
          </p:cNvSpPr>
          <p:nvPr/>
        </p:nvSpPr>
        <p:spPr bwMode="auto">
          <a:xfrm>
            <a:off x="2438400" y="4972050"/>
            <a:ext cx="3105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Culture  Characterization</a:t>
            </a:r>
            <a:endParaRPr lang="en-US" dirty="0"/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971800" y="5308928"/>
            <a:ext cx="1596008" cy="149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  <p:pic>
        <p:nvPicPr>
          <p:cNvPr id="70" name="Picture 14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86200" y="3087469"/>
            <a:ext cx="1143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" name="Picture 70" descr="protocol.tif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886200" y="3124200"/>
            <a:ext cx="1143000" cy="1120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8" name="Rectangle 77"/>
          <p:cNvSpPr/>
          <p:nvPr/>
        </p:nvSpPr>
        <p:spPr>
          <a:xfrm>
            <a:off x="3896139" y="3134139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Rectangle 78"/>
          <p:cNvSpPr/>
          <p:nvPr/>
        </p:nvSpPr>
        <p:spPr>
          <a:xfrm>
            <a:off x="4724400" y="3657600"/>
            <a:ext cx="284922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protocol.ti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400800" y="5334000"/>
            <a:ext cx="1600200" cy="14081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Surface Sterilization</a:t>
            </a:r>
            <a:endParaRPr lang="en-CA" sz="4000" dirty="0"/>
          </a:p>
        </p:txBody>
      </p:sp>
      <p:pic>
        <p:nvPicPr>
          <p:cNvPr id="4" name="Picture 14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72400" y="3392269"/>
            <a:ext cx="1143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55"/>
          <p:cNvSpPr txBox="1">
            <a:spLocks noChangeArrowheads="1"/>
          </p:cNvSpPr>
          <p:nvPr/>
        </p:nvSpPr>
        <p:spPr bwMode="auto">
          <a:xfrm>
            <a:off x="7696200" y="27813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Maceration in buffer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3258919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10 min </a:t>
            </a:r>
          </a:p>
          <a:p>
            <a:r>
              <a:rPr lang="en-CA" dirty="0" smtClean="0"/>
              <a:t>3% bleach</a:t>
            </a:r>
            <a:endParaRPr lang="en-CA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04950" y="3960812"/>
            <a:ext cx="1219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381000" y="2514600"/>
            <a:ext cx="914400" cy="990600"/>
          </a:xfrm>
          <a:prstGeom prst="rect">
            <a:avLst/>
          </a:prstGeom>
          <a:solidFill>
            <a:srgbClr val="663300">
              <a:alpha val="3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>
            <a:off x="381000" y="2362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1" name="Line 68"/>
          <p:cNvSpPr>
            <a:spLocks noChangeShapeType="1"/>
          </p:cNvSpPr>
          <p:nvPr/>
        </p:nvSpPr>
        <p:spPr bwMode="auto">
          <a:xfrm>
            <a:off x="1295400" y="2286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Line 69"/>
          <p:cNvSpPr>
            <a:spLocks noChangeShapeType="1"/>
          </p:cNvSpPr>
          <p:nvPr/>
        </p:nvSpPr>
        <p:spPr bwMode="auto">
          <a:xfrm>
            <a:off x="685800" y="1676400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3" name="Line 70"/>
          <p:cNvSpPr>
            <a:spLocks noChangeShapeType="1"/>
          </p:cNvSpPr>
          <p:nvPr/>
        </p:nvSpPr>
        <p:spPr bwMode="auto">
          <a:xfrm flipH="1">
            <a:off x="838200" y="1447800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4" name="Line 71"/>
          <p:cNvSpPr>
            <a:spLocks noChangeShapeType="1"/>
          </p:cNvSpPr>
          <p:nvPr/>
        </p:nvSpPr>
        <p:spPr bwMode="auto">
          <a:xfrm flipV="1">
            <a:off x="838200" y="1752600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5" name="Line 72"/>
          <p:cNvSpPr>
            <a:spLocks noChangeShapeType="1"/>
          </p:cNvSpPr>
          <p:nvPr/>
        </p:nvSpPr>
        <p:spPr bwMode="auto">
          <a:xfrm flipH="1">
            <a:off x="685800" y="22098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Line 73"/>
          <p:cNvSpPr>
            <a:spLocks noChangeShapeType="1"/>
          </p:cNvSpPr>
          <p:nvPr/>
        </p:nvSpPr>
        <p:spPr bwMode="auto">
          <a:xfrm>
            <a:off x="685800" y="23622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7" name="Line 74"/>
          <p:cNvSpPr>
            <a:spLocks noChangeShapeType="1"/>
          </p:cNvSpPr>
          <p:nvPr/>
        </p:nvSpPr>
        <p:spPr bwMode="auto">
          <a:xfrm flipH="1">
            <a:off x="762000" y="2514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" name="Line 75"/>
          <p:cNvSpPr>
            <a:spLocks noChangeShapeType="1"/>
          </p:cNvSpPr>
          <p:nvPr/>
        </p:nvSpPr>
        <p:spPr bwMode="auto">
          <a:xfrm>
            <a:off x="762000" y="2819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Line 76"/>
          <p:cNvSpPr>
            <a:spLocks noChangeShapeType="1"/>
          </p:cNvSpPr>
          <p:nvPr/>
        </p:nvSpPr>
        <p:spPr bwMode="auto">
          <a:xfrm flipH="1">
            <a:off x="838200" y="3124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auto">
          <a:xfrm>
            <a:off x="381000" y="2514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1" name="Line 69"/>
          <p:cNvSpPr>
            <a:spLocks noChangeShapeType="1"/>
          </p:cNvSpPr>
          <p:nvPr/>
        </p:nvSpPr>
        <p:spPr bwMode="auto">
          <a:xfrm>
            <a:off x="990600" y="1666101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2" name="Line 70"/>
          <p:cNvSpPr>
            <a:spLocks noChangeShapeType="1"/>
          </p:cNvSpPr>
          <p:nvPr/>
        </p:nvSpPr>
        <p:spPr bwMode="auto">
          <a:xfrm flipH="1">
            <a:off x="1143000" y="1437501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3" name="Line 71"/>
          <p:cNvSpPr>
            <a:spLocks noChangeShapeType="1"/>
          </p:cNvSpPr>
          <p:nvPr/>
        </p:nvSpPr>
        <p:spPr bwMode="auto">
          <a:xfrm flipV="1">
            <a:off x="1143000" y="1742301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 flipH="1">
            <a:off x="990600" y="2199501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5" name="Line 73"/>
          <p:cNvSpPr>
            <a:spLocks noChangeShapeType="1"/>
          </p:cNvSpPr>
          <p:nvPr/>
        </p:nvSpPr>
        <p:spPr bwMode="auto">
          <a:xfrm>
            <a:off x="990600" y="2351901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6" name="Line 74"/>
          <p:cNvSpPr>
            <a:spLocks noChangeShapeType="1"/>
          </p:cNvSpPr>
          <p:nvPr/>
        </p:nvSpPr>
        <p:spPr bwMode="auto">
          <a:xfrm flipH="1">
            <a:off x="1066800" y="2504301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7" name="Line 75"/>
          <p:cNvSpPr>
            <a:spLocks noChangeShapeType="1"/>
          </p:cNvSpPr>
          <p:nvPr/>
        </p:nvSpPr>
        <p:spPr bwMode="auto">
          <a:xfrm>
            <a:off x="1066800" y="2809101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8" name="Line 76"/>
          <p:cNvSpPr>
            <a:spLocks noChangeShapeType="1"/>
          </p:cNvSpPr>
          <p:nvPr/>
        </p:nvSpPr>
        <p:spPr bwMode="auto">
          <a:xfrm flipH="1">
            <a:off x="1143000" y="3113901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9" name="Line 69"/>
          <p:cNvSpPr>
            <a:spLocks noChangeShapeType="1"/>
          </p:cNvSpPr>
          <p:nvPr/>
        </p:nvSpPr>
        <p:spPr bwMode="auto">
          <a:xfrm>
            <a:off x="455142" y="1649628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0" name="Line 70"/>
          <p:cNvSpPr>
            <a:spLocks noChangeShapeType="1"/>
          </p:cNvSpPr>
          <p:nvPr/>
        </p:nvSpPr>
        <p:spPr bwMode="auto">
          <a:xfrm flipH="1">
            <a:off x="607542" y="1421028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1" name="Line 71"/>
          <p:cNvSpPr>
            <a:spLocks noChangeShapeType="1"/>
          </p:cNvSpPr>
          <p:nvPr/>
        </p:nvSpPr>
        <p:spPr bwMode="auto">
          <a:xfrm flipV="1">
            <a:off x="607542" y="1725828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2" name="Line 72"/>
          <p:cNvSpPr>
            <a:spLocks noChangeShapeType="1"/>
          </p:cNvSpPr>
          <p:nvPr/>
        </p:nvSpPr>
        <p:spPr bwMode="auto">
          <a:xfrm flipH="1">
            <a:off x="455142" y="2183028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3" name="Line 73"/>
          <p:cNvSpPr>
            <a:spLocks noChangeShapeType="1"/>
          </p:cNvSpPr>
          <p:nvPr/>
        </p:nvSpPr>
        <p:spPr bwMode="auto">
          <a:xfrm>
            <a:off x="455142" y="2335428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4" name="Line 74"/>
          <p:cNvSpPr>
            <a:spLocks noChangeShapeType="1"/>
          </p:cNvSpPr>
          <p:nvPr/>
        </p:nvSpPr>
        <p:spPr bwMode="auto">
          <a:xfrm flipH="1">
            <a:off x="531342" y="248782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5" name="Line 75"/>
          <p:cNvSpPr>
            <a:spLocks noChangeShapeType="1"/>
          </p:cNvSpPr>
          <p:nvPr/>
        </p:nvSpPr>
        <p:spPr bwMode="auto">
          <a:xfrm>
            <a:off x="531342" y="2792628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6" name="Line 76"/>
          <p:cNvSpPr>
            <a:spLocks noChangeShapeType="1"/>
          </p:cNvSpPr>
          <p:nvPr/>
        </p:nvSpPr>
        <p:spPr bwMode="auto">
          <a:xfrm flipH="1">
            <a:off x="607542" y="309742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7" name="Oval 4"/>
          <p:cNvSpPr>
            <a:spLocks noChangeArrowheads="1"/>
          </p:cNvSpPr>
          <p:nvPr/>
        </p:nvSpPr>
        <p:spPr bwMode="auto">
          <a:xfrm>
            <a:off x="838200" y="48006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1295400" y="4724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9" name="Oval 58"/>
          <p:cNvSpPr>
            <a:spLocks noChangeArrowheads="1"/>
          </p:cNvSpPr>
          <p:nvPr/>
        </p:nvSpPr>
        <p:spPr bwMode="auto">
          <a:xfrm>
            <a:off x="381000" y="4724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>
            <a:off x="381000" y="4343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1" name="Oval 61"/>
          <p:cNvSpPr>
            <a:spLocks noChangeArrowheads="1"/>
          </p:cNvSpPr>
          <p:nvPr/>
        </p:nvSpPr>
        <p:spPr bwMode="auto">
          <a:xfrm>
            <a:off x="838200" y="45720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295400" y="4343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3" name="Oval 151"/>
          <p:cNvSpPr>
            <a:spLocks noChangeArrowheads="1"/>
          </p:cNvSpPr>
          <p:nvPr/>
        </p:nvSpPr>
        <p:spPr bwMode="auto">
          <a:xfrm>
            <a:off x="838200" y="4310063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685800" y="37719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819400" y="327660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10 min </a:t>
            </a:r>
          </a:p>
          <a:p>
            <a:r>
              <a:rPr lang="en-CA" dirty="0" smtClean="0"/>
              <a:t>3% bleach</a:t>
            </a:r>
            <a:endParaRPr lang="en-CA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876550" y="3978493"/>
            <a:ext cx="1219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91000" y="329565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10 min </a:t>
            </a:r>
          </a:p>
          <a:p>
            <a:r>
              <a:rPr lang="en-CA" dirty="0" smtClean="0"/>
              <a:t>95% ethanol</a:t>
            </a:r>
            <a:endParaRPr lang="en-CA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229100" y="3981450"/>
            <a:ext cx="14668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676900" y="2933700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Sterility check</a:t>
            </a:r>
            <a:endParaRPr lang="en-CA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239000" y="40005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95950" y="3238500"/>
            <a:ext cx="155803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  <p:pic>
        <p:nvPicPr>
          <p:cNvPr id="53" name="Picture 52" descr="protocol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772400" y="3429000"/>
            <a:ext cx="1143000" cy="1120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4" name="Rectangle 53"/>
          <p:cNvSpPr/>
          <p:nvPr/>
        </p:nvSpPr>
        <p:spPr>
          <a:xfrm>
            <a:off x="7782339" y="3438939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Rectangle 56"/>
          <p:cNvSpPr/>
          <p:nvPr/>
        </p:nvSpPr>
        <p:spPr>
          <a:xfrm>
            <a:off x="8610600" y="3962400"/>
            <a:ext cx="284922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CA" dirty="0" smtClean="0"/>
              <a:t>How can DNA identify bacteria?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4754563"/>
          </a:xfrm>
        </p:spPr>
        <p:txBody>
          <a:bodyPr/>
          <a:lstStyle/>
          <a:p>
            <a:r>
              <a:rPr lang="en-CA" sz="2800" dirty="0" smtClean="0"/>
              <a:t>All life contains </a:t>
            </a:r>
            <a:r>
              <a:rPr lang="en-CA" sz="2800" dirty="0" err="1" smtClean="0"/>
              <a:t>ribosomes</a:t>
            </a:r>
            <a:r>
              <a:rPr lang="en-CA" sz="2800" dirty="0" smtClean="0"/>
              <a:t>: protein/RNA complexes responsible for production of protein using information coded in DNA</a:t>
            </a:r>
          </a:p>
          <a:p>
            <a:endParaRPr lang="en-CA" sz="1000" dirty="0" smtClean="0"/>
          </a:p>
          <a:p>
            <a:r>
              <a:rPr lang="en-CA" sz="2800" dirty="0" smtClean="0"/>
              <a:t>A ribosomal gene called 16S is found in all bacteria, although it has accumulated diagnostic mutations in different species over evolutionary time </a:t>
            </a:r>
          </a:p>
          <a:p>
            <a:endParaRPr lang="en-CA" sz="1000" dirty="0" smtClean="0"/>
          </a:p>
          <a:p>
            <a:r>
              <a:rPr lang="en-CA" sz="2800" dirty="0" smtClean="0"/>
              <a:t>Each sequence can be compared </a:t>
            </a:r>
            <a:r>
              <a:rPr lang="en-CA" sz="2800" dirty="0" err="1" smtClean="0"/>
              <a:t>bioinformatically</a:t>
            </a:r>
            <a:r>
              <a:rPr lang="en-CA" sz="2800" dirty="0" smtClean="0"/>
              <a:t> to reference sequences to predict what species it is from</a:t>
            </a:r>
          </a:p>
          <a:p>
            <a:endParaRPr lang="en-CA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51816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648"/>
            <a:ext cx="9144000" cy="1143000"/>
          </a:xfrm>
        </p:spPr>
        <p:txBody>
          <a:bodyPr/>
          <a:lstStyle/>
          <a:p>
            <a:r>
              <a:rPr lang="en-CA" sz="4000" dirty="0" smtClean="0"/>
              <a:t>TRFLP is one way to comprehensively view a microbial community using DNA</a:t>
            </a:r>
            <a:endParaRPr lang="en-CA" sz="40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295400"/>
            <a:ext cx="885322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5"/>
          <p:cNvSpPr txBox="1">
            <a:spLocks noChangeArrowheads="1"/>
          </p:cNvSpPr>
          <p:nvPr/>
        </p:nvSpPr>
        <p:spPr bwMode="auto">
          <a:xfrm>
            <a:off x="1380066" y="2890831"/>
            <a:ext cx="155199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Extract DNA  from the community</a:t>
            </a:r>
          </a:p>
        </p:txBody>
      </p:sp>
      <p:sp>
        <p:nvSpPr>
          <p:cNvPr id="12" name="TextBox 106"/>
          <p:cNvSpPr txBox="1">
            <a:spLocks noChangeArrowheads="1"/>
          </p:cNvSpPr>
          <p:nvPr/>
        </p:nvSpPr>
        <p:spPr bwMode="auto">
          <a:xfrm>
            <a:off x="3657600" y="2971800"/>
            <a:ext cx="2590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PCR label with a fluorescently labelled </a:t>
            </a:r>
            <a:r>
              <a:rPr lang="en-CA" sz="1600" dirty="0" err="1">
                <a:latin typeface="Calibri" pitchFamily="34" charset="0"/>
              </a:rPr>
              <a:t>rRNA</a:t>
            </a:r>
            <a:r>
              <a:rPr lang="en-CA" sz="1600" dirty="0">
                <a:latin typeface="Calibri" pitchFamily="34" charset="0"/>
              </a:rPr>
              <a:t> forward primer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40500" y="3094916"/>
            <a:ext cx="155200" cy="334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76159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" name="TextBox 119"/>
          <p:cNvSpPr txBox="1">
            <a:spLocks noChangeArrowheads="1"/>
          </p:cNvSpPr>
          <p:nvPr/>
        </p:nvSpPr>
        <p:spPr bwMode="auto">
          <a:xfrm>
            <a:off x="5897405" y="4033831"/>
            <a:ext cx="256079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Restriction Digest of PCR Product</a:t>
            </a:r>
          </a:p>
        </p:txBody>
      </p:sp>
      <p:sp>
        <p:nvSpPr>
          <p:cNvPr id="15" name="TextBox 125"/>
          <p:cNvSpPr txBox="1">
            <a:spLocks noChangeArrowheads="1"/>
          </p:cNvSpPr>
          <p:nvPr/>
        </p:nvSpPr>
        <p:spPr bwMode="auto">
          <a:xfrm>
            <a:off x="3733800" y="5862631"/>
            <a:ext cx="232799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Fragment separation in sequencing gel</a:t>
            </a:r>
          </a:p>
        </p:txBody>
      </p:sp>
      <p:sp>
        <p:nvSpPr>
          <p:cNvPr id="16" name="TextBox 133"/>
          <p:cNvSpPr txBox="1">
            <a:spLocks noChangeArrowheads="1"/>
          </p:cNvSpPr>
          <p:nvPr/>
        </p:nvSpPr>
        <p:spPr bwMode="auto">
          <a:xfrm>
            <a:off x="858906" y="5867400"/>
            <a:ext cx="232799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Recognition of labelled fragments</a:t>
            </a:r>
          </a:p>
        </p:txBody>
      </p:sp>
      <p:sp>
        <p:nvSpPr>
          <p:cNvPr id="17" name="TextBox 134"/>
          <p:cNvSpPr txBox="1">
            <a:spLocks noChangeArrowheads="1"/>
          </p:cNvSpPr>
          <p:nvPr/>
        </p:nvSpPr>
        <p:spPr bwMode="auto">
          <a:xfrm rot="16200000">
            <a:off x="-808288" y="4994097"/>
            <a:ext cx="250562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latin typeface="Calibri" pitchFamily="34" charset="0"/>
              </a:rPr>
              <a:t>Relative fluorescence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1217891"/>
            <a:ext cx="757130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Outline of the </a:t>
            </a:r>
            <a:r>
              <a:rPr lang="en-US" dirty="0" smtClean="0"/>
              <a:t>terminal restriction fragment length polymorphism method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09"/>
            <a:ext cx="8229600" cy="1143000"/>
          </a:xfrm>
        </p:spPr>
        <p:txBody>
          <a:bodyPr/>
          <a:lstStyle/>
          <a:p>
            <a:r>
              <a:rPr lang="en-CA" dirty="0" smtClean="0"/>
              <a:t>How can a DNA fingerprint like TRFLP be interpreted statistically? </a:t>
            </a:r>
            <a:endParaRPr lang="en-C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371600"/>
            <a:ext cx="8229600" cy="519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119759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Based on 99 microsatellites</a:t>
            </a:r>
            <a:endParaRPr lang="en-CA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488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Principle Component 1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01234" y="35872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Principle Component 2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7113896" y="64770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Matsuoka et al. (2002)</a:t>
            </a:r>
            <a:endParaRPr lang="en-CA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CA" sz="4000" dirty="0" smtClean="0"/>
              <a:t>Objective 1: Seed </a:t>
            </a:r>
            <a:r>
              <a:rPr lang="en-CA" sz="4000" dirty="0" err="1" smtClean="0"/>
              <a:t>Endophyte</a:t>
            </a:r>
            <a:r>
              <a:rPr lang="en-CA" sz="4000" dirty="0" smtClean="0"/>
              <a:t> Survey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60437"/>
            <a:ext cx="8991600" cy="4525963"/>
          </a:xfrm>
        </p:spPr>
        <p:txBody>
          <a:bodyPr/>
          <a:lstStyle/>
          <a:p>
            <a:r>
              <a:rPr lang="en-CA" sz="2800" dirty="0" smtClean="0"/>
              <a:t>Seed selected with CIMMYT on </a:t>
            </a:r>
            <a:r>
              <a:rPr lang="en-CA" sz="2800" dirty="0" err="1" smtClean="0"/>
              <a:t>phylogenetic</a:t>
            </a:r>
            <a:r>
              <a:rPr lang="en-CA" sz="2800" dirty="0" smtClean="0"/>
              <a:t>, geographic,  and environmental parameters</a:t>
            </a:r>
            <a:endParaRPr lang="en-CA" sz="2800" dirty="0"/>
          </a:p>
        </p:txBody>
      </p:sp>
      <p:pic>
        <p:nvPicPr>
          <p:cNvPr id="7" name="Picture 6" descr="Figure1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33400" y="1828800"/>
            <a:ext cx="8077200" cy="487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CA" sz="4000" dirty="0" smtClean="0"/>
              <a:t>Objective 1: Sampling Strategy</a:t>
            </a:r>
            <a:endParaRPr lang="en-CA" sz="4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00500" y="4286250"/>
            <a:ext cx="8953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2895600" y="3896499"/>
            <a:ext cx="914400" cy="990600"/>
          </a:xfrm>
          <a:prstGeom prst="rect">
            <a:avLst/>
          </a:prstGeom>
          <a:solidFill>
            <a:srgbClr val="663300">
              <a:alpha val="3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>
            <a:off x="2895600" y="3744099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1" name="Line 68"/>
          <p:cNvSpPr>
            <a:spLocks noChangeShapeType="1"/>
          </p:cNvSpPr>
          <p:nvPr/>
        </p:nvSpPr>
        <p:spPr bwMode="auto">
          <a:xfrm>
            <a:off x="3810000" y="3667899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Line 69"/>
          <p:cNvSpPr>
            <a:spLocks noChangeShapeType="1"/>
          </p:cNvSpPr>
          <p:nvPr/>
        </p:nvSpPr>
        <p:spPr bwMode="auto">
          <a:xfrm>
            <a:off x="3200400" y="3058299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3" name="Line 70"/>
          <p:cNvSpPr>
            <a:spLocks noChangeShapeType="1"/>
          </p:cNvSpPr>
          <p:nvPr/>
        </p:nvSpPr>
        <p:spPr bwMode="auto">
          <a:xfrm flipH="1">
            <a:off x="3352800" y="2829699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4" name="Line 71"/>
          <p:cNvSpPr>
            <a:spLocks noChangeShapeType="1"/>
          </p:cNvSpPr>
          <p:nvPr/>
        </p:nvSpPr>
        <p:spPr bwMode="auto">
          <a:xfrm flipV="1">
            <a:off x="3352800" y="3134499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5" name="Line 72"/>
          <p:cNvSpPr>
            <a:spLocks noChangeShapeType="1"/>
          </p:cNvSpPr>
          <p:nvPr/>
        </p:nvSpPr>
        <p:spPr bwMode="auto">
          <a:xfrm flipH="1">
            <a:off x="3200400" y="3591699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Line 73"/>
          <p:cNvSpPr>
            <a:spLocks noChangeShapeType="1"/>
          </p:cNvSpPr>
          <p:nvPr/>
        </p:nvSpPr>
        <p:spPr bwMode="auto">
          <a:xfrm>
            <a:off x="3200400" y="3744099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7" name="Line 74"/>
          <p:cNvSpPr>
            <a:spLocks noChangeShapeType="1"/>
          </p:cNvSpPr>
          <p:nvPr/>
        </p:nvSpPr>
        <p:spPr bwMode="auto">
          <a:xfrm flipH="1">
            <a:off x="3276600" y="3896499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" name="Line 75"/>
          <p:cNvSpPr>
            <a:spLocks noChangeShapeType="1"/>
          </p:cNvSpPr>
          <p:nvPr/>
        </p:nvSpPr>
        <p:spPr bwMode="auto">
          <a:xfrm>
            <a:off x="3276600" y="4201299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Line 76"/>
          <p:cNvSpPr>
            <a:spLocks noChangeShapeType="1"/>
          </p:cNvSpPr>
          <p:nvPr/>
        </p:nvSpPr>
        <p:spPr bwMode="auto">
          <a:xfrm flipH="1">
            <a:off x="3352800" y="4506099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auto">
          <a:xfrm>
            <a:off x="2895600" y="3896499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1" name="Line 69"/>
          <p:cNvSpPr>
            <a:spLocks noChangeShapeType="1"/>
          </p:cNvSpPr>
          <p:nvPr/>
        </p:nvSpPr>
        <p:spPr bwMode="auto">
          <a:xfrm>
            <a:off x="3505200" y="3048000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2" name="Line 70"/>
          <p:cNvSpPr>
            <a:spLocks noChangeShapeType="1"/>
          </p:cNvSpPr>
          <p:nvPr/>
        </p:nvSpPr>
        <p:spPr bwMode="auto">
          <a:xfrm flipH="1">
            <a:off x="3657600" y="2819400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3" name="Line 71"/>
          <p:cNvSpPr>
            <a:spLocks noChangeShapeType="1"/>
          </p:cNvSpPr>
          <p:nvPr/>
        </p:nvSpPr>
        <p:spPr bwMode="auto">
          <a:xfrm flipV="1">
            <a:off x="3657600" y="3124200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 flipH="1">
            <a:off x="3505200" y="35814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5" name="Line 73"/>
          <p:cNvSpPr>
            <a:spLocks noChangeShapeType="1"/>
          </p:cNvSpPr>
          <p:nvPr/>
        </p:nvSpPr>
        <p:spPr bwMode="auto">
          <a:xfrm>
            <a:off x="3505200" y="3733800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6" name="Line 74"/>
          <p:cNvSpPr>
            <a:spLocks noChangeShapeType="1"/>
          </p:cNvSpPr>
          <p:nvPr/>
        </p:nvSpPr>
        <p:spPr bwMode="auto">
          <a:xfrm flipH="1">
            <a:off x="3581400" y="3886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7" name="Line 75"/>
          <p:cNvSpPr>
            <a:spLocks noChangeShapeType="1"/>
          </p:cNvSpPr>
          <p:nvPr/>
        </p:nvSpPr>
        <p:spPr bwMode="auto">
          <a:xfrm>
            <a:off x="3581400" y="4191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8" name="Line 76"/>
          <p:cNvSpPr>
            <a:spLocks noChangeShapeType="1"/>
          </p:cNvSpPr>
          <p:nvPr/>
        </p:nvSpPr>
        <p:spPr bwMode="auto">
          <a:xfrm flipH="1">
            <a:off x="3657600" y="4495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9" name="Line 69"/>
          <p:cNvSpPr>
            <a:spLocks noChangeShapeType="1"/>
          </p:cNvSpPr>
          <p:nvPr/>
        </p:nvSpPr>
        <p:spPr bwMode="auto">
          <a:xfrm>
            <a:off x="2969742" y="3031527"/>
            <a:ext cx="152400" cy="533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0" name="Line 70"/>
          <p:cNvSpPr>
            <a:spLocks noChangeShapeType="1"/>
          </p:cNvSpPr>
          <p:nvPr/>
        </p:nvSpPr>
        <p:spPr bwMode="auto">
          <a:xfrm flipH="1">
            <a:off x="3122142" y="2802927"/>
            <a:ext cx="152400" cy="7620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1" name="Line 71"/>
          <p:cNvSpPr>
            <a:spLocks noChangeShapeType="1"/>
          </p:cNvSpPr>
          <p:nvPr/>
        </p:nvSpPr>
        <p:spPr bwMode="auto">
          <a:xfrm flipV="1">
            <a:off x="3122142" y="3107727"/>
            <a:ext cx="228600" cy="4572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2" name="Line 72"/>
          <p:cNvSpPr>
            <a:spLocks noChangeShapeType="1"/>
          </p:cNvSpPr>
          <p:nvPr/>
        </p:nvSpPr>
        <p:spPr bwMode="auto">
          <a:xfrm flipH="1">
            <a:off x="2969742" y="3564927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3" name="Line 73"/>
          <p:cNvSpPr>
            <a:spLocks noChangeShapeType="1"/>
          </p:cNvSpPr>
          <p:nvPr/>
        </p:nvSpPr>
        <p:spPr bwMode="auto">
          <a:xfrm>
            <a:off x="2969742" y="3717327"/>
            <a:ext cx="152400" cy="1524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4" name="Line 74"/>
          <p:cNvSpPr>
            <a:spLocks noChangeShapeType="1"/>
          </p:cNvSpPr>
          <p:nvPr/>
        </p:nvSpPr>
        <p:spPr bwMode="auto">
          <a:xfrm flipH="1">
            <a:off x="3045942" y="3869727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5" name="Line 75"/>
          <p:cNvSpPr>
            <a:spLocks noChangeShapeType="1"/>
          </p:cNvSpPr>
          <p:nvPr/>
        </p:nvSpPr>
        <p:spPr bwMode="auto">
          <a:xfrm>
            <a:off x="3045942" y="417452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6" name="Line 76"/>
          <p:cNvSpPr>
            <a:spLocks noChangeShapeType="1"/>
          </p:cNvSpPr>
          <p:nvPr/>
        </p:nvSpPr>
        <p:spPr bwMode="auto">
          <a:xfrm flipH="1">
            <a:off x="3122142" y="4479327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7" name="Oval 4"/>
          <p:cNvSpPr>
            <a:spLocks noChangeArrowheads="1"/>
          </p:cNvSpPr>
          <p:nvPr/>
        </p:nvSpPr>
        <p:spPr bwMode="auto">
          <a:xfrm>
            <a:off x="685800" y="44196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1143000" y="4343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9" name="Oval 58"/>
          <p:cNvSpPr>
            <a:spLocks noChangeArrowheads="1"/>
          </p:cNvSpPr>
          <p:nvPr/>
        </p:nvSpPr>
        <p:spPr bwMode="auto">
          <a:xfrm>
            <a:off x="228600" y="4343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>
            <a:off x="228600" y="3962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1" name="Oval 61"/>
          <p:cNvSpPr>
            <a:spLocks noChangeArrowheads="1"/>
          </p:cNvSpPr>
          <p:nvPr/>
        </p:nvSpPr>
        <p:spPr bwMode="auto">
          <a:xfrm>
            <a:off x="685800" y="41910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143000" y="3962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3" name="Oval 151"/>
          <p:cNvSpPr>
            <a:spLocks noChangeArrowheads="1"/>
          </p:cNvSpPr>
          <p:nvPr/>
        </p:nvSpPr>
        <p:spPr bwMode="auto">
          <a:xfrm>
            <a:off x="685800" y="3929063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828800" y="4267200"/>
            <a:ext cx="8953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Line 69"/>
          <p:cNvSpPr>
            <a:spLocks noChangeShapeType="1"/>
          </p:cNvSpPr>
          <p:nvPr/>
        </p:nvSpPr>
        <p:spPr bwMode="auto">
          <a:xfrm>
            <a:off x="5181600" y="2514600"/>
            <a:ext cx="152400" cy="5334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 flipH="1">
            <a:off x="5334000" y="2286000"/>
            <a:ext cx="152400" cy="7620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5" name="Line 72"/>
          <p:cNvSpPr>
            <a:spLocks noChangeShapeType="1"/>
          </p:cNvSpPr>
          <p:nvPr/>
        </p:nvSpPr>
        <p:spPr bwMode="auto">
          <a:xfrm flipH="1">
            <a:off x="5334000" y="3048000"/>
            <a:ext cx="0" cy="1219200"/>
          </a:xfrm>
          <a:prstGeom prst="line">
            <a:avLst/>
          </a:prstGeom>
          <a:noFill/>
          <a:ln w="1016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7" name="Line 74"/>
          <p:cNvSpPr>
            <a:spLocks noChangeShapeType="1"/>
          </p:cNvSpPr>
          <p:nvPr/>
        </p:nvSpPr>
        <p:spPr bwMode="auto">
          <a:xfrm flipH="1">
            <a:off x="5181600" y="42672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8" name="Line 75"/>
          <p:cNvSpPr>
            <a:spLocks noChangeShapeType="1"/>
          </p:cNvSpPr>
          <p:nvPr/>
        </p:nvSpPr>
        <p:spPr bwMode="auto">
          <a:xfrm>
            <a:off x="5181600" y="4800600"/>
            <a:ext cx="15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9" name="Line 76"/>
          <p:cNvSpPr>
            <a:spLocks noChangeShapeType="1"/>
          </p:cNvSpPr>
          <p:nvPr/>
        </p:nvSpPr>
        <p:spPr bwMode="auto">
          <a:xfrm flipH="1">
            <a:off x="5257800" y="51054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78" name="Line 71"/>
          <p:cNvSpPr>
            <a:spLocks noChangeShapeType="1"/>
          </p:cNvSpPr>
          <p:nvPr/>
        </p:nvSpPr>
        <p:spPr bwMode="auto">
          <a:xfrm flipV="1">
            <a:off x="5334000" y="2590800"/>
            <a:ext cx="228600" cy="4572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79" name="Line 71"/>
          <p:cNvSpPr>
            <a:spLocks noChangeShapeType="1"/>
          </p:cNvSpPr>
          <p:nvPr/>
        </p:nvSpPr>
        <p:spPr bwMode="auto">
          <a:xfrm flipV="1">
            <a:off x="5334000" y="3124200"/>
            <a:ext cx="228600" cy="4572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>
            <a:off x="5181600" y="3429000"/>
            <a:ext cx="152400" cy="5334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1" name="Oval 80"/>
          <p:cNvSpPr/>
          <p:nvPr/>
        </p:nvSpPr>
        <p:spPr>
          <a:xfrm rot="20411300" flipH="1">
            <a:off x="5314950" y="3467100"/>
            <a:ext cx="533400" cy="1981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Oval 81"/>
          <p:cNvSpPr/>
          <p:nvPr/>
        </p:nvSpPr>
        <p:spPr>
          <a:xfrm rot="20411300" flipH="1">
            <a:off x="5538313" y="3480429"/>
            <a:ext cx="318777" cy="876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943600" y="3581400"/>
            <a:ext cx="8953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4"/>
          <p:cNvSpPr>
            <a:spLocks noChangeArrowheads="1"/>
          </p:cNvSpPr>
          <p:nvPr/>
        </p:nvSpPr>
        <p:spPr bwMode="auto">
          <a:xfrm>
            <a:off x="7620000" y="36576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8077200" y="3581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6" name="Oval 58"/>
          <p:cNvSpPr>
            <a:spLocks noChangeArrowheads="1"/>
          </p:cNvSpPr>
          <p:nvPr/>
        </p:nvSpPr>
        <p:spPr bwMode="auto">
          <a:xfrm>
            <a:off x="7162800" y="3581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7" name="Oval 59"/>
          <p:cNvSpPr>
            <a:spLocks noChangeArrowheads="1"/>
          </p:cNvSpPr>
          <p:nvPr/>
        </p:nvSpPr>
        <p:spPr bwMode="auto">
          <a:xfrm>
            <a:off x="7162800" y="3200400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8" name="Oval 61"/>
          <p:cNvSpPr>
            <a:spLocks noChangeArrowheads="1"/>
          </p:cNvSpPr>
          <p:nvPr/>
        </p:nvSpPr>
        <p:spPr bwMode="auto">
          <a:xfrm>
            <a:off x="7620000" y="342900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8077200" y="32004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0" name="Oval 151"/>
          <p:cNvSpPr>
            <a:spLocks noChangeArrowheads="1"/>
          </p:cNvSpPr>
          <p:nvPr/>
        </p:nvSpPr>
        <p:spPr bwMode="auto">
          <a:xfrm>
            <a:off x="7620000" y="3167063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1" name="Line 75"/>
          <p:cNvSpPr>
            <a:spLocks noChangeShapeType="1"/>
          </p:cNvSpPr>
          <p:nvPr/>
        </p:nvSpPr>
        <p:spPr bwMode="auto">
          <a:xfrm>
            <a:off x="5334000" y="51435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2" name="Line 74"/>
          <p:cNvSpPr>
            <a:spLocks noChangeShapeType="1"/>
          </p:cNvSpPr>
          <p:nvPr/>
        </p:nvSpPr>
        <p:spPr bwMode="auto">
          <a:xfrm flipH="1">
            <a:off x="5029200" y="48387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3" name="Line 74"/>
          <p:cNvSpPr>
            <a:spLocks noChangeShapeType="1"/>
          </p:cNvSpPr>
          <p:nvPr/>
        </p:nvSpPr>
        <p:spPr bwMode="auto">
          <a:xfrm flipH="1">
            <a:off x="5334000" y="53340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4" name="Line 75"/>
          <p:cNvSpPr>
            <a:spLocks noChangeShapeType="1"/>
          </p:cNvSpPr>
          <p:nvPr/>
        </p:nvSpPr>
        <p:spPr bwMode="auto">
          <a:xfrm>
            <a:off x="5410200" y="5562600"/>
            <a:ext cx="15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5" name="Line 75"/>
          <p:cNvSpPr>
            <a:spLocks noChangeShapeType="1"/>
          </p:cNvSpPr>
          <p:nvPr/>
        </p:nvSpPr>
        <p:spPr bwMode="auto">
          <a:xfrm>
            <a:off x="5276850" y="4495800"/>
            <a:ext cx="15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6" name="TextBox 95"/>
          <p:cNvSpPr txBox="1"/>
          <p:nvPr/>
        </p:nvSpPr>
        <p:spPr>
          <a:xfrm>
            <a:off x="76200" y="3440668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Generation 1 Seed</a:t>
            </a:r>
            <a:endParaRPr lang="en-CA" dirty="0"/>
          </a:p>
        </p:txBody>
      </p:sp>
      <p:sp>
        <p:nvSpPr>
          <p:cNvPr id="97" name="TextBox 96"/>
          <p:cNvSpPr txBox="1"/>
          <p:nvPr/>
        </p:nvSpPr>
        <p:spPr>
          <a:xfrm>
            <a:off x="6877050" y="2743200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Generation 2 Seed</a:t>
            </a:r>
            <a:endParaRPr lang="en-CA" dirty="0"/>
          </a:p>
        </p:txBody>
      </p:sp>
      <p:sp>
        <p:nvSpPr>
          <p:cNvPr id="98" name="TextBox 97"/>
          <p:cNvSpPr txBox="1"/>
          <p:nvPr/>
        </p:nvSpPr>
        <p:spPr>
          <a:xfrm>
            <a:off x="4667250" y="160020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Canadian field grown plants</a:t>
            </a:r>
            <a:endParaRPr lang="en-CA" dirty="0"/>
          </a:p>
        </p:txBody>
      </p:sp>
      <p:sp>
        <p:nvSpPr>
          <p:cNvPr id="99" name="TextBox 98"/>
          <p:cNvSpPr txBox="1"/>
          <p:nvPr/>
        </p:nvSpPr>
        <p:spPr>
          <a:xfrm>
            <a:off x="2724150" y="207645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Growth Room Seedlings</a:t>
            </a:r>
            <a:endParaRPr lang="en-CA" dirty="0"/>
          </a:p>
        </p:txBody>
      </p:sp>
      <p:cxnSp>
        <p:nvCxnSpPr>
          <p:cNvPr id="100" name="Straight Arrow Connector 99"/>
          <p:cNvCxnSpPr/>
          <p:nvPr/>
        </p:nvCxnSpPr>
        <p:spPr>
          <a:xfrm rot="5400000">
            <a:off x="686594" y="5028406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rot="16200000" flipH="1">
            <a:off x="5257800" y="4191000"/>
            <a:ext cx="1371600" cy="1066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>
            <a:off x="7544594" y="4266406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6200" y="525780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15 Seeds/Genotype </a:t>
            </a:r>
          </a:p>
          <a:p>
            <a:r>
              <a:rPr lang="en-CA" dirty="0" smtClean="0"/>
              <a:t>Pooled</a:t>
            </a:r>
            <a:endParaRPr lang="en-CA" dirty="0"/>
          </a:p>
        </p:txBody>
      </p:sp>
      <p:sp>
        <p:nvSpPr>
          <p:cNvPr id="107" name="TextBox 106"/>
          <p:cNvSpPr txBox="1"/>
          <p:nvPr/>
        </p:nvSpPr>
        <p:spPr>
          <a:xfrm>
            <a:off x="6496050" y="5352871"/>
            <a:ext cx="226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Random block planting,  </a:t>
            </a:r>
          </a:p>
          <a:p>
            <a:r>
              <a:rPr lang="en-CA" dirty="0" smtClean="0"/>
              <a:t>10 Stems/Genotype </a:t>
            </a:r>
          </a:p>
          <a:p>
            <a:r>
              <a:rPr lang="en-CA" dirty="0" smtClean="0"/>
              <a:t>Pooled</a:t>
            </a:r>
            <a:endParaRPr lang="en-CA" dirty="0"/>
          </a:p>
        </p:txBody>
      </p:sp>
      <p:sp>
        <p:nvSpPr>
          <p:cNvPr id="109" name="TextBox 108"/>
          <p:cNvSpPr txBox="1"/>
          <p:nvPr/>
        </p:nvSpPr>
        <p:spPr>
          <a:xfrm>
            <a:off x="6953250" y="4495800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15 Seeds/Genotype </a:t>
            </a:r>
          </a:p>
          <a:p>
            <a:r>
              <a:rPr lang="en-CA" dirty="0" smtClean="0"/>
              <a:t>Surveyed</a:t>
            </a:r>
            <a:endParaRPr lang="en-CA" dirty="0"/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Figure3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533400" y="990600"/>
            <a:ext cx="8229600" cy="56254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CA" sz="4000" dirty="0" smtClean="0"/>
              <a:t>Objective 1: TRFLP – Generation 1 Seed</a:t>
            </a:r>
            <a:endParaRPr lang="en-CA" sz="4000" dirty="0"/>
          </a:p>
        </p:txBody>
      </p:sp>
      <p:sp>
        <p:nvSpPr>
          <p:cNvPr id="7" name="Rectangle 6"/>
          <p:cNvSpPr/>
          <p:nvPr/>
        </p:nvSpPr>
        <p:spPr>
          <a:xfrm rot="20710684">
            <a:off x="4799099" y="2183258"/>
            <a:ext cx="2368985" cy="148788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3600000" rev="83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239000" y="2971800"/>
            <a:ext cx="762000" cy="457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457700" y="1866900"/>
            <a:ext cx="609600" cy="533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303"/>
            <a:ext cx="9144000" cy="1143000"/>
          </a:xfrm>
        </p:spPr>
        <p:txBody>
          <a:bodyPr/>
          <a:lstStyle/>
          <a:p>
            <a:r>
              <a:rPr lang="en-CA" sz="4000" dirty="0" smtClean="0"/>
              <a:t>Maize has been important all over the Americas for thousands of years...</a:t>
            </a:r>
            <a:endParaRPr lang="en-CA" sz="4000" dirty="0"/>
          </a:p>
        </p:txBody>
      </p:sp>
      <p:pic>
        <p:nvPicPr>
          <p:cNvPr id="6" name="Content Placeholder 5" descr="YumilKaxobMaizeGod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304800" y="1295400"/>
            <a:ext cx="2133600" cy="2334655"/>
          </a:xfrm>
        </p:spPr>
      </p:pic>
      <p:pic>
        <p:nvPicPr>
          <p:cNvPr id="4" name="Picture 3" descr="cornethanol.jpg"/>
          <p:cNvPicPr>
            <a:picLocks noChangeAspect="1"/>
          </p:cNvPicPr>
          <p:nvPr/>
        </p:nvPicPr>
        <p:blipFill>
          <a:blip r:embed="rId4" cstate="screen">
            <a:lum bright="20000" contrast="10000"/>
          </a:blip>
          <a:srcRect/>
          <a:stretch>
            <a:fillRect/>
          </a:stretch>
        </p:blipFill>
        <p:spPr>
          <a:xfrm>
            <a:off x="7334250" y="4419600"/>
            <a:ext cx="1447800" cy="2111022"/>
          </a:xfrm>
          <a:prstGeom prst="rect">
            <a:avLst/>
          </a:prstGeom>
        </p:spPr>
      </p:pic>
      <p:pic>
        <p:nvPicPr>
          <p:cNvPr id="5" name="Picture 4" descr="MOLAS033_000.tif"/>
          <p:cNvPicPr>
            <a:picLocks noChangeAspect="1"/>
          </p:cNvPicPr>
          <p:nvPr/>
        </p:nvPicPr>
        <p:blipFill>
          <a:blip r:embed="rId5" cstate="screen">
            <a:lum bright="20000"/>
          </a:blip>
          <a:srcRect/>
          <a:stretch>
            <a:fillRect/>
          </a:stretch>
        </p:blipFill>
        <p:spPr>
          <a:xfrm>
            <a:off x="400050" y="4419600"/>
            <a:ext cx="1473543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5446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Mayan maize god  </a:t>
            </a:r>
          </a:p>
          <a:p>
            <a:pPr algn="ctr"/>
            <a:r>
              <a:rPr lang="en-CA" dirty="0" err="1" smtClean="0"/>
              <a:t>Yumil</a:t>
            </a:r>
            <a:r>
              <a:rPr lang="en-CA" dirty="0" smtClean="0"/>
              <a:t> </a:t>
            </a:r>
            <a:r>
              <a:rPr lang="en-CA" dirty="0" err="1" smtClean="0"/>
              <a:t>Kaxob</a:t>
            </a:r>
            <a:endParaRPr lang="en-CA" dirty="0"/>
          </a:p>
        </p:txBody>
      </p:sp>
      <p:pic>
        <p:nvPicPr>
          <p:cNvPr id="8" name="Picture 7" descr="zapotecmaizegod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608308" y="1295400"/>
            <a:ext cx="207264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8298" y="354466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err="1" smtClean="0"/>
              <a:t>Zapotec</a:t>
            </a:r>
            <a:r>
              <a:rPr lang="en-CA" dirty="0" smtClean="0"/>
              <a:t> maize god</a:t>
            </a:r>
          </a:p>
          <a:p>
            <a:pPr algn="ctr"/>
            <a:r>
              <a:rPr lang="en-CA" dirty="0" err="1" smtClean="0"/>
              <a:t>Pitao</a:t>
            </a:r>
            <a:r>
              <a:rPr lang="en-CA" dirty="0" smtClean="0"/>
              <a:t> </a:t>
            </a:r>
            <a:r>
              <a:rPr lang="en-CA" dirty="0" err="1" smtClean="0"/>
              <a:t>Cozobi</a:t>
            </a:r>
            <a:endParaRPr lang="en-CA" dirty="0"/>
          </a:p>
        </p:txBody>
      </p:sp>
      <p:pic>
        <p:nvPicPr>
          <p:cNvPr id="11" name="Picture 10" descr="maizecobfigures.jpg"/>
          <p:cNvPicPr>
            <a:picLocks noChangeAspect="1"/>
          </p:cNvPicPr>
          <p:nvPr/>
        </p:nvPicPr>
        <p:blipFill>
          <a:blip r:embed="rId7" cstate="screen">
            <a:lum contrast="20000"/>
          </a:blip>
          <a:stretch>
            <a:fillRect/>
          </a:stretch>
        </p:blipFill>
        <p:spPr>
          <a:xfrm>
            <a:off x="6705600" y="1295400"/>
            <a:ext cx="2057400" cy="22868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2120" y="3541058"/>
            <a:ext cx="163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err="1" smtClean="0"/>
              <a:t>Moche</a:t>
            </a:r>
            <a:r>
              <a:rPr lang="en-CA" dirty="0" smtClean="0"/>
              <a:t> culture</a:t>
            </a:r>
          </a:p>
          <a:p>
            <a:pPr algn="ctr"/>
            <a:r>
              <a:rPr lang="en-CA" dirty="0" smtClean="0"/>
              <a:t>Peru</a:t>
            </a:r>
            <a:endParaRPr lang="en-CA" dirty="0"/>
          </a:p>
        </p:txBody>
      </p:sp>
      <p:pic>
        <p:nvPicPr>
          <p:cNvPr id="13" name="Picture 12" descr="IMG_2225 corn palace.JPG"/>
          <p:cNvPicPr>
            <a:picLocks noChangeAspect="1"/>
          </p:cNvPicPr>
          <p:nvPr/>
        </p:nvPicPr>
        <p:blipFill>
          <a:blip r:embed="rId8" cstate="screen">
            <a:lum contrast="10000"/>
          </a:blip>
          <a:stretch>
            <a:fillRect/>
          </a:stretch>
        </p:blipFill>
        <p:spPr>
          <a:xfrm>
            <a:off x="3067050" y="4267200"/>
            <a:ext cx="3105150" cy="21888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651108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Mitchell Corn Palace, USA</a:t>
            </a:r>
            <a:endParaRPr lang="en-CA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048000" y="4286697"/>
            <a:ext cx="3143250" cy="224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7" descr="Figure3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81000" y="1066800"/>
            <a:ext cx="8382000" cy="55626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CA" sz="4000" dirty="0" smtClean="0"/>
              <a:t>Objective 1: TRFLP – Generation 2 Seed</a:t>
            </a:r>
            <a:endParaRPr lang="en-CA" sz="4000" dirty="0"/>
          </a:p>
        </p:txBody>
      </p:sp>
      <p:sp>
        <p:nvSpPr>
          <p:cNvPr id="8" name="Rectangle 7"/>
          <p:cNvSpPr/>
          <p:nvPr/>
        </p:nvSpPr>
        <p:spPr>
          <a:xfrm rot="20682632">
            <a:off x="4199551" y="2165170"/>
            <a:ext cx="2806856" cy="1904727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3600000" rev="83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7581900" y="3238500"/>
            <a:ext cx="7620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229100" y="1790700"/>
            <a:ext cx="6096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4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1059771"/>
            <a:ext cx="8382000" cy="556962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CA" sz="4000" dirty="0" smtClean="0"/>
              <a:t>Objective 1: TRFLP – Stems</a:t>
            </a:r>
            <a:endParaRPr lang="en-CA" sz="40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358215" y="1795185"/>
            <a:ext cx="784413" cy="39444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gure5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1905000"/>
            <a:ext cx="4191000" cy="2133600"/>
          </a:xfrm>
          <a:prstGeom prst="rect">
            <a:avLst/>
          </a:prstGeom>
        </p:spPr>
      </p:pic>
      <p:pic>
        <p:nvPicPr>
          <p:cNvPr id="22" name="Picture 21" descr="Figure5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3962400"/>
            <a:ext cx="4191000" cy="2057400"/>
          </a:xfrm>
          <a:prstGeom prst="rect">
            <a:avLst/>
          </a:prstGeom>
        </p:spPr>
      </p:pic>
      <p:pic>
        <p:nvPicPr>
          <p:cNvPr id="21" name="Picture 20" descr="Figure5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81000" y="1905000"/>
            <a:ext cx="41910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07" y="6324600"/>
            <a:ext cx="2286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3810000" y="6324600"/>
            <a:ext cx="22860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6324600" y="6324600"/>
            <a:ext cx="2286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1460307" y="62600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1 Seed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981450" y="62484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2 Seed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6476509" y="62600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Stems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1295400" y="1524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Conserved in Seed 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5410200" y="154305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Conserved in Stems</a:t>
            </a:r>
            <a:endParaRPr lang="en-CA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CA" sz="4000" dirty="0" smtClean="0"/>
              <a:t>Objective 1: TRFLP – Comparisons</a:t>
            </a:r>
            <a:endParaRPr lang="en-CA" sz="4000" dirty="0"/>
          </a:p>
        </p:txBody>
      </p:sp>
      <p:sp>
        <p:nvSpPr>
          <p:cNvPr id="17" name="Rectangle 16"/>
          <p:cNvSpPr/>
          <p:nvPr/>
        </p:nvSpPr>
        <p:spPr>
          <a:xfrm>
            <a:off x="3810000" y="19812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3810000" y="39624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8153400" y="2003613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8229600" y="38862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Figure5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3962400"/>
            <a:ext cx="3886200" cy="1981200"/>
          </a:xfrm>
          <a:prstGeom prst="rect">
            <a:avLst/>
          </a:prstGeom>
        </p:spPr>
      </p:pic>
      <p:pic>
        <p:nvPicPr>
          <p:cNvPr id="24" name="Picture 23" descr="Figure5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2057400"/>
            <a:ext cx="3886200" cy="1905000"/>
          </a:xfrm>
          <a:prstGeom prst="rect">
            <a:avLst/>
          </a:prstGeom>
        </p:spPr>
      </p:pic>
      <p:pic>
        <p:nvPicPr>
          <p:cNvPr id="23" name="Picture 22" descr="Figure5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81000" y="3962400"/>
            <a:ext cx="3962400" cy="1981200"/>
          </a:xfrm>
          <a:prstGeom prst="rect">
            <a:avLst/>
          </a:prstGeom>
        </p:spPr>
      </p:pic>
      <p:pic>
        <p:nvPicPr>
          <p:cNvPr id="22" name="Picture 21" descr="Figure5.t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81000" y="2057400"/>
            <a:ext cx="3962401" cy="1905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Objective 1: TRFLP – Comparisons</a:t>
            </a:r>
            <a:endParaRPr lang="en-CA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447800"/>
            <a:ext cx="401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Conserved in stems and seeds across genotypes 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4863471" y="1447800"/>
            <a:ext cx="351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Abundant in </a:t>
            </a:r>
            <a:r>
              <a:rPr lang="en-CA" dirty="0" err="1" smtClean="0"/>
              <a:t>teosinte</a:t>
            </a:r>
            <a:r>
              <a:rPr lang="en-CA" dirty="0" smtClean="0"/>
              <a:t> seeds and all stems</a:t>
            </a: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1269807" y="6324600"/>
            <a:ext cx="2286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3810000" y="6324600"/>
            <a:ext cx="22860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6324600" y="6324600"/>
            <a:ext cx="2286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1460307" y="62600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1 Seed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3981450" y="62484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2 Seed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476509" y="62600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Stems</a:t>
            </a:r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3733800" y="21336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7848600" y="21336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3733800" y="40386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8001000" y="40386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91723" y="2720787"/>
            <a:ext cx="382953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029200" y="304800"/>
            <a:ext cx="38862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 1: How related are bacterial </a:t>
            </a:r>
            <a:r>
              <a:rPr kumimoji="0" lang="en-C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endophytic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communities? </a:t>
            </a:r>
            <a:b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(principle component analysis)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Figure2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04800" y="304800"/>
            <a:ext cx="4572000" cy="6400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39586" y="493058"/>
            <a:ext cx="2841813" cy="4213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Generation 1 Seed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0" y="3617258"/>
            <a:ext cx="2819400" cy="345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Generation 2 Seed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" y="304800"/>
            <a:ext cx="4572000" cy="6324600"/>
            <a:chOff x="304800" y="304800"/>
            <a:chExt cx="4572000" cy="6324600"/>
          </a:xfrm>
        </p:grpSpPr>
        <p:sp>
          <p:nvSpPr>
            <p:cNvPr id="13" name="Rectangle 12"/>
            <p:cNvSpPr/>
            <p:nvPr/>
          </p:nvSpPr>
          <p:spPr>
            <a:xfrm>
              <a:off x="304800" y="304800"/>
              <a:ext cx="4572000" cy="6324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2" name="Picture 11" descr="Figure2.tif"/>
            <p:cNvPicPr>
              <a:picLocks noChangeAspect="1"/>
            </p:cNvPicPr>
            <p:nvPr/>
          </p:nvPicPr>
          <p:blipFill>
            <a:blip r:embed="rId4" cstate="screen"/>
            <a:srcRect b="-4057"/>
            <a:stretch>
              <a:fillRect/>
            </a:stretch>
          </p:blipFill>
          <p:spPr>
            <a:xfrm>
              <a:off x="304800" y="2133600"/>
              <a:ext cx="4572000" cy="3505200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838200" y="2209800"/>
              <a:ext cx="2667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Stems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1008529" y="5486400"/>
              <a:ext cx="2667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(no </a:t>
              </a:r>
              <a:r>
                <a:rPr kumimoji="0" lang="en-CA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coherant</a:t>
              </a:r>
              <a:r>
                <a:rPr kumimoji="0" lang="en-CA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pattern)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6200" y="-228600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 1: </a:t>
            </a:r>
            <a:r>
              <a:rPr lang="en-CA" sz="2800" dirty="0" smtClean="0">
                <a:latin typeface="+mj-lt"/>
                <a:ea typeface="+mj-ea"/>
                <a:cs typeface="+mj-cs"/>
              </a:rPr>
              <a:t>P</a:t>
            </a:r>
            <a:r>
              <a:rPr kumimoji="0" lang="en-CA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hylogenetics</a:t>
            </a:r>
            <a:r>
              <a:rPr kumimoji="0" lang="en-CA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16S clones and cultures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Figure11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0" y="687324"/>
            <a:ext cx="6018276" cy="60182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 1: Summary of TRFLP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54563"/>
          </a:xfrm>
        </p:spPr>
        <p:txBody>
          <a:bodyPr/>
          <a:lstStyle/>
          <a:p>
            <a:r>
              <a:rPr lang="en-CA" sz="2800" dirty="0" smtClean="0"/>
              <a:t>Four TRFLP signals including two predicted to represent </a:t>
            </a:r>
            <a:r>
              <a:rPr lang="en-CA" sz="2800" i="1" dirty="0" smtClean="0"/>
              <a:t>Clostridium</a:t>
            </a:r>
            <a:r>
              <a:rPr lang="en-CA" sz="2800" dirty="0" smtClean="0"/>
              <a:t> and </a:t>
            </a:r>
            <a:r>
              <a:rPr lang="en-CA" sz="2800" i="1" dirty="0" err="1" smtClean="0"/>
              <a:t>Paenibacillus</a:t>
            </a:r>
            <a:r>
              <a:rPr lang="en-CA" sz="2800" dirty="0" smtClean="0"/>
              <a:t> species were conserved across all </a:t>
            </a:r>
            <a:r>
              <a:rPr lang="en-CA" sz="2800" i="1" dirty="0" err="1" smtClean="0"/>
              <a:t>Zea</a:t>
            </a:r>
            <a:r>
              <a:rPr lang="en-CA" sz="2800" dirty="0" smtClean="0"/>
              <a:t> genotypes.</a:t>
            </a:r>
          </a:p>
          <a:p>
            <a:r>
              <a:rPr lang="en-CA" sz="2800" dirty="0" smtClean="0"/>
              <a:t>Loss of the </a:t>
            </a:r>
            <a:r>
              <a:rPr lang="en-CA" sz="2800" dirty="0" err="1" smtClean="0"/>
              <a:t>fruitcase</a:t>
            </a:r>
            <a:r>
              <a:rPr lang="en-CA" sz="2800" dirty="0" smtClean="0"/>
              <a:t> in maize may explain reduction of populations of seed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, such as </a:t>
            </a:r>
            <a:r>
              <a:rPr lang="en-CA" sz="2800" i="1" dirty="0" err="1" smtClean="0"/>
              <a:t>Enterobacter</a:t>
            </a:r>
            <a:r>
              <a:rPr lang="en-CA" sz="2800" i="1" dirty="0" smtClean="0"/>
              <a:t>/</a:t>
            </a:r>
            <a:r>
              <a:rPr lang="en-CA" sz="2800" i="1" dirty="0" err="1" smtClean="0"/>
              <a:t>Pantoea</a:t>
            </a:r>
            <a:r>
              <a:rPr lang="en-CA" sz="2800" dirty="0" smtClean="0"/>
              <a:t> .</a:t>
            </a:r>
          </a:p>
          <a:p>
            <a:r>
              <a:rPr lang="en-CA" sz="2800" dirty="0" err="1" smtClean="0"/>
              <a:t>Phylogenetic</a:t>
            </a:r>
            <a:r>
              <a:rPr lang="en-CA" sz="2800" dirty="0" smtClean="0"/>
              <a:t> change, but not external environment correlates to changes in </a:t>
            </a:r>
            <a:r>
              <a:rPr lang="en-CA" sz="2800" i="1" dirty="0" err="1" smtClean="0"/>
              <a:t>Zea</a:t>
            </a:r>
            <a:r>
              <a:rPr lang="en-CA" sz="2800" dirty="0" smtClean="0"/>
              <a:t> seed </a:t>
            </a:r>
            <a:r>
              <a:rPr lang="en-CA" sz="2800" dirty="0" err="1" smtClean="0"/>
              <a:t>endophytic</a:t>
            </a:r>
            <a:r>
              <a:rPr lang="en-CA" sz="2800" dirty="0" smtClean="0"/>
              <a:t> populations.</a:t>
            </a:r>
          </a:p>
          <a:p>
            <a:r>
              <a:rPr lang="en-CA" sz="2800" dirty="0" err="1" smtClean="0"/>
              <a:t>Endophyte</a:t>
            </a:r>
            <a:r>
              <a:rPr lang="en-CA" sz="2800" dirty="0" smtClean="0"/>
              <a:t> populations  in seed are regulated by plant genotype, but in stems there is no clear pattern.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CA" dirty="0" smtClean="0"/>
              <a:t>Objective 1: Culturing Seed </a:t>
            </a:r>
            <a:r>
              <a:rPr lang="en-CA" dirty="0" err="1" smtClean="0"/>
              <a:t>Endophytes</a:t>
            </a:r>
            <a:endParaRPr lang="en-CA" dirty="0"/>
          </a:p>
        </p:txBody>
      </p:sp>
      <p:pic>
        <p:nvPicPr>
          <p:cNvPr id="5" name="Picture 192" descr="SAMPLEPLATES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430" y="2438400"/>
            <a:ext cx="9022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CA" dirty="0" smtClean="0"/>
              <a:t>Objective 1: Organizing and testing functions of isolates</a:t>
            </a:r>
            <a:endParaRPr lang="en-CA" dirty="0"/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14400" y="60592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CA" dirty="0"/>
              <a:t>A total of 124 bacteria were isolated from agar </a:t>
            </a:r>
            <a:r>
              <a:rPr lang="en-CA" dirty="0" smtClean="0"/>
              <a:t>plates; </a:t>
            </a:r>
            <a:r>
              <a:rPr lang="en-CA" dirty="0"/>
              <a:t>identified by sequencing of the </a:t>
            </a:r>
            <a:r>
              <a:rPr lang="en-CA" dirty="0" smtClean="0"/>
              <a:t>16S; and 94 unique isolates put into a 96 well plate. </a:t>
            </a:r>
            <a:endParaRPr lang="en-CA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2057400" y="1411069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gure7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363073" y="1272250"/>
            <a:ext cx="6245352" cy="4847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8001000" cy="1752600"/>
          </a:xfrm>
        </p:spPr>
        <p:txBody>
          <a:bodyPr/>
          <a:lstStyle/>
          <a:p>
            <a:r>
              <a:rPr lang="en-CA" b="1" dirty="0" smtClean="0"/>
              <a:t>Objective 1: Culturing from Seed</a:t>
            </a:r>
            <a:endParaRPr lang="en-CA" b="1" dirty="0"/>
          </a:p>
        </p:txBody>
      </p:sp>
      <p:sp>
        <p:nvSpPr>
          <p:cNvPr id="5" name="Rectangle 4"/>
          <p:cNvSpPr/>
          <p:nvPr/>
        </p:nvSpPr>
        <p:spPr>
          <a:xfrm>
            <a:off x="5867891" y="6381750"/>
            <a:ext cx="228600" cy="228600"/>
          </a:xfrm>
          <a:prstGeom prst="rect">
            <a:avLst/>
          </a:prstGeom>
          <a:solidFill>
            <a:srgbClr val="0D4B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6019800" y="631721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Both Seed Generations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3429000" y="6362700"/>
            <a:ext cx="228600" cy="228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3580909" y="62981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2 Seed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838691" y="6351032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990600" y="62865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Generation 1 Seed</a:t>
            </a: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1371600" y="2971799"/>
            <a:ext cx="6248400" cy="21067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371600" y="4359471"/>
            <a:ext cx="62484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1371600" y="2298699"/>
            <a:ext cx="990600" cy="19797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1371600" y="3512675"/>
            <a:ext cx="990600" cy="22112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0" y="990600"/>
            <a:ext cx="4495801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9144000" cy="1143000"/>
          </a:xfrm>
        </p:spPr>
        <p:txBody>
          <a:bodyPr/>
          <a:lstStyle/>
          <a:p>
            <a:r>
              <a:rPr lang="en-US" sz="4000" b="1" dirty="0" smtClean="0"/>
              <a:t>Where does maize come from?</a:t>
            </a:r>
            <a:endParaRPr lang="en-CA" sz="4000" dirty="0"/>
          </a:p>
        </p:txBody>
      </p:sp>
      <p:pic>
        <p:nvPicPr>
          <p:cNvPr id="6" name="Content Placeholder 5" descr="americas.g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590801" y="990600"/>
            <a:ext cx="4114800" cy="5576206"/>
          </a:xfrm>
        </p:spPr>
      </p:pic>
      <p:sp>
        <p:nvSpPr>
          <p:cNvPr id="8" name="5-Point Star 7"/>
          <p:cNvSpPr/>
          <p:nvPr/>
        </p:nvSpPr>
        <p:spPr>
          <a:xfrm>
            <a:off x="4495800" y="3810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2667000" y="3657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9,000 years ago </a:t>
            </a:r>
          </a:p>
          <a:p>
            <a:r>
              <a:rPr lang="en-CA" dirty="0" smtClean="0"/>
              <a:t>Oaxaca, Mexico</a:t>
            </a:r>
            <a:endParaRPr lang="en-CA" dirty="0"/>
          </a:p>
        </p:txBody>
      </p:sp>
      <p:sp>
        <p:nvSpPr>
          <p:cNvPr id="10" name="Right Arrow 9"/>
          <p:cNvSpPr/>
          <p:nvPr/>
        </p:nvSpPr>
        <p:spPr>
          <a:xfrm rot="18739209">
            <a:off x="4526888" y="3213241"/>
            <a:ext cx="1347523" cy="21578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ight Arrow 10"/>
          <p:cNvSpPr/>
          <p:nvPr/>
        </p:nvSpPr>
        <p:spPr>
          <a:xfrm rot="14347947">
            <a:off x="4110448" y="3466171"/>
            <a:ext cx="569647" cy="24884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ight Arrow 11"/>
          <p:cNvSpPr/>
          <p:nvPr/>
        </p:nvSpPr>
        <p:spPr>
          <a:xfrm rot="2277434">
            <a:off x="5616848" y="5178023"/>
            <a:ext cx="615406" cy="20220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Bent Arrow 14"/>
          <p:cNvSpPr/>
          <p:nvPr/>
        </p:nvSpPr>
        <p:spPr>
          <a:xfrm rot="13667321" flipH="1" flipV="1">
            <a:off x="5581689" y="4271927"/>
            <a:ext cx="739840" cy="486981"/>
          </a:xfrm>
          <a:prstGeom prst="bentArrow">
            <a:avLst>
              <a:gd name="adj1" fmla="val 25000"/>
              <a:gd name="adj2" fmla="val 28966"/>
              <a:gd name="adj3" fmla="val 25000"/>
              <a:gd name="adj4" fmla="val 4375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3667321" flipV="1">
            <a:off x="5248737" y="3858139"/>
            <a:ext cx="562357" cy="627621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4299464">
            <a:off x="4442682" y="4555155"/>
            <a:ext cx="1935033" cy="482366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4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igure8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38200" y="1828800"/>
            <a:ext cx="7315200" cy="413717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143000"/>
          </a:xfrm>
        </p:spPr>
        <p:txBody>
          <a:bodyPr/>
          <a:lstStyle/>
          <a:p>
            <a:r>
              <a:rPr lang="en-CA" dirty="0" smtClean="0"/>
              <a:t>Objective 1: Organizing and testing functions of isolates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342484" y="3669268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Antibiosis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199188" y="5219700"/>
            <a:ext cx="15440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Phosphate </a:t>
            </a:r>
          </a:p>
          <a:p>
            <a:r>
              <a:rPr lang="en-CA" dirty="0" err="1" smtClean="0"/>
              <a:t>Solubilization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433811" y="5486400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err="1" smtClean="0"/>
              <a:t>Pectinase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3465906" y="5486400"/>
            <a:ext cx="21082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err="1" smtClean="0"/>
              <a:t>Acetoin</a:t>
            </a:r>
            <a:r>
              <a:rPr lang="en-CA" dirty="0" smtClean="0"/>
              <a:t>/</a:t>
            </a:r>
            <a:r>
              <a:rPr lang="en-CA" dirty="0" err="1" smtClean="0"/>
              <a:t>Butanediol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3669268"/>
            <a:ext cx="19030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ACC </a:t>
            </a:r>
            <a:r>
              <a:rPr lang="en-CA" dirty="0" err="1" smtClean="0"/>
              <a:t>Deaminase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877049" y="6038850"/>
            <a:ext cx="7276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Also tested nitrogen free growth, </a:t>
            </a:r>
            <a:r>
              <a:rPr lang="en-CA" dirty="0" err="1" smtClean="0"/>
              <a:t>cellulase</a:t>
            </a:r>
            <a:r>
              <a:rPr lang="en-CA" dirty="0" smtClean="0"/>
              <a:t>, </a:t>
            </a:r>
            <a:r>
              <a:rPr lang="en-CA" dirty="0" err="1" smtClean="0"/>
              <a:t>RNAse</a:t>
            </a:r>
            <a:r>
              <a:rPr lang="en-CA" dirty="0" smtClean="0"/>
              <a:t>, </a:t>
            </a:r>
            <a:r>
              <a:rPr lang="en-CA" dirty="0" err="1" smtClean="0"/>
              <a:t>auxin</a:t>
            </a:r>
            <a:r>
              <a:rPr lang="en-CA" dirty="0" smtClean="0"/>
              <a:t> production, </a:t>
            </a:r>
          </a:p>
          <a:p>
            <a:r>
              <a:rPr lang="en-CA" dirty="0" err="1" smtClean="0"/>
              <a:t>siderophore</a:t>
            </a:r>
            <a:r>
              <a:rPr lang="en-CA" dirty="0" smtClean="0"/>
              <a:t> production</a:t>
            </a:r>
            <a:endParaRPr lang="en-CA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ure8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57200" y="1447799"/>
            <a:ext cx="7924800" cy="52578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143000"/>
          </a:xfrm>
        </p:spPr>
        <p:txBody>
          <a:bodyPr/>
          <a:lstStyle/>
          <a:p>
            <a:r>
              <a:rPr lang="en-CA" dirty="0" smtClean="0"/>
              <a:t>Objective 1: Do isolates from different seed have specialized functions?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08420" y="4572000"/>
            <a:ext cx="304800" cy="2286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5105400" y="1524000"/>
            <a:ext cx="304800" cy="51054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715000" y="1524000"/>
            <a:ext cx="381000" cy="51054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4431175" y="1524000"/>
            <a:ext cx="304800" cy="51054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6629400" y="1524000"/>
            <a:ext cx="685800" cy="51054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6096001" y="3429000"/>
            <a:ext cx="228600" cy="2286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CA" dirty="0" smtClean="0"/>
              <a:t>Objective 1: Mexican landrace </a:t>
            </a:r>
            <a:r>
              <a:rPr lang="en-CA" dirty="0" err="1" smtClean="0"/>
              <a:t>Mixteco</a:t>
            </a:r>
            <a:r>
              <a:rPr lang="en-CA" dirty="0" smtClean="0"/>
              <a:t>: a source of growth promoting </a:t>
            </a:r>
            <a:r>
              <a:rPr lang="en-CA" dirty="0" err="1" smtClean="0"/>
              <a:t>endophytes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4495800" cy="5562600"/>
          </a:xfrm>
        </p:spPr>
        <p:txBody>
          <a:bodyPr/>
          <a:lstStyle/>
          <a:p>
            <a:r>
              <a:rPr lang="en-CA" sz="2800" dirty="0" err="1" smtClean="0"/>
              <a:t>Mixteco</a:t>
            </a:r>
            <a:r>
              <a:rPr lang="en-CA" sz="2800" dirty="0" smtClean="0"/>
              <a:t> comes from nutrient poor soils at     2,500 m in Oaxaca, near the proposed site of  maize domestication.</a:t>
            </a:r>
          </a:p>
          <a:p>
            <a:r>
              <a:rPr lang="en-CA" sz="2800" dirty="0" smtClean="0"/>
              <a:t>The only cultivated </a:t>
            </a:r>
            <a:r>
              <a:rPr lang="en-CA" sz="2800" dirty="0" err="1" smtClean="0"/>
              <a:t>endophyte</a:t>
            </a:r>
            <a:r>
              <a:rPr lang="en-CA" sz="2800" dirty="0" smtClean="0"/>
              <a:t> from </a:t>
            </a:r>
            <a:r>
              <a:rPr lang="en-CA" sz="2800" dirty="0" err="1" smtClean="0"/>
              <a:t>Mixteco</a:t>
            </a:r>
            <a:r>
              <a:rPr lang="en-CA" sz="2800" dirty="0" smtClean="0"/>
              <a:t> seeds was the growth promoting </a:t>
            </a:r>
            <a:r>
              <a:rPr lang="en-CA" sz="2800" i="1" dirty="0" err="1" smtClean="0"/>
              <a:t>Burkholderia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phytofirmans</a:t>
            </a:r>
            <a:r>
              <a:rPr lang="en-CA" sz="2800" i="1" dirty="0" smtClean="0"/>
              <a:t> </a:t>
            </a:r>
            <a:r>
              <a:rPr lang="en-CA" sz="2800" dirty="0" smtClean="0"/>
              <a:t>– this may contribute to the plant’s large height and biomass.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76800" y="1371600"/>
            <a:ext cx="381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4800600" y="1371600"/>
            <a:ext cx="403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CA" dirty="0" smtClean="0"/>
              <a:t>Objective 1: </a:t>
            </a:r>
            <a:r>
              <a:rPr lang="en-CA" i="1" dirty="0" err="1" smtClean="0"/>
              <a:t>Zea</a:t>
            </a:r>
            <a:r>
              <a:rPr lang="en-CA" i="1" dirty="0" smtClean="0"/>
              <a:t> </a:t>
            </a:r>
            <a:r>
              <a:rPr lang="en-CA" i="1" dirty="0" err="1" smtClean="0"/>
              <a:t>nicaraguensis</a:t>
            </a:r>
            <a:r>
              <a:rPr lang="en-CA" i="1" dirty="0" smtClean="0"/>
              <a:t> </a:t>
            </a:r>
            <a:r>
              <a:rPr lang="en-CA" dirty="0" smtClean="0"/>
              <a:t>a source for root promoting </a:t>
            </a:r>
            <a:r>
              <a:rPr lang="en-CA" dirty="0" err="1" smtClean="0"/>
              <a:t>endophytes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754563"/>
          </a:xfrm>
        </p:spPr>
        <p:txBody>
          <a:bodyPr/>
          <a:lstStyle/>
          <a:p>
            <a:r>
              <a:rPr lang="en-CA" sz="2800" dirty="0" smtClean="0"/>
              <a:t>4 isolates of </a:t>
            </a:r>
            <a:r>
              <a:rPr lang="en-CA" sz="2800" i="1" dirty="0" err="1" smtClean="0"/>
              <a:t>Enterobacter</a:t>
            </a:r>
            <a:r>
              <a:rPr lang="en-CA" sz="2800" dirty="0" smtClean="0"/>
              <a:t> from </a:t>
            </a:r>
            <a:r>
              <a:rPr lang="en-CA" sz="2800" i="1" dirty="0" err="1" smtClean="0"/>
              <a:t>Zea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nicaraguensis</a:t>
            </a:r>
            <a:r>
              <a:rPr lang="en-CA" sz="2800" dirty="0" smtClean="0"/>
              <a:t> had </a:t>
            </a:r>
            <a:r>
              <a:rPr lang="en-CA" sz="2800" dirty="0" err="1" smtClean="0"/>
              <a:t>auxin</a:t>
            </a:r>
            <a:r>
              <a:rPr lang="en-CA" sz="2800" dirty="0" smtClean="0"/>
              <a:t> production potential.</a:t>
            </a:r>
          </a:p>
          <a:p>
            <a:r>
              <a:rPr lang="en-CA" sz="2800" dirty="0" smtClean="0"/>
              <a:t>A critically endangered species surviving as approx. 6,000 plants in 0.03 square km of Nicaraguan swamp.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7000" y="6356350"/>
            <a:ext cx="2133600" cy="365125"/>
          </a:xfrm>
        </p:spPr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33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lum bright="-10000" contrast="30000"/>
          </a:blip>
          <a:srcRect/>
          <a:stretch>
            <a:fillRect/>
          </a:stretch>
        </p:blipFill>
        <p:spPr bwMode="auto">
          <a:xfrm>
            <a:off x="5257800" y="3352800"/>
            <a:ext cx="342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762000" y="4191000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21974" y="6344008"/>
            <a:ext cx="27880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Maize          </a:t>
            </a:r>
            <a:r>
              <a:rPr lang="en-CA" sz="1600" i="1" dirty="0" smtClean="0"/>
              <a:t>Z. </a:t>
            </a:r>
            <a:r>
              <a:rPr lang="en-CA" sz="1600" i="1" dirty="0" err="1" smtClean="0"/>
              <a:t>nicaraguensis</a:t>
            </a:r>
            <a:endParaRPr lang="en-CA" sz="1600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3128684"/>
            <a:ext cx="52578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CA" sz="2800" dirty="0" err="1" smtClean="0">
                <a:latin typeface="+mn-lt"/>
              </a:rPr>
              <a:t>Auxin</a:t>
            </a:r>
            <a:r>
              <a:rPr lang="en-CA" sz="2800" dirty="0" smtClean="0">
                <a:latin typeface="+mn-lt"/>
              </a:rPr>
              <a:t> producing </a:t>
            </a:r>
            <a:r>
              <a:rPr lang="en-CA" sz="2800" dirty="0" err="1" smtClean="0">
                <a:latin typeface="+mn-lt"/>
              </a:rPr>
              <a:t>endophytes</a:t>
            </a:r>
            <a:r>
              <a:rPr lang="en-CA" sz="2800" dirty="0" smtClean="0">
                <a:latin typeface="+mn-lt"/>
              </a:rPr>
              <a:t> may help root development.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ure9.t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" y="1371600"/>
            <a:ext cx="8077200" cy="5181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 1: What are different species of </a:t>
            </a:r>
            <a:r>
              <a:rPr lang="en-CA" dirty="0" err="1" smtClean="0"/>
              <a:t>endophytes</a:t>
            </a:r>
            <a:r>
              <a:rPr lang="en-CA" dirty="0" smtClean="0"/>
              <a:t> doing?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981200" y="3181350"/>
            <a:ext cx="381000" cy="2286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4191000" y="3856300"/>
            <a:ext cx="381000" cy="194839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4191000" y="5497975"/>
            <a:ext cx="381000" cy="217025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4191000" y="4354975"/>
            <a:ext cx="381000" cy="217025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6024625" y="3867150"/>
            <a:ext cx="381000" cy="183025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4548850" y="3186575"/>
            <a:ext cx="381000" cy="193233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6759766" y="5497417"/>
            <a:ext cx="685800" cy="2286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6770225" y="3855575"/>
            <a:ext cx="685800" cy="1946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CA" dirty="0" smtClean="0"/>
              <a:t>Objective 1: Why would these microbes have this activity?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8887"/>
            <a:ext cx="8686800" cy="4754563"/>
          </a:xfrm>
        </p:spPr>
        <p:txBody>
          <a:bodyPr/>
          <a:lstStyle/>
          <a:p>
            <a:r>
              <a:rPr lang="en-CA" sz="2800" dirty="0" smtClean="0"/>
              <a:t>Inside the plant </a:t>
            </a:r>
            <a:r>
              <a:rPr lang="en-CA" sz="2800" dirty="0" err="1" smtClean="0"/>
              <a:t>acetoin</a:t>
            </a:r>
            <a:r>
              <a:rPr lang="en-CA" sz="2800" dirty="0" smtClean="0"/>
              <a:t> production by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may stimulate </a:t>
            </a:r>
            <a:r>
              <a:rPr lang="en-CA" sz="2800" dirty="0" err="1" smtClean="0"/>
              <a:t>cytokinin</a:t>
            </a:r>
            <a:r>
              <a:rPr lang="en-CA" sz="2800" dirty="0" smtClean="0"/>
              <a:t> production, </a:t>
            </a:r>
            <a:r>
              <a:rPr lang="en-CA" sz="2800" dirty="0" err="1" smtClean="0"/>
              <a:t>cellulase</a:t>
            </a:r>
            <a:r>
              <a:rPr lang="en-CA" sz="2800" dirty="0" smtClean="0"/>
              <a:t>/</a:t>
            </a:r>
            <a:r>
              <a:rPr lang="en-CA" sz="2800" dirty="0" err="1" smtClean="0"/>
              <a:t>pectinase</a:t>
            </a:r>
            <a:r>
              <a:rPr lang="en-CA" sz="2800" dirty="0" smtClean="0"/>
              <a:t> could aid movement, and nitrogen fixation could aid plant nutrition </a:t>
            </a:r>
          </a:p>
          <a:p>
            <a:r>
              <a:rPr lang="en-CA" sz="2800" dirty="0" err="1" smtClean="0"/>
              <a:t>Spermosphere</a:t>
            </a:r>
            <a:r>
              <a:rPr lang="en-CA" sz="2800" dirty="0" smtClean="0"/>
              <a:t> is the soil around the germinating seed, </a:t>
            </a:r>
            <a:r>
              <a:rPr lang="en-CA" sz="2800" dirty="0" err="1" smtClean="0"/>
              <a:t>rhizosphere</a:t>
            </a:r>
            <a:r>
              <a:rPr lang="en-CA" sz="2800" dirty="0" smtClean="0"/>
              <a:t> is the soil around roots. Microbial activity here might stimulate germination/growth,  protect against pathogens, and help make minerals available for developing roots.</a:t>
            </a:r>
          </a:p>
          <a:p>
            <a:r>
              <a:rPr lang="en-CA" sz="2800" dirty="0" smtClean="0"/>
              <a:t>If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can colonize these niches from inside, they could help </a:t>
            </a:r>
            <a:r>
              <a:rPr lang="en-CA" sz="2800" dirty="0" err="1" smtClean="0"/>
              <a:t>solubilize</a:t>
            </a:r>
            <a:r>
              <a:rPr lang="en-CA" sz="2800" dirty="0" smtClean="0"/>
              <a:t> phosphate for uptake by the growing plant.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CA" dirty="0" smtClean="0"/>
              <a:t>Objective 1: Are these seed </a:t>
            </a:r>
            <a:r>
              <a:rPr lang="en-CA" dirty="0" err="1" smtClean="0"/>
              <a:t>endophytes</a:t>
            </a:r>
            <a:r>
              <a:rPr lang="en-CA" dirty="0" smtClean="0"/>
              <a:t> able to live and move inside a plant?</a:t>
            </a:r>
            <a:endParaRPr lang="en-C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04950" y="1276350"/>
            <a:ext cx="6248400" cy="5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40"/>
            <a:ext cx="8229600" cy="1143000"/>
          </a:xfrm>
        </p:spPr>
        <p:txBody>
          <a:bodyPr/>
          <a:lstStyle/>
          <a:p>
            <a:r>
              <a:rPr lang="en-CA" dirty="0" smtClean="0"/>
              <a:t>Objective 1: </a:t>
            </a:r>
            <a:r>
              <a:rPr lang="en-CA" i="1" dirty="0" err="1" smtClean="0"/>
              <a:t>Enterobacter</a:t>
            </a:r>
            <a:r>
              <a:rPr lang="en-CA" i="1" dirty="0" smtClean="0"/>
              <a:t> </a:t>
            </a:r>
            <a:r>
              <a:rPr lang="en-CA" i="1" dirty="0" err="1" smtClean="0"/>
              <a:t>asburiae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630"/>
            <a:ext cx="5715000" cy="4754563"/>
          </a:xfrm>
        </p:spPr>
        <p:txBody>
          <a:bodyPr/>
          <a:lstStyle/>
          <a:p>
            <a:r>
              <a:rPr lang="en-CA" sz="2800" i="1" dirty="0" smtClean="0"/>
              <a:t>E. </a:t>
            </a:r>
            <a:r>
              <a:rPr lang="en-CA" sz="2800" i="1" dirty="0" err="1" smtClean="0"/>
              <a:t>asburiae</a:t>
            </a:r>
            <a:r>
              <a:rPr lang="en-CA" sz="2800" i="1" dirty="0" smtClean="0"/>
              <a:t> </a:t>
            </a:r>
            <a:r>
              <a:rPr lang="en-CA" sz="2800" dirty="0" smtClean="0"/>
              <a:t>had </a:t>
            </a:r>
            <a:r>
              <a:rPr lang="en-CA" sz="2800" dirty="0" err="1" smtClean="0"/>
              <a:t>cellulase</a:t>
            </a:r>
            <a:r>
              <a:rPr lang="en-CA" sz="2800" dirty="0" smtClean="0"/>
              <a:t> activity,  strong </a:t>
            </a:r>
            <a:r>
              <a:rPr lang="en-CA" sz="2800" dirty="0" err="1" smtClean="0"/>
              <a:t>auxin</a:t>
            </a:r>
            <a:r>
              <a:rPr lang="en-CA" sz="2800" dirty="0" smtClean="0"/>
              <a:t> production,  nitrogen fixation, and phosphate </a:t>
            </a:r>
            <a:r>
              <a:rPr lang="en-CA" sz="2800" dirty="0" err="1" smtClean="0"/>
              <a:t>solubilization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These traits have all been previously reported in </a:t>
            </a:r>
            <a:r>
              <a:rPr lang="en-CA" sz="2800" dirty="0" err="1" smtClean="0"/>
              <a:t>rhizosphere</a:t>
            </a:r>
            <a:r>
              <a:rPr lang="en-CA" sz="2800" dirty="0" smtClean="0"/>
              <a:t> isolates of </a:t>
            </a:r>
            <a:r>
              <a:rPr lang="en-CA" sz="2800" i="1" dirty="0" smtClean="0"/>
              <a:t>E. </a:t>
            </a:r>
            <a:r>
              <a:rPr lang="en-CA" sz="2800" i="1" dirty="0" err="1" smtClean="0"/>
              <a:t>asburiae</a:t>
            </a:r>
            <a:endParaRPr lang="en-CA" sz="2800" i="1" dirty="0" smtClean="0"/>
          </a:p>
        </p:txBody>
      </p:sp>
      <p:pic>
        <p:nvPicPr>
          <p:cNvPr id="3075" name="Picture 3" descr="http://rpmedia.ask.com/ts?u=/wikipedia/commons/thumb/7/79/Enterobacter_cloacae_01.png/180px-Enterobacter_cloacae_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4790" y="1447800"/>
            <a:ext cx="2535960" cy="2362200"/>
          </a:xfrm>
          <a:prstGeom prst="rect">
            <a:avLst/>
          </a:prstGeom>
          <a:noFill/>
        </p:spPr>
      </p:pic>
      <p:sp>
        <p:nvSpPr>
          <p:cNvPr id="3076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37</a:t>
            </a:fld>
            <a:endParaRPr lang="en-CA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4008437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previous study in cotton reported this bacteria as able to bore holes in cotton to facilitate </a:t>
            </a:r>
            <a:r>
              <a:rPr kumimoji="0" lang="en-C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endophytic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colonization (</a:t>
            </a:r>
            <a:r>
              <a:rPr kumimoji="0" lang="en-C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Quadt-Hallmann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1997).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bacteria may use </a:t>
            </a:r>
            <a:r>
              <a:rPr kumimoji="0" lang="en-C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cellulase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“dig” its way</a:t>
            </a:r>
            <a:r>
              <a:rPr kumimoji="0" lang="en-CA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out of the root, colonizing </a:t>
            </a:r>
            <a:r>
              <a:rPr kumimoji="0" lang="en-CA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rhizosphere</a:t>
            </a:r>
            <a:r>
              <a:rPr kumimoji="0" lang="en-CA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where it helps </a:t>
            </a:r>
            <a:r>
              <a:rPr kumimoji="0" lang="en-CA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solubilize</a:t>
            </a:r>
            <a:r>
              <a:rPr kumimoji="0" lang="en-CA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phosphate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CA" dirty="0" smtClean="0"/>
              <a:t>Objective 1: Seed </a:t>
            </a:r>
            <a:r>
              <a:rPr lang="en-CA" dirty="0" err="1" smtClean="0"/>
              <a:t>Endophyte</a:t>
            </a:r>
            <a:r>
              <a:rPr lang="en-CA" dirty="0" smtClean="0"/>
              <a:t> Culturing Summary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382000" cy="4754563"/>
          </a:xfrm>
        </p:spPr>
        <p:txBody>
          <a:bodyPr/>
          <a:lstStyle/>
          <a:p>
            <a:r>
              <a:rPr lang="en-CA" sz="2800" dirty="0" smtClean="0"/>
              <a:t>26 genera of bacteria were cultured with </a:t>
            </a:r>
            <a:r>
              <a:rPr lang="en-CA" sz="2800" i="1" dirty="0" err="1" smtClean="0"/>
              <a:t>Enterobacter</a:t>
            </a:r>
            <a:r>
              <a:rPr lang="en-CA" sz="2800" dirty="0" smtClean="0"/>
              <a:t>, </a:t>
            </a:r>
            <a:r>
              <a:rPr lang="en-CA" sz="2800" i="1" dirty="0" err="1" smtClean="0"/>
              <a:t>Methylobacteria</a:t>
            </a:r>
            <a:r>
              <a:rPr lang="en-CA" sz="2800" dirty="0" smtClean="0"/>
              <a:t>, </a:t>
            </a:r>
            <a:r>
              <a:rPr lang="en-CA" sz="2800" i="1" dirty="0" err="1" smtClean="0"/>
              <a:t>Pantoea</a:t>
            </a:r>
            <a:r>
              <a:rPr lang="en-CA" sz="2800" dirty="0" smtClean="0"/>
              <a:t> and </a:t>
            </a:r>
            <a:r>
              <a:rPr lang="en-CA" sz="2800" i="1" dirty="0" smtClean="0"/>
              <a:t>Pseudomonas</a:t>
            </a:r>
            <a:r>
              <a:rPr lang="en-CA" sz="2800" dirty="0" smtClean="0"/>
              <a:t> species being most common.</a:t>
            </a:r>
          </a:p>
          <a:p>
            <a:r>
              <a:rPr lang="en-CA" sz="2800" dirty="0" smtClean="0"/>
              <a:t>Phosphate </a:t>
            </a:r>
            <a:r>
              <a:rPr lang="en-CA" sz="2800" dirty="0" err="1" smtClean="0"/>
              <a:t>solubilization</a:t>
            </a:r>
            <a:r>
              <a:rPr lang="en-CA" sz="2800" dirty="0" smtClean="0"/>
              <a:t> and production of </a:t>
            </a:r>
            <a:r>
              <a:rPr lang="en-CA" sz="2800" dirty="0" err="1" smtClean="0"/>
              <a:t>acetoin</a:t>
            </a:r>
            <a:r>
              <a:rPr lang="en-CA" sz="2800" dirty="0" smtClean="0"/>
              <a:t>/</a:t>
            </a:r>
            <a:r>
              <a:rPr lang="en-CA" sz="2800" dirty="0" err="1" smtClean="0"/>
              <a:t>butanediol</a:t>
            </a:r>
            <a:r>
              <a:rPr lang="en-CA" sz="2800" dirty="0" smtClean="0"/>
              <a:t> were the most commonly observed traits.</a:t>
            </a:r>
          </a:p>
          <a:p>
            <a:r>
              <a:rPr lang="en-CA" sz="2800" dirty="0" smtClean="0"/>
              <a:t>An isolate from the giant Mexican landrace </a:t>
            </a:r>
            <a:r>
              <a:rPr lang="en-CA" sz="2800" dirty="0" err="1" smtClean="0"/>
              <a:t>Mixteco</a:t>
            </a:r>
            <a:r>
              <a:rPr lang="en-CA" sz="2800" dirty="0" smtClean="0"/>
              <a:t>, with 100% identity to </a:t>
            </a:r>
            <a:r>
              <a:rPr lang="en-CA" sz="2800" i="1" dirty="0" err="1" smtClean="0"/>
              <a:t>Burkholderia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phytofirmans</a:t>
            </a:r>
            <a:r>
              <a:rPr lang="en-CA" sz="2800" dirty="0" smtClean="0"/>
              <a:t>, significantly promoted shoot potato biomass.</a:t>
            </a:r>
          </a:p>
          <a:p>
            <a:r>
              <a:rPr lang="en-CA" sz="2800" i="1" dirty="0" err="1" smtClean="0"/>
              <a:t>Enterobacter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asburiae</a:t>
            </a:r>
            <a:r>
              <a:rPr lang="en-CA" sz="2800" dirty="0" smtClean="0"/>
              <a:t> was shown to be able to exit the root and colonize the </a:t>
            </a:r>
            <a:r>
              <a:rPr lang="en-CA" sz="2800" dirty="0" err="1" smtClean="0"/>
              <a:t>rhizosphere</a:t>
            </a:r>
            <a:r>
              <a:rPr lang="en-CA" sz="2800" dirty="0" smtClean="0"/>
              <a:t>.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CA" dirty="0" smtClean="0"/>
              <a:t>Objective 2: What happens to </a:t>
            </a:r>
            <a:r>
              <a:rPr lang="en-CA" dirty="0" err="1" smtClean="0"/>
              <a:t>endophyte</a:t>
            </a:r>
            <a:r>
              <a:rPr lang="en-CA" dirty="0" smtClean="0"/>
              <a:t> communities as maize is moved around the world?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8210" y="6340475"/>
            <a:ext cx="2133600" cy="365125"/>
          </a:xfrm>
        </p:spPr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39</a:t>
            </a:fld>
            <a:endParaRPr lang="en-CA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00400" y="2743200"/>
            <a:ext cx="2864370" cy="266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610" y="2270125"/>
            <a:ext cx="14908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194810" y="4251325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71610" y="2270125"/>
            <a:ext cx="15240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536960" y="4251325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8392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How has the plant been changed?</a:t>
            </a:r>
          </a:p>
        </p:txBody>
      </p:sp>
      <p:pic>
        <p:nvPicPr>
          <p:cNvPr id="7171" name="Picture 4" descr="teosinte"/>
          <p:cNvPicPr>
            <a:picLocks noChangeAspect="1" noChangeArrowheads="1"/>
          </p:cNvPicPr>
          <p:nvPr/>
        </p:nvPicPr>
        <p:blipFill>
          <a:blip r:embed="rId2" cstate="screen">
            <a:lum contrast="-10000"/>
          </a:blip>
          <a:srcRect/>
          <a:stretch>
            <a:fillRect/>
          </a:stretch>
        </p:blipFill>
        <p:spPr bwMode="auto">
          <a:xfrm>
            <a:off x="616688" y="990600"/>
            <a:ext cx="20503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2819400" y="1447800"/>
            <a:ext cx="3429000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Domestication,   breeding, and migration have altered </a:t>
            </a:r>
            <a:r>
              <a:rPr lang="en-US" sz="2400" dirty="0"/>
              <a:t>plant and seed </a:t>
            </a:r>
            <a:r>
              <a:rPr lang="en-US" sz="2400" dirty="0" smtClean="0"/>
              <a:t>architecture while forcing maize to grow in different environments and  to be completely dependent on humans. </a:t>
            </a:r>
            <a:endParaRPr lang="en-US" sz="2400" dirty="0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>
            <a:off x="2819400" y="1143000"/>
            <a:ext cx="3429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228600" y="51816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6400799" y="5105400"/>
            <a:ext cx="24384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2895600" y="5867400"/>
            <a:ext cx="3429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13" name="Picture 12" descr="maize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822700" y="4800600"/>
            <a:ext cx="1473200" cy="19621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19850" y="990600"/>
            <a:ext cx="2057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screen">
            <a:lum bright="10000"/>
          </a:blip>
          <a:srcRect/>
          <a:stretch>
            <a:fillRect/>
          </a:stretch>
        </p:blipFill>
        <p:spPr bwMode="auto">
          <a:xfrm rot="5400000">
            <a:off x="8048624" y="5076826"/>
            <a:ext cx="685801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CA" dirty="0" smtClean="0"/>
              <a:t>Objective 2: What happens to </a:t>
            </a:r>
            <a:r>
              <a:rPr lang="en-CA" dirty="0" err="1" smtClean="0"/>
              <a:t>endophyte</a:t>
            </a:r>
            <a:r>
              <a:rPr lang="en-CA" dirty="0" smtClean="0"/>
              <a:t> communities as maize is moved around the world? 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3992563"/>
          </a:xfrm>
        </p:spPr>
        <p:txBody>
          <a:bodyPr/>
          <a:lstStyle/>
          <a:p>
            <a:r>
              <a:rPr lang="en-CA" sz="2800" dirty="0" smtClean="0"/>
              <a:t>Modern plant breeding moves seed all over the world, including wild relatives, exotics, and modern varieties</a:t>
            </a:r>
          </a:p>
          <a:p>
            <a:r>
              <a:rPr lang="en-CA" sz="2800" dirty="0" smtClean="0"/>
              <a:t>Soils are the most diverse ecosystem on earth and geographically distinct soils have distinct </a:t>
            </a:r>
            <a:r>
              <a:rPr lang="en-CA" sz="2800" dirty="0" err="1" smtClean="0"/>
              <a:t>microbiota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4 different soils across the Americas shows only 4% similarity between samples (</a:t>
            </a:r>
            <a:r>
              <a:rPr lang="en-CA" sz="2800" dirty="0" err="1" smtClean="0"/>
              <a:t>Fulthorpe</a:t>
            </a:r>
            <a:r>
              <a:rPr lang="en-CA" sz="2800" dirty="0" smtClean="0"/>
              <a:t> et al. 2008). </a:t>
            </a:r>
          </a:p>
          <a:p>
            <a:r>
              <a:rPr lang="en-CA" sz="2800" dirty="0" smtClean="0"/>
              <a:t>Plants are assumed to act as “traps” taking up a lot of bacteria from the soil, as if soil is a marketplace.</a:t>
            </a:r>
          </a:p>
          <a:p>
            <a:r>
              <a:rPr lang="en-CA" sz="2800" dirty="0" smtClean="0"/>
              <a:t>Thus, maize growing on geographically isolated soils should have dramatically different maize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!</a:t>
            </a:r>
            <a:endParaRPr lang="en-CA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CA" dirty="0" smtClean="0"/>
              <a:t>Objective 2: Experimental Design</a:t>
            </a:r>
            <a:endParaRPr lang="en-CA" dirty="0"/>
          </a:p>
        </p:txBody>
      </p:sp>
      <p:pic>
        <p:nvPicPr>
          <p:cNvPr id="4" name="Content Placeholder 3" descr="Figure 1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1447799"/>
            <a:ext cx="5106443" cy="4572001"/>
          </a:xfrm>
        </p:spPr>
      </p:pic>
      <p:sp>
        <p:nvSpPr>
          <p:cNvPr id="5" name="TextBox 4"/>
          <p:cNvSpPr txBox="1"/>
          <p:nvPr/>
        </p:nvSpPr>
        <p:spPr>
          <a:xfrm>
            <a:off x="609600" y="5029199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Sterile sand 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156013" y="5029199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Canadian soil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3845858" y="5029199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Mexican soil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381000" y="3886199"/>
            <a:ext cx="381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457200" y="1523999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5585013" y="1371600"/>
            <a:ext cx="350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Grew wild, exotic, and modern varieties side by side on two extreme soils and a heat sterilized sand</a:t>
            </a:r>
          </a:p>
          <a:p>
            <a:endParaRPr lang="en-CA" sz="2000" dirty="0" smtClean="0"/>
          </a:p>
          <a:p>
            <a:r>
              <a:rPr lang="en-CA" sz="2000" dirty="0" smtClean="0"/>
              <a:t>3 pools of 5 plants grown side by side in a common growth chamber, receiving equal amounts of sterile water</a:t>
            </a:r>
          </a:p>
          <a:p>
            <a:endParaRPr lang="en-CA" sz="2000" dirty="0" smtClean="0"/>
          </a:p>
          <a:p>
            <a:r>
              <a:rPr lang="en-CA" sz="2000" dirty="0" smtClean="0"/>
              <a:t>Plants sampled at the juvenile stage to examine founder populations of </a:t>
            </a:r>
            <a:r>
              <a:rPr lang="en-CA" sz="2000" dirty="0" err="1" smtClean="0"/>
              <a:t>endophytes</a:t>
            </a:r>
            <a:endParaRPr lang="en-CA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04800" y="1981200"/>
            <a:ext cx="85344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igure 3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28600" y="1219200"/>
            <a:ext cx="7086600" cy="53952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03142" y="1219200"/>
            <a:ext cx="1828800" cy="5380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 2: PCA of TRFLP shows soils have little influence</a:t>
            </a:r>
            <a:endParaRPr lang="en-CA" dirty="0"/>
          </a:p>
        </p:txBody>
      </p:sp>
      <p:sp>
        <p:nvSpPr>
          <p:cNvPr id="5" name="Right Brace 4"/>
          <p:cNvSpPr/>
          <p:nvPr/>
        </p:nvSpPr>
        <p:spPr>
          <a:xfrm>
            <a:off x="8213360" y="1341437"/>
            <a:ext cx="76200" cy="228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8213360" y="228123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Shoots</a:t>
            </a:r>
            <a:endParaRPr lang="en-CA" dirty="0"/>
          </a:p>
        </p:txBody>
      </p:sp>
      <p:sp>
        <p:nvSpPr>
          <p:cNvPr id="7" name="Right Brace 6"/>
          <p:cNvSpPr/>
          <p:nvPr/>
        </p:nvSpPr>
        <p:spPr>
          <a:xfrm>
            <a:off x="8213360" y="3779837"/>
            <a:ext cx="76200" cy="228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8213360" y="47196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Roots</a:t>
            </a:r>
            <a:endParaRPr lang="en-CA" dirty="0"/>
          </a:p>
        </p:txBody>
      </p:sp>
      <p:sp>
        <p:nvSpPr>
          <p:cNvPr id="9" name="Right Brace 8"/>
          <p:cNvSpPr/>
          <p:nvPr/>
        </p:nvSpPr>
        <p:spPr>
          <a:xfrm>
            <a:off x="7124700" y="3703637"/>
            <a:ext cx="45719" cy="1143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Brace 9"/>
          <p:cNvSpPr/>
          <p:nvPr/>
        </p:nvSpPr>
        <p:spPr>
          <a:xfrm>
            <a:off x="7124700" y="4922837"/>
            <a:ext cx="45719" cy="533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ight Brace 10"/>
          <p:cNvSpPr/>
          <p:nvPr/>
        </p:nvSpPr>
        <p:spPr>
          <a:xfrm>
            <a:off x="7124700" y="5608637"/>
            <a:ext cx="45719" cy="457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7137400" y="411976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Pioneer</a:t>
            </a:r>
            <a:endParaRPr lang="en-CA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137400" y="503640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Mixteco</a:t>
            </a:r>
            <a:endParaRPr lang="en-CA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137400" y="566916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Parviglumis</a:t>
            </a:r>
            <a:endParaRPr lang="en-CA" sz="1400" dirty="0"/>
          </a:p>
        </p:txBody>
      </p:sp>
      <p:sp>
        <p:nvSpPr>
          <p:cNvPr id="15" name="Rectangle 14"/>
          <p:cNvSpPr/>
          <p:nvPr/>
        </p:nvSpPr>
        <p:spPr>
          <a:xfrm>
            <a:off x="381000" y="12954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1143000"/>
          </a:xfrm>
        </p:spPr>
        <p:txBody>
          <a:bodyPr/>
          <a:lstStyle/>
          <a:p>
            <a:r>
              <a:rPr lang="en-CA" dirty="0" smtClean="0"/>
              <a:t>Objective 2: Comparing Soil Treatments Using </a:t>
            </a:r>
            <a:r>
              <a:rPr lang="en-CA" dirty="0" err="1" smtClean="0"/>
              <a:t>Sᴓrensen’s</a:t>
            </a:r>
            <a:r>
              <a:rPr lang="en-CA" dirty="0" smtClean="0"/>
              <a:t>  Similarity Index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600200" y="5638800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27 </a:t>
            </a:r>
            <a:r>
              <a:rPr lang="en-CA" dirty="0" err="1" smtClean="0"/>
              <a:t>bp</a:t>
            </a:r>
            <a:r>
              <a:rPr lang="en-CA" dirty="0" smtClean="0"/>
              <a:t>, 32 </a:t>
            </a:r>
            <a:r>
              <a:rPr lang="en-CA" dirty="0" err="1" smtClean="0"/>
              <a:t>bp</a:t>
            </a:r>
            <a:r>
              <a:rPr lang="en-CA" dirty="0" smtClean="0"/>
              <a:t> (</a:t>
            </a:r>
            <a:r>
              <a:rPr lang="en-CA" i="1" dirty="0" err="1" smtClean="0"/>
              <a:t>Acidobacteria</a:t>
            </a:r>
            <a:r>
              <a:rPr lang="en-CA" dirty="0" smtClean="0"/>
              <a:t>), 53 </a:t>
            </a:r>
            <a:r>
              <a:rPr lang="en-CA" dirty="0" err="1" smtClean="0"/>
              <a:t>bp</a:t>
            </a:r>
            <a:r>
              <a:rPr lang="en-CA" dirty="0" smtClean="0"/>
              <a:t> (</a:t>
            </a:r>
            <a:r>
              <a:rPr lang="en-CA" i="1" dirty="0" err="1" smtClean="0"/>
              <a:t>Pediococcus</a:t>
            </a:r>
            <a:r>
              <a:rPr lang="en-CA" dirty="0" smtClean="0"/>
              <a:t>), 91 </a:t>
            </a:r>
            <a:r>
              <a:rPr lang="en-CA" dirty="0" err="1" smtClean="0"/>
              <a:t>bp</a:t>
            </a:r>
            <a:r>
              <a:rPr lang="en-CA" dirty="0" smtClean="0"/>
              <a:t> (uncultured compost bacterium), 187/188 </a:t>
            </a:r>
            <a:r>
              <a:rPr lang="en-CA" dirty="0" err="1" smtClean="0"/>
              <a:t>bp</a:t>
            </a:r>
            <a:r>
              <a:rPr lang="en-CA" dirty="0" smtClean="0"/>
              <a:t> (</a:t>
            </a:r>
            <a:r>
              <a:rPr lang="en-CA" i="1" dirty="0" err="1" smtClean="0"/>
              <a:t>Chloroflexi</a:t>
            </a:r>
            <a:r>
              <a:rPr lang="en-CA" dirty="0" smtClean="0"/>
              <a:t>), 225/226 </a:t>
            </a:r>
            <a:r>
              <a:rPr lang="en-CA" dirty="0" err="1" smtClean="0"/>
              <a:t>bp</a:t>
            </a:r>
            <a:r>
              <a:rPr lang="en-CA" dirty="0" smtClean="0"/>
              <a:t> (</a:t>
            </a:r>
            <a:r>
              <a:rPr lang="en-CA" i="1" dirty="0" err="1" smtClean="0"/>
              <a:t>Enterobacter</a:t>
            </a:r>
            <a:r>
              <a:rPr lang="en-CA" i="1" dirty="0" smtClean="0"/>
              <a:t> </a:t>
            </a:r>
            <a:r>
              <a:rPr lang="en-CA" dirty="0" smtClean="0"/>
              <a:t>or </a:t>
            </a:r>
            <a:r>
              <a:rPr lang="en-CA" i="1" dirty="0" err="1" smtClean="0"/>
              <a:t>Pantoea</a:t>
            </a:r>
            <a:r>
              <a:rPr lang="en-CA" dirty="0" smtClean="0"/>
              <a:t>), and 229 </a:t>
            </a:r>
            <a:r>
              <a:rPr lang="en-CA" dirty="0" err="1" smtClean="0"/>
              <a:t>bp</a:t>
            </a:r>
            <a:r>
              <a:rPr lang="en-CA" dirty="0" smtClean="0"/>
              <a:t> (</a:t>
            </a:r>
            <a:r>
              <a:rPr lang="en-CA" i="1" dirty="0" err="1" smtClean="0"/>
              <a:t>Burkholderia</a:t>
            </a:r>
            <a:r>
              <a:rPr lang="en-CA" i="1" dirty="0" smtClean="0"/>
              <a:t> </a:t>
            </a:r>
            <a:r>
              <a:rPr lang="en-CA" dirty="0" smtClean="0"/>
              <a:t>or </a:t>
            </a:r>
            <a:r>
              <a:rPr lang="en-CA" i="1" dirty="0" err="1" smtClean="0"/>
              <a:t>Azospirillum</a:t>
            </a:r>
            <a:r>
              <a:rPr lang="en-CA" dirty="0" smtClean="0"/>
              <a:t>). </a:t>
            </a:r>
            <a:endParaRPr lang="en-CA" dirty="0"/>
          </a:p>
        </p:txBody>
      </p:sp>
      <p:sp>
        <p:nvSpPr>
          <p:cNvPr id="7" name="Down Arrow Callout 6"/>
          <p:cNvSpPr/>
          <p:nvPr/>
        </p:nvSpPr>
        <p:spPr>
          <a:xfrm>
            <a:off x="4079544" y="3989696"/>
            <a:ext cx="1066800" cy="1676400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19212" y="1828800"/>
            <a:ext cx="65055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43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505200" y="153566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QS = 2c / (S1 +S2)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8288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CA" dirty="0" smtClean="0"/>
              <a:t>Objective 2: What is the origin of TRFLP peaks: inherited or soil derived?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44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7548284" y="3786733"/>
            <a:ext cx="18243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Seed shared</a:t>
            </a:r>
          </a:p>
          <a:p>
            <a:r>
              <a:rPr lang="en-CA" sz="1200" dirty="0" smtClean="0"/>
              <a:t>Seed &amp; sand shared</a:t>
            </a:r>
          </a:p>
          <a:p>
            <a:r>
              <a:rPr lang="en-CA" sz="1200" dirty="0" smtClean="0"/>
              <a:t>Sand shared</a:t>
            </a:r>
          </a:p>
          <a:p>
            <a:r>
              <a:rPr lang="en-CA" sz="1200" dirty="0" smtClean="0"/>
              <a:t>Mexican soil shared</a:t>
            </a:r>
          </a:p>
          <a:p>
            <a:r>
              <a:rPr lang="en-CA" sz="1200" dirty="0" smtClean="0"/>
              <a:t>Canadian soil shared</a:t>
            </a:r>
          </a:p>
          <a:p>
            <a:r>
              <a:rPr lang="en-CA" sz="1200" dirty="0" smtClean="0"/>
              <a:t>Sample specific</a:t>
            </a:r>
            <a:endParaRPr lang="en-CA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91400" y="3715870"/>
            <a:ext cx="228600" cy="131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602071" y="2362200"/>
            <a:ext cx="152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CA" dirty="0" smtClean="0"/>
              <a:t>Objective 2: Soil </a:t>
            </a:r>
            <a:r>
              <a:rPr lang="en-CA" dirty="0" err="1" smtClean="0"/>
              <a:t>Endophyte</a:t>
            </a:r>
            <a:r>
              <a:rPr lang="en-CA" dirty="0" smtClean="0"/>
              <a:t> TRFLP Survey Summary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7"/>
            <a:ext cx="8534400" cy="4754563"/>
          </a:xfrm>
        </p:spPr>
        <p:txBody>
          <a:bodyPr/>
          <a:lstStyle/>
          <a:p>
            <a:r>
              <a:rPr lang="en-CA" sz="2800" dirty="0" smtClean="0"/>
              <a:t>45-64% of TRFLP peaks could be explained as being inherited, while 10-37%  of TRFLP peaks appeared to have a soil origin.</a:t>
            </a:r>
          </a:p>
          <a:p>
            <a:r>
              <a:rPr lang="en-CA" sz="2800" dirty="0" smtClean="0"/>
              <a:t>Plant genotype (and thus microbial inheritance) is a more significant factor for root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than soil. </a:t>
            </a:r>
          </a:p>
          <a:p>
            <a:r>
              <a:rPr lang="en-CA" sz="2800" dirty="0" smtClean="0"/>
              <a:t>Plants growing on Mexican soil were up to 81% </a:t>
            </a:r>
            <a:r>
              <a:rPr lang="en-CA" sz="2800" dirty="0" err="1" smtClean="0"/>
              <a:t>endophytically</a:t>
            </a:r>
            <a:r>
              <a:rPr lang="en-CA" sz="2800" dirty="0" smtClean="0"/>
              <a:t> similar on Canadian soil – different soils may contain a common set of maize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The elite modern maize Pioneer 3751 appears better suited to regulate uptake of bacteria than its unimproved relatives.</a:t>
            </a:r>
          </a:p>
          <a:p>
            <a:endParaRPr lang="en-CA" sz="2800" dirty="0" smtClean="0"/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CA" dirty="0" smtClean="0"/>
              <a:t>Objective 2: Culturing bacteria from surface sterilized plants</a:t>
            </a:r>
            <a:endParaRPr lang="en-CA" dirty="0"/>
          </a:p>
        </p:txBody>
      </p:sp>
      <p:pic>
        <p:nvPicPr>
          <p:cNvPr id="4" name="Content Placeholder 3" descr="Figure 5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57200" y="2057400"/>
            <a:ext cx="8375971" cy="3962400"/>
          </a:xfrm>
        </p:spPr>
      </p:pic>
      <p:sp>
        <p:nvSpPr>
          <p:cNvPr id="5" name="TextBox 4"/>
          <p:cNvSpPr txBox="1"/>
          <p:nvPr/>
        </p:nvSpPr>
        <p:spPr>
          <a:xfrm>
            <a:off x="3657600" y="1600200"/>
            <a:ext cx="20574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 smtClean="0">
                <a:solidFill>
                  <a:schemeClr val="bg1"/>
                </a:solidFill>
              </a:rPr>
              <a:t>Parviglumis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600200"/>
            <a:ext cx="20574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 smtClean="0">
                <a:solidFill>
                  <a:schemeClr val="bg1"/>
                </a:solidFill>
              </a:rPr>
              <a:t>Mixteco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97040" y="2375848"/>
            <a:ext cx="177895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83391" y="4218296"/>
            <a:ext cx="1815703" cy="172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3733800" y="4191000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33800" y="2411104"/>
            <a:ext cx="1828800" cy="173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617192" y="4191000"/>
            <a:ext cx="181074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638800" y="2362200"/>
            <a:ext cx="176945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657600" y="1600200"/>
            <a:ext cx="20574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Pioneer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905000" y="2362200"/>
            <a:ext cx="175473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905001" y="4190999"/>
            <a:ext cx="1828799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733800" y="2411104"/>
            <a:ext cx="1828800" cy="17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733800" y="4191000"/>
            <a:ext cx="1828800" cy="176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638800" y="2362200"/>
            <a:ext cx="178432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5638801" y="4191000"/>
            <a:ext cx="1752599" cy="17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 2: PCA of cultured isolate functions</a:t>
            </a:r>
            <a:endParaRPr lang="en-CA" dirty="0"/>
          </a:p>
        </p:txBody>
      </p:sp>
      <p:pic>
        <p:nvPicPr>
          <p:cNvPr id="4" name="Content Placeholder 3" descr="Figure 7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1295400"/>
            <a:ext cx="9131920" cy="5562600"/>
          </a:xfrm>
        </p:spPr>
      </p:pic>
      <p:sp>
        <p:nvSpPr>
          <p:cNvPr id="5" name="TextBox 4"/>
          <p:cNvSpPr txBox="1"/>
          <p:nvPr/>
        </p:nvSpPr>
        <p:spPr>
          <a:xfrm>
            <a:off x="304800" y="611441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Unpooled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3399884" y="611441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Pooled by Genotype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462821" y="611441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Pooled by Soil</a:t>
            </a:r>
            <a:endParaRPr lang="en-CA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Major 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5237"/>
            <a:ext cx="8305800" cy="4754563"/>
          </a:xfrm>
        </p:spPr>
        <p:txBody>
          <a:bodyPr/>
          <a:lstStyle/>
          <a:p>
            <a:r>
              <a:rPr lang="en-CA" dirty="0" smtClean="0"/>
              <a:t>As humans have domesticated and bred maize we have altered seed </a:t>
            </a:r>
            <a:r>
              <a:rPr lang="en-CA" dirty="0" err="1" smtClean="0"/>
              <a:t>endophyte</a:t>
            </a:r>
            <a:r>
              <a:rPr lang="en-CA" dirty="0" smtClean="0"/>
              <a:t> communities. </a:t>
            </a:r>
          </a:p>
          <a:p>
            <a:r>
              <a:rPr lang="en-CA" dirty="0" smtClean="0"/>
              <a:t>Some bacterial species have not been changed in seed by domestication and breeding.</a:t>
            </a:r>
          </a:p>
          <a:p>
            <a:r>
              <a:rPr lang="en-CA" dirty="0" smtClean="0"/>
              <a:t>The majority of </a:t>
            </a:r>
            <a:r>
              <a:rPr lang="en-CA" i="1" dirty="0" err="1" smtClean="0"/>
              <a:t>Zea</a:t>
            </a:r>
            <a:r>
              <a:rPr lang="en-CA" dirty="0" smtClean="0"/>
              <a:t> </a:t>
            </a:r>
            <a:r>
              <a:rPr lang="en-CA" dirty="0" err="1" smtClean="0"/>
              <a:t>endophytes</a:t>
            </a:r>
            <a:r>
              <a:rPr lang="en-CA" dirty="0" smtClean="0"/>
              <a:t> are inherited from generation to generation through seed.</a:t>
            </a:r>
          </a:p>
          <a:p>
            <a:r>
              <a:rPr lang="en-CA" dirty="0" smtClean="0"/>
              <a:t>Geographically different soils are not a major source of </a:t>
            </a:r>
            <a:r>
              <a:rPr lang="en-CA" i="1" dirty="0" err="1" smtClean="0"/>
              <a:t>Zea</a:t>
            </a:r>
            <a:r>
              <a:rPr lang="en-CA" dirty="0" smtClean="0"/>
              <a:t> </a:t>
            </a:r>
            <a:r>
              <a:rPr lang="en-CA" dirty="0" err="1" smtClean="0"/>
              <a:t>endophytes</a:t>
            </a:r>
            <a:r>
              <a:rPr lang="en-CA" dirty="0" smtClean="0"/>
              <a:t>, although they can serve as a source of similar </a:t>
            </a:r>
            <a:r>
              <a:rPr lang="en-CA" dirty="0" err="1" smtClean="0"/>
              <a:t>endophytes</a:t>
            </a:r>
            <a:r>
              <a:rPr lang="en-CA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Can I refute or support my hypothesis?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b="1" dirty="0" smtClean="0"/>
              <a:t> Hypothesis:</a:t>
            </a:r>
            <a:r>
              <a:rPr lang="en-CA" sz="2800" dirty="0" smtClean="0"/>
              <a:t> Domestication, breeding, and movement of maize to new environments has altered the community of bacterial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associated with these plants. </a:t>
            </a:r>
          </a:p>
          <a:p>
            <a:endParaRPr lang="en-CA" sz="2800" dirty="0" smtClean="0"/>
          </a:p>
          <a:p>
            <a:r>
              <a:rPr lang="en-CA" sz="2800" dirty="0" smtClean="0"/>
              <a:t>There is support for the idea that domestication and breeding have affected bacterial </a:t>
            </a:r>
            <a:r>
              <a:rPr lang="en-CA" sz="2800" dirty="0" err="1" smtClean="0"/>
              <a:t>endophytic</a:t>
            </a:r>
            <a:r>
              <a:rPr lang="en-CA" sz="2800" dirty="0" smtClean="0"/>
              <a:t> populations in seeds and roots. </a:t>
            </a:r>
          </a:p>
          <a:p>
            <a:r>
              <a:rPr lang="en-CA" sz="2800" dirty="0" smtClean="0"/>
              <a:t>Movement of maize to a new soil does not appear to dramatically alter bacterial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associated with these plants.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49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CA" sz="4000" dirty="0" smtClean="0"/>
              <a:t>Obvious structural differences may coincide with microscopic changes</a:t>
            </a:r>
            <a:endParaRPr lang="en-CA" sz="4000" dirty="0"/>
          </a:p>
        </p:txBody>
      </p:sp>
      <p:pic>
        <p:nvPicPr>
          <p:cNvPr id="4" name="Content Placeholder 3" descr="early_microscope-460x55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438400" y="1490207"/>
            <a:ext cx="4267200" cy="5139193"/>
          </a:xfrm>
        </p:spPr>
      </p:pic>
      <p:sp>
        <p:nvSpPr>
          <p:cNvPr id="8" name="Rectangle 7"/>
          <p:cNvSpPr/>
          <p:nvPr/>
        </p:nvSpPr>
        <p:spPr>
          <a:xfrm>
            <a:off x="2438400" y="1524000"/>
            <a:ext cx="4267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71800" y="1765300"/>
            <a:ext cx="30226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57700" y="3498850"/>
            <a:ext cx="647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00500" y="3308350"/>
            <a:ext cx="4191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2819400" y="2800350"/>
            <a:ext cx="3276600" cy="24384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0" y="3962400"/>
            <a:ext cx="1600200" cy="0"/>
          </a:xfrm>
          <a:prstGeom prst="line">
            <a:avLst/>
          </a:prstGeom>
          <a:ln w="254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Directions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754563"/>
          </a:xfrm>
        </p:spPr>
        <p:txBody>
          <a:bodyPr/>
          <a:lstStyle/>
          <a:p>
            <a:r>
              <a:rPr lang="en-CA" sz="2800" dirty="0" smtClean="0"/>
              <a:t>Check South American seed for differences in seed </a:t>
            </a:r>
            <a:r>
              <a:rPr lang="en-CA" sz="2800" dirty="0" err="1" smtClean="0"/>
              <a:t>endophyte</a:t>
            </a:r>
            <a:r>
              <a:rPr lang="en-CA" sz="2800" dirty="0" smtClean="0"/>
              <a:t> populations</a:t>
            </a:r>
          </a:p>
          <a:p>
            <a:r>
              <a:rPr lang="en-CA" sz="2800" dirty="0" smtClean="0"/>
              <a:t>Increase sequencing effort to more completely define the </a:t>
            </a:r>
            <a:r>
              <a:rPr lang="en-CA" sz="2800" dirty="0" err="1" smtClean="0"/>
              <a:t>endophytic</a:t>
            </a:r>
            <a:r>
              <a:rPr lang="en-CA" sz="2800" dirty="0" smtClean="0"/>
              <a:t> community</a:t>
            </a:r>
          </a:p>
          <a:p>
            <a:r>
              <a:rPr lang="en-CA" sz="2800" dirty="0" smtClean="0"/>
              <a:t>Increase efforts to find utility of novel bacterial isolates; field testing as </a:t>
            </a:r>
            <a:r>
              <a:rPr lang="en-CA" sz="2800" dirty="0" err="1" smtClean="0"/>
              <a:t>biofertilizers</a:t>
            </a:r>
            <a:endParaRPr lang="en-CA" sz="2800" dirty="0" smtClean="0"/>
          </a:p>
          <a:p>
            <a:r>
              <a:rPr lang="en-CA" sz="2800" dirty="0" smtClean="0"/>
              <a:t>Mine </a:t>
            </a:r>
            <a:r>
              <a:rPr lang="en-CA" sz="2800" i="1" dirty="0" err="1" smtClean="0"/>
              <a:t>Zea</a:t>
            </a:r>
            <a:r>
              <a:rPr lang="en-CA" sz="2800" dirty="0" smtClean="0"/>
              <a:t> plants and their </a:t>
            </a:r>
            <a:r>
              <a:rPr lang="en-CA" sz="2800" dirty="0" err="1" smtClean="0"/>
              <a:t>endophytic</a:t>
            </a:r>
            <a:r>
              <a:rPr lang="en-CA" sz="2800" dirty="0" smtClean="0"/>
              <a:t> communities for novel plant-microbe interactions and the associated and genes </a:t>
            </a:r>
          </a:p>
          <a:p>
            <a:r>
              <a:rPr lang="en-CA" sz="2800" dirty="0" smtClean="0"/>
              <a:t>Extend soil impact study to </a:t>
            </a:r>
            <a:r>
              <a:rPr lang="en-CA" sz="2800" dirty="0" err="1" smtClean="0"/>
              <a:t>rhizosphere</a:t>
            </a:r>
            <a:r>
              <a:rPr lang="en-CA" sz="2800" dirty="0" smtClean="0"/>
              <a:t> and </a:t>
            </a:r>
            <a:r>
              <a:rPr lang="en-CA" sz="2800" dirty="0" err="1" smtClean="0"/>
              <a:t>phyllosphere</a:t>
            </a:r>
            <a:r>
              <a:rPr lang="en-CA" sz="2800" dirty="0" smtClean="0"/>
              <a:t> – to be done in Brazil this summer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50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-762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/>
              <a:t>Thank you!</a:t>
            </a:r>
          </a:p>
        </p:txBody>
      </p:sp>
      <p:pic>
        <p:nvPicPr>
          <p:cNvPr id="3481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81000" y="1066800"/>
            <a:ext cx="2105025" cy="1828800"/>
          </a:xfrm>
        </p:spPr>
      </p:pic>
      <p:pic>
        <p:nvPicPr>
          <p:cNvPr id="34821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81000" y="3048000"/>
            <a:ext cx="2133600" cy="1905000"/>
          </a:xfrm>
          <a:noFill/>
        </p:spPr>
      </p:pic>
      <p:pic>
        <p:nvPicPr>
          <p:cNvPr id="34822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6705600" y="1066800"/>
            <a:ext cx="2133600" cy="1828800"/>
          </a:xfrm>
          <a:noFill/>
        </p:spPr>
      </p:pic>
      <p:pic>
        <p:nvPicPr>
          <p:cNvPr id="34823" name="Picture 1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05600" y="3048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914400"/>
            <a:ext cx="3886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Ontario Research Fund for funding</a:t>
            </a:r>
          </a:p>
          <a:p>
            <a:pPr marL="180000" indent="-180000" algn="just">
              <a:buFont typeface="Arial" pitchFamily="34" charset="0"/>
              <a:buChar char="•"/>
            </a:pPr>
            <a:endParaRPr lang="en-CA" dirty="0" smtClean="0">
              <a:latin typeface="Calibri" pitchFamily="34" charset="0"/>
            </a:endParaRPr>
          </a:p>
          <a:p>
            <a:pPr marL="180000" indent="-180000" algn="just">
              <a:buFont typeface="Arial" pitchFamily="34" charset="0"/>
              <a:buChar char="•"/>
            </a:pPr>
            <a:endParaRPr lang="en-CA" dirty="0" smtClean="0">
              <a:latin typeface="Calibri" pitchFamily="34" charset="0"/>
            </a:endParaRPr>
          </a:p>
          <a:p>
            <a:pPr marL="180000" indent="-180000" algn="just">
              <a:buFont typeface="Arial" pitchFamily="34" charset="0"/>
              <a:buChar char="•"/>
            </a:pPr>
            <a:endParaRPr lang="en-CA" dirty="0" smtClean="0">
              <a:latin typeface="Calibri" pitchFamily="34" charset="0"/>
            </a:endParaRP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Dr. Manish </a:t>
            </a:r>
            <a:r>
              <a:rPr lang="en-CA" dirty="0" err="1" smtClean="0">
                <a:latin typeface="Calibri" pitchFamily="34" charset="0"/>
              </a:rPr>
              <a:t>Raizada</a:t>
            </a:r>
            <a:r>
              <a:rPr lang="en-CA" dirty="0" smtClean="0">
                <a:latin typeface="Calibri" pitchFamily="34" charset="0"/>
              </a:rPr>
              <a:t> for wonderful supervision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My committee Dr. George </a:t>
            </a:r>
            <a:r>
              <a:rPr lang="en-CA" dirty="0" err="1" smtClean="0">
                <a:latin typeface="Calibri" pitchFamily="34" charset="0"/>
              </a:rPr>
              <a:t>Lazarovits</a:t>
            </a:r>
            <a:r>
              <a:rPr lang="en-CA" dirty="0" smtClean="0">
                <a:latin typeface="Calibri" pitchFamily="34" charset="0"/>
              </a:rPr>
              <a:t>, Dr. Jack </a:t>
            </a:r>
            <a:r>
              <a:rPr lang="en-CA" dirty="0" err="1" smtClean="0">
                <a:latin typeface="Calibri" pitchFamily="34" charset="0"/>
              </a:rPr>
              <a:t>Trevors</a:t>
            </a:r>
            <a:r>
              <a:rPr lang="en-CA" dirty="0" smtClean="0">
                <a:latin typeface="Calibri" pitchFamily="34" charset="0"/>
              </a:rPr>
              <a:t>, Dr. Kari </a:t>
            </a:r>
            <a:r>
              <a:rPr lang="en-CA" dirty="0" err="1" smtClean="0">
                <a:latin typeface="Calibri" pitchFamily="34" charset="0"/>
              </a:rPr>
              <a:t>Dunfield</a:t>
            </a:r>
            <a:r>
              <a:rPr lang="en-CA" dirty="0" smtClean="0">
                <a:latin typeface="Calibri" pitchFamily="34" charset="0"/>
              </a:rPr>
              <a:t>, and Dr. Paul Goodwin 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Dr. </a:t>
            </a:r>
            <a:r>
              <a:rPr lang="en-CA" dirty="0" err="1" smtClean="0">
                <a:latin typeface="Calibri" pitchFamily="34" charset="0"/>
              </a:rPr>
              <a:t>Suketoshi</a:t>
            </a:r>
            <a:r>
              <a:rPr lang="en-CA" dirty="0" smtClean="0">
                <a:latin typeface="Calibri" pitchFamily="34" charset="0"/>
              </a:rPr>
              <a:t> </a:t>
            </a:r>
            <a:r>
              <a:rPr lang="en-CA" dirty="0" err="1" smtClean="0">
                <a:latin typeface="Calibri" pitchFamily="34" charset="0"/>
              </a:rPr>
              <a:t>Taba</a:t>
            </a:r>
            <a:r>
              <a:rPr lang="en-CA" dirty="0" smtClean="0">
                <a:latin typeface="Calibri" pitchFamily="34" charset="0"/>
              </a:rPr>
              <a:t>, Dr. Garrison Wilkes, CIMMYT, Pioneer, and NCPRIS for seed 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My </a:t>
            </a:r>
            <a:r>
              <a:rPr lang="en-CA" dirty="0" err="1" smtClean="0">
                <a:latin typeface="Calibri" pitchFamily="34" charset="0"/>
              </a:rPr>
              <a:t>labmates</a:t>
            </a:r>
            <a:r>
              <a:rPr lang="en-CA" dirty="0" smtClean="0">
                <a:latin typeface="Calibri" pitchFamily="34" charset="0"/>
              </a:rPr>
              <a:t> and colleagues, especially </a:t>
            </a:r>
            <a:r>
              <a:rPr lang="en-CA" dirty="0" err="1" smtClean="0">
                <a:latin typeface="Calibri" pitchFamily="34" charset="0"/>
              </a:rPr>
              <a:t>Sameh</a:t>
            </a:r>
            <a:r>
              <a:rPr lang="en-CA" dirty="0" smtClean="0">
                <a:latin typeface="Calibri" pitchFamily="34" charset="0"/>
              </a:rPr>
              <a:t> </a:t>
            </a:r>
            <a:r>
              <a:rPr lang="en-CA" dirty="0" err="1" smtClean="0">
                <a:latin typeface="Calibri" pitchFamily="34" charset="0"/>
              </a:rPr>
              <a:t>Soliman</a:t>
            </a:r>
            <a:r>
              <a:rPr lang="en-CA" dirty="0" smtClean="0">
                <a:latin typeface="Calibri" pitchFamily="34" charset="0"/>
              </a:rPr>
              <a:t> for collaboration on </a:t>
            </a:r>
            <a:r>
              <a:rPr lang="en-CA" dirty="0" err="1" smtClean="0">
                <a:latin typeface="Calibri" pitchFamily="34" charset="0"/>
              </a:rPr>
              <a:t>endophytes</a:t>
            </a:r>
            <a:r>
              <a:rPr lang="en-CA" dirty="0" smtClean="0">
                <a:latin typeface="Calibri" pitchFamily="34" charset="0"/>
              </a:rPr>
              <a:t> &amp; Jamie Larsen for consultation on statistics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sz="1600" dirty="0" smtClean="0"/>
              <a:t>Gerald R. Stephenson Scholarship,</a:t>
            </a:r>
            <a:r>
              <a:rPr lang="en-CA" dirty="0" smtClean="0"/>
              <a:t> </a:t>
            </a:r>
            <a:r>
              <a:rPr lang="en-CA" dirty="0" smtClean="0">
                <a:latin typeface="Calibri" pitchFamily="34" charset="0"/>
              </a:rPr>
              <a:t>Sophia Hungerford and Taffy Davison Memorial Travel Grants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My family: Dr. David Johnston Sr. and Mrs. Gloria </a:t>
            </a:r>
            <a:r>
              <a:rPr lang="en-CA" dirty="0" err="1" smtClean="0">
                <a:latin typeface="Calibri" pitchFamily="34" charset="0"/>
              </a:rPr>
              <a:t>Monje</a:t>
            </a:r>
            <a:r>
              <a:rPr lang="en-CA" dirty="0" smtClean="0">
                <a:latin typeface="Calibri" pitchFamily="34" charset="0"/>
              </a:rPr>
              <a:t> de Johnston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2000" y="5638800"/>
            <a:ext cx="1362173" cy="102163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086600" y="5486400"/>
            <a:ext cx="1343025" cy="1095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657600" y="1295400"/>
            <a:ext cx="160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629C6-844B-413B-975C-27B92E8D9B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43050"/>
            <a:ext cx="8915400" cy="46482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600" dirty="0" err="1" smtClean="0"/>
              <a:t>Endophytes</a:t>
            </a:r>
            <a:r>
              <a:rPr lang="en-US" sz="2600" dirty="0" smtClean="0"/>
              <a:t> are bacteria or fungi that can live within a plant without causing obvious disease</a:t>
            </a:r>
          </a:p>
          <a:p>
            <a:pPr algn="just" eaLnBrk="1" hangingPunct="1">
              <a:lnSpc>
                <a:spcPct val="80000"/>
              </a:lnSpc>
            </a:pPr>
            <a:endParaRPr lang="en-US" sz="26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sz="2600" dirty="0" smtClean="0"/>
              <a:t>The inside of plants is an agriculturally important niche where microbes can help the host plant grow and survive </a:t>
            </a:r>
          </a:p>
          <a:p>
            <a:pPr algn="just" eaLnBrk="1" hangingPunct="1">
              <a:lnSpc>
                <a:spcPct val="80000"/>
              </a:lnSpc>
            </a:pPr>
            <a:endParaRPr lang="en-US" sz="26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sz="2600" dirty="0" err="1" smtClean="0"/>
              <a:t>Endophytes</a:t>
            </a:r>
            <a:r>
              <a:rPr lang="en-US" sz="2600" dirty="0" smtClean="0"/>
              <a:t> are likely enriched for botanically significant genes and metabolic pathways as a result of co-evolution</a:t>
            </a:r>
          </a:p>
          <a:p>
            <a:pPr algn="just" eaLnBrk="1" hangingPunct="1">
              <a:lnSpc>
                <a:spcPct val="80000"/>
              </a:lnSpc>
            </a:pPr>
            <a:endParaRPr lang="en-US" sz="26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sz="2600" dirty="0" smtClean="0"/>
              <a:t>There is fossil evidence that plants had </a:t>
            </a:r>
            <a:r>
              <a:rPr lang="en-US" sz="2600" dirty="0" err="1" smtClean="0"/>
              <a:t>endophytes</a:t>
            </a:r>
            <a:r>
              <a:rPr lang="en-US" sz="2600" dirty="0" smtClean="0"/>
              <a:t> at least 400 million years ago (</a:t>
            </a:r>
            <a:r>
              <a:rPr lang="en-US" sz="2600" dirty="0" err="1" smtClean="0"/>
              <a:t>Krings</a:t>
            </a:r>
            <a:r>
              <a:rPr lang="en-US" sz="2600" dirty="0" smtClean="0"/>
              <a:t> et al 2008)</a:t>
            </a:r>
          </a:p>
          <a:p>
            <a:pPr algn="just" eaLnBrk="1" hangingPunct="1">
              <a:lnSpc>
                <a:spcPct val="80000"/>
              </a:lnSpc>
            </a:pPr>
            <a:endParaRPr lang="en-US" sz="26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sz="2600" dirty="0" smtClean="0"/>
              <a:t>Which are typical maize </a:t>
            </a:r>
            <a:r>
              <a:rPr lang="en-US" sz="2600" dirty="0" err="1" smtClean="0"/>
              <a:t>endophytes</a:t>
            </a:r>
            <a:r>
              <a:rPr lang="en-US" sz="2600" dirty="0" smtClean="0"/>
              <a:t>, what do they do and have any been lost during domestication/breeding/migration?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7145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What are </a:t>
            </a:r>
            <a:r>
              <a:rPr lang="en-US" sz="4000" dirty="0" err="1" smtClean="0"/>
              <a:t>endophytic</a:t>
            </a:r>
            <a:r>
              <a:rPr lang="en-US" sz="4000" dirty="0" smtClean="0"/>
              <a:t> bacteria and why study their ecology in </a:t>
            </a:r>
            <a:r>
              <a:rPr lang="en-US" sz="4000" i="1" dirty="0" err="1" smtClean="0"/>
              <a:t>Zea</a:t>
            </a:r>
            <a:r>
              <a:rPr lang="en-US" sz="4000" i="1" dirty="0" smtClean="0"/>
              <a:t> </a:t>
            </a:r>
            <a:r>
              <a:rPr lang="en-US" sz="4000" dirty="0" smtClean="0"/>
              <a:t>plants?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CA" sz="4000" dirty="0" smtClean="0"/>
              <a:t>New Strains May Help </a:t>
            </a:r>
            <a:r>
              <a:rPr lang="en-CA" sz="4000" dirty="0" err="1" smtClean="0"/>
              <a:t>Agricuture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91200" cy="4525963"/>
          </a:xfrm>
        </p:spPr>
        <p:txBody>
          <a:bodyPr/>
          <a:lstStyle/>
          <a:p>
            <a:r>
              <a:rPr lang="en-CA" sz="2800" dirty="0" err="1" smtClean="0"/>
              <a:t>Rhizobial</a:t>
            </a:r>
            <a:r>
              <a:rPr lang="en-CA" sz="2800" dirty="0" smtClean="0"/>
              <a:t>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 first patented and sold as ‘</a:t>
            </a:r>
            <a:r>
              <a:rPr lang="en-CA" sz="2800" dirty="0" err="1" smtClean="0"/>
              <a:t>Nitragin</a:t>
            </a:r>
            <a:r>
              <a:rPr lang="en-CA" sz="2800" dirty="0" smtClean="0"/>
              <a:t>’   in the United States in 1895</a:t>
            </a:r>
          </a:p>
          <a:p>
            <a:r>
              <a:rPr lang="en-CA" sz="2800" i="1" dirty="0" err="1" smtClean="0"/>
              <a:t>Burkholderia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phytofirmans</a:t>
            </a:r>
            <a:r>
              <a:rPr lang="en-CA" sz="2800" i="1" dirty="0" smtClean="0"/>
              <a:t> </a:t>
            </a:r>
            <a:r>
              <a:rPr lang="en-CA" sz="2800" dirty="0" err="1" smtClean="0"/>
              <a:t>PsJN</a:t>
            </a:r>
            <a:r>
              <a:rPr lang="en-CA" sz="2800" i="1" dirty="0" smtClean="0"/>
              <a:t> </a:t>
            </a:r>
            <a:r>
              <a:rPr lang="en-CA" sz="2800" dirty="0" smtClean="0"/>
              <a:t>from rotting onions can promote plant growth.</a:t>
            </a:r>
          </a:p>
          <a:p>
            <a:r>
              <a:rPr lang="en-CA" sz="2800" dirty="0" smtClean="0"/>
              <a:t>High levels of nitrogen fixation found in sugarcane thanks to </a:t>
            </a:r>
            <a:r>
              <a:rPr lang="en-CA" sz="2800" i="1" dirty="0" err="1" smtClean="0"/>
              <a:t>Gluconacetobacter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diazotrophicus</a:t>
            </a:r>
            <a:r>
              <a:rPr lang="en-CA" sz="2800" i="1" dirty="0" smtClean="0"/>
              <a:t>.</a:t>
            </a:r>
          </a:p>
          <a:p>
            <a:r>
              <a:rPr lang="en-CA" sz="2800" dirty="0" smtClean="0"/>
              <a:t>Nitrogen fixing </a:t>
            </a:r>
            <a:r>
              <a:rPr lang="en-CA" sz="2800" i="1" dirty="0" err="1" smtClean="0"/>
              <a:t>Klebsiella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pneumonii</a:t>
            </a:r>
            <a:r>
              <a:rPr lang="en-CA" sz="2800" i="1" dirty="0" smtClean="0"/>
              <a:t> </a:t>
            </a:r>
            <a:r>
              <a:rPr lang="en-CA" sz="2800" dirty="0" smtClean="0"/>
              <a:t>isolated from </a:t>
            </a:r>
            <a:r>
              <a:rPr lang="en-CA" sz="2800" i="1" dirty="0" err="1" smtClean="0"/>
              <a:t>Zea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luxurians</a:t>
            </a:r>
            <a:r>
              <a:rPr lang="en-CA" sz="2800" i="1" dirty="0" smtClean="0"/>
              <a:t> </a:t>
            </a:r>
            <a:r>
              <a:rPr lang="en-CA" sz="2800" dirty="0" smtClean="0"/>
              <a:t>shown to improve wheat growth.</a:t>
            </a:r>
            <a:endParaRPr lang="en-C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48400" y="1160115"/>
            <a:ext cx="2438400" cy="159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screen"/>
          <a:srcRect l="59911" r="9142" b="28822"/>
          <a:stretch>
            <a:fillRect/>
          </a:stretch>
        </p:blipFill>
        <p:spPr bwMode="auto">
          <a:xfrm>
            <a:off x="6490648" y="4495800"/>
            <a:ext cx="202705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376348" y="6578600"/>
            <a:ext cx="23022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(Dalton and Kramer 2006)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48400" y="2836515"/>
            <a:ext cx="2466975" cy="15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CA" dirty="0" smtClean="0"/>
              <a:t>Previous Research on Maize </a:t>
            </a:r>
            <a:r>
              <a:rPr lang="en-CA" dirty="0" err="1" smtClean="0"/>
              <a:t>Endophytes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54563"/>
          </a:xfrm>
        </p:spPr>
        <p:txBody>
          <a:bodyPr/>
          <a:lstStyle/>
          <a:p>
            <a:r>
              <a:rPr lang="en-CA" sz="2800" dirty="0" smtClean="0"/>
              <a:t>99% microbes in the world are believed to have not yet been cultured.</a:t>
            </a:r>
          </a:p>
          <a:p>
            <a:r>
              <a:rPr lang="en-US" sz="2800" dirty="0" err="1" smtClean="0"/>
              <a:t>Chelius</a:t>
            </a:r>
            <a:r>
              <a:rPr lang="en-US" sz="2800" dirty="0" smtClean="0"/>
              <a:t> and Triplett (2001) studied 16S </a:t>
            </a:r>
            <a:r>
              <a:rPr lang="en-US" sz="2800" dirty="0" err="1" smtClean="0"/>
              <a:t>rDNA</a:t>
            </a:r>
            <a:r>
              <a:rPr lang="en-US" sz="2800" dirty="0" smtClean="0"/>
              <a:t> from </a:t>
            </a:r>
            <a:r>
              <a:rPr lang="en-US" sz="2800" dirty="0" err="1" smtClean="0"/>
              <a:t>endophytes</a:t>
            </a:r>
            <a:r>
              <a:rPr lang="en-US" sz="2800" dirty="0" smtClean="0"/>
              <a:t> in Wisconsin grown maize roots of Pioneer 3751.</a:t>
            </a:r>
          </a:p>
          <a:p>
            <a:pPr algn="just" eaLnBrk="1" hangingPunct="1"/>
            <a:r>
              <a:rPr lang="en-US" sz="2800" dirty="0" smtClean="0"/>
              <a:t>74 </a:t>
            </a:r>
            <a:r>
              <a:rPr lang="en-US" sz="2800" dirty="0" err="1" smtClean="0"/>
              <a:t>phylotypes</a:t>
            </a:r>
            <a:r>
              <a:rPr lang="en-US" sz="2800" dirty="0" smtClean="0"/>
              <a:t> in 6 bacterial divisions including were found by culture-independent analysis, as opposed to 27 cultured </a:t>
            </a:r>
            <a:r>
              <a:rPr lang="en-US" sz="2800" dirty="0" err="1" smtClean="0"/>
              <a:t>phylotypes</a:t>
            </a:r>
            <a:r>
              <a:rPr lang="en-US" sz="2800" dirty="0" smtClean="0"/>
              <a:t> in 4 divisions.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5257800"/>
            <a:ext cx="8077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ym typeface="Wingdings" pitchFamily="2" charset="2"/>
              </a:rPr>
              <a:t>It is impossible to </a:t>
            </a:r>
            <a:r>
              <a:rPr lang="en-US" sz="3200" b="1" dirty="0" smtClean="0">
                <a:sym typeface="Wingdings" pitchFamily="2" charset="2"/>
              </a:rPr>
              <a:t>accurately use </a:t>
            </a:r>
            <a:r>
              <a:rPr lang="en-US" sz="3200" b="1" dirty="0">
                <a:sym typeface="Wingdings" pitchFamily="2" charset="2"/>
              </a:rPr>
              <a:t>only           culturing to study </a:t>
            </a:r>
            <a:r>
              <a:rPr lang="en-US" sz="3200" b="1" dirty="0" err="1">
                <a:sym typeface="Wingdings" pitchFamily="2" charset="2"/>
              </a:rPr>
              <a:t>endophytes</a:t>
            </a:r>
            <a:r>
              <a:rPr lang="en-US" sz="3200" b="1" dirty="0">
                <a:sym typeface="Wingdings" pitchFamily="2" charset="2"/>
              </a:rPr>
              <a:t> in corn!!!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CA" dirty="0" smtClean="0"/>
              <a:t>Previous Research on Maize </a:t>
            </a:r>
            <a:r>
              <a:rPr lang="en-CA" dirty="0" err="1" smtClean="0"/>
              <a:t>Endophytes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4754563"/>
          </a:xfrm>
        </p:spPr>
        <p:txBody>
          <a:bodyPr/>
          <a:lstStyle/>
          <a:p>
            <a:r>
              <a:rPr lang="en-CA" sz="2800" dirty="0" smtClean="0"/>
              <a:t>At least 20 publications exist about maize </a:t>
            </a:r>
            <a:r>
              <a:rPr lang="en-CA" sz="2800" dirty="0" err="1" smtClean="0"/>
              <a:t>endophytes</a:t>
            </a:r>
            <a:r>
              <a:rPr lang="en-CA" sz="2800" dirty="0" smtClean="0"/>
              <a:t>, mostly focusing on culture based isolation of novel strains. </a:t>
            </a:r>
          </a:p>
          <a:p>
            <a:r>
              <a:rPr lang="en-CA" sz="2800" dirty="0" smtClean="0"/>
              <a:t>For example, </a:t>
            </a:r>
            <a:r>
              <a:rPr lang="en-CA" sz="2800" i="1" dirty="0" smtClean="0"/>
              <a:t>Bacillus </a:t>
            </a:r>
            <a:r>
              <a:rPr lang="en-CA" sz="2800" i="1" dirty="0" err="1" smtClean="0"/>
              <a:t>mojavensis</a:t>
            </a:r>
            <a:r>
              <a:rPr lang="en-CA" sz="2800" dirty="0" smtClean="0"/>
              <a:t>  from Italian maize seed was patented as a </a:t>
            </a:r>
            <a:r>
              <a:rPr lang="en-CA" sz="2800" dirty="0" err="1" smtClean="0"/>
              <a:t>biocontrol</a:t>
            </a:r>
            <a:r>
              <a:rPr lang="en-CA" sz="2800" dirty="0" smtClean="0"/>
              <a:t> agent against fungal  infections  (Hinton et al. 1995 ).</a:t>
            </a:r>
          </a:p>
          <a:p>
            <a:r>
              <a:rPr lang="en-CA" sz="2800" dirty="0" smtClean="0"/>
              <a:t>An exception shows the pathogen </a:t>
            </a:r>
            <a:r>
              <a:rPr lang="en-CA" sz="2800" i="1" dirty="0" err="1" smtClean="0"/>
              <a:t>Ustilago</a:t>
            </a:r>
            <a:r>
              <a:rPr lang="en-CA" sz="2800" i="1" dirty="0" smtClean="0"/>
              <a:t> </a:t>
            </a:r>
            <a:r>
              <a:rPr lang="en-CA" sz="2800" i="1" dirty="0" err="1" smtClean="0"/>
              <a:t>maydis</a:t>
            </a:r>
            <a:r>
              <a:rPr lang="en-CA" sz="2800" dirty="0" smtClean="0"/>
              <a:t> underwent a genetic bottleneck about 9,000 years ago in concert with maize domestication (</a:t>
            </a:r>
            <a:r>
              <a:rPr lang="en-CA" sz="2800" dirty="0" err="1" smtClean="0"/>
              <a:t>Munkacsi</a:t>
            </a:r>
            <a:r>
              <a:rPr lang="en-CA" sz="2800" dirty="0" smtClean="0"/>
              <a:t> et al. 2008).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67400" y="4800600"/>
            <a:ext cx="291645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399" y="4648200"/>
            <a:ext cx="6190130" cy="19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study directly addresses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influence of domestication,            breeding, and migration of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plants on the   ecology of their bacterial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endophytes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C762D-0272-4FB5-B143-DDDF275E0C3B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12547</TotalTime>
  <Words>2306</Words>
  <Application>Microsoft Office PowerPoint</Application>
  <PresentationFormat>On-screen Show (4:3)</PresentationFormat>
  <Paragraphs>310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Custom Design</vt:lpstr>
      <vt:lpstr>Microbial Ecology of Endophytic Bacteria in Zea as Influenced by Plant Genotype, Seed Origin, and Soil Environment </vt:lpstr>
      <vt:lpstr>Maize has been important all over the Americas for thousands of years...</vt:lpstr>
      <vt:lpstr>Where does maize come from?</vt:lpstr>
      <vt:lpstr>How has the plant been changed?</vt:lpstr>
      <vt:lpstr>Obvious structural differences may coincide with microscopic changes</vt:lpstr>
      <vt:lpstr>What are endophytic bacteria and why study their ecology in Zea plants?</vt:lpstr>
      <vt:lpstr>New Strains May Help Agricuture</vt:lpstr>
      <vt:lpstr>Previous Research on Maize Endophytes?</vt:lpstr>
      <vt:lpstr>Previous Research on Maize Endophytes?</vt:lpstr>
      <vt:lpstr>My PhD Research</vt:lpstr>
      <vt:lpstr>Outline</vt:lpstr>
      <vt:lpstr>Methodology Employed</vt:lpstr>
      <vt:lpstr>Surface Sterilization</vt:lpstr>
      <vt:lpstr>How can DNA identify bacteria?</vt:lpstr>
      <vt:lpstr>TRFLP is one way to comprehensively view a microbial community using DNA</vt:lpstr>
      <vt:lpstr>How can a DNA fingerprint like TRFLP be interpreted statistically? </vt:lpstr>
      <vt:lpstr>Objective 1: Seed Endophyte Survey</vt:lpstr>
      <vt:lpstr>Objective 1: Sampling Strategy</vt:lpstr>
      <vt:lpstr>Objective 1: TRFLP – Generation 1 Seed</vt:lpstr>
      <vt:lpstr>Objective 1: TRFLP – Generation 2 Seed</vt:lpstr>
      <vt:lpstr>Objective 1: TRFLP – Stems</vt:lpstr>
      <vt:lpstr>Objective 1: TRFLP – Comparisons</vt:lpstr>
      <vt:lpstr>Objective 1: TRFLP – Comparisons</vt:lpstr>
      <vt:lpstr>Slide 24</vt:lpstr>
      <vt:lpstr>Slide 25</vt:lpstr>
      <vt:lpstr>Objective 1: Summary of TRFLP</vt:lpstr>
      <vt:lpstr>Objective 1: Culturing Seed Endophytes</vt:lpstr>
      <vt:lpstr>Objective 1: Organizing and testing functions of isolates</vt:lpstr>
      <vt:lpstr>Objective 1: Culturing from Seed</vt:lpstr>
      <vt:lpstr>Objective 1: Organizing and testing functions of isolates</vt:lpstr>
      <vt:lpstr>Objective 1: Do isolates from different seed have specialized functions?</vt:lpstr>
      <vt:lpstr>Objective 1: Mexican landrace Mixteco: a source of growth promoting endophytes?</vt:lpstr>
      <vt:lpstr>Objective 1: Zea nicaraguensis a source for root promoting endophytes?</vt:lpstr>
      <vt:lpstr>Objective 1: What are different species of endophytes doing?</vt:lpstr>
      <vt:lpstr>Objective 1: Why would these microbes have this activity? </vt:lpstr>
      <vt:lpstr>Objective 1: Are these seed endophytes able to live and move inside a plant?</vt:lpstr>
      <vt:lpstr>Objective 1: Enterobacter asburiae</vt:lpstr>
      <vt:lpstr>Objective 1: Seed Endophyte Culturing Summary </vt:lpstr>
      <vt:lpstr>Objective 2: What happens to endophyte communities as maize is moved around the world? </vt:lpstr>
      <vt:lpstr>Objective 2: What happens to endophyte communities as maize is moved around the world? </vt:lpstr>
      <vt:lpstr>Objective 2: Experimental Design</vt:lpstr>
      <vt:lpstr>Objective 2: PCA of TRFLP shows soils have little influence</vt:lpstr>
      <vt:lpstr>Objective 2: Comparing Soil Treatments Using Sᴓrensen’s  Similarity Index</vt:lpstr>
      <vt:lpstr>Objective 2: What is the origin of TRFLP peaks: inherited or soil derived?</vt:lpstr>
      <vt:lpstr>Objective 2: Soil Endophyte TRFLP Survey Summary </vt:lpstr>
      <vt:lpstr>Objective 2: Culturing bacteria from surface sterilized plants</vt:lpstr>
      <vt:lpstr>Objective 2: PCA of cultured isolate functions</vt:lpstr>
      <vt:lpstr>Major Conclusions</vt:lpstr>
      <vt:lpstr>Can I refute or support my hypothesis?</vt:lpstr>
      <vt:lpstr>Future Directions</vt:lpstr>
      <vt:lpstr>Thank you!</vt:lpstr>
    </vt:vector>
  </TitlesOfParts>
  <Company>Raizada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Bioprospecting</dc:title>
  <dc:creator>lab</dc:creator>
  <cp:lastModifiedBy>David Johnston Monje</cp:lastModifiedBy>
  <cp:revision>787</cp:revision>
  <dcterms:created xsi:type="dcterms:W3CDTF">2007-09-14T00:16:24Z</dcterms:created>
  <dcterms:modified xsi:type="dcterms:W3CDTF">2011-07-13T14:14:04Z</dcterms:modified>
</cp:coreProperties>
</file>