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559" r:id="rId1"/>
  </p:sldMasterIdLst>
  <p:notesMasterIdLst>
    <p:notesMasterId r:id="rId15"/>
  </p:notesMasterIdLst>
  <p:sldIdLst>
    <p:sldId id="256" r:id="rId2"/>
    <p:sldId id="258" r:id="rId3"/>
    <p:sldId id="260" r:id="rId4"/>
    <p:sldId id="259" r:id="rId5"/>
    <p:sldId id="268" r:id="rId6"/>
    <p:sldId id="265" r:id="rId7"/>
    <p:sldId id="266" r:id="rId8"/>
    <p:sldId id="269" r:id="rId9"/>
    <p:sldId id="270" r:id="rId10"/>
    <p:sldId id="261" r:id="rId11"/>
    <p:sldId id="262" r:id="rId12"/>
    <p:sldId id="271" r:id="rId13"/>
    <p:sldId id="257"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718" autoAdjust="0"/>
  </p:normalViewPr>
  <p:slideViewPr>
    <p:cSldViewPr snapToGrid="0" snapToObjects="1">
      <p:cViewPr>
        <p:scale>
          <a:sx n="75" d="100"/>
          <a:sy n="75" d="100"/>
        </p:scale>
        <p:origin x="-648"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B42779-7B04-9147-90E7-4570F5ABBF1A}" type="datetimeFigureOut">
              <a:rPr lang="en-US" smtClean="0"/>
              <a:t>12/7/11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D30F4C-88E5-6C44-8C45-3555B6A7ADBA}" type="slidenum">
              <a:rPr lang="en-US" smtClean="0"/>
              <a:t>‹#›</a:t>
            </a:fld>
            <a:endParaRPr lang="en-US"/>
          </a:p>
        </p:txBody>
      </p:sp>
    </p:spTree>
    <p:extLst>
      <p:ext uri="{BB962C8B-B14F-4D97-AF65-F5344CB8AC3E}">
        <p14:creationId xmlns:p14="http://schemas.microsoft.com/office/powerpoint/2010/main" val="292247079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a:t>
            </a:r>
            <a:r>
              <a:rPr lang="en-US" baseline="0" dirty="0" smtClean="0"/>
              <a:t> everyone, I’m Leanna Morinishi and this is Brigitte Morales, and we’re going to talk today about the isolation of rare circulating </a:t>
            </a:r>
            <a:r>
              <a:rPr lang="en-US" baseline="0" dirty="0" err="1" smtClean="0"/>
              <a:t>tumour</a:t>
            </a:r>
            <a:r>
              <a:rPr lang="en-US" baseline="0" dirty="0" smtClean="0"/>
              <a:t> cells in cancer patients by microchip technology, a paper published in nature in 2007 by </a:t>
            </a:r>
            <a:r>
              <a:rPr lang="en-US" baseline="0" dirty="0" err="1" smtClean="0"/>
              <a:t>Nagrath</a:t>
            </a:r>
            <a:r>
              <a:rPr lang="en-US" baseline="0" dirty="0" smtClean="0"/>
              <a:t> and </a:t>
            </a:r>
            <a:r>
              <a:rPr lang="en-US" baseline="0" dirty="0" err="1" smtClean="0"/>
              <a:t>Sequist</a:t>
            </a:r>
            <a:r>
              <a:rPr lang="en-US" baseline="0" dirty="0" smtClean="0"/>
              <a:t> of Mass General Hospital.</a:t>
            </a:r>
            <a:endParaRPr lang="en-US" dirty="0"/>
          </a:p>
        </p:txBody>
      </p:sp>
      <p:sp>
        <p:nvSpPr>
          <p:cNvPr id="4" name="Slide Number Placeholder 3"/>
          <p:cNvSpPr>
            <a:spLocks noGrp="1"/>
          </p:cNvSpPr>
          <p:nvPr>
            <p:ph type="sldNum" sz="quarter" idx="10"/>
          </p:nvPr>
        </p:nvSpPr>
        <p:spPr/>
        <p:txBody>
          <a:bodyPr/>
          <a:lstStyle/>
          <a:p>
            <a:fld id="{2BD30F4C-88E5-6C44-8C45-3555B6A7ADBA}" type="slidenum">
              <a:rPr lang="en-US" smtClean="0"/>
              <a:t>1</a:t>
            </a:fld>
            <a:endParaRPr lang="en-US"/>
          </a:p>
        </p:txBody>
      </p:sp>
    </p:spTree>
    <p:extLst>
      <p:ext uri="{BB962C8B-B14F-4D97-AF65-F5344CB8AC3E}">
        <p14:creationId xmlns:p14="http://schemas.microsoft.com/office/powerpoint/2010/main" val="31233174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CTC-chip was a great improvement upon existing technologies for the isolation and study of circulating tumor cells. It was efficient, capable of analyzing milliliter volumes of sample with high purity and yield of isolated cells. Simple, as it required no pre-processing of the blood samples, and analyzed it in one step. Gentle, optimized to limit shear stress and cell capture of VIABLE CTCs for future characterization and analysis. Powerful, proven to be useful in early diagnosis and the longitudinal monitoring of cancer patients and their response to therapy.</a:t>
            </a:r>
          </a:p>
          <a:p>
            <a:endParaRPr lang="en-US" baseline="0" dirty="0" smtClean="0"/>
          </a:p>
          <a:p>
            <a:r>
              <a:rPr lang="en-US" baseline="0" dirty="0" smtClean="0"/>
              <a:t>Lastly, the generalizable format of the CTC-chip means that it has the potential to be altered to detect other rare cells from the blood, for use in other disease studies.</a:t>
            </a:r>
          </a:p>
        </p:txBody>
      </p:sp>
      <p:sp>
        <p:nvSpPr>
          <p:cNvPr id="4" name="Slide Number Placeholder 3"/>
          <p:cNvSpPr>
            <a:spLocks noGrp="1"/>
          </p:cNvSpPr>
          <p:nvPr>
            <p:ph type="sldNum" sz="quarter" idx="10"/>
          </p:nvPr>
        </p:nvSpPr>
        <p:spPr/>
        <p:txBody>
          <a:bodyPr/>
          <a:lstStyle/>
          <a:p>
            <a:fld id="{2BD30F4C-88E5-6C44-8C45-3555B6A7ADBA}" type="slidenum">
              <a:rPr lang="en-US" smtClean="0"/>
              <a:t>10</a:t>
            </a:fld>
            <a:endParaRPr lang="en-US"/>
          </a:p>
        </p:txBody>
      </p:sp>
    </p:spTree>
    <p:extLst>
      <p:ext uri="{BB962C8B-B14F-4D97-AF65-F5344CB8AC3E}">
        <p14:creationId xmlns:p14="http://schemas.microsoft.com/office/powerpoint/2010/main" val="2389732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Circulating tumor cells are viable cancer cells detached from the primary tumor and circulating through</a:t>
            </a:r>
            <a:r>
              <a:rPr lang="en-US" baseline="0" dirty="0" smtClean="0"/>
              <a:t> the bloodstream. They are probably the origin of intractable metastatic </a:t>
            </a:r>
            <a:r>
              <a:rPr lang="en-US" baseline="0" dirty="0" smtClean="0"/>
              <a:t>disease. </a:t>
            </a:r>
            <a:r>
              <a:rPr lang="en-US" baseline="0" dirty="0" smtClean="0"/>
              <a:t>CTCs can be found in the blood of non-</a:t>
            </a:r>
            <a:r>
              <a:rPr lang="en-US" baseline="0" dirty="0" err="1" smtClean="0"/>
              <a:t>haemotologic</a:t>
            </a:r>
            <a:r>
              <a:rPr lang="en-US" baseline="0" dirty="0" smtClean="0"/>
              <a:t> cancer patients, but are very rare at about 1 CTC per 10^9 </a:t>
            </a:r>
            <a:r>
              <a:rPr lang="en-US" baseline="0" dirty="0" err="1" smtClean="0"/>
              <a:t>haematologic</a:t>
            </a:r>
            <a:r>
              <a:rPr lang="en-US" baseline="0" dirty="0" smtClean="0"/>
              <a:t> cells. </a:t>
            </a:r>
            <a:endParaRPr lang="en-US" dirty="0"/>
          </a:p>
        </p:txBody>
      </p:sp>
      <p:sp>
        <p:nvSpPr>
          <p:cNvPr id="4" name="Slide Number Placeholder 3"/>
          <p:cNvSpPr>
            <a:spLocks noGrp="1"/>
          </p:cNvSpPr>
          <p:nvPr>
            <p:ph type="sldNum" sz="quarter" idx="10"/>
          </p:nvPr>
        </p:nvSpPr>
        <p:spPr/>
        <p:txBody>
          <a:bodyPr/>
          <a:lstStyle/>
          <a:p>
            <a:fld id="{2BD30F4C-88E5-6C44-8C45-3555B6A7ADBA}" type="slidenum">
              <a:rPr lang="en-US" smtClean="0"/>
              <a:t>2</a:t>
            </a:fld>
            <a:endParaRPr lang="en-US"/>
          </a:p>
        </p:txBody>
      </p:sp>
    </p:spTree>
    <p:extLst>
      <p:ext uri="{BB962C8B-B14F-4D97-AF65-F5344CB8AC3E}">
        <p14:creationId xmlns:p14="http://schemas.microsoft.com/office/powerpoint/2010/main" val="5854953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CTCs</a:t>
            </a:r>
            <a:r>
              <a:rPr lang="en-US" baseline="0" dirty="0" smtClean="0"/>
              <a:t> are a point of interest, however, because their identification, isolation, and characterization have great potential to contribute to the greater understanding of cancer. For example, isolating CTCs for tumor samples would circumvent invasive biopsies, and characterization of their phenotype would inform cancer marker studies and possibly the mechanism of metastasis. Prior to this paper, methods of CTC isolation required complex analytic approaches with low yield and purity. Some required pre-processing of the blood, possibly affecting results, and some could only identify the cells after fixing and killing them. </a:t>
            </a:r>
            <a:endParaRPr lang="en-US" dirty="0"/>
          </a:p>
        </p:txBody>
      </p:sp>
      <p:sp>
        <p:nvSpPr>
          <p:cNvPr id="4" name="Slide Number Placeholder 3"/>
          <p:cNvSpPr>
            <a:spLocks noGrp="1"/>
          </p:cNvSpPr>
          <p:nvPr>
            <p:ph type="sldNum" sz="quarter" idx="10"/>
          </p:nvPr>
        </p:nvSpPr>
        <p:spPr/>
        <p:txBody>
          <a:bodyPr/>
          <a:lstStyle/>
          <a:p>
            <a:fld id="{2BD30F4C-88E5-6C44-8C45-3555B6A7ADBA}" type="slidenum">
              <a:rPr lang="en-US" smtClean="0"/>
              <a:t>3</a:t>
            </a:fld>
            <a:endParaRPr lang="en-US"/>
          </a:p>
        </p:txBody>
      </p:sp>
    </p:spTree>
    <p:extLst>
      <p:ext uri="{BB962C8B-B14F-4D97-AF65-F5344CB8AC3E}">
        <p14:creationId xmlns:p14="http://schemas.microsoft.com/office/powerpoint/2010/main" val="18613943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Therefore, </a:t>
            </a:r>
            <a:r>
              <a:rPr lang="en-US" baseline="0" dirty="0" err="1" smtClean="0"/>
              <a:t>Nagrath</a:t>
            </a:r>
            <a:r>
              <a:rPr lang="en-US" baseline="0" dirty="0" smtClean="0"/>
              <a:t> and </a:t>
            </a:r>
            <a:r>
              <a:rPr lang="en-US" baseline="0" dirty="0" err="1" smtClean="0"/>
              <a:t>Sequist</a:t>
            </a:r>
            <a:r>
              <a:rPr lang="en-US" baseline="0" dirty="0" smtClean="0"/>
              <a:t> proposed a microfluidic chip for the isolation of viable circulating tumor cells to enable further study of these rare but useful cells. I’ll hand it off to Brigitte.</a:t>
            </a:r>
            <a:endParaRPr lang="en-US" dirty="0" smtClean="0"/>
          </a:p>
          <a:p>
            <a:endParaRPr lang="en-US" dirty="0"/>
          </a:p>
        </p:txBody>
      </p:sp>
      <p:sp>
        <p:nvSpPr>
          <p:cNvPr id="4" name="Slide Number Placeholder 3"/>
          <p:cNvSpPr>
            <a:spLocks noGrp="1"/>
          </p:cNvSpPr>
          <p:nvPr>
            <p:ph type="sldNum" sz="quarter" idx="10"/>
          </p:nvPr>
        </p:nvSpPr>
        <p:spPr/>
        <p:txBody>
          <a:bodyPr/>
          <a:lstStyle/>
          <a:p>
            <a:fld id="{2BD30F4C-88E5-6C44-8C45-3555B6A7ADBA}" type="slidenum">
              <a:rPr lang="en-US" smtClean="0"/>
              <a:t>4</a:t>
            </a:fld>
            <a:endParaRPr lang="en-US"/>
          </a:p>
        </p:txBody>
      </p:sp>
    </p:spTree>
    <p:extLst>
      <p:ext uri="{BB962C8B-B14F-4D97-AF65-F5344CB8AC3E}">
        <p14:creationId xmlns:p14="http://schemas.microsoft.com/office/powerpoint/2010/main" val="23854139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authors decided to maximize rare cell capture by flowing the sample through a series of chemically functional </a:t>
            </a:r>
            <a:r>
              <a:rPr lang="en-US" baseline="0" dirty="0" err="1" smtClean="0"/>
              <a:t>microposts</a:t>
            </a:r>
            <a:r>
              <a:rPr lang="en-US" baseline="0" dirty="0" smtClean="0"/>
              <a:t> spaced 50 microns apart. The flow velocity was then optimized to have maximum contact between cells and </a:t>
            </a:r>
            <a:r>
              <a:rPr lang="en-US" baseline="0" dirty="0" err="1" smtClean="0"/>
              <a:t>microposts</a:t>
            </a:r>
            <a:r>
              <a:rPr lang="en-US" baseline="0" dirty="0" smtClean="0"/>
              <a:t>, and to minimize shear force on the captured cells so that they stayed on the posts and didn’t die.</a:t>
            </a:r>
            <a:endParaRPr lang="en-US" dirty="0"/>
          </a:p>
        </p:txBody>
      </p:sp>
      <p:sp>
        <p:nvSpPr>
          <p:cNvPr id="4" name="Slide Number Placeholder 3"/>
          <p:cNvSpPr>
            <a:spLocks noGrp="1"/>
          </p:cNvSpPr>
          <p:nvPr>
            <p:ph type="sldNum" sz="quarter" idx="10"/>
          </p:nvPr>
        </p:nvSpPr>
        <p:spPr/>
        <p:txBody>
          <a:bodyPr/>
          <a:lstStyle/>
          <a:p>
            <a:fld id="{2BD30F4C-88E5-6C44-8C45-3555B6A7ADBA}" type="slidenum">
              <a:rPr lang="en-US" smtClean="0"/>
              <a:t>5</a:t>
            </a:fld>
            <a:endParaRPr lang="en-US"/>
          </a:p>
        </p:txBody>
      </p:sp>
    </p:spTree>
    <p:extLst>
      <p:ext uri="{BB962C8B-B14F-4D97-AF65-F5344CB8AC3E}">
        <p14:creationId xmlns:p14="http://schemas.microsoft.com/office/powerpoint/2010/main" val="21763197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In order to</a:t>
            </a:r>
            <a:r>
              <a:rPr lang="en-US" sz="1200" kern="1200" baseline="0" dirty="0" smtClean="0">
                <a:solidFill>
                  <a:schemeClr val="tx1"/>
                </a:solidFill>
                <a:latin typeface="+mn-lt"/>
                <a:ea typeface="+mn-ea"/>
                <a:cs typeface="+mn-cs"/>
              </a:rPr>
              <a:t> capture the CTCs, the authors focused on the epithelial cell adhesion molecule (</a:t>
            </a:r>
            <a:r>
              <a:rPr lang="en-US" sz="1200" kern="1200" baseline="0" dirty="0" err="1" smtClean="0">
                <a:solidFill>
                  <a:schemeClr val="tx1"/>
                </a:solidFill>
                <a:latin typeface="+mn-lt"/>
                <a:ea typeface="+mn-ea"/>
                <a:cs typeface="+mn-cs"/>
              </a:rPr>
              <a:t>EpCAM</a:t>
            </a:r>
            <a:r>
              <a:rPr lang="en-US" sz="1200" kern="1200" baseline="0" dirty="0" smtClean="0">
                <a:solidFill>
                  <a:schemeClr val="tx1"/>
                </a:solidFill>
                <a:latin typeface="+mn-lt"/>
                <a:ea typeface="+mn-ea"/>
                <a:cs typeface="+mn-cs"/>
              </a:rPr>
              <a:t>) that is frequently overexpressed in carcinomas and would differentiate the cancer cells from </a:t>
            </a:r>
            <a:r>
              <a:rPr lang="en-US" sz="1200" kern="1200" baseline="0" dirty="0" err="1" smtClean="0">
                <a:solidFill>
                  <a:schemeClr val="tx1"/>
                </a:solidFill>
                <a:latin typeface="+mn-lt"/>
                <a:ea typeface="+mn-ea"/>
                <a:cs typeface="+mn-cs"/>
              </a:rPr>
              <a:t>haemotologic</a:t>
            </a:r>
            <a:r>
              <a:rPr lang="en-US" sz="1200" kern="1200" baseline="0" dirty="0" smtClean="0">
                <a:solidFill>
                  <a:schemeClr val="tx1"/>
                </a:solidFill>
                <a:latin typeface="+mn-lt"/>
                <a:ea typeface="+mn-ea"/>
                <a:cs typeface="+mn-cs"/>
              </a:rPr>
              <a:t> cells. They took anti-</a:t>
            </a:r>
            <a:r>
              <a:rPr lang="en-US" sz="1200" kern="1200" baseline="0" dirty="0" err="1" smtClean="0">
                <a:solidFill>
                  <a:schemeClr val="tx1"/>
                </a:solidFill>
                <a:latin typeface="+mn-lt"/>
                <a:ea typeface="+mn-ea"/>
                <a:cs typeface="+mn-cs"/>
              </a:rPr>
              <a:t>EpCAM</a:t>
            </a:r>
            <a:r>
              <a:rPr lang="en-US" sz="1200" kern="1200" baseline="0" dirty="0" smtClean="0">
                <a:solidFill>
                  <a:schemeClr val="tx1"/>
                </a:solidFill>
                <a:latin typeface="+mn-lt"/>
                <a:ea typeface="+mn-ea"/>
                <a:cs typeface="+mn-cs"/>
              </a:rPr>
              <a:t> antibodies and attached them to the </a:t>
            </a:r>
            <a:r>
              <a:rPr lang="en-US" sz="1200" kern="1200" baseline="0" dirty="0" err="1" smtClean="0">
                <a:solidFill>
                  <a:schemeClr val="tx1"/>
                </a:solidFill>
                <a:latin typeface="+mn-lt"/>
                <a:ea typeface="+mn-ea"/>
                <a:cs typeface="+mn-cs"/>
              </a:rPr>
              <a:t>microposts</a:t>
            </a:r>
            <a:r>
              <a:rPr lang="en-US" sz="1200" kern="1200" baseline="0" dirty="0" smtClean="0">
                <a:solidFill>
                  <a:schemeClr val="tx1"/>
                </a:solidFill>
                <a:latin typeface="+mn-lt"/>
                <a:ea typeface="+mn-ea"/>
                <a:cs typeface="+mn-cs"/>
              </a:rPr>
              <a:t> via </a:t>
            </a:r>
            <a:r>
              <a:rPr lang="en-US" sz="1200" kern="1200" baseline="0" dirty="0" err="1" smtClean="0">
                <a:solidFill>
                  <a:schemeClr val="tx1"/>
                </a:solidFill>
                <a:latin typeface="+mn-lt"/>
                <a:ea typeface="+mn-ea"/>
                <a:cs typeface="+mn-cs"/>
              </a:rPr>
              <a:t>avidin</a:t>
            </a:r>
            <a:r>
              <a:rPr lang="en-US" sz="1200" kern="1200" baseline="0" dirty="0" smtClean="0">
                <a:solidFill>
                  <a:schemeClr val="tx1"/>
                </a:solidFill>
                <a:latin typeface="+mn-lt"/>
                <a:ea typeface="+mn-ea"/>
                <a:cs typeface="+mn-cs"/>
              </a:rPr>
              <a:t>-biotin chemistry. The coated </a:t>
            </a:r>
            <a:r>
              <a:rPr lang="en-US" sz="1200" kern="1200" baseline="0" dirty="0" err="1" smtClean="0">
                <a:solidFill>
                  <a:schemeClr val="tx1"/>
                </a:solidFill>
                <a:latin typeface="+mn-lt"/>
                <a:ea typeface="+mn-ea"/>
                <a:cs typeface="+mn-cs"/>
              </a:rPr>
              <a:t>microposts</a:t>
            </a:r>
            <a:r>
              <a:rPr lang="en-US" sz="1200" kern="1200" baseline="0" dirty="0" smtClean="0">
                <a:solidFill>
                  <a:schemeClr val="tx1"/>
                </a:solidFill>
                <a:latin typeface="+mn-lt"/>
                <a:ea typeface="+mn-ea"/>
                <a:cs typeface="+mn-cs"/>
              </a:rPr>
              <a:t> would then capture CTCs and let blood cells flow through.</a:t>
            </a:r>
            <a:endParaRPr lang="en-US" dirty="0"/>
          </a:p>
        </p:txBody>
      </p:sp>
      <p:sp>
        <p:nvSpPr>
          <p:cNvPr id="4" name="Slide Number Placeholder 3"/>
          <p:cNvSpPr>
            <a:spLocks noGrp="1"/>
          </p:cNvSpPr>
          <p:nvPr>
            <p:ph type="sldNum" sz="quarter" idx="10"/>
          </p:nvPr>
        </p:nvSpPr>
        <p:spPr/>
        <p:txBody>
          <a:bodyPr/>
          <a:lstStyle/>
          <a:p>
            <a:fld id="{2BD30F4C-88E5-6C44-8C45-3555B6A7ADBA}" type="slidenum">
              <a:rPr lang="en-US" smtClean="0"/>
              <a:t>6</a:t>
            </a:fld>
            <a:endParaRPr lang="en-US"/>
          </a:p>
        </p:txBody>
      </p:sp>
    </p:spTree>
    <p:extLst>
      <p:ext uri="{BB962C8B-B14F-4D97-AF65-F5344CB8AC3E}">
        <p14:creationId xmlns:p14="http://schemas.microsoft.com/office/powerpoint/2010/main" val="11586728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Ran 3 chips.</a:t>
            </a:r>
            <a:r>
              <a:rPr lang="en-US" baseline="0" dirty="0" smtClean="0"/>
              <a:t> </a:t>
            </a:r>
            <a:r>
              <a:rPr lang="en-US" dirty="0" smtClean="0"/>
              <a:t>Non-small cell lung cancer; prostate</a:t>
            </a:r>
            <a:r>
              <a:rPr lang="en-US" baseline="0" dirty="0" smtClean="0"/>
              <a:t> cancer pc3-9 cells and bladder cancer cells, with &gt;50000, 50000 and 2000 antigens per cell at equal cell concentrations</a:t>
            </a:r>
          </a:p>
          <a:p>
            <a:r>
              <a:rPr lang="en-US" dirty="0" smtClean="0"/>
              <a:t>Possible steric hindrance of red blood</a:t>
            </a:r>
            <a:r>
              <a:rPr lang="en-US" baseline="0" dirty="0" smtClean="0"/>
              <a:t> cells in the flow path</a:t>
            </a:r>
            <a:endParaRPr lang="en-US" dirty="0"/>
          </a:p>
        </p:txBody>
      </p:sp>
      <p:sp>
        <p:nvSpPr>
          <p:cNvPr id="4" name="Slide Number Placeholder 3"/>
          <p:cNvSpPr>
            <a:spLocks noGrp="1"/>
          </p:cNvSpPr>
          <p:nvPr>
            <p:ph type="sldNum" sz="quarter" idx="10"/>
          </p:nvPr>
        </p:nvSpPr>
        <p:spPr/>
        <p:txBody>
          <a:bodyPr/>
          <a:lstStyle/>
          <a:p>
            <a:fld id="{2BD30F4C-88E5-6C44-8C45-3555B6A7ADBA}" type="slidenum">
              <a:rPr lang="en-US" smtClean="0"/>
              <a:t>7</a:t>
            </a:fld>
            <a:endParaRPr lang="en-US"/>
          </a:p>
        </p:txBody>
      </p:sp>
    </p:spTree>
    <p:extLst>
      <p:ext uri="{BB962C8B-B14F-4D97-AF65-F5344CB8AC3E}">
        <p14:creationId xmlns:p14="http://schemas.microsoft.com/office/powerpoint/2010/main" val="35542996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get a sense of the purity of the captured sample and to</a:t>
            </a:r>
            <a:r>
              <a:rPr lang="en-US" baseline="0" dirty="0" smtClean="0"/>
              <a:t> make sure they were actually capturing epithelial CTCs, the authors fixed and stained the cells. First with DAPI, for DNA content, to visualize all cells, then </a:t>
            </a:r>
            <a:r>
              <a:rPr lang="en-US" baseline="0" dirty="0" err="1" smtClean="0"/>
              <a:t>rhodamine</a:t>
            </a:r>
            <a:r>
              <a:rPr lang="en-US" baseline="0" dirty="0" smtClean="0"/>
              <a:t>-conjugated anti-cytokeratin antibody that targets epithelial cells and fluorescein-conjugated anti-CD45 antibody that targets leukocytes.</a:t>
            </a:r>
          </a:p>
          <a:p>
            <a:r>
              <a:rPr lang="en-US" dirty="0" smtClean="0"/>
              <a:t>Here</a:t>
            </a:r>
            <a:r>
              <a:rPr lang="en-US" baseline="0" dirty="0" smtClean="0"/>
              <a:t> you can see the stains, the top are CTCs and the bottom row are non-specifically bound leukocytes</a:t>
            </a:r>
          </a:p>
          <a:p>
            <a:r>
              <a:rPr lang="en-US" dirty="0" smtClean="0"/>
              <a:t>They were able</a:t>
            </a:r>
            <a:r>
              <a:rPr lang="en-US" baseline="0" dirty="0" smtClean="0"/>
              <a:t> to see that their chip was in fact capturing cancer cells, and that their captured samples were about 50% CTCs, 2x the previous rates of purity</a:t>
            </a:r>
            <a:endParaRPr lang="en-US" dirty="0"/>
          </a:p>
        </p:txBody>
      </p:sp>
      <p:sp>
        <p:nvSpPr>
          <p:cNvPr id="4" name="Slide Number Placeholder 3"/>
          <p:cNvSpPr>
            <a:spLocks noGrp="1"/>
          </p:cNvSpPr>
          <p:nvPr>
            <p:ph type="sldNum" sz="quarter" idx="10"/>
          </p:nvPr>
        </p:nvSpPr>
        <p:spPr/>
        <p:txBody>
          <a:bodyPr/>
          <a:lstStyle/>
          <a:p>
            <a:fld id="{2BD30F4C-88E5-6C44-8C45-3555B6A7ADBA}" type="slidenum">
              <a:rPr lang="en-US" smtClean="0"/>
              <a:t>8</a:t>
            </a:fld>
            <a:endParaRPr lang="en-US"/>
          </a:p>
        </p:txBody>
      </p:sp>
    </p:spTree>
    <p:extLst>
      <p:ext uri="{BB962C8B-B14F-4D97-AF65-F5344CB8AC3E}">
        <p14:creationId xmlns:p14="http://schemas.microsoft.com/office/powerpoint/2010/main" val="9131315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Lung, lung, colorectal,</a:t>
            </a:r>
            <a:r>
              <a:rPr lang="en-US" baseline="0" dirty="0" smtClean="0"/>
              <a:t> pancreatic, pancreatic, pancreatic</a:t>
            </a:r>
            <a:endParaRPr lang="en-US" dirty="0"/>
          </a:p>
        </p:txBody>
      </p:sp>
      <p:sp>
        <p:nvSpPr>
          <p:cNvPr id="4" name="Slide Number Placeholder 3"/>
          <p:cNvSpPr>
            <a:spLocks noGrp="1"/>
          </p:cNvSpPr>
          <p:nvPr>
            <p:ph type="sldNum" sz="quarter" idx="10"/>
          </p:nvPr>
        </p:nvSpPr>
        <p:spPr/>
        <p:txBody>
          <a:bodyPr/>
          <a:lstStyle/>
          <a:p>
            <a:fld id="{2BD30F4C-88E5-6C44-8C45-3555B6A7ADBA}" type="slidenum">
              <a:rPr lang="en-US" smtClean="0"/>
              <a:t>9</a:t>
            </a:fld>
            <a:endParaRPr lang="en-US"/>
          </a:p>
        </p:txBody>
      </p:sp>
    </p:spTree>
    <p:extLst>
      <p:ext uri="{BB962C8B-B14F-4D97-AF65-F5344CB8AC3E}">
        <p14:creationId xmlns:p14="http://schemas.microsoft.com/office/powerpoint/2010/main" val="2579972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753CE626-94AB-C042-AAF7-B9E201E27574}" type="datetimeFigureOut">
              <a:rPr lang="en-US" smtClean="0"/>
              <a:t>12/7/11</a:t>
            </a:fld>
            <a:endParaRPr lang="en-US"/>
          </a:p>
        </p:txBody>
      </p:sp>
      <p:sp>
        <p:nvSpPr>
          <p:cNvPr id="8" name="Slide Number Placeholder 7"/>
          <p:cNvSpPr>
            <a:spLocks noGrp="1"/>
          </p:cNvSpPr>
          <p:nvPr>
            <p:ph type="sldNum" sz="quarter" idx="11"/>
          </p:nvPr>
        </p:nvSpPr>
        <p:spPr/>
        <p:txBody>
          <a:bodyPr/>
          <a:lstStyle/>
          <a:p>
            <a:fld id="{38237106-F2ED-405E-BC33-CC3CF426205F}"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3CE626-94AB-C042-AAF7-B9E201E27574}" type="datetimeFigureOut">
              <a:rPr lang="en-US" smtClean="0"/>
              <a:t>12/7/11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49184B-DFD8-9244-8784-B31974A63187}"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3CE626-94AB-C042-AAF7-B9E201E27574}" type="datetimeFigureOut">
              <a:rPr lang="en-US" smtClean="0"/>
              <a:t>12/7/11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49184B-DFD8-9244-8784-B31974A63187}"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753CE626-94AB-C042-AAF7-B9E201E27574}" type="datetimeFigureOut">
              <a:rPr lang="en-US" smtClean="0"/>
              <a:t>12/7/11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49184B-DFD8-9244-8784-B31974A63187}"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3CE626-94AB-C042-AAF7-B9E201E27574}" type="datetimeFigureOut">
              <a:rPr lang="en-US" smtClean="0"/>
              <a:t>12/7/11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753CE626-94AB-C042-AAF7-B9E201E27574}" type="datetimeFigureOut">
              <a:rPr lang="en-US" smtClean="0"/>
              <a:t>12/7/11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49184B-DFD8-9244-8784-B31974A63187}"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53CE626-94AB-C042-AAF7-B9E201E27574}" type="datetimeFigureOut">
              <a:rPr lang="en-US" smtClean="0"/>
              <a:t>12/7/11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49184B-DFD8-9244-8784-B31974A63187}"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53CE626-94AB-C042-AAF7-B9E201E27574}" type="datetimeFigureOut">
              <a:rPr lang="en-US" smtClean="0"/>
              <a:t>12/7/11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49184B-DFD8-9244-8784-B31974A63187}"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3CE626-94AB-C042-AAF7-B9E201E27574}" type="datetimeFigureOut">
              <a:rPr lang="en-US" smtClean="0"/>
              <a:t>12/7/11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49184B-DFD8-9244-8784-B31974A63187}"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3CE626-94AB-C042-AAF7-B9E201E27574}" type="datetimeFigureOut">
              <a:rPr lang="en-US" smtClean="0"/>
              <a:t>12/7/11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3CE626-94AB-C042-AAF7-B9E201E27574}" type="datetimeFigureOut">
              <a:rPr lang="en-US" smtClean="0"/>
              <a:t>12/7/11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49184B-DFD8-9244-8784-B31974A63187}"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753CE626-94AB-C042-AAF7-B9E201E27574}" type="datetimeFigureOut">
              <a:rPr lang="en-US" smtClean="0"/>
              <a:t>12/7/11</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2249184B-DFD8-9244-8784-B31974A63187}"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4560" r:id="rId1"/>
    <p:sldLayoutId id="2147484561" r:id="rId2"/>
    <p:sldLayoutId id="2147484562" r:id="rId3"/>
    <p:sldLayoutId id="2147484563" r:id="rId4"/>
    <p:sldLayoutId id="2147484564" r:id="rId5"/>
    <p:sldLayoutId id="2147484565" r:id="rId6"/>
    <p:sldLayoutId id="2147484566" r:id="rId7"/>
    <p:sldLayoutId id="2147484567" r:id="rId8"/>
    <p:sldLayoutId id="2147484568" r:id="rId9"/>
    <p:sldLayoutId id="2147484569" r:id="rId10"/>
    <p:sldLayoutId id="2147484570" r:id="rId11"/>
  </p:sldLayoutIdLst>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6113" y="1716109"/>
            <a:ext cx="8500414" cy="1325793"/>
          </a:xfrm>
        </p:spPr>
        <p:txBody>
          <a:bodyPr anchor="t">
            <a:normAutofit/>
          </a:bodyPr>
          <a:lstStyle/>
          <a:p>
            <a:r>
              <a:rPr lang="en-US" sz="3500" dirty="0" smtClean="0"/>
              <a:t>Isolation of rare circulating tumor cells in cancer patients by microchip technology</a:t>
            </a:r>
            <a:endParaRPr lang="en-US" sz="3500" dirty="0"/>
          </a:p>
        </p:txBody>
      </p:sp>
      <p:sp>
        <p:nvSpPr>
          <p:cNvPr id="3" name="Subtitle 2"/>
          <p:cNvSpPr>
            <a:spLocks noGrp="1"/>
          </p:cNvSpPr>
          <p:nvPr>
            <p:ph type="subTitle" idx="1"/>
          </p:nvPr>
        </p:nvSpPr>
        <p:spPr>
          <a:xfrm>
            <a:off x="1371600" y="2909893"/>
            <a:ext cx="6400800" cy="1752600"/>
          </a:xfrm>
        </p:spPr>
        <p:txBody>
          <a:bodyPr/>
          <a:lstStyle/>
          <a:p>
            <a:r>
              <a:rPr lang="en-US" dirty="0" err="1" smtClean="0"/>
              <a:t>Nagrath</a:t>
            </a:r>
            <a:r>
              <a:rPr lang="en-US" dirty="0" smtClean="0"/>
              <a:t> &amp; </a:t>
            </a:r>
            <a:r>
              <a:rPr lang="en-US" dirty="0" err="1" smtClean="0"/>
              <a:t>Sequist</a:t>
            </a:r>
            <a:r>
              <a:rPr lang="en-US" dirty="0" smtClean="0"/>
              <a:t> et al. (2007)</a:t>
            </a:r>
          </a:p>
          <a:p>
            <a:endParaRPr lang="en-US" dirty="0" smtClean="0"/>
          </a:p>
        </p:txBody>
      </p:sp>
      <p:sp>
        <p:nvSpPr>
          <p:cNvPr id="4" name="Subtitle 2"/>
          <p:cNvSpPr txBox="1">
            <a:spLocks/>
          </p:cNvSpPr>
          <p:nvPr/>
        </p:nvSpPr>
        <p:spPr>
          <a:xfrm>
            <a:off x="1371600" y="4913421"/>
            <a:ext cx="6400800" cy="946514"/>
          </a:xfrm>
          <a:prstGeom prst="rect">
            <a:avLst/>
          </a:prstGeom>
        </p:spPr>
        <p:txBody>
          <a:bodyPr vert="horz" lIns="91440" tIns="45720" rIns="91440" bIns="45720" rtlCol="0">
            <a:normAutofit fontScale="62500" lnSpcReduction="20000"/>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i="1" dirty="0" smtClean="0"/>
              <a:t>Journal Presentation</a:t>
            </a:r>
          </a:p>
          <a:p>
            <a:r>
              <a:rPr lang="en-US" i="1" dirty="0" smtClean="0"/>
              <a:t>Brigitte Morales &amp; Leanna Morinishi</a:t>
            </a:r>
          </a:p>
          <a:p>
            <a:r>
              <a:rPr lang="en-US" i="1" dirty="0" smtClean="0"/>
              <a:t>December 8</a:t>
            </a:r>
            <a:r>
              <a:rPr lang="en-US" i="1" baseline="30000" dirty="0" smtClean="0"/>
              <a:t>th</a:t>
            </a:r>
            <a:r>
              <a:rPr lang="en-US" i="1" dirty="0" smtClean="0"/>
              <a:t>, 2011</a:t>
            </a:r>
            <a:endParaRPr lang="en-US" i="1" dirty="0"/>
          </a:p>
        </p:txBody>
      </p:sp>
      <p:sp>
        <p:nvSpPr>
          <p:cNvPr id="5" name="Subtitle 2"/>
          <p:cNvSpPr txBox="1">
            <a:spLocks/>
          </p:cNvSpPr>
          <p:nvPr/>
        </p:nvSpPr>
        <p:spPr>
          <a:xfrm>
            <a:off x="1524000" y="5065821"/>
            <a:ext cx="6400800" cy="946514"/>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endParaRPr lang="en-US" i="1" dirty="0"/>
          </a:p>
        </p:txBody>
      </p:sp>
      <p:sp>
        <p:nvSpPr>
          <p:cNvPr id="7" name="Subtitle 2"/>
          <p:cNvSpPr txBox="1">
            <a:spLocks/>
          </p:cNvSpPr>
          <p:nvPr/>
        </p:nvSpPr>
        <p:spPr>
          <a:xfrm>
            <a:off x="4891432" y="6207814"/>
            <a:ext cx="3935094" cy="547220"/>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1000" i="1" dirty="0" err="1" smtClean="0"/>
              <a:t>Nagrath</a:t>
            </a:r>
            <a:r>
              <a:rPr lang="en-US" sz="1000" i="1" dirty="0" smtClean="0"/>
              <a:t>, S., </a:t>
            </a:r>
            <a:r>
              <a:rPr lang="en-US" sz="1000" i="1" dirty="0" err="1" smtClean="0"/>
              <a:t>Sequist</a:t>
            </a:r>
            <a:r>
              <a:rPr lang="en-US" sz="1000" i="1" dirty="0" smtClean="0"/>
              <a:t>, L. et al. Nature 450.7173 (2007):1235-239. Print.</a:t>
            </a:r>
            <a:endParaRPr lang="en-US" sz="1000" i="1" dirty="0"/>
          </a:p>
        </p:txBody>
      </p:sp>
    </p:spTree>
    <p:extLst>
      <p:ext uri="{BB962C8B-B14F-4D97-AF65-F5344CB8AC3E}">
        <p14:creationId xmlns:p14="http://schemas.microsoft.com/office/powerpoint/2010/main" val="3611488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000" dirty="0" smtClean="0"/>
              <a:t>Major Conclusions</a:t>
            </a:r>
            <a:endParaRPr lang="en-US" sz="5000" dirty="0"/>
          </a:p>
        </p:txBody>
      </p:sp>
      <p:sp>
        <p:nvSpPr>
          <p:cNvPr id="3" name="Content Placeholder 2"/>
          <p:cNvSpPr>
            <a:spLocks noGrp="1"/>
          </p:cNvSpPr>
          <p:nvPr>
            <p:ph idx="1"/>
          </p:nvPr>
        </p:nvSpPr>
        <p:spPr/>
        <p:txBody>
          <a:bodyPr anchor="ctr">
            <a:normAutofit/>
          </a:bodyPr>
          <a:lstStyle/>
          <a:p>
            <a:r>
              <a:rPr lang="en-US" b="1" dirty="0" smtClean="0"/>
              <a:t>Efficient - </a:t>
            </a:r>
            <a:r>
              <a:rPr lang="en-US" dirty="0" smtClean="0"/>
              <a:t>CTC isolation, high purity and yield</a:t>
            </a:r>
          </a:p>
          <a:p>
            <a:r>
              <a:rPr lang="en-US" b="1" dirty="0" smtClean="0"/>
              <a:t>Simple - </a:t>
            </a:r>
            <a:r>
              <a:rPr lang="en-US" dirty="0" smtClean="0"/>
              <a:t>Analyzes whole blood, in one-step</a:t>
            </a:r>
          </a:p>
          <a:p>
            <a:r>
              <a:rPr lang="en-US" b="1" dirty="0" smtClean="0"/>
              <a:t>Gentle -</a:t>
            </a:r>
            <a:r>
              <a:rPr lang="en-US" dirty="0" smtClean="0"/>
              <a:t> Isolates viable cells</a:t>
            </a:r>
          </a:p>
          <a:p>
            <a:r>
              <a:rPr lang="en-US" b="1" dirty="0" smtClean="0"/>
              <a:t>Powerful -</a:t>
            </a:r>
            <a:r>
              <a:rPr lang="en-US" dirty="0" smtClean="0"/>
              <a:t> Useful for early diagnosis and longitudinal monitoring of </a:t>
            </a:r>
            <a:r>
              <a:rPr lang="en-US" dirty="0" smtClean="0"/>
              <a:t>cancer</a:t>
            </a:r>
          </a:p>
          <a:p>
            <a:r>
              <a:rPr lang="en-US" b="1" dirty="0" smtClean="0"/>
              <a:t>Future Potential </a:t>
            </a:r>
            <a:r>
              <a:rPr lang="en-US" dirty="0" smtClean="0"/>
              <a:t>for expansion into other disease studies</a:t>
            </a:r>
            <a:endParaRPr lang="en-US" dirty="0"/>
          </a:p>
        </p:txBody>
      </p:sp>
    </p:spTree>
    <p:extLst>
      <p:ext uri="{BB962C8B-B14F-4D97-AF65-F5344CB8AC3E}">
        <p14:creationId xmlns:p14="http://schemas.microsoft.com/office/powerpoint/2010/main" val="2584836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700" dirty="0" smtClean="0"/>
              <a:t>Advances and Significance</a:t>
            </a:r>
            <a:endParaRPr lang="en-US" sz="4700" dirty="0"/>
          </a:p>
        </p:txBody>
      </p:sp>
      <p:sp>
        <p:nvSpPr>
          <p:cNvPr id="3" name="Content Placeholder 2"/>
          <p:cNvSpPr>
            <a:spLocks noGrp="1"/>
          </p:cNvSpPr>
          <p:nvPr>
            <p:ph idx="1"/>
          </p:nvPr>
        </p:nvSpPr>
        <p:spPr>
          <a:xfrm>
            <a:off x="524933" y="1600200"/>
            <a:ext cx="8229600" cy="4525963"/>
          </a:xfrm>
        </p:spPr>
        <p:txBody>
          <a:bodyPr/>
          <a:lstStyle/>
          <a:p>
            <a:endParaRPr lang="en-US" dirty="0" smtClean="0"/>
          </a:p>
          <a:p>
            <a:r>
              <a:rPr lang="en-US" dirty="0" smtClean="0"/>
              <a:t>Improvements</a:t>
            </a:r>
          </a:p>
          <a:p>
            <a:pPr lvl="1"/>
            <a:r>
              <a:rPr lang="en-US" sz="2000" dirty="0"/>
              <a:t>R</a:t>
            </a:r>
            <a:r>
              <a:rPr lang="en-US" sz="2000" dirty="0" smtClean="0"/>
              <a:t>ecovering the live cells</a:t>
            </a:r>
          </a:p>
          <a:p>
            <a:pPr lvl="1"/>
            <a:r>
              <a:rPr lang="en-US" sz="2000" dirty="0" smtClean="0"/>
              <a:t>Using this device for capture of other </a:t>
            </a:r>
            <a:r>
              <a:rPr lang="en-US" sz="2000" smtClean="0"/>
              <a:t>rare cells</a:t>
            </a:r>
            <a:endParaRPr lang="en-US" sz="2000" dirty="0" smtClean="0"/>
          </a:p>
          <a:p>
            <a:r>
              <a:rPr lang="en-US" dirty="0" smtClean="0"/>
              <a:t>Post</a:t>
            </a:r>
            <a:r>
              <a:rPr lang="en-US" dirty="0" smtClean="0"/>
              <a:t>-2007, cited in </a:t>
            </a:r>
            <a:r>
              <a:rPr lang="en-US" dirty="0" smtClean="0"/>
              <a:t>&gt;400</a:t>
            </a:r>
            <a:r>
              <a:rPr lang="en-US" dirty="0" smtClean="0"/>
              <a:t> </a:t>
            </a:r>
            <a:r>
              <a:rPr lang="en-US" dirty="0" smtClean="0"/>
              <a:t>articles</a:t>
            </a:r>
          </a:p>
          <a:p>
            <a:pPr lvl="1"/>
            <a:r>
              <a:rPr lang="en-US" sz="2000" dirty="0" smtClean="0"/>
              <a:t>Span topics from metastasis to lab-on-a-</a:t>
            </a:r>
            <a:r>
              <a:rPr lang="en-US" sz="2000" dirty="0" smtClean="0"/>
              <a:t>chip</a:t>
            </a:r>
          </a:p>
          <a:p>
            <a:r>
              <a:rPr lang="en-US" dirty="0" smtClean="0"/>
              <a:t>As </a:t>
            </a:r>
            <a:r>
              <a:rPr lang="en-US" dirty="0" smtClean="0"/>
              <a:t>of Oct., antibody-based capture still the purest yield technique</a:t>
            </a:r>
            <a:endParaRPr lang="en-US" dirty="0"/>
          </a:p>
        </p:txBody>
      </p:sp>
    </p:spTree>
    <p:extLst>
      <p:ext uri="{BB962C8B-B14F-4D97-AF65-F5344CB8AC3E}">
        <p14:creationId xmlns:p14="http://schemas.microsoft.com/office/powerpoint/2010/main" val="1993534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162404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
        <p:nvSpPr>
          <p:cNvPr id="4" name="Rectangle 3"/>
          <p:cNvSpPr/>
          <p:nvPr/>
        </p:nvSpPr>
        <p:spPr>
          <a:xfrm>
            <a:off x="2286000" y="2413338"/>
            <a:ext cx="4572000" cy="2031325"/>
          </a:xfrm>
          <a:prstGeom prst="rect">
            <a:avLst/>
          </a:prstGeom>
        </p:spPr>
        <p:txBody>
          <a:bodyPr>
            <a:spAutoFit/>
          </a:bodyPr>
          <a:lstStyle/>
          <a:p>
            <a:r>
              <a:rPr lang="en-US" i="1" dirty="0" err="1" smtClean="0"/>
              <a:t>Nagrath</a:t>
            </a:r>
            <a:r>
              <a:rPr lang="en-US" i="1" dirty="0" smtClean="0"/>
              <a:t>, S., </a:t>
            </a:r>
            <a:r>
              <a:rPr lang="en-US" i="1" dirty="0" err="1" smtClean="0"/>
              <a:t>Sequist</a:t>
            </a:r>
            <a:r>
              <a:rPr lang="en-US" i="1" dirty="0" smtClean="0"/>
              <a:t>, L., </a:t>
            </a:r>
            <a:r>
              <a:rPr lang="en-US" i="1" dirty="0" err="1" smtClean="0"/>
              <a:t>Maheswaran</a:t>
            </a:r>
            <a:r>
              <a:rPr lang="en-US" i="1" dirty="0" smtClean="0"/>
              <a:t>, S., Bell, D., </a:t>
            </a:r>
            <a:r>
              <a:rPr lang="en-US" i="1" dirty="0" err="1" smtClean="0"/>
              <a:t>Irimia</a:t>
            </a:r>
            <a:r>
              <a:rPr lang="en-US" i="1" dirty="0" smtClean="0"/>
              <a:t>, D., </a:t>
            </a:r>
            <a:r>
              <a:rPr lang="en-US" i="1" dirty="0" err="1" smtClean="0"/>
              <a:t>Ulkus</a:t>
            </a:r>
            <a:r>
              <a:rPr lang="en-US" i="1" dirty="0" smtClean="0"/>
              <a:t>, L., Smith, M., </a:t>
            </a:r>
            <a:r>
              <a:rPr lang="en-US" i="1" dirty="0" err="1" smtClean="0"/>
              <a:t>Kwak</a:t>
            </a:r>
            <a:r>
              <a:rPr lang="en-US" i="1" dirty="0" smtClean="0"/>
              <a:t>, E., </a:t>
            </a:r>
            <a:r>
              <a:rPr lang="en-US" i="1" dirty="0" err="1" smtClean="0"/>
              <a:t>Digumarthy</a:t>
            </a:r>
            <a:r>
              <a:rPr lang="en-US" i="1" dirty="0" smtClean="0"/>
              <a:t>, S., </a:t>
            </a:r>
            <a:r>
              <a:rPr lang="en-US" i="1" dirty="0" err="1" smtClean="0"/>
              <a:t>Muzikansky</a:t>
            </a:r>
            <a:r>
              <a:rPr lang="en-US" i="1" dirty="0" smtClean="0"/>
              <a:t>, A., Ryan, P., </a:t>
            </a:r>
            <a:r>
              <a:rPr lang="en-US" i="1" dirty="0" err="1" smtClean="0"/>
              <a:t>Balis</a:t>
            </a:r>
            <a:r>
              <a:rPr lang="en-US" i="1" dirty="0" smtClean="0"/>
              <a:t>, U., Tompkins, R., Haber, D., Toner, M. “Isolation of Rare Circulating </a:t>
            </a:r>
            <a:r>
              <a:rPr lang="en-US" i="1" dirty="0" err="1" smtClean="0"/>
              <a:t>Tumour</a:t>
            </a:r>
            <a:r>
              <a:rPr lang="en-US" i="1" dirty="0" smtClean="0"/>
              <a:t> Cells in Cancer Patients by Microchip Technology.” Nature 450.7173 (2007):1235-239. Print.</a:t>
            </a:r>
            <a:endParaRPr lang="en-US" i="1" dirty="0"/>
          </a:p>
        </p:txBody>
      </p:sp>
    </p:spTree>
    <p:extLst>
      <p:ext uri="{BB962C8B-B14F-4D97-AF65-F5344CB8AC3E}">
        <p14:creationId xmlns:p14="http://schemas.microsoft.com/office/powerpoint/2010/main" val="2866990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Circulating </a:t>
            </a:r>
            <a:r>
              <a:rPr lang="en-US" dirty="0"/>
              <a:t>T</a:t>
            </a:r>
            <a:r>
              <a:rPr lang="en-US" dirty="0" smtClean="0"/>
              <a:t>umor Cells</a:t>
            </a:r>
            <a:endParaRPr lang="en-US" dirty="0"/>
          </a:p>
        </p:txBody>
      </p:sp>
      <p:sp>
        <p:nvSpPr>
          <p:cNvPr id="10" name="Content Placeholder 2"/>
          <p:cNvSpPr>
            <a:spLocks noGrp="1"/>
          </p:cNvSpPr>
          <p:nvPr>
            <p:ph idx="1"/>
          </p:nvPr>
        </p:nvSpPr>
        <p:spPr>
          <a:xfrm>
            <a:off x="457200" y="1600200"/>
            <a:ext cx="5401268" cy="4525963"/>
          </a:xfrm>
        </p:spPr>
        <p:txBody>
          <a:bodyPr>
            <a:normAutofit/>
          </a:bodyPr>
          <a:lstStyle/>
          <a:p>
            <a:endParaRPr lang="en-US" dirty="0" smtClean="0"/>
          </a:p>
          <a:p>
            <a:r>
              <a:rPr lang="en-US" dirty="0" smtClean="0"/>
              <a:t>Viable cancer cells detached from the primary tumor and circulating through bloodstream</a:t>
            </a:r>
          </a:p>
          <a:p>
            <a:r>
              <a:rPr lang="en-US" dirty="0" smtClean="0"/>
              <a:t>May “seed” additional tumors (metastasis)</a:t>
            </a:r>
          </a:p>
          <a:p>
            <a:r>
              <a:rPr lang="en-US" dirty="0" smtClean="0"/>
              <a:t> Very rare (1 in 10</a:t>
            </a:r>
            <a:r>
              <a:rPr lang="en-US" baseline="30000" dirty="0" smtClean="0"/>
              <a:t>9</a:t>
            </a:r>
            <a:r>
              <a:rPr lang="en-US" dirty="0" smtClean="0"/>
              <a:t>)</a:t>
            </a:r>
          </a:p>
          <a:p>
            <a:endParaRPr lang="en-US" dirty="0" smtClean="0"/>
          </a:p>
        </p:txBody>
      </p:sp>
      <p:pic>
        <p:nvPicPr>
          <p:cNvPr id="7" name="Picture 6"/>
          <p:cNvPicPr>
            <a:picLocks noChangeAspect="1"/>
          </p:cNvPicPr>
          <p:nvPr/>
        </p:nvPicPr>
        <p:blipFill>
          <a:blip r:embed="rId3"/>
          <a:stretch>
            <a:fillRect/>
          </a:stretch>
        </p:blipFill>
        <p:spPr>
          <a:xfrm>
            <a:off x="5858468" y="2241880"/>
            <a:ext cx="2667000" cy="2159000"/>
          </a:xfrm>
          <a:prstGeom prst="rect">
            <a:avLst/>
          </a:prstGeom>
        </p:spPr>
      </p:pic>
      <p:sp>
        <p:nvSpPr>
          <p:cNvPr id="8" name="Rectangle 7"/>
          <p:cNvSpPr/>
          <p:nvPr/>
        </p:nvSpPr>
        <p:spPr>
          <a:xfrm>
            <a:off x="4114800" y="5895330"/>
            <a:ext cx="4572000" cy="461665"/>
          </a:xfrm>
          <a:prstGeom prst="rect">
            <a:avLst/>
          </a:prstGeom>
        </p:spPr>
        <p:txBody>
          <a:bodyPr>
            <a:spAutoFit/>
          </a:bodyPr>
          <a:lstStyle/>
          <a:p>
            <a:pPr algn="r"/>
            <a:r>
              <a:rPr lang="en-US" sz="1200" dirty="0" smtClean="0"/>
              <a:t>http://cdn2-b.examiner.com/sites/default/files/styles/large/hash/</a:t>
            </a:r>
            <a:r>
              <a:rPr lang="en-US" sz="1200" dirty="0" err="1" smtClean="0"/>
              <a:t>df</a:t>
            </a:r>
            <a:r>
              <a:rPr lang="en-US" sz="1200" dirty="0" smtClean="0"/>
              <a:t>/20/df20e52fb60caa56c75fbf5463efb422.jpg</a:t>
            </a:r>
            <a:endParaRPr lang="en-US" sz="1200" dirty="0"/>
          </a:p>
        </p:txBody>
      </p:sp>
    </p:spTree>
    <p:extLst>
      <p:ext uri="{BB962C8B-B14F-4D97-AF65-F5344CB8AC3E}">
        <p14:creationId xmlns:p14="http://schemas.microsoft.com/office/powerpoint/2010/main" val="647399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334" y="0"/>
            <a:ext cx="8551333" cy="1600200"/>
          </a:xfrm>
        </p:spPr>
        <p:txBody>
          <a:bodyPr>
            <a:normAutofit/>
          </a:bodyPr>
          <a:lstStyle/>
          <a:p>
            <a:r>
              <a:rPr lang="en-US" dirty="0" smtClean="0"/>
              <a:t>Previous research</a:t>
            </a:r>
            <a:endParaRPr lang="en-US" dirty="0"/>
          </a:p>
        </p:txBody>
      </p:sp>
      <p:sp>
        <p:nvSpPr>
          <p:cNvPr id="3" name="Content Placeholder 2"/>
          <p:cNvSpPr>
            <a:spLocks noGrp="1"/>
          </p:cNvSpPr>
          <p:nvPr>
            <p:ph idx="1"/>
          </p:nvPr>
        </p:nvSpPr>
        <p:spPr/>
        <p:txBody>
          <a:bodyPr anchor="ctr">
            <a:normAutofit/>
          </a:bodyPr>
          <a:lstStyle/>
          <a:p>
            <a:r>
              <a:rPr lang="en-US" dirty="0" smtClean="0"/>
              <a:t>CTC studies potential  in cancer research</a:t>
            </a:r>
          </a:p>
          <a:p>
            <a:pPr lvl="1"/>
            <a:r>
              <a:rPr lang="en-US" sz="2000" dirty="0"/>
              <a:t>C</a:t>
            </a:r>
            <a:r>
              <a:rPr lang="en-US" sz="2000" dirty="0" smtClean="0"/>
              <a:t>ircumvent invasive biopsies</a:t>
            </a:r>
          </a:p>
          <a:p>
            <a:pPr lvl="1"/>
            <a:r>
              <a:rPr lang="en-US" sz="2000" dirty="0"/>
              <a:t>F</a:t>
            </a:r>
            <a:r>
              <a:rPr lang="en-US" sz="2000" dirty="0" smtClean="0"/>
              <a:t>urther cancer marker studies</a:t>
            </a:r>
          </a:p>
          <a:p>
            <a:pPr lvl="1"/>
            <a:r>
              <a:rPr lang="en-US" sz="2000" dirty="0"/>
              <a:t>S</a:t>
            </a:r>
            <a:r>
              <a:rPr lang="en-US" sz="2000" dirty="0" smtClean="0"/>
              <a:t>tudy metastasis</a:t>
            </a:r>
          </a:p>
          <a:p>
            <a:r>
              <a:rPr lang="en-US" dirty="0" smtClean="0"/>
              <a:t>Previous methods of CTC isolation</a:t>
            </a:r>
          </a:p>
          <a:p>
            <a:pPr lvl="1"/>
            <a:r>
              <a:rPr lang="en-US" sz="2000" dirty="0" smtClean="0"/>
              <a:t>Requires pre-processing of blood</a:t>
            </a:r>
          </a:p>
          <a:p>
            <a:pPr lvl="1"/>
            <a:r>
              <a:rPr lang="en-US" sz="2000" dirty="0" smtClean="0"/>
              <a:t>Identification after fixed cells</a:t>
            </a:r>
          </a:p>
          <a:p>
            <a:pPr lvl="1"/>
            <a:r>
              <a:rPr lang="en-US" sz="2000" dirty="0" smtClean="0"/>
              <a:t>Poor yield and purity</a:t>
            </a:r>
          </a:p>
          <a:p>
            <a:endParaRPr lang="en-US" dirty="0"/>
          </a:p>
        </p:txBody>
      </p:sp>
    </p:spTree>
    <p:extLst>
      <p:ext uri="{BB962C8B-B14F-4D97-AF65-F5344CB8AC3E}">
        <p14:creationId xmlns:p14="http://schemas.microsoft.com/office/powerpoint/2010/main" val="1109719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Microchip for high-quality isolation</a:t>
            </a:r>
            <a:endParaRPr lang="en-US" sz="4000" dirty="0"/>
          </a:p>
        </p:txBody>
      </p:sp>
      <p:pic>
        <p:nvPicPr>
          <p:cNvPr id="5" name="Picture 4"/>
          <p:cNvPicPr>
            <a:picLocks noChangeAspect="1"/>
          </p:cNvPicPr>
          <p:nvPr/>
        </p:nvPicPr>
        <p:blipFill>
          <a:blip r:embed="rId3"/>
          <a:stretch>
            <a:fillRect/>
          </a:stretch>
        </p:blipFill>
        <p:spPr>
          <a:xfrm>
            <a:off x="2667000" y="2070100"/>
            <a:ext cx="3810000" cy="2717800"/>
          </a:xfrm>
          <a:prstGeom prst="rect">
            <a:avLst/>
          </a:prstGeom>
        </p:spPr>
      </p:pic>
      <p:sp>
        <p:nvSpPr>
          <p:cNvPr id="6" name="TextBox 5"/>
          <p:cNvSpPr txBox="1"/>
          <p:nvPr/>
        </p:nvSpPr>
        <p:spPr>
          <a:xfrm>
            <a:off x="1007534" y="6083141"/>
            <a:ext cx="7128933" cy="276999"/>
          </a:xfrm>
          <a:prstGeom prst="rect">
            <a:avLst/>
          </a:prstGeom>
          <a:noFill/>
        </p:spPr>
        <p:txBody>
          <a:bodyPr wrap="square" rtlCol="0">
            <a:spAutoFit/>
          </a:bodyPr>
          <a:lstStyle/>
          <a:p>
            <a:pPr algn="ctr"/>
            <a:r>
              <a:rPr lang="en-US" sz="1200" dirty="0" smtClean="0"/>
              <a:t>http://</a:t>
            </a:r>
            <a:r>
              <a:rPr lang="en-US" sz="1200" dirty="0" err="1" smtClean="0"/>
              <a:t>www.aacc.org</a:t>
            </a:r>
            <a:r>
              <a:rPr lang="en-US" sz="1200" dirty="0" smtClean="0"/>
              <a:t>/publications/</a:t>
            </a:r>
            <a:r>
              <a:rPr lang="en-US" sz="1200" dirty="0" err="1" smtClean="0"/>
              <a:t>cln</a:t>
            </a:r>
            <a:r>
              <a:rPr lang="en-US" sz="1200" dirty="0" smtClean="0"/>
              <a:t>/2008/</a:t>
            </a:r>
            <a:r>
              <a:rPr lang="en-US" sz="1200" dirty="0" err="1" smtClean="0"/>
              <a:t>november</a:t>
            </a:r>
            <a:r>
              <a:rPr lang="en-US" sz="1200" dirty="0" smtClean="0"/>
              <a:t>/</a:t>
            </a:r>
            <a:r>
              <a:rPr lang="en-US" sz="1200" dirty="0" err="1" smtClean="0"/>
              <a:t>PublishingImages</a:t>
            </a:r>
            <a:r>
              <a:rPr lang="en-US" sz="1200" dirty="0" smtClean="0"/>
              <a:t>/Nov08SeriesImage.jpg</a:t>
            </a:r>
            <a:endParaRPr lang="en-US" sz="1200" dirty="0"/>
          </a:p>
        </p:txBody>
      </p:sp>
    </p:spTree>
    <p:extLst>
      <p:ext uri="{BB962C8B-B14F-4D97-AF65-F5344CB8AC3E}">
        <p14:creationId xmlns:p14="http://schemas.microsoft.com/office/powerpoint/2010/main" val="17680190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5200" dirty="0" smtClean="0"/>
              <a:t>Design considerations</a:t>
            </a:r>
            <a:endParaRPr lang="en-US" sz="5200" dirty="0"/>
          </a:p>
        </p:txBody>
      </p:sp>
      <p:pic>
        <p:nvPicPr>
          <p:cNvPr id="6" name="Picture 5" descr="Screen shot 2011-12-07 at 2.05.17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7967" y="3369740"/>
            <a:ext cx="6972300" cy="2743200"/>
          </a:xfrm>
          <a:prstGeom prst="rect">
            <a:avLst/>
          </a:prstGeom>
        </p:spPr>
      </p:pic>
      <p:sp>
        <p:nvSpPr>
          <p:cNvPr id="8" name="Content Placeholder 2"/>
          <p:cNvSpPr>
            <a:spLocks noGrp="1"/>
          </p:cNvSpPr>
          <p:nvPr>
            <p:ph idx="1"/>
          </p:nvPr>
        </p:nvSpPr>
        <p:spPr>
          <a:xfrm>
            <a:off x="457200" y="1600200"/>
            <a:ext cx="8229600" cy="4525963"/>
          </a:xfrm>
        </p:spPr>
        <p:txBody>
          <a:bodyPr/>
          <a:lstStyle/>
          <a:p>
            <a:r>
              <a:rPr lang="en-US" dirty="0" smtClean="0"/>
              <a:t>Micro-post placement maximizes probability of contact</a:t>
            </a:r>
          </a:p>
          <a:p>
            <a:r>
              <a:rPr lang="en-US" dirty="0" smtClean="0"/>
              <a:t>Optimize flow velocity </a:t>
            </a:r>
          </a:p>
          <a:p>
            <a:r>
              <a:rPr lang="en-US" dirty="0" smtClean="0"/>
              <a:t>Minimize shear force</a:t>
            </a:r>
          </a:p>
        </p:txBody>
      </p:sp>
    </p:spTree>
    <p:extLst>
      <p:ext uri="{BB962C8B-B14F-4D97-AF65-F5344CB8AC3E}">
        <p14:creationId xmlns:p14="http://schemas.microsoft.com/office/powerpoint/2010/main" val="2606599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000" dirty="0" smtClean="0"/>
              <a:t>CTC capture</a:t>
            </a:r>
            <a:endParaRPr lang="en-US" sz="5000" dirty="0"/>
          </a:p>
        </p:txBody>
      </p:sp>
      <p:sp>
        <p:nvSpPr>
          <p:cNvPr id="3" name="Content Placeholder 2"/>
          <p:cNvSpPr>
            <a:spLocks noGrp="1"/>
          </p:cNvSpPr>
          <p:nvPr>
            <p:ph idx="1"/>
          </p:nvPr>
        </p:nvSpPr>
        <p:spPr>
          <a:xfrm>
            <a:off x="457200" y="1447800"/>
            <a:ext cx="8229600" cy="4525963"/>
          </a:xfrm>
        </p:spPr>
        <p:txBody>
          <a:bodyPr anchor="t">
            <a:normAutofit/>
          </a:bodyPr>
          <a:lstStyle/>
          <a:p>
            <a:endParaRPr lang="en-US" dirty="0" smtClean="0"/>
          </a:p>
          <a:p>
            <a:r>
              <a:rPr lang="en-US" dirty="0" smtClean="0"/>
              <a:t>Cancer cells </a:t>
            </a:r>
            <a:r>
              <a:rPr lang="en-US" dirty="0" smtClean="0"/>
              <a:t>of interest overexpress </a:t>
            </a:r>
            <a:r>
              <a:rPr lang="en-US" dirty="0" err="1" smtClean="0"/>
              <a:t>EpCAM</a:t>
            </a:r>
            <a:endParaRPr lang="en-US" dirty="0" smtClean="0"/>
          </a:p>
          <a:p>
            <a:r>
              <a:rPr lang="en-US" dirty="0" err="1" smtClean="0"/>
              <a:t>Haematologic</a:t>
            </a:r>
            <a:r>
              <a:rPr lang="en-US" dirty="0" smtClean="0"/>
              <a:t> cells do </a:t>
            </a:r>
            <a:r>
              <a:rPr lang="en-US" dirty="0" smtClean="0"/>
              <a:t>not</a:t>
            </a:r>
            <a:endParaRPr lang="en-US" dirty="0" smtClean="0"/>
          </a:p>
          <a:p>
            <a:r>
              <a:rPr lang="en-US" dirty="0" smtClean="0"/>
              <a:t>Coated </a:t>
            </a:r>
            <a:r>
              <a:rPr lang="en-US" dirty="0" err="1" smtClean="0"/>
              <a:t>microposts</a:t>
            </a:r>
            <a:r>
              <a:rPr lang="en-US" dirty="0" smtClean="0"/>
              <a:t> with anti-</a:t>
            </a:r>
            <a:r>
              <a:rPr lang="en-US" dirty="0" err="1" smtClean="0"/>
              <a:t>EpCAM</a:t>
            </a:r>
            <a:r>
              <a:rPr lang="en-US" dirty="0" smtClean="0"/>
              <a:t> antibodies capture CTCs</a:t>
            </a:r>
          </a:p>
          <a:p>
            <a:r>
              <a:rPr lang="en-US" dirty="0" smtClean="0"/>
              <a:t>Non-specifically bound</a:t>
            </a:r>
            <a:br>
              <a:rPr lang="en-US" dirty="0" smtClean="0"/>
            </a:br>
            <a:r>
              <a:rPr lang="en-US" dirty="0" smtClean="0"/>
              <a:t>cells are washed out</a:t>
            </a:r>
            <a:r>
              <a:rPr lang="en-US" dirty="0"/>
              <a:t/>
            </a:r>
            <a:br>
              <a:rPr lang="en-US" dirty="0"/>
            </a:br>
            <a:r>
              <a:rPr lang="en-US" dirty="0" smtClean="0"/>
              <a:t>after initial flow</a:t>
            </a:r>
          </a:p>
        </p:txBody>
      </p:sp>
      <p:pic>
        <p:nvPicPr>
          <p:cNvPr id="4" name="Picture 3"/>
          <p:cNvPicPr>
            <a:picLocks noChangeAspect="1"/>
          </p:cNvPicPr>
          <p:nvPr/>
        </p:nvPicPr>
        <p:blipFill>
          <a:blip r:embed="rId3"/>
          <a:stretch>
            <a:fillRect/>
          </a:stretch>
        </p:blipFill>
        <p:spPr>
          <a:xfrm>
            <a:off x="4572000" y="3408363"/>
            <a:ext cx="3810000" cy="2717800"/>
          </a:xfrm>
          <a:prstGeom prst="rect">
            <a:avLst/>
          </a:prstGeom>
        </p:spPr>
      </p:pic>
      <p:sp>
        <p:nvSpPr>
          <p:cNvPr id="5" name="TextBox 4"/>
          <p:cNvSpPr txBox="1"/>
          <p:nvPr/>
        </p:nvSpPr>
        <p:spPr>
          <a:xfrm>
            <a:off x="3471333" y="6130237"/>
            <a:ext cx="4910667" cy="461665"/>
          </a:xfrm>
          <a:prstGeom prst="rect">
            <a:avLst/>
          </a:prstGeom>
          <a:noFill/>
        </p:spPr>
        <p:txBody>
          <a:bodyPr wrap="square" rtlCol="0">
            <a:spAutoFit/>
          </a:bodyPr>
          <a:lstStyle/>
          <a:p>
            <a:pPr algn="r"/>
            <a:r>
              <a:rPr lang="en-US" sz="1200" dirty="0" smtClean="0"/>
              <a:t>http://</a:t>
            </a:r>
            <a:r>
              <a:rPr lang="en-US" sz="1200" dirty="0" err="1" smtClean="0"/>
              <a:t>www.aacc.org</a:t>
            </a:r>
            <a:r>
              <a:rPr lang="en-US" sz="1200" dirty="0" smtClean="0"/>
              <a:t>/publications/</a:t>
            </a:r>
            <a:r>
              <a:rPr lang="en-US" sz="1200" dirty="0" err="1" smtClean="0"/>
              <a:t>cln</a:t>
            </a:r>
            <a:r>
              <a:rPr lang="en-US" sz="1200" dirty="0" smtClean="0"/>
              <a:t>/2008/</a:t>
            </a:r>
            <a:r>
              <a:rPr lang="en-US" sz="1200" dirty="0" err="1" smtClean="0"/>
              <a:t>november</a:t>
            </a:r>
            <a:r>
              <a:rPr lang="en-US" sz="1200" dirty="0" smtClean="0"/>
              <a:t>/</a:t>
            </a:r>
            <a:r>
              <a:rPr lang="en-US" sz="1200" dirty="0" err="1" smtClean="0"/>
              <a:t>PublishingImages</a:t>
            </a:r>
            <a:r>
              <a:rPr lang="en-US" sz="1200" dirty="0" smtClean="0"/>
              <a:t>/Nov08SeriesImage.jpg</a:t>
            </a:r>
            <a:endParaRPr lang="en-US" sz="1200" dirty="0"/>
          </a:p>
        </p:txBody>
      </p:sp>
    </p:spTree>
    <p:extLst>
      <p:ext uri="{BB962C8B-B14F-4D97-AF65-F5344CB8AC3E}">
        <p14:creationId xmlns:p14="http://schemas.microsoft.com/office/powerpoint/2010/main" val="3780050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Controls</a:t>
            </a:r>
            <a:endParaRPr lang="en-US" dirty="0"/>
          </a:p>
        </p:txBody>
      </p:sp>
      <p:sp>
        <p:nvSpPr>
          <p:cNvPr id="3" name="Content Placeholder 2"/>
          <p:cNvSpPr>
            <a:spLocks noGrp="1"/>
          </p:cNvSpPr>
          <p:nvPr>
            <p:ph idx="1"/>
          </p:nvPr>
        </p:nvSpPr>
        <p:spPr/>
        <p:txBody>
          <a:bodyPr anchor="ctr">
            <a:normAutofit/>
          </a:bodyPr>
          <a:lstStyle/>
          <a:p>
            <a:r>
              <a:rPr lang="en-US" dirty="0" smtClean="0"/>
              <a:t>Non-small-cell lung cancer cells spiked into buffer</a:t>
            </a:r>
          </a:p>
          <a:p>
            <a:pPr lvl="1"/>
            <a:r>
              <a:rPr lang="en-US" sz="2000" dirty="0" smtClean="0"/>
              <a:t>Capture efficiency: 65%</a:t>
            </a:r>
          </a:p>
          <a:p>
            <a:r>
              <a:rPr lang="en-US" dirty="0" smtClean="0"/>
              <a:t>3 cell lines with varying antigen expression</a:t>
            </a:r>
          </a:p>
          <a:p>
            <a:pPr lvl="1"/>
            <a:r>
              <a:rPr lang="en-US" sz="2000" dirty="0"/>
              <a:t>Capture efficiency: </a:t>
            </a:r>
            <a:r>
              <a:rPr lang="en-US" sz="2000" dirty="0" smtClean="0"/>
              <a:t>&gt;65</a:t>
            </a:r>
            <a:r>
              <a:rPr lang="en-US" sz="2000" dirty="0"/>
              <a:t>%</a:t>
            </a:r>
          </a:p>
          <a:p>
            <a:pPr lvl="2"/>
            <a:r>
              <a:rPr lang="en-US" sz="2000" dirty="0" smtClean="0"/>
              <a:t>Density of antigens/cell doesn’t affect the number of cells captured</a:t>
            </a:r>
          </a:p>
          <a:p>
            <a:r>
              <a:rPr lang="en-US" dirty="0" smtClean="0"/>
              <a:t>NSCLC cells spiked into whole and lysed blood from healthy donors</a:t>
            </a:r>
          </a:p>
          <a:p>
            <a:pPr lvl="1"/>
            <a:r>
              <a:rPr lang="en-US" sz="2000" dirty="0" smtClean="0"/>
              <a:t>CTC-chip doesn’t require blood sample pre-processing</a:t>
            </a:r>
          </a:p>
          <a:p>
            <a:r>
              <a:rPr lang="en-US" dirty="0" smtClean="0"/>
              <a:t>Examined blood samples from 20 healthy individuals</a:t>
            </a:r>
          </a:p>
          <a:p>
            <a:endParaRPr lang="en-US" dirty="0" smtClean="0"/>
          </a:p>
        </p:txBody>
      </p:sp>
    </p:spTree>
    <p:extLst>
      <p:ext uri="{BB962C8B-B14F-4D97-AF65-F5344CB8AC3E}">
        <p14:creationId xmlns:p14="http://schemas.microsoft.com/office/powerpoint/2010/main" val="1027228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 confirmation</a:t>
            </a:r>
            <a:endParaRPr lang="en-US" dirty="0"/>
          </a:p>
        </p:txBody>
      </p:sp>
      <p:sp>
        <p:nvSpPr>
          <p:cNvPr id="3" name="Content Placeholder 2"/>
          <p:cNvSpPr>
            <a:spLocks noGrp="1"/>
          </p:cNvSpPr>
          <p:nvPr>
            <p:ph idx="1"/>
          </p:nvPr>
        </p:nvSpPr>
        <p:spPr/>
        <p:txBody>
          <a:bodyPr/>
          <a:lstStyle/>
          <a:p>
            <a:r>
              <a:rPr lang="en-US" dirty="0"/>
              <a:t>CTCs </a:t>
            </a:r>
            <a:r>
              <a:rPr lang="en-US" dirty="0" smtClean="0"/>
              <a:t>- </a:t>
            </a:r>
            <a:r>
              <a:rPr lang="en-US" dirty="0" err="1" smtClean="0"/>
              <a:t>rhodamine</a:t>
            </a:r>
            <a:r>
              <a:rPr lang="en-US" dirty="0"/>
              <a:t>-conjugated anti-cytokeratin</a:t>
            </a:r>
          </a:p>
          <a:p>
            <a:r>
              <a:rPr lang="en-US" dirty="0" err="1"/>
              <a:t>Haematologic</a:t>
            </a:r>
            <a:r>
              <a:rPr lang="en-US" dirty="0"/>
              <a:t> cells </a:t>
            </a:r>
            <a:r>
              <a:rPr lang="en-US" dirty="0" smtClean="0"/>
              <a:t>– fluorescein-conjugated </a:t>
            </a:r>
            <a:r>
              <a:rPr lang="en-US" dirty="0"/>
              <a:t>anti-CD45 </a:t>
            </a:r>
            <a:r>
              <a:rPr lang="en-US" dirty="0" smtClean="0"/>
              <a:t>antibodies</a:t>
            </a:r>
            <a:endParaRPr lang="en-US" dirty="0"/>
          </a:p>
          <a:p>
            <a:r>
              <a:rPr lang="en-US" dirty="0" smtClean="0"/>
              <a:t>Both – DAPI staining for DNA</a:t>
            </a:r>
            <a:endParaRPr lang="en-US" dirty="0"/>
          </a:p>
        </p:txBody>
      </p:sp>
      <p:grpSp>
        <p:nvGrpSpPr>
          <p:cNvPr id="19" name="Group 18"/>
          <p:cNvGrpSpPr/>
          <p:nvPr/>
        </p:nvGrpSpPr>
        <p:grpSpPr>
          <a:xfrm>
            <a:off x="1884018" y="3639070"/>
            <a:ext cx="5375964" cy="2696668"/>
            <a:chOff x="922959" y="3639070"/>
            <a:chExt cx="5375964" cy="2696668"/>
          </a:xfrm>
        </p:grpSpPr>
        <p:pic>
          <p:nvPicPr>
            <p:cNvPr id="5" name="Picture 4" descr="Screen shot 2011-12-07 at 12.50.23 AM.png"/>
            <p:cNvPicPr>
              <a:picLocks noChangeAspect="1"/>
            </p:cNvPicPr>
            <p:nvPr/>
          </p:nvPicPr>
          <p:blipFill rotWithShape="1">
            <a:blip r:embed="rId3">
              <a:extLst>
                <a:ext uri="{28A0092B-C50C-407E-A947-70E740481C1C}">
                  <a14:useLocalDpi xmlns:a14="http://schemas.microsoft.com/office/drawing/2010/main" val="0"/>
                </a:ext>
              </a:extLst>
            </a:blip>
            <a:srcRect l="1627" t="4335" r="52666" b="71964"/>
            <a:stretch/>
          </p:blipFill>
          <p:spPr>
            <a:xfrm>
              <a:off x="929309" y="3664470"/>
              <a:ext cx="1316052" cy="1319759"/>
            </a:xfrm>
            <a:prstGeom prst="rect">
              <a:avLst/>
            </a:prstGeom>
          </p:spPr>
        </p:pic>
        <p:pic>
          <p:nvPicPr>
            <p:cNvPr id="9" name="Picture 8" descr="Screen shot 2011-12-07 at 12.50.23 AM.png"/>
            <p:cNvPicPr>
              <a:picLocks noChangeAspect="1"/>
            </p:cNvPicPr>
            <p:nvPr/>
          </p:nvPicPr>
          <p:blipFill rotWithShape="1">
            <a:blip r:embed="rId3">
              <a:extLst>
                <a:ext uri="{28A0092B-C50C-407E-A947-70E740481C1C}">
                  <a14:useLocalDpi xmlns:a14="http://schemas.microsoft.com/office/drawing/2010/main" val="0"/>
                </a:ext>
              </a:extLst>
            </a:blip>
            <a:srcRect l="-1411" t="27834" r="54241" b="48465"/>
            <a:stretch/>
          </p:blipFill>
          <p:spPr>
            <a:xfrm>
              <a:off x="2197195" y="3639070"/>
              <a:ext cx="1384205" cy="1319759"/>
            </a:xfrm>
            <a:prstGeom prst="rect">
              <a:avLst/>
            </a:prstGeom>
          </p:spPr>
        </p:pic>
        <p:pic>
          <p:nvPicPr>
            <p:cNvPr id="10" name="Picture 9" descr="Screen shot 2011-12-07 at 12.50.23 AM.png"/>
            <p:cNvPicPr>
              <a:picLocks noChangeAspect="1"/>
            </p:cNvPicPr>
            <p:nvPr/>
          </p:nvPicPr>
          <p:blipFill rotWithShape="1">
            <a:blip r:embed="rId3">
              <a:extLst>
                <a:ext uri="{28A0092B-C50C-407E-A947-70E740481C1C}">
                  <a14:useLocalDpi xmlns:a14="http://schemas.microsoft.com/office/drawing/2010/main" val="0"/>
                </a:ext>
              </a:extLst>
            </a:blip>
            <a:srcRect l="1563" t="52486" r="52566" b="24498"/>
            <a:stretch/>
          </p:blipFill>
          <p:spPr>
            <a:xfrm>
              <a:off x="3619501" y="3677170"/>
              <a:ext cx="1320800" cy="1281659"/>
            </a:xfrm>
            <a:prstGeom prst="rect">
              <a:avLst/>
            </a:prstGeom>
          </p:spPr>
        </p:pic>
        <p:pic>
          <p:nvPicPr>
            <p:cNvPr id="11" name="Picture 10" descr="Screen shot 2011-12-07 at 12.50.23 AM.png"/>
            <p:cNvPicPr>
              <a:picLocks noChangeAspect="1"/>
            </p:cNvPicPr>
            <p:nvPr/>
          </p:nvPicPr>
          <p:blipFill rotWithShape="1">
            <a:blip r:embed="rId3">
              <a:extLst>
                <a:ext uri="{28A0092B-C50C-407E-A947-70E740481C1C}">
                  <a14:useLocalDpi xmlns:a14="http://schemas.microsoft.com/office/drawing/2010/main" val="0"/>
                </a:ext>
              </a:extLst>
            </a:blip>
            <a:srcRect l="1485" t="75956" r="52882"/>
            <a:stretch/>
          </p:blipFill>
          <p:spPr>
            <a:xfrm>
              <a:off x="4976098" y="3670820"/>
              <a:ext cx="1313935" cy="1338809"/>
            </a:xfrm>
            <a:prstGeom prst="rect">
              <a:avLst/>
            </a:prstGeom>
          </p:spPr>
        </p:pic>
        <p:pic>
          <p:nvPicPr>
            <p:cNvPr id="15" name="Picture 14" descr="Screen shot 2011-12-07 at 12.50.23 AM.png"/>
            <p:cNvPicPr>
              <a:picLocks noChangeAspect="1"/>
            </p:cNvPicPr>
            <p:nvPr/>
          </p:nvPicPr>
          <p:blipFill rotWithShape="1">
            <a:blip r:embed="rId3">
              <a:extLst>
                <a:ext uri="{28A0092B-C50C-407E-A947-70E740481C1C}">
                  <a14:useLocalDpi xmlns:a14="http://schemas.microsoft.com/office/drawing/2010/main" val="0"/>
                </a:ext>
              </a:extLst>
            </a:blip>
            <a:srcRect l="52882" t="4518" b="71781"/>
            <a:stretch/>
          </p:blipFill>
          <p:spPr>
            <a:xfrm>
              <a:off x="922959" y="5003279"/>
              <a:ext cx="1356691" cy="1319759"/>
            </a:xfrm>
            <a:prstGeom prst="rect">
              <a:avLst/>
            </a:prstGeom>
          </p:spPr>
        </p:pic>
        <p:pic>
          <p:nvPicPr>
            <p:cNvPr id="16" name="Picture 15" descr="Screen shot 2011-12-07 at 12.50.23 AM.png"/>
            <p:cNvPicPr>
              <a:picLocks noChangeAspect="1"/>
            </p:cNvPicPr>
            <p:nvPr/>
          </p:nvPicPr>
          <p:blipFill rotWithShape="1">
            <a:blip r:embed="rId3">
              <a:extLst>
                <a:ext uri="{28A0092B-C50C-407E-A947-70E740481C1C}">
                  <a14:useLocalDpi xmlns:a14="http://schemas.microsoft.com/office/drawing/2010/main" val="0"/>
                </a:ext>
              </a:extLst>
            </a:blip>
            <a:srcRect l="51471" t="28511" r="1907" b="47788"/>
            <a:stretch/>
          </p:blipFill>
          <p:spPr>
            <a:xfrm>
              <a:off x="2245361" y="5003279"/>
              <a:ext cx="1342390" cy="1319759"/>
            </a:xfrm>
            <a:prstGeom prst="rect">
              <a:avLst/>
            </a:prstGeom>
          </p:spPr>
        </p:pic>
        <p:pic>
          <p:nvPicPr>
            <p:cNvPr id="17" name="Picture 16" descr="Screen shot 2011-12-07 at 12.50.23 AM.png"/>
            <p:cNvPicPr>
              <a:picLocks noChangeAspect="1"/>
            </p:cNvPicPr>
            <p:nvPr/>
          </p:nvPicPr>
          <p:blipFill rotWithShape="1">
            <a:blip r:embed="rId3">
              <a:extLst>
                <a:ext uri="{28A0092B-C50C-407E-A947-70E740481C1C}">
                  <a14:useLocalDpi xmlns:a14="http://schemas.microsoft.com/office/drawing/2010/main" val="0"/>
                </a:ext>
              </a:extLst>
            </a:blip>
            <a:srcRect l="52882" t="52366" b="24047"/>
            <a:stretch/>
          </p:blipFill>
          <p:spPr>
            <a:xfrm>
              <a:off x="3625757" y="5009629"/>
              <a:ext cx="1356691" cy="1313409"/>
            </a:xfrm>
            <a:prstGeom prst="rect">
              <a:avLst/>
            </a:prstGeom>
          </p:spPr>
        </p:pic>
        <p:pic>
          <p:nvPicPr>
            <p:cNvPr id="18" name="Picture 17" descr="Screen shot 2011-12-07 at 12.50.23 AM.png"/>
            <p:cNvPicPr>
              <a:picLocks noChangeAspect="1"/>
            </p:cNvPicPr>
            <p:nvPr/>
          </p:nvPicPr>
          <p:blipFill rotWithShape="1">
            <a:blip r:embed="rId3">
              <a:extLst>
                <a:ext uri="{28A0092B-C50C-407E-A947-70E740481C1C}">
                  <a14:useLocalDpi xmlns:a14="http://schemas.microsoft.com/office/drawing/2010/main" val="0"/>
                </a:ext>
              </a:extLst>
            </a:blip>
            <a:srcRect l="53110" t="76299" r="1469"/>
            <a:stretch/>
          </p:blipFill>
          <p:spPr>
            <a:xfrm>
              <a:off x="4991100" y="5015979"/>
              <a:ext cx="1307823" cy="1319759"/>
            </a:xfrm>
            <a:prstGeom prst="rect">
              <a:avLst/>
            </a:prstGeom>
          </p:spPr>
        </p:pic>
      </p:grpSp>
    </p:spTree>
    <p:extLst>
      <p:ext uri="{BB962C8B-B14F-4D97-AF65-F5344CB8AC3E}">
        <p14:creationId xmlns:p14="http://schemas.microsoft.com/office/powerpoint/2010/main" val="2213008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Longitudinal tumor study</a:t>
            </a:r>
            <a:endParaRPr lang="en-US" dirty="0"/>
          </a:p>
        </p:txBody>
      </p:sp>
      <p:sp>
        <p:nvSpPr>
          <p:cNvPr id="3" name="Content Placeholder 2"/>
          <p:cNvSpPr>
            <a:spLocks noGrp="1"/>
          </p:cNvSpPr>
          <p:nvPr>
            <p:ph idx="1"/>
          </p:nvPr>
        </p:nvSpPr>
        <p:spPr/>
        <p:txBody>
          <a:bodyPr/>
          <a:lstStyle/>
          <a:p>
            <a:endParaRPr lang="en-US"/>
          </a:p>
        </p:txBody>
      </p:sp>
      <p:grpSp>
        <p:nvGrpSpPr>
          <p:cNvPr id="10" name="Group 9"/>
          <p:cNvGrpSpPr/>
          <p:nvPr/>
        </p:nvGrpSpPr>
        <p:grpSpPr>
          <a:xfrm>
            <a:off x="726017" y="2452476"/>
            <a:ext cx="7691967" cy="3505201"/>
            <a:chOff x="406401" y="2209799"/>
            <a:chExt cx="9745135" cy="4174068"/>
          </a:xfrm>
        </p:grpSpPr>
        <p:pic>
          <p:nvPicPr>
            <p:cNvPr id="5" name="Picture 4" descr="Screen shot 2011-12-07 at 1.53.02 AM.png"/>
            <p:cNvPicPr>
              <a:picLocks noChangeAspect="1"/>
            </p:cNvPicPr>
            <p:nvPr/>
          </p:nvPicPr>
          <p:blipFill rotWithShape="1">
            <a:blip r:embed="rId3">
              <a:extLst>
                <a:ext uri="{28A0092B-C50C-407E-A947-70E740481C1C}">
                  <a14:useLocalDpi xmlns:a14="http://schemas.microsoft.com/office/drawing/2010/main" val="0"/>
                </a:ext>
              </a:extLst>
            </a:blip>
            <a:srcRect b="66122"/>
            <a:stretch/>
          </p:blipFill>
          <p:spPr>
            <a:xfrm>
              <a:off x="457200" y="2209799"/>
              <a:ext cx="6515100" cy="2108201"/>
            </a:xfrm>
            <a:prstGeom prst="rect">
              <a:avLst/>
            </a:prstGeom>
          </p:spPr>
        </p:pic>
        <p:pic>
          <p:nvPicPr>
            <p:cNvPr id="7" name="Picture 6" descr="Screen shot 2011-12-07 at 1.53.02 AM.png"/>
            <p:cNvPicPr>
              <a:picLocks noChangeAspect="1"/>
            </p:cNvPicPr>
            <p:nvPr/>
          </p:nvPicPr>
          <p:blipFill rotWithShape="1">
            <a:blip r:embed="rId3">
              <a:extLst>
                <a:ext uri="{28A0092B-C50C-407E-A947-70E740481C1C}">
                  <a14:useLocalDpi xmlns:a14="http://schemas.microsoft.com/office/drawing/2010/main" val="0"/>
                </a:ext>
              </a:extLst>
            </a:blip>
            <a:srcRect t="33605" r="51397" b="33197"/>
            <a:stretch/>
          </p:blipFill>
          <p:spPr>
            <a:xfrm>
              <a:off x="6985002" y="2252133"/>
              <a:ext cx="3166533" cy="2065867"/>
            </a:xfrm>
            <a:prstGeom prst="rect">
              <a:avLst/>
            </a:prstGeom>
          </p:spPr>
        </p:pic>
        <p:pic>
          <p:nvPicPr>
            <p:cNvPr id="8" name="Picture 7" descr="Screen shot 2011-12-07 at 1.53.02 AM.png"/>
            <p:cNvPicPr>
              <a:picLocks noChangeAspect="1"/>
            </p:cNvPicPr>
            <p:nvPr/>
          </p:nvPicPr>
          <p:blipFill rotWithShape="1">
            <a:blip r:embed="rId3">
              <a:extLst>
                <a:ext uri="{28A0092B-C50C-407E-A947-70E740481C1C}">
                  <a14:useLocalDpi xmlns:a14="http://schemas.microsoft.com/office/drawing/2010/main" val="0"/>
                </a:ext>
              </a:extLst>
            </a:blip>
            <a:srcRect l="48830" t="33333" r="1397" b="33469"/>
            <a:stretch/>
          </p:blipFill>
          <p:spPr>
            <a:xfrm>
              <a:off x="406401" y="4318000"/>
              <a:ext cx="3242733" cy="2065867"/>
            </a:xfrm>
            <a:prstGeom prst="rect">
              <a:avLst/>
            </a:prstGeom>
          </p:spPr>
        </p:pic>
        <p:pic>
          <p:nvPicPr>
            <p:cNvPr id="9" name="Picture 8" descr="Screen shot 2011-12-07 at 1.53.02 AM.png"/>
            <p:cNvPicPr>
              <a:picLocks noChangeAspect="1"/>
            </p:cNvPicPr>
            <p:nvPr/>
          </p:nvPicPr>
          <p:blipFill rotWithShape="1">
            <a:blip r:embed="rId3">
              <a:extLst>
                <a:ext uri="{28A0092B-C50C-407E-A947-70E740481C1C}">
                  <a14:useLocalDpi xmlns:a14="http://schemas.microsoft.com/office/drawing/2010/main" val="0"/>
                </a:ext>
              </a:extLst>
            </a:blip>
            <a:srcRect l="-422" t="66802" r="1722"/>
            <a:stretch/>
          </p:blipFill>
          <p:spPr>
            <a:xfrm>
              <a:off x="3721100" y="4318000"/>
              <a:ext cx="6430436" cy="2065867"/>
            </a:xfrm>
            <a:prstGeom prst="rect">
              <a:avLst/>
            </a:prstGeom>
          </p:spPr>
        </p:pic>
      </p:grpSp>
    </p:spTree>
    <p:extLst>
      <p:ext uri="{BB962C8B-B14F-4D97-AF65-F5344CB8AC3E}">
        <p14:creationId xmlns:p14="http://schemas.microsoft.com/office/powerpoint/2010/main" val="2589050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Executive.thmx</Template>
  <TotalTime>853</TotalTime>
  <Words>1228</Words>
  <Application>Microsoft Macintosh PowerPoint</Application>
  <PresentationFormat>On-screen Show (4:3)</PresentationFormat>
  <Paragraphs>89</Paragraphs>
  <Slides>13</Slides>
  <Notes>10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Executive</vt:lpstr>
      <vt:lpstr>Isolation of rare circulating tumor cells in cancer patients by microchip technology</vt:lpstr>
      <vt:lpstr>Circulating Tumor Cells</vt:lpstr>
      <vt:lpstr>Previous research</vt:lpstr>
      <vt:lpstr>Microchip for high-quality isolation</vt:lpstr>
      <vt:lpstr>Design considerations</vt:lpstr>
      <vt:lpstr>CTC capture</vt:lpstr>
      <vt:lpstr>Controls</vt:lpstr>
      <vt:lpstr>Visual confirmation</vt:lpstr>
      <vt:lpstr>Longitudinal tumor study</vt:lpstr>
      <vt:lpstr>Major Conclusions</vt:lpstr>
      <vt:lpstr>Advances and Significance</vt:lpstr>
      <vt:lpstr>Questions?</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Isolation of rare circulating tumour cells in cancer patients by microchip technology</dc:title>
  <dc:creator>Leanna Morinishi</dc:creator>
  <cp:lastModifiedBy>Leanna Morinishi</cp:lastModifiedBy>
  <cp:revision>67</cp:revision>
  <dcterms:created xsi:type="dcterms:W3CDTF">2011-12-05T02:17:50Z</dcterms:created>
  <dcterms:modified xsi:type="dcterms:W3CDTF">2011-12-08T07:47:06Z</dcterms:modified>
</cp:coreProperties>
</file>