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7" r:id="rId6"/>
    <p:sldId id="266" r:id="rId7"/>
    <p:sldId id="258" r:id="rId8"/>
    <p:sldId id="263" r:id="rId9"/>
    <p:sldId id="269" r:id="rId10"/>
    <p:sldId id="264" r:id="rId11"/>
    <p:sldId id="262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2510" autoAdjust="0"/>
  </p:normalViewPr>
  <p:slideViewPr>
    <p:cSldViewPr>
      <p:cViewPr>
        <p:scale>
          <a:sx n="75" d="100"/>
          <a:sy n="75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205A1-B12F-4755-9723-682158987836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0A3EC-C202-4DFF-A969-35F1F6A289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703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suboptimal temperatures affect a variety of cellular characteristics and processes, including growth phase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,respiration,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lipid composition of membranes,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trehalose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</a:t>
            </a:r>
          </a:p>
          <a:p>
            <a:pPr marL="227013" indent="-227013"/>
            <a:r>
              <a:rPr lang="en-US" sz="1200" dirty="0" smtClean="0"/>
              <a:t>QUESTION:</a:t>
            </a:r>
          </a:p>
          <a:p>
            <a:pPr marL="227013" indent="-227013"/>
            <a:endParaRPr lang="en-US" sz="1200" dirty="0" smtClean="0"/>
          </a:p>
          <a:p>
            <a:pPr marL="227013" indent="-227013">
              <a:buFontTx/>
              <a:buChar char="•"/>
            </a:pPr>
            <a:r>
              <a:rPr lang="en-US" sz="1200" dirty="0" smtClean="0"/>
              <a:t>How do cold temperatures affect transcriptional response in </a:t>
            </a:r>
            <a:r>
              <a:rPr lang="en-US" sz="1200" i="1" dirty="0" smtClean="0"/>
              <a:t>S. </a:t>
            </a:r>
            <a:r>
              <a:rPr lang="en-US" sz="1200" i="1" dirty="0" err="1" smtClean="0"/>
              <a:t>cerevisiae</a:t>
            </a:r>
            <a:r>
              <a:rPr lang="en-US" sz="1200" dirty="0" smtClean="0"/>
              <a:t>?</a:t>
            </a:r>
          </a:p>
          <a:p>
            <a:pPr marL="227013" indent="-227013">
              <a:buFont typeface="Arial" pitchFamily="-109" charset="0"/>
              <a:buChar char="•"/>
            </a:pPr>
            <a:r>
              <a:rPr lang="en-US" sz="1200" u="sng" dirty="0" smtClean="0"/>
              <a:t>This study looks at mechanisms responsible for growth and survival at low temperatures </a:t>
            </a:r>
            <a:endParaRPr lang="en-US" sz="1200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0A3EC-C202-4DFF-A969-35F1F6A289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856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COLD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0A3EC-C202-4DFF-A969-35F1F6A289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P-value</a:t>
            </a:r>
            <a:r>
              <a:rPr lang="en-US" baseline="0" dirty="0" smtClean="0"/>
              <a:t>= </a:t>
            </a:r>
            <a:r>
              <a:rPr lang="en-US" baseline="0" dirty="0" err="1" smtClean="0"/>
              <a:t>signficance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t</a:t>
            </a:r>
            <a:r>
              <a:rPr lang="en-US" baseline="0" dirty="0" smtClean="0"/>
              <a:t>-test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0A3EC-C202-4DFF-A969-35F1F6A289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Rather</a:t>
            </a:r>
            <a:r>
              <a:rPr lang="en-US" baseline="0" dirty="0" smtClean="0"/>
              <a:t> than random chance</a:t>
            </a:r>
          </a:p>
          <a:p>
            <a:r>
              <a:rPr lang="en-US" baseline="0" dirty="0" smtClean="0"/>
              <a:t>Indicated significant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0A3EC-C202-4DFF-A969-35F1F6A289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0A3EC-C202-4DFF-A969-35F1F6A289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MAPK: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Mitogen</a:t>
            </a:r>
            <a:r>
              <a:rPr lang="en-US" baseline="0" dirty="0" smtClean="0"/>
              <a:t>-activated protein </a:t>
            </a:r>
            <a:r>
              <a:rPr lang="en-US" baseline="0" dirty="0" err="1" smtClean="0"/>
              <a:t>kinases</a:t>
            </a:r>
            <a:r>
              <a:rPr lang="en-US" baseline="0" dirty="0" smtClean="0"/>
              <a:t>- protein chain moves extra-cellular signal to DNA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0A3EC-C202-4DFF-A969-35F1F6A289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 1</a:t>
            </a:r>
            <a:r>
              <a:rPr lang="en-US" baseline="0" dirty="0" smtClean="0"/>
              <a:t> regulates Ste 12 &amp; Rap1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0A3EC-C202-4DFF-A969-35F1F6A289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959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116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673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087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001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32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833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403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73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067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177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2903B-3A07-4040-960E-B2778DFAB974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F4B16-E7EE-40AA-A209-56B7E1D6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890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Microarray Cold Shock Analysis of Wild type </a:t>
            </a:r>
            <a:r>
              <a:rPr lang="en-US" i="1" dirty="0" smtClean="0"/>
              <a:t>Saccharomyces </a:t>
            </a:r>
            <a:r>
              <a:rPr lang="en-US" i="1" dirty="0" err="1" smtClean="0"/>
              <a:t>cerevisiae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Salman Ahmad &amp; Helena </a:t>
            </a:r>
            <a:r>
              <a:rPr lang="en-US" dirty="0" err="1" smtClean="0"/>
              <a:t>Olivieri</a:t>
            </a:r>
            <a:endParaRPr lang="en-US" dirty="0" smtClean="0"/>
          </a:p>
          <a:p>
            <a:r>
              <a:rPr lang="en-US" sz="2600" dirty="0" smtClean="0"/>
              <a:t>Department of Biology</a:t>
            </a:r>
          </a:p>
          <a:p>
            <a:r>
              <a:rPr lang="en-US" sz="2600" dirty="0" smtClean="0"/>
              <a:t>Loyola Marymount University</a:t>
            </a:r>
          </a:p>
          <a:p>
            <a:r>
              <a:rPr lang="en-US" sz="2600" dirty="0" smtClean="0"/>
              <a:t>May 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, 2013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05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YEASTRACT Transcription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524001"/>
            <a:ext cx="8229600" cy="335279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Ste12:  26.8 % </a:t>
            </a:r>
            <a:endParaRPr lang="en-US" sz="2000" b="1" dirty="0" smtClean="0"/>
          </a:p>
          <a:p>
            <a:r>
              <a:rPr lang="en-US" sz="2000" b="1" dirty="0" smtClean="0"/>
              <a:t>Rap1</a:t>
            </a:r>
            <a:r>
              <a:rPr lang="en-US" sz="2000" b="1" dirty="0" smtClean="0"/>
              <a:t>:</a:t>
            </a:r>
            <a:r>
              <a:rPr lang="en-US" sz="2000" b="1" dirty="0" smtClean="0"/>
              <a:t> 20.7%</a:t>
            </a:r>
          </a:p>
          <a:p>
            <a:r>
              <a:rPr lang="en-US" sz="2000" dirty="0" smtClean="0"/>
              <a:t>Phd1</a:t>
            </a:r>
            <a:r>
              <a:rPr lang="en-US" sz="2000" dirty="0" smtClean="0"/>
              <a:t>: </a:t>
            </a:r>
            <a:r>
              <a:rPr lang="en-US" sz="2000" dirty="0" smtClean="0"/>
              <a:t> 13.4%</a:t>
            </a:r>
          </a:p>
          <a:p>
            <a:r>
              <a:rPr lang="en-US" sz="2000" b="1" dirty="0" smtClean="0"/>
              <a:t>Aft1</a:t>
            </a:r>
            <a:r>
              <a:rPr lang="en-US" sz="2000" b="1" dirty="0" smtClean="0"/>
              <a:t>: </a:t>
            </a:r>
            <a:r>
              <a:rPr lang="en-US" sz="2000" b="1" dirty="0" smtClean="0"/>
              <a:t>12.2%</a:t>
            </a:r>
          </a:p>
          <a:p>
            <a:r>
              <a:rPr lang="en-US" sz="2000" dirty="0" smtClean="0"/>
              <a:t>Gcn4</a:t>
            </a:r>
            <a:r>
              <a:rPr lang="en-US" sz="2000" dirty="0" smtClean="0"/>
              <a:t>: </a:t>
            </a:r>
            <a:r>
              <a:rPr lang="en-US" sz="2000" dirty="0" smtClean="0"/>
              <a:t> 11%</a:t>
            </a:r>
          </a:p>
          <a:p>
            <a:r>
              <a:rPr lang="en-US" sz="2000" dirty="0" smtClean="0"/>
              <a:t>Cin5</a:t>
            </a:r>
            <a:r>
              <a:rPr lang="en-US" sz="2000" dirty="0" smtClean="0"/>
              <a:t>: </a:t>
            </a:r>
            <a:r>
              <a:rPr lang="en-US" sz="2000" dirty="0" smtClean="0"/>
              <a:t>11%</a:t>
            </a:r>
          </a:p>
          <a:p>
            <a:r>
              <a:rPr lang="en-US" sz="2000" dirty="0" smtClean="0"/>
              <a:t>Abf1: 11%</a:t>
            </a:r>
          </a:p>
          <a:p>
            <a:r>
              <a:rPr lang="en-US" sz="2000" dirty="0" smtClean="0"/>
              <a:t>Nrg1: 11%</a:t>
            </a:r>
          </a:p>
          <a:p>
            <a:r>
              <a:rPr lang="en-US" sz="2000" dirty="0" smtClean="0"/>
              <a:t>Yap6</a:t>
            </a:r>
            <a:r>
              <a:rPr lang="en-US" sz="2000" dirty="0" smtClean="0"/>
              <a:t>: </a:t>
            </a:r>
            <a:r>
              <a:rPr lang="en-US" sz="2000" dirty="0" smtClean="0"/>
              <a:t>9.8%</a:t>
            </a:r>
          </a:p>
          <a:p>
            <a:r>
              <a:rPr lang="en-US" sz="2000" dirty="0" smtClean="0"/>
              <a:t>Reb1</a:t>
            </a:r>
            <a:r>
              <a:rPr lang="en-US" sz="2000" dirty="0" smtClean="0"/>
              <a:t>: </a:t>
            </a:r>
            <a:r>
              <a:rPr lang="en-US" sz="2000" dirty="0" smtClean="0"/>
              <a:t>9.8%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371600" y="15240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sz="2000" b="1" dirty="0" smtClean="0"/>
              <a:t>Ste12: </a:t>
            </a:r>
            <a:r>
              <a:rPr lang="en-US" sz="2000" b="1" dirty="0" smtClean="0"/>
              <a:t>34.4 % </a:t>
            </a:r>
          </a:p>
          <a:p>
            <a:pPr>
              <a:buFont typeface="Arial"/>
              <a:buChar char="•"/>
            </a:pPr>
            <a:r>
              <a:rPr lang="en-US" sz="2000" b="1" dirty="0" smtClean="0"/>
              <a:t>Rap1: </a:t>
            </a:r>
            <a:r>
              <a:rPr lang="en-US" sz="2000" b="1" dirty="0" smtClean="0"/>
              <a:t>33.2 %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Fhl1: </a:t>
            </a:r>
            <a:r>
              <a:rPr lang="en-US" sz="2000" dirty="0" smtClean="0"/>
              <a:t>19.5 %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Sok2: </a:t>
            </a:r>
            <a:r>
              <a:rPr lang="en-US" sz="2000" dirty="0" smtClean="0"/>
              <a:t>16.0 %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Sko1: </a:t>
            </a:r>
            <a:r>
              <a:rPr lang="en-US" sz="2000" dirty="0" smtClean="0"/>
              <a:t>15.6 %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Yap6: </a:t>
            </a:r>
            <a:r>
              <a:rPr lang="en-US" sz="2000" dirty="0" smtClean="0"/>
              <a:t>14.1 %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Skn7: </a:t>
            </a:r>
            <a:r>
              <a:rPr lang="en-US" sz="2000" dirty="0" smtClean="0"/>
              <a:t>13.7 %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Msn2: </a:t>
            </a:r>
            <a:r>
              <a:rPr lang="en-US" sz="2000" dirty="0" smtClean="0"/>
              <a:t>12.9 %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Cin5: </a:t>
            </a:r>
            <a:r>
              <a:rPr lang="en-US" sz="2000" dirty="0" smtClean="0"/>
              <a:t>12.9 %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Yap5: 11.7</a:t>
            </a:r>
            <a:r>
              <a:rPr lang="en-US" sz="2000" dirty="0" smtClean="0"/>
              <a:t> %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3400" y="5616714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Ste12:</a:t>
            </a:r>
            <a:r>
              <a:rPr lang="en-US" sz="2000" dirty="0" smtClean="0"/>
              <a:t> Transcription factor that is activated by a MAPK signaling cascade</a:t>
            </a:r>
            <a:endParaRPr lang="en-US" sz="2000" b="1" dirty="0" smtClean="0"/>
          </a:p>
          <a:p>
            <a:r>
              <a:rPr lang="en-US" sz="2000" b="1" dirty="0" smtClean="0"/>
              <a:t>Rap1</a:t>
            </a:r>
            <a:r>
              <a:rPr lang="en-US" sz="2000" dirty="0" smtClean="0"/>
              <a:t>: Essential DNA-binding transcription regulator that binds at many loci</a:t>
            </a:r>
            <a:endParaRPr lang="en-US" sz="2000" dirty="0" smtClean="0"/>
          </a:p>
          <a:p>
            <a:r>
              <a:rPr lang="en-US" sz="2000" b="1" dirty="0" smtClean="0"/>
              <a:t>Aft</a:t>
            </a:r>
            <a:r>
              <a:rPr lang="en-US" sz="2000" b="1" dirty="0" smtClean="0"/>
              <a:t>1</a:t>
            </a:r>
            <a:r>
              <a:rPr lang="en-US" sz="2000" dirty="0" smtClean="0"/>
              <a:t>: Transcription factor involved in iron utilization and homeostasis    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76400" y="121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 23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21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 37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45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09" y="2558953"/>
            <a:ext cx="8724673" cy="8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" y="4884108"/>
            <a:ext cx="8991600" cy="98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5634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23: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038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Profile 37: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Regulation Networks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4800600" y="3124200"/>
            <a:ext cx="304800" cy="3048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590800" y="5486400"/>
            <a:ext cx="304800" cy="381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362200" y="3124200"/>
            <a:ext cx="304800" cy="3048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191000" y="5486400"/>
            <a:ext cx="381000" cy="381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6705600" y="5486400"/>
            <a:ext cx="304800" cy="381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7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Michaelis</a:t>
            </a:r>
            <a:r>
              <a:rPr lang="en-US" dirty="0" smtClean="0"/>
              <a:t> </a:t>
            </a:r>
            <a:r>
              <a:rPr lang="en-US" dirty="0" err="1" smtClean="0"/>
              <a:t>Menten</a:t>
            </a:r>
            <a:r>
              <a:rPr lang="en-US" dirty="0" smtClean="0"/>
              <a:t> &amp; </a:t>
            </a:r>
            <a:r>
              <a:rPr lang="en-US" dirty="0" err="1" smtClean="0"/>
              <a:t>Sigmoidal</a:t>
            </a:r>
            <a:r>
              <a:rPr lang="en-US" dirty="0" smtClean="0"/>
              <a:t> Modeling</a:t>
            </a:r>
            <a:endParaRPr lang="en-US" dirty="0"/>
          </a:p>
        </p:txBody>
      </p:sp>
      <p:pic>
        <p:nvPicPr>
          <p:cNvPr id="5" name="Content Placeholder 4" descr="CodeCogsEqn copy.gif"/>
          <p:cNvPicPr>
            <a:picLocks noGrp="1" noChangeAspect="1"/>
          </p:cNvPicPr>
          <p:nvPr>
            <p:ph idx="1"/>
          </p:nvPr>
        </p:nvPicPr>
        <p:blipFill>
          <a:blip r:embed="rId2"/>
          <a:srcRect t="-94743" b="-94743"/>
          <a:stretch>
            <a:fillRect/>
          </a:stretch>
        </p:blipFill>
        <p:spPr>
          <a:xfrm>
            <a:off x="1925396" y="2514601"/>
            <a:ext cx="5542204" cy="3047999"/>
          </a:xfrm>
        </p:spPr>
      </p:pic>
      <p:pic>
        <p:nvPicPr>
          <p:cNvPr id="6" name="Picture 5" descr="CodeCogsEqn (1)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00"/>
            <a:ext cx="7550658" cy="1116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502765"/>
            <a:ext cx="845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err="1" smtClean="0"/>
              <a:t>MatLab</a:t>
            </a:r>
            <a:r>
              <a:rPr lang="en-US" sz="2000" dirty="0" smtClean="0"/>
              <a:t> used to run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Sigmoidal</a:t>
            </a:r>
            <a:r>
              <a:rPr lang="en-US" sz="2000" dirty="0" smtClean="0"/>
              <a:t> model with </a:t>
            </a:r>
            <a:r>
              <a:rPr lang="en-US" sz="2000" dirty="0" err="1" smtClean="0"/>
              <a:t>fix_b</a:t>
            </a:r>
            <a:r>
              <a:rPr lang="en-US" sz="2000" dirty="0" smtClean="0"/>
              <a:t>=1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Sigmoidal</a:t>
            </a:r>
            <a:r>
              <a:rPr lang="en-US" sz="2000" dirty="0" smtClean="0"/>
              <a:t> model with </a:t>
            </a:r>
            <a:r>
              <a:rPr lang="en-US" sz="2000" dirty="0" err="1" smtClean="0"/>
              <a:t>fix_b</a:t>
            </a:r>
            <a:r>
              <a:rPr lang="en-US" sz="2000" dirty="0" smtClean="0"/>
              <a:t>=0</a:t>
            </a:r>
          </a:p>
          <a:p>
            <a:pPr lvl="1">
              <a:buFont typeface="Arial"/>
              <a:buChar char="•"/>
            </a:pPr>
            <a:r>
              <a:rPr lang="en-US" sz="2000" dirty="0" err="1" smtClean="0"/>
              <a:t>Michaelis-Menten</a:t>
            </a:r>
            <a:r>
              <a:rPr lang="en-US" sz="2000" dirty="0" smtClean="0"/>
              <a:t> model</a:t>
            </a:r>
          </a:p>
          <a:p>
            <a:pPr lvl="1">
              <a:buFont typeface="Arial"/>
              <a:buChar char="•"/>
            </a:pPr>
            <a:endParaRPr lang="en-US" sz="2400" dirty="0" smtClean="0"/>
          </a:p>
          <a:p>
            <a:pPr lvl="1">
              <a:buFont typeface="Arial"/>
              <a:buChar char="•"/>
            </a:pPr>
            <a:endParaRPr lang="en-US" sz="2400" dirty="0" smtClean="0"/>
          </a:p>
          <a:p>
            <a:pPr lvl="1">
              <a:buFont typeface="Arial"/>
              <a:buChar char="•"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MSS11 as seen in Profile 23  most closely matches the models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as seen in Profile</a:t>
            </a:r>
            <a:r>
              <a:rPr lang="en-US" sz="2000" dirty="0" smtClean="0"/>
              <a:t> 37 </a:t>
            </a:r>
            <a:r>
              <a:rPr lang="en-US" sz="2000" dirty="0" smtClean="0"/>
              <a:t>most closely matches the models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MSS11 as modeled by </a:t>
            </a:r>
            <a:r>
              <a:rPr lang="en-US" dirty="0" err="1" smtClean="0"/>
              <a:t>Sigmoidal</a:t>
            </a:r>
            <a:r>
              <a:rPr lang="en-US" dirty="0" smtClean="0"/>
              <a:t> and </a:t>
            </a:r>
            <a:r>
              <a:rPr lang="en-US" dirty="0" err="1" smtClean="0"/>
              <a:t>Michaelis-</a:t>
            </a:r>
            <a:r>
              <a:rPr lang="en-US" dirty="0" err="1" smtClean="0"/>
              <a:t>Menten</a:t>
            </a:r>
            <a:r>
              <a:rPr lang="en-US" dirty="0" smtClean="0"/>
              <a:t> in Profile 23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13" t="14940" r="2113" b="2191"/>
          <a:stretch>
            <a:fillRect/>
          </a:stretch>
        </p:blipFill>
        <p:spPr bwMode="auto">
          <a:xfrm>
            <a:off x="304800" y="1447800"/>
            <a:ext cx="358726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191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Sigmoidal</a:t>
            </a:r>
            <a:r>
              <a:rPr lang="en-US" dirty="0" smtClean="0"/>
              <a:t> where </a:t>
            </a:r>
            <a:r>
              <a:rPr lang="en-US" dirty="0" err="1" smtClean="0"/>
              <a:t>fixed_b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13" t="14940" r="4929" b="598"/>
          <a:stretch>
            <a:fillRect/>
          </a:stretch>
        </p:blipFill>
        <p:spPr bwMode="auto">
          <a:xfrm>
            <a:off x="4953000" y="1371600"/>
            <a:ext cx="341606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4191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Michaelis-Menten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13" t="14940" r="3521" b="2191"/>
          <a:stretch>
            <a:fillRect/>
          </a:stretch>
        </p:blipFill>
        <p:spPr bwMode="auto">
          <a:xfrm>
            <a:off x="2398835" y="4639102"/>
            <a:ext cx="2858965" cy="221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5181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Sigmoidal</a:t>
            </a:r>
            <a:r>
              <a:rPr lang="en-US" dirty="0" smtClean="0"/>
              <a:t> where </a:t>
            </a:r>
            <a:r>
              <a:rPr lang="en-US" dirty="0" err="1" smtClean="0"/>
              <a:t>fixed_b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953000"/>
            <a:ext cx="2819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Identified as general transcriptional activator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Upregulated</a:t>
            </a:r>
            <a:r>
              <a:rPr lang="en-US" dirty="0" smtClean="0"/>
              <a:t> by Cin5, SKO1,</a:t>
            </a:r>
          </a:p>
          <a:p>
            <a:r>
              <a:rPr lang="en-US" dirty="0" smtClean="0"/>
              <a:t>STE12</a:t>
            </a:r>
          </a:p>
          <a:p>
            <a:pPr>
              <a:buFont typeface="Arial"/>
              <a:buChar char="•"/>
            </a:pPr>
            <a:r>
              <a:rPr lang="en-US" dirty="0" smtClean="0"/>
              <a:t>Does not act as a regulator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GLN3 </a:t>
            </a:r>
            <a:r>
              <a:rPr lang="en-US" dirty="0" smtClean="0"/>
              <a:t>as modeled by </a:t>
            </a:r>
            <a:r>
              <a:rPr lang="en-US" dirty="0" err="1" smtClean="0"/>
              <a:t>Sigmoidal</a:t>
            </a:r>
            <a:r>
              <a:rPr lang="en-US" dirty="0" smtClean="0"/>
              <a:t> and </a:t>
            </a:r>
            <a:r>
              <a:rPr lang="en-US" dirty="0" err="1" smtClean="0"/>
              <a:t>Michaelis-Menten</a:t>
            </a:r>
            <a:r>
              <a:rPr lang="en-US" dirty="0" smtClean="0"/>
              <a:t> in Profile 37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72" t="15153" r="6849" b="2350"/>
          <a:stretch>
            <a:fillRect/>
          </a:stretch>
        </p:blipFill>
        <p:spPr bwMode="auto">
          <a:xfrm>
            <a:off x="5562600" y="1524000"/>
            <a:ext cx="307910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4191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Sigmoidal</a:t>
            </a:r>
            <a:r>
              <a:rPr lang="en-US" dirty="0" smtClean="0"/>
              <a:t> where </a:t>
            </a:r>
            <a:r>
              <a:rPr lang="en-US" dirty="0" err="1" smtClean="0"/>
              <a:t>fixed_b</a:t>
            </a:r>
            <a:r>
              <a:rPr lang="en-US" dirty="0" smtClean="0"/>
              <a:t>=1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04" t="14940" r="6338" b="2191"/>
          <a:stretch>
            <a:fillRect/>
          </a:stretch>
        </p:blipFill>
        <p:spPr bwMode="auto">
          <a:xfrm>
            <a:off x="838200" y="4419600"/>
            <a:ext cx="309489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8600" y="548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Michaelis-Menten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810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Sigmoidal</a:t>
            </a:r>
            <a:r>
              <a:rPr lang="en-US" dirty="0" smtClean="0"/>
              <a:t> where </a:t>
            </a:r>
            <a:r>
              <a:rPr lang="en-US" dirty="0" err="1" smtClean="0"/>
              <a:t>fixed_b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113" t="18127" r="2112" b="2191"/>
          <a:stretch>
            <a:fillRect/>
          </a:stretch>
        </p:blipFill>
        <p:spPr bwMode="auto">
          <a:xfrm>
            <a:off x="685800" y="1432112"/>
            <a:ext cx="3337560" cy="24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96000" y="48768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Identified as general transcriptional activator</a:t>
            </a:r>
          </a:p>
          <a:p>
            <a:pPr>
              <a:buFont typeface="Arial"/>
              <a:buChar char="•"/>
            </a:pPr>
            <a:r>
              <a:rPr lang="en-US" dirty="0" smtClean="0"/>
              <a:t>Down regulates itself, </a:t>
            </a:r>
            <a:r>
              <a:rPr lang="en-US" dirty="0" err="1" smtClean="0"/>
              <a:t>upregulates</a:t>
            </a:r>
            <a:r>
              <a:rPr lang="en-US" dirty="0" smtClean="0"/>
              <a:t> MGA2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Upregulated</a:t>
            </a:r>
            <a:r>
              <a:rPr lang="en-US" dirty="0" smtClean="0"/>
              <a:t> by MAL33, AFT1, RAP1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of cold shock and heat shock</a:t>
            </a:r>
          </a:p>
          <a:p>
            <a:r>
              <a:rPr lang="en-US" dirty="0" smtClean="0"/>
              <a:t>Differences between Early Cold Response and Late Cold Response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Loyola Marymount University</a:t>
            </a:r>
          </a:p>
          <a:p>
            <a:pPr algn="ctr">
              <a:buNone/>
            </a:pPr>
            <a:r>
              <a:rPr lang="en-US" dirty="0" smtClean="0"/>
              <a:t>Department of Biology:</a:t>
            </a:r>
          </a:p>
          <a:p>
            <a:pPr algn="ctr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Dahlquist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Loyola Marymount University</a:t>
            </a:r>
          </a:p>
          <a:p>
            <a:pPr algn="ctr">
              <a:buNone/>
            </a:pPr>
            <a:r>
              <a:rPr lang="en-US" dirty="0" smtClean="0"/>
              <a:t>Department of Mathematics:</a:t>
            </a:r>
          </a:p>
          <a:p>
            <a:pPr algn="ctr">
              <a:buNone/>
            </a:pPr>
            <a:r>
              <a:rPr lang="en-US" dirty="0" smtClean="0"/>
              <a:t>Dr. Fitzpatrick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Significance of cold shock in relation to the functions of yeast metabolic processes</a:t>
            </a:r>
          </a:p>
          <a:p>
            <a:r>
              <a:rPr lang="en-US" dirty="0" smtClean="0"/>
              <a:t>Data derived from DNA microarray experimentation</a:t>
            </a:r>
          </a:p>
          <a:p>
            <a:r>
              <a:rPr lang="en-US" dirty="0" smtClean="0"/>
              <a:t>Methods and Results regarding: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tatistical analysis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lustering and GO term analysis</a:t>
            </a:r>
          </a:p>
          <a:p>
            <a:pPr lvl="1"/>
            <a:r>
              <a:rPr lang="en-US" dirty="0" smtClean="0"/>
              <a:t>YEASTTRACT transcription factors</a:t>
            </a:r>
          </a:p>
          <a:p>
            <a:pPr lvl="1"/>
            <a:r>
              <a:rPr lang="en-US" dirty="0" smtClean="0"/>
              <a:t>Modeling of Equations to determine up and down regulation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82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/>
              <a:t>Why study </a:t>
            </a:r>
            <a:r>
              <a:rPr lang="en-US" dirty="0"/>
              <a:t>gene regulation and cold shock?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effectLst/>
            </a:endParaRPr>
          </a:p>
          <a:p>
            <a:r>
              <a:rPr lang="en-US" dirty="0" smtClean="0"/>
              <a:t>Temperatures below optimum range for growth (25–35°C) slow down enzyme kinetics and cellular processes</a:t>
            </a:r>
          </a:p>
          <a:p>
            <a:r>
              <a:rPr lang="en-US" dirty="0" smtClean="0"/>
              <a:t>Cold shock, sudden </a:t>
            </a:r>
            <a:r>
              <a:rPr lang="en-US" dirty="0"/>
              <a:t>exposure to </a:t>
            </a:r>
            <a:r>
              <a:rPr lang="en-US" dirty="0" smtClean="0"/>
              <a:t>environmental changes </a:t>
            </a:r>
            <a:r>
              <a:rPr lang="en-US" dirty="0"/>
              <a:t>is likely to trigger </a:t>
            </a:r>
            <a:r>
              <a:rPr lang="en-US" dirty="0" smtClean="0"/>
              <a:t>rapid, highly </a:t>
            </a:r>
            <a:r>
              <a:rPr lang="en-US" dirty="0"/>
              <a:t>dynamic stress-response phenomena (adaptation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Yeast responds to colds shock via transcription regulation</a:t>
            </a:r>
          </a:p>
          <a:p>
            <a:r>
              <a:rPr lang="en-US" dirty="0" smtClean="0"/>
              <a:t>Little is known about which transcription factors regulate the early response to cold shock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90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derived from DNA microarray experimentation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4213" lvl="1" indent="-227013">
              <a:buFontTx/>
              <a:buChar char="•"/>
            </a:pPr>
            <a:r>
              <a:rPr lang="en-US" dirty="0" smtClean="0"/>
              <a:t>Microarray time series gene expression experiments are widely used to study a range of biological processes such as the cell </a:t>
            </a:r>
            <a:r>
              <a:rPr lang="en-US" dirty="0" smtClean="0"/>
              <a:t>cycle, development, </a:t>
            </a:r>
            <a:r>
              <a:rPr lang="en-US" dirty="0" smtClean="0"/>
              <a:t>and immune </a:t>
            </a:r>
            <a:r>
              <a:rPr lang="en-US" dirty="0" smtClean="0"/>
              <a:t>response</a:t>
            </a:r>
          </a:p>
          <a:p>
            <a:pPr marL="1084263" lvl="2" indent="-227013">
              <a:buFontTx/>
              <a:buChar char="•"/>
            </a:pPr>
            <a:r>
              <a:rPr lang="en-US" dirty="0" smtClean="0"/>
              <a:t>Studied over short time periods</a:t>
            </a:r>
          </a:p>
          <a:p>
            <a:pPr marL="684213" lvl="1" indent="-227013">
              <a:buFontTx/>
              <a:buChar char="•"/>
            </a:pPr>
            <a:r>
              <a:rPr lang="en-US" dirty="0" smtClean="0"/>
              <a:t>GREEN: </a:t>
            </a:r>
            <a:r>
              <a:rPr lang="en-US" dirty="0" smtClean="0"/>
              <a:t>repressed </a:t>
            </a:r>
          </a:p>
          <a:p>
            <a:pPr marL="684213" lvl="1" indent="-227013">
              <a:buFontTx/>
              <a:buChar char="•"/>
            </a:pPr>
            <a:r>
              <a:rPr lang="en-US" dirty="0" smtClean="0"/>
              <a:t>RED: induced</a:t>
            </a:r>
          </a:p>
          <a:p>
            <a:pPr marL="684213" lvl="1" indent="-227013">
              <a:buFontTx/>
              <a:buChar char="•"/>
            </a:pPr>
            <a:r>
              <a:rPr lang="en-US" dirty="0" smtClean="0"/>
              <a:t>Log fold changes of time periods 15-120 min derived from lab trials</a:t>
            </a:r>
          </a:p>
          <a:p>
            <a:pPr marL="1084263" lvl="2" indent="-227013">
              <a:buFontTx/>
              <a:buChar char="•"/>
            </a:pPr>
            <a:r>
              <a:rPr lang="en-US" dirty="0" smtClean="0"/>
              <a:t>60 min cold shock</a:t>
            </a:r>
          </a:p>
          <a:p>
            <a:pPr marL="1084263" lvl="2" indent="-227013">
              <a:buFontTx/>
              <a:buChar char="•"/>
            </a:pPr>
            <a:r>
              <a:rPr lang="en-US" dirty="0" smtClean="0"/>
              <a:t>60 min recovery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4667" y="2167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48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normalize in order to standardize variables</a:t>
            </a:r>
          </a:p>
          <a:p>
            <a:r>
              <a:rPr lang="en-US" dirty="0" smtClean="0"/>
              <a:t>Calculated average log fold of transformed ratios</a:t>
            </a:r>
          </a:p>
          <a:p>
            <a:r>
              <a:rPr lang="en-US" dirty="0" smtClean="0"/>
              <a:t>Calculated standard deviations of each time period</a:t>
            </a:r>
          </a:p>
          <a:p>
            <a:r>
              <a:rPr lang="en-US" dirty="0" smtClean="0"/>
              <a:t>Determined </a:t>
            </a:r>
            <a:r>
              <a:rPr lang="en-US" dirty="0" err="1" smtClean="0"/>
              <a:t>p</a:t>
            </a:r>
            <a:r>
              <a:rPr lang="en-US" dirty="0" smtClean="0"/>
              <a:t>-value via </a:t>
            </a:r>
            <a:r>
              <a:rPr lang="en-US" dirty="0" err="1" smtClean="0"/>
              <a:t>t</a:t>
            </a:r>
            <a:r>
              <a:rPr lang="en-US" dirty="0" smtClean="0"/>
              <a:t>-test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Wildtype</a:t>
            </a:r>
            <a:r>
              <a:rPr lang="en-US" dirty="0" smtClean="0"/>
              <a:t> P-values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methods displayed statistical significance of log fold changes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948634"/>
              </p:ext>
            </p:extLst>
          </p:nvPr>
        </p:nvGraphicFramePr>
        <p:xfrm>
          <a:off x="1295400" y="2888690"/>
          <a:ext cx="6101818" cy="3131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27"/>
                <a:gridCol w="563622"/>
                <a:gridCol w="710653"/>
                <a:gridCol w="1176254"/>
                <a:gridCol w="1176254"/>
                <a:gridCol w="1176254"/>
                <a:gridCol w="1176254"/>
              </a:tblGrid>
              <a:tr h="392307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>
                          <a:effectLst/>
                        </a:rPr>
                        <a:t>P-values</a:t>
                      </a:r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307">
                <a:tc rowSpan="7" gridSpan="2"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Time (minutes)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vert="vert270" anchor="b"/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&lt; .05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&lt; .01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&lt; .001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&lt; .0001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</a:tr>
              <a:tr h="39230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803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203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24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</a:tr>
              <a:tr h="39230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30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1213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415</a:t>
                      </a:r>
                      <a:endParaRPr lang="en-US" sz="1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69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8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</a:tr>
              <a:tr h="36901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1042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273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33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4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</a:tr>
              <a:tr h="41192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90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672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162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14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0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</a:tr>
              <a:tr h="41192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120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288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36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5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>
                          <a:effectLst/>
                        </a:rPr>
                        <a:t>2</a:t>
                      </a:r>
                      <a:endParaRPr lang="en-US" sz="19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</a:tr>
              <a:tr h="36901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256" marR="16256" marT="1625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Wildtype</a:t>
            </a:r>
            <a:r>
              <a:rPr lang="en-US" dirty="0" smtClean="0"/>
              <a:t> Profile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65637"/>
            <a:ext cx="7467600" cy="2392363"/>
          </a:xfrm>
        </p:spPr>
        <p:txBody>
          <a:bodyPr/>
          <a:lstStyle/>
          <a:p>
            <a:r>
              <a:rPr lang="en-US" dirty="0" smtClean="0"/>
              <a:t>Top colored row indicates profiles with statistically significant genes</a:t>
            </a:r>
          </a:p>
          <a:p>
            <a:r>
              <a:rPr lang="en-US" dirty="0" smtClean="0"/>
              <a:t> Same </a:t>
            </a:r>
            <a:r>
              <a:rPr lang="en-US" dirty="0" smtClean="0"/>
              <a:t>color represent profiles grouped into a single cluster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15" t="6928" r="38668" b="46316"/>
          <a:stretch/>
        </p:blipFill>
        <p:spPr bwMode="auto">
          <a:xfrm>
            <a:off x="1981200" y="1066800"/>
            <a:ext cx="5410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6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Profile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8229600" cy="4525963"/>
          </a:xfrm>
        </p:spPr>
        <p:txBody>
          <a:bodyPr/>
          <a:lstStyle/>
          <a:p>
            <a:r>
              <a:rPr lang="en-US" dirty="0" smtClean="0"/>
              <a:t>Profile down-regulated at first three time periods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00" t="5333" r="4000" b="9333"/>
          <a:stretch>
            <a:fillRect/>
          </a:stretch>
        </p:blipFill>
        <p:spPr bwMode="auto">
          <a:xfrm>
            <a:off x="1600200" y="1447800"/>
            <a:ext cx="5562600" cy="378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7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Profile 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4525963"/>
          </a:xfrm>
        </p:spPr>
        <p:txBody>
          <a:bodyPr/>
          <a:lstStyle/>
          <a:p>
            <a:r>
              <a:rPr lang="en-US" dirty="0" smtClean="0"/>
              <a:t>Profile up-regulated at first three time periods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28" t="7929" r="38308" b="42575"/>
          <a:stretch/>
        </p:blipFill>
        <p:spPr bwMode="auto">
          <a:xfrm>
            <a:off x="1752600" y="1445595"/>
            <a:ext cx="5638800" cy="373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759</Words>
  <Application>Microsoft Macintosh PowerPoint</Application>
  <PresentationFormat>On-screen Show (4:3)</PresentationFormat>
  <Paragraphs>160</Paragraphs>
  <Slides>16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Microarray Cold Shock Analysis of Wild type Saccharomyces cerevisiae </vt:lpstr>
      <vt:lpstr>Outline </vt:lpstr>
      <vt:lpstr> Why study gene regulation and cold shock?  </vt:lpstr>
      <vt:lpstr>Data derived from DNA microarray experimentation </vt:lpstr>
      <vt:lpstr>Statistical Analysis</vt:lpstr>
      <vt:lpstr>Wildtype P-values</vt:lpstr>
      <vt:lpstr>Wildtype Profile Overview</vt:lpstr>
      <vt:lpstr>STEM Profile 23</vt:lpstr>
      <vt:lpstr>STEM Profile 37</vt:lpstr>
      <vt:lpstr>YEASTRACT Transcription Factors</vt:lpstr>
      <vt:lpstr>Regulation Networks</vt:lpstr>
      <vt:lpstr>Michaelis Menten &amp; Sigmoidal Modeling</vt:lpstr>
      <vt:lpstr>MSS11 as modeled by Sigmoidal and Michaelis-Menten in Profile 23 </vt:lpstr>
      <vt:lpstr>GLN3 as modeled by Sigmoidal and Michaelis-Menten in Profile 37</vt:lpstr>
      <vt:lpstr>Future Possibilities</vt:lpstr>
      <vt:lpstr>Acknowledgements</vt:lpstr>
    </vt:vector>
  </TitlesOfParts>
  <Company>Loyola Marymount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Helena Olivieri</cp:lastModifiedBy>
  <cp:revision>18</cp:revision>
  <dcterms:created xsi:type="dcterms:W3CDTF">2013-05-09T05:58:42Z</dcterms:created>
  <dcterms:modified xsi:type="dcterms:W3CDTF">2013-05-09T10:25:12Z</dcterms:modified>
</cp:coreProperties>
</file>