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quickStyle1.xml" ContentType="application/vnd.openxmlformats-officedocument.drawingml.diagramStyl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diagrams/colors1.xml" ContentType="application/vnd.openxmlformats-officedocument.drawingml.diagramColors+xml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diagrams/layout1.xml" ContentType="application/vnd.openxmlformats-officedocument.drawingml.diagramLayout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96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3" r:id="rId10"/>
    <p:sldId id="269" r:id="rId11"/>
    <p:sldId id="264" r:id="rId12"/>
    <p:sldId id="268" r:id="rId13"/>
    <p:sldId id="265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33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85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3D828C-5C93-A24B-A2BB-1B27E890C999}" type="doc">
      <dgm:prSet loTypeId="urn:microsoft.com/office/officeart/2005/8/layout/process4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6047293-3FC8-984B-82AD-619A83C00201}">
      <dgm:prSet phldrT="[Text]" custT="1"/>
      <dgm:spPr>
        <a:gradFill flip="none" rotWithShape="1">
          <a:gsLst>
            <a:gs pos="0">
              <a:schemeClr val="tx2">
                <a:lumMod val="75000"/>
              </a:schemeClr>
            </a:gs>
            <a:gs pos="68000">
              <a:schemeClr val="accent2">
                <a:lumMod val="60000"/>
                <a:lumOff val="40000"/>
              </a:schemeClr>
            </a:gs>
            <a:gs pos="100000">
              <a:schemeClr val="bg1"/>
            </a:gs>
          </a:gsLst>
          <a:path path="rect">
            <a:fillToRect l="100000" t="100000"/>
          </a:path>
          <a:tileRect r="-100000" b="-100000"/>
        </a:gradFill>
      </dgm:spPr>
      <dgm:t>
        <a:bodyPr/>
        <a:lstStyle/>
        <a:p>
          <a:r>
            <a:rPr lang="en-US" sz="3600" dirty="0" smtClean="0"/>
            <a:t>Collection</a:t>
          </a:r>
          <a:endParaRPr lang="en-US" sz="3600" dirty="0"/>
        </a:p>
      </dgm:t>
    </dgm:pt>
    <dgm:pt modelId="{265425FD-CEF4-0E42-854A-F588B4AAFA12}" type="parTrans" cxnId="{90B5332A-EC53-A34E-973D-3DC10F5027CA}">
      <dgm:prSet/>
      <dgm:spPr/>
      <dgm:t>
        <a:bodyPr/>
        <a:lstStyle/>
        <a:p>
          <a:endParaRPr lang="en-US"/>
        </a:p>
      </dgm:t>
    </dgm:pt>
    <dgm:pt modelId="{25CEA8F6-44ED-5E45-A6E4-46BB5EAA3F6C}" type="sibTrans" cxnId="{90B5332A-EC53-A34E-973D-3DC10F5027CA}">
      <dgm:prSet/>
      <dgm:spPr/>
      <dgm:t>
        <a:bodyPr/>
        <a:lstStyle/>
        <a:p>
          <a:endParaRPr lang="en-US"/>
        </a:p>
      </dgm:t>
    </dgm:pt>
    <dgm:pt modelId="{399B0AA0-7586-F544-8212-D429682650AB}">
      <dgm:prSet phldrT="[Text]" custT="1"/>
      <dgm:spPr>
        <a:gradFill flip="none" rotWithShape="1">
          <a:gsLst>
            <a:gs pos="0">
              <a:schemeClr val="tx2">
                <a:lumMod val="75000"/>
              </a:schemeClr>
            </a:gs>
            <a:gs pos="68000">
              <a:schemeClr val="accent2">
                <a:lumMod val="60000"/>
                <a:lumOff val="40000"/>
              </a:schemeClr>
            </a:gs>
            <a:gs pos="100000">
              <a:schemeClr val="bg1"/>
            </a:gs>
          </a:gsLst>
          <a:path path="rect">
            <a:fillToRect l="100000" t="100000"/>
          </a:path>
          <a:tileRect r="-100000" b="-100000"/>
        </a:gradFill>
      </dgm:spPr>
      <dgm:t>
        <a:bodyPr/>
        <a:lstStyle/>
        <a:p>
          <a:r>
            <a:rPr lang="en-US" sz="3600" dirty="0" smtClean="0"/>
            <a:t>Filtration</a:t>
          </a:r>
          <a:endParaRPr lang="en-US" sz="3600" dirty="0"/>
        </a:p>
      </dgm:t>
    </dgm:pt>
    <dgm:pt modelId="{C42AB013-2B7F-9E4D-A41F-649AC469A51B}" type="parTrans" cxnId="{13E2076F-BE1C-054F-9B85-7CD6FE958828}">
      <dgm:prSet/>
      <dgm:spPr/>
      <dgm:t>
        <a:bodyPr/>
        <a:lstStyle/>
        <a:p>
          <a:endParaRPr lang="en-US"/>
        </a:p>
      </dgm:t>
    </dgm:pt>
    <dgm:pt modelId="{6BE7AB88-8521-0A45-AC9E-6C8509CEE571}" type="sibTrans" cxnId="{13E2076F-BE1C-054F-9B85-7CD6FE958828}">
      <dgm:prSet/>
      <dgm:spPr/>
      <dgm:t>
        <a:bodyPr/>
        <a:lstStyle/>
        <a:p>
          <a:endParaRPr lang="en-US"/>
        </a:p>
      </dgm:t>
    </dgm:pt>
    <dgm:pt modelId="{0FFC5183-5310-9D43-8966-A33562336A25}">
      <dgm:prSet phldrT="[Text]" custT="1"/>
      <dgm:spPr>
        <a:gradFill flip="none" rotWithShape="1">
          <a:gsLst>
            <a:gs pos="0">
              <a:schemeClr val="tx2">
                <a:lumMod val="75000"/>
              </a:schemeClr>
            </a:gs>
            <a:gs pos="68000">
              <a:schemeClr val="accent2">
                <a:lumMod val="60000"/>
                <a:lumOff val="40000"/>
              </a:schemeClr>
            </a:gs>
            <a:gs pos="100000">
              <a:schemeClr val="bg1"/>
            </a:gs>
          </a:gsLst>
          <a:path path="rect">
            <a:fillToRect l="100000" t="100000"/>
          </a:path>
          <a:tileRect r="-100000" b="-100000"/>
        </a:gradFill>
      </dgm:spPr>
      <dgm:t>
        <a:bodyPr/>
        <a:lstStyle/>
        <a:p>
          <a:r>
            <a:rPr lang="en-US" sz="3600" dirty="0" smtClean="0"/>
            <a:t>Staining</a:t>
          </a:r>
          <a:endParaRPr lang="en-US" sz="3600" dirty="0"/>
        </a:p>
      </dgm:t>
    </dgm:pt>
    <dgm:pt modelId="{1562754E-E8EE-5B42-A4B1-B9E7C06B50FB}" type="parTrans" cxnId="{B62836DE-2153-1443-94EE-FB9C9EE999D1}">
      <dgm:prSet/>
      <dgm:spPr/>
      <dgm:t>
        <a:bodyPr/>
        <a:lstStyle/>
        <a:p>
          <a:endParaRPr lang="en-US"/>
        </a:p>
      </dgm:t>
    </dgm:pt>
    <dgm:pt modelId="{63BB686B-C4A1-5F46-B373-0F2A407D5261}" type="sibTrans" cxnId="{B62836DE-2153-1443-94EE-FB9C9EE999D1}">
      <dgm:prSet/>
      <dgm:spPr/>
      <dgm:t>
        <a:bodyPr/>
        <a:lstStyle/>
        <a:p>
          <a:endParaRPr lang="en-US"/>
        </a:p>
      </dgm:t>
    </dgm:pt>
    <dgm:pt modelId="{B633CEDC-A56B-E743-8F4C-4A19B1D86DB1}">
      <dgm:prSet phldrT="[Text]" custT="1"/>
      <dgm:spPr>
        <a:gradFill flip="none" rotWithShape="1">
          <a:gsLst>
            <a:gs pos="0">
              <a:schemeClr val="tx2">
                <a:lumMod val="75000"/>
              </a:schemeClr>
            </a:gs>
            <a:gs pos="68000">
              <a:schemeClr val="accent2">
                <a:lumMod val="60000"/>
                <a:lumOff val="40000"/>
              </a:schemeClr>
            </a:gs>
            <a:gs pos="100000">
              <a:schemeClr val="bg1"/>
            </a:gs>
          </a:gsLst>
          <a:path path="rect">
            <a:fillToRect r="100000" b="100000"/>
          </a:path>
          <a:tileRect l="-100000" t="-100000"/>
        </a:gradFill>
      </dgm:spPr>
      <dgm:t>
        <a:bodyPr/>
        <a:lstStyle/>
        <a:p>
          <a:r>
            <a:rPr lang="en-US" sz="3600" dirty="0" err="1" smtClean="0"/>
            <a:t>Confocal</a:t>
          </a:r>
          <a:r>
            <a:rPr lang="en-US" sz="3600" dirty="0" smtClean="0"/>
            <a:t> Microscopy </a:t>
          </a:r>
          <a:endParaRPr lang="en-US" sz="3600" dirty="0"/>
        </a:p>
      </dgm:t>
    </dgm:pt>
    <dgm:pt modelId="{90BFB9D6-0C25-2B45-BFFE-5F46C2C7545A}" type="parTrans" cxnId="{CE669706-301F-3C46-913C-FBAFB94B909C}">
      <dgm:prSet/>
      <dgm:spPr/>
      <dgm:t>
        <a:bodyPr/>
        <a:lstStyle/>
        <a:p>
          <a:endParaRPr lang="en-US"/>
        </a:p>
      </dgm:t>
    </dgm:pt>
    <dgm:pt modelId="{C1BE85E8-FA4D-EC4F-84E0-35B88BBA6A10}" type="sibTrans" cxnId="{CE669706-301F-3C46-913C-FBAFB94B909C}">
      <dgm:prSet/>
      <dgm:spPr/>
      <dgm:t>
        <a:bodyPr/>
        <a:lstStyle/>
        <a:p>
          <a:endParaRPr lang="en-US"/>
        </a:p>
      </dgm:t>
    </dgm:pt>
    <dgm:pt modelId="{B25AC3A6-65CA-0845-9264-7056EC5A0AC9}" type="pres">
      <dgm:prSet presAssocID="{B93D828C-5C93-A24B-A2BB-1B27E890C99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07BE8A9-5F11-4942-A836-A33B63E5955C}" type="pres">
      <dgm:prSet presAssocID="{B633CEDC-A56B-E743-8F4C-4A19B1D86DB1}" presName="boxAndChildren" presStyleCnt="0"/>
      <dgm:spPr/>
    </dgm:pt>
    <dgm:pt modelId="{6DFB1235-4BBA-7C43-8B54-D0C8B719A521}" type="pres">
      <dgm:prSet presAssocID="{B633CEDC-A56B-E743-8F4C-4A19B1D86DB1}" presName="parentTextBox" presStyleLbl="node1" presStyleIdx="0" presStyleCnt="4"/>
      <dgm:spPr/>
      <dgm:t>
        <a:bodyPr/>
        <a:lstStyle/>
        <a:p>
          <a:endParaRPr lang="en-US"/>
        </a:p>
      </dgm:t>
    </dgm:pt>
    <dgm:pt modelId="{D7A8944A-38AD-A942-8026-814DCF57F11D}" type="pres">
      <dgm:prSet presAssocID="{63BB686B-C4A1-5F46-B373-0F2A407D5261}" presName="sp" presStyleCnt="0"/>
      <dgm:spPr/>
    </dgm:pt>
    <dgm:pt modelId="{65E6AA67-26B3-4945-9017-A6EA889ACF0E}" type="pres">
      <dgm:prSet presAssocID="{0FFC5183-5310-9D43-8966-A33562336A25}" presName="arrowAndChildren" presStyleCnt="0"/>
      <dgm:spPr/>
    </dgm:pt>
    <dgm:pt modelId="{7F315901-AECD-8348-894F-084A8A2CC8A0}" type="pres">
      <dgm:prSet presAssocID="{0FFC5183-5310-9D43-8966-A33562336A25}" presName="parentTextArrow" presStyleLbl="node1" presStyleIdx="1" presStyleCnt="4"/>
      <dgm:spPr/>
      <dgm:t>
        <a:bodyPr/>
        <a:lstStyle/>
        <a:p>
          <a:endParaRPr lang="en-US"/>
        </a:p>
      </dgm:t>
    </dgm:pt>
    <dgm:pt modelId="{A83BE260-8631-9142-B63D-2D0C5CB0A500}" type="pres">
      <dgm:prSet presAssocID="{6BE7AB88-8521-0A45-AC9E-6C8509CEE571}" presName="sp" presStyleCnt="0"/>
      <dgm:spPr/>
    </dgm:pt>
    <dgm:pt modelId="{EE617927-0C00-5E4A-B663-BBB48663190F}" type="pres">
      <dgm:prSet presAssocID="{399B0AA0-7586-F544-8212-D429682650AB}" presName="arrowAndChildren" presStyleCnt="0"/>
      <dgm:spPr/>
    </dgm:pt>
    <dgm:pt modelId="{BC5B0583-DFC5-EB4F-8637-6EDA778A599E}" type="pres">
      <dgm:prSet presAssocID="{399B0AA0-7586-F544-8212-D429682650AB}" presName="parentTextArrow" presStyleLbl="node1" presStyleIdx="2" presStyleCnt="4"/>
      <dgm:spPr/>
      <dgm:t>
        <a:bodyPr/>
        <a:lstStyle/>
        <a:p>
          <a:endParaRPr lang="en-US"/>
        </a:p>
      </dgm:t>
    </dgm:pt>
    <dgm:pt modelId="{196D8868-A284-B24F-8B03-F5626E148F6E}" type="pres">
      <dgm:prSet presAssocID="{25CEA8F6-44ED-5E45-A6E4-46BB5EAA3F6C}" presName="sp" presStyleCnt="0"/>
      <dgm:spPr/>
    </dgm:pt>
    <dgm:pt modelId="{16FEA19D-FA8B-EA42-A5F5-E6171EE3C9FA}" type="pres">
      <dgm:prSet presAssocID="{C6047293-3FC8-984B-82AD-619A83C00201}" presName="arrowAndChildren" presStyleCnt="0"/>
      <dgm:spPr/>
    </dgm:pt>
    <dgm:pt modelId="{B94DB2BF-BF34-B24C-A719-BDF516396275}" type="pres">
      <dgm:prSet presAssocID="{C6047293-3FC8-984B-82AD-619A83C00201}" presName="parentTextArrow" presStyleLbl="node1" presStyleIdx="3" presStyleCnt="4"/>
      <dgm:spPr/>
      <dgm:t>
        <a:bodyPr/>
        <a:lstStyle/>
        <a:p>
          <a:endParaRPr lang="en-US"/>
        </a:p>
      </dgm:t>
    </dgm:pt>
  </dgm:ptLst>
  <dgm:cxnLst>
    <dgm:cxn modelId="{B62836DE-2153-1443-94EE-FB9C9EE999D1}" srcId="{B93D828C-5C93-A24B-A2BB-1B27E890C999}" destId="{0FFC5183-5310-9D43-8966-A33562336A25}" srcOrd="2" destOrd="0" parTransId="{1562754E-E8EE-5B42-A4B1-B9E7C06B50FB}" sibTransId="{63BB686B-C4A1-5F46-B373-0F2A407D5261}"/>
    <dgm:cxn modelId="{90B5332A-EC53-A34E-973D-3DC10F5027CA}" srcId="{B93D828C-5C93-A24B-A2BB-1B27E890C999}" destId="{C6047293-3FC8-984B-82AD-619A83C00201}" srcOrd="0" destOrd="0" parTransId="{265425FD-CEF4-0E42-854A-F588B4AAFA12}" sibTransId="{25CEA8F6-44ED-5E45-A6E4-46BB5EAA3F6C}"/>
    <dgm:cxn modelId="{4698A3F2-D598-2349-8C0C-8EC1C4A05B33}" type="presOf" srcId="{B633CEDC-A56B-E743-8F4C-4A19B1D86DB1}" destId="{6DFB1235-4BBA-7C43-8B54-D0C8B719A521}" srcOrd="0" destOrd="0" presId="urn:microsoft.com/office/officeart/2005/8/layout/process4"/>
    <dgm:cxn modelId="{13E2076F-BE1C-054F-9B85-7CD6FE958828}" srcId="{B93D828C-5C93-A24B-A2BB-1B27E890C999}" destId="{399B0AA0-7586-F544-8212-D429682650AB}" srcOrd="1" destOrd="0" parTransId="{C42AB013-2B7F-9E4D-A41F-649AC469A51B}" sibTransId="{6BE7AB88-8521-0A45-AC9E-6C8509CEE571}"/>
    <dgm:cxn modelId="{45505984-7D20-E944-A351-00F095786AA1}" type="presOf" srcId="{B93D828C-5C93-A24B-A2BB-1B27E890C999}" destId="{B25AC3A6-65CA-0845-9264-7056EC5A0AC9}" srcOrd="0" destOrd="0" presId="urn:microsoft.com/office/officeart/2005/8/layout/process4"/>
    <dgm:cxn modelId="{9170163F-4E29-A34F-B82D-83F8DE0E9250}" type="presOf" srcId="{399B0AA0-7586-F544-8212-D429682650AB}" destId="{BC5B0583-DFC5-EB4F-8637-6EDA778A599E}" srcOrd="0" destOrd="0" presId="urn:microsoft.com/office/officeart/2005/8/layout/process4"/>
    <dgm:cxn modelId="{CE669706-301F-3C46-913C-FBAFB94B909C}" srcId="{B93D828C-5C93-A24B-A2BB-1B27E890C999}" destId="{B633CEDC-A56B-E743-8F4C-4A19B1D86DB1}" srcOrd="3" destOrd="0" parTransId="{90BFB9D6-0C25-2B45-BFFE-5F46C2C7545A}" sibTransId="{C1BE85E8-FA4D-EC4F-84E0-35B88BBA6A10}"/>
    <dgm:cxn modelId="{79D42FAF-A066-E345-9F0D-6BAC8AA7BF52}" type="presOf" srcId="{0FFC5183-5310-9D43-8966-A33562336A25}" destId="{7F315901-AECD-8348-894F-084A8A2CC8A0}" srcOrd="0" destOrd="0" presId="urn:microsoft.com/office/officeart/2005/8/layout/process4"/>
    <dgm:cxn modelId="{E1EB3402-A078-084E-A6E7-FB042B63CC04}" type="presOf" srcId="{C6047293-3FC8-984B-82AD-619A83C00201}" destId="{B94DB2BF-BF34-B24C-A719-BDF516396275}" srcOrd="0" destOrd="0" presId="urn:microsoft.com/office/officeart/2005/8/layout/process4"/>
    <dgm:cxn modelId="{083B5814-6E8C-BE42-9AD2-1B59BBD270C2}" type="presParOf" srcId="{B25AC3A6-65CA-0845-9264-7056EC5A0AC9}" destId="{A07BE8A9-5F11-4942-A836-A33B63E5955C}" srcOrd="0" destOrd="0" presId="urn:microsoft.com/office/officeart/2005/8/layout/process4"/>
    <dgm:cxn modelId="{87B53F78-0EBD-924F-99DC-9787C795A249}" type="presParOf" srcId="{A07BE8A9-5F11-4942-A836-A33B63E5955C}" destId="{6DFB1235-4BBA-7C43-8B54-D0C8B719A521}" srcOrd="0" destOrd="0" presId="urn:microsoft.com/office/officeart/2005/8/layout/process4"/>
    <dgm:cxn modelId="{D1457CE8-D119-A54D-90B6-5740105465A9}" type="presParOf" srcId="{B25AC3A6-65CA-0845-9264-7056EC5A0AC9}" destId="{D7A8944A-38AD-A942-8026-814DCF57F11D}" srcOrd="1" destOrd="0" presId="urn:microsoft.com/office/officeart/2005/8/layout/process4"/>
    <dgm:cxn modelId="{0A770AF9-6FF1-0642-B25B-FCDEF423DB23}" type="presParOf" srcId="{B25AC3A6-65CA-0845-9264-7056EC5A0AC9}" destId="{65E6AA67-26B3-4945-9017-A6EA889ACF0E}" srcOrd="2" destOrd="0" presId="urn:microsoft.com/office/officeart/2005/8/layout/process4"/>
    <dgm:cxn modelId="{28039F35-9C36-1A4D-97B6-F3DC6B643367}" type="presParOf" srcId="{65E6AA67-26B3-4945-9017-A6EA889ACF0E}" destId="{7F315901-AECD-8348-894F-084A8A2CC8A0}" srcOrd="0" destOrd="0" presId="urn:microsoft.com/office/officeart/2005/8/layout/process4"/>
    <dgm:cxn modelId="{E703B659-0CD5-DF4A-B9A2-29A97E29CC7E}" type="presParOf" srcId="{B25AC3A6-65CA-0845-9264-7056EC5A0AC9}" destId="{A83BE260-8631-9142-B63D-2D0C5CB0A500}" srcOrd="3" destOrd="0" presId="urn:microsoft.com/office/officeart/2005/8/layout/process4"/>
    <dgm:cxn modelId="{023E71BA-3877-984F-97F8-10DEB2BBF0D8}" type="presParOf" srcId="{B25AC3A6-65CA-0845-9264-7056EC5A0AC9}" destId="{EE617927-0C00-5E4A-B663-BBB48663190F}" srcOrd="4" destOrd="0" presId="urn:microsoft.com/office/officeart/2005/8/layout/process4"/>
    <dgm:cxn modelId="{D5937A40-912E-F54E-BA0B-1B357F806F63}" type="presParOf" srcId="{EE617927-0C00-5E4A-B663-BBB48663190F}" destId="{BC5B0583-DFC5-EB4F-8637-6EDA778A599E}" srcOrd="0" destOrd="0" presId="urn:microsoft.com/office/officeart/2005/8/layout/process4"/>
    <dgm:cxn modelId="{5AA190BD-6C1B-F748-925C-6C48839447D4}" type="presParOf" srcId="{B25AC3A6-65CA-0845-9264-7056EC5A0AC9}" destId="{196D8868-A284-B24F-8B03-F5626E148F6E}" srcOrd="5" destOrd="0" presId="urn:microsoft.com/office/officeart/2005/8/layout/process4"/>
    <dgm:cxn modelId="{D3CC69B2-D9A0-654B-86E1-867BCEFC9237}" type="presParOf" srcId="{B25AC3A6-65CA-0845-9264-7056EC5A0AC9}" destId="{16FEA19D-FA8B-EA42-A5F5-E6171EE3C9FA}" srcOrd="6" destOrd="0" presId="urn:microsoft.com/office/officeart/2005/8/layout/process4"/>
    <dgm:cxn modelId="{5B781AA6-C997-F446-A1F5-BE8B4E3DD673}" type="presParOf" srcId="{16FEA19D-FA8B-EA42-A5F5-E6171EE3C9FA}" destId="{B94DB2BF-BF34-B24C-A719-BDF516396275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DFB1235-4BBA-7C43-8B54-D0C8B719A521}">
      <dsp:nvSpPr>
        <dsp:cNvPr id="0" name=""/>
        <dsp:cNvSpPr/>
      </dsp:nvSpPr>
      <dsp:spPr>
        <a:xfrm>
          <a:off x="0" y="3600289"/>
          <a:ext cx="8229600" cy="787655"/>
        </a:xfrm>
        <a:prstGeom prst="rect">
          <a:avLst/>
        </a:prstGeom>
        <a:gradFill flip="none" rotWithShape="1">
          <a:gsLst>
            <a:gs pos="0">
              <a:schemeClr val="tx2">
                <a:lumMod val="75000"/>
              </a:schemeClr>
            </a:gs>
            <a:gs pos="68000">
              <a:schemeClr val="accent2">
                <a:lumMod val="60000"/>
                <a:lumOff val="40000"/>
              </a:schemeClr>
            </a:gs>
            <a:gs pos="100000">
              <a:schemeClr val="bg1"/>
            </a:gs>
          </a:gsLst>
          <a:path path="rect">
            <a:fillToRect r="100000" b="100000"/>
          </a:path>
          <a:tileRect l="-100000" t="-100000"/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err="1" smtClean="0"/>
            <a:t>Confocal</a:t>
          </a:r>
          <a:r>
            <a:rPr lang="en-US" sz="3600" kern="1200" dirty="0" smtClean="0"/>
            <a:t> Microscopy </a:t>
          </a:r>
          <a:endParaRPr lang="en-US" sz="3600" kern="1200" dirty="0"/>
        </a:p>
      </dsp:txBody>
      <dsp:txXfrm>
        <a:off x="0" y="3600289"/>
        <a:ext cx="8229600" cy="787655"/>
      </dsp:txXfrm>
    </dsp:sp>
    <dsp:sp modelId="{7F315901-AECD-8348-894F-084A8A2CC8A0}">
      <dsp:nvSpPr>
        <dsp:cNvPr id="0" name=""/>
        <dsp:cNvSpPr/>
      </dsp:nvSpPr>
      <dsp:spPr>
        <a:xfrm rot="10800000">
          <a:off x="0" y="2400690"/>
          <a:ext cx="8229600" cy="1211413"/>
        </a:xfrm>
        <a:prstGeom prst="upArrowCallout">
          <a:avLst/>
        </a:prstGeom>
        <a:gradFill flip="none" rotWithShape="1">
          <a:gsLst>
            <a:gs pos="0">
              <a:schemeClr val="tx2">
                <a:lumMod val="75000"/>
              </a:schemeClr>
            </a:gs>
            <a:gs pos="68000">
              <a:schemeClr val="accent2">
                <a:lumMod val="60000"/>
                <a:lumOff val="40000"/>
              </a:schemeClr>
            </a:gs>
            <a:gs pos="100000">
              <a:schemeClr val="bg1"/>
            </a:gs>
          </a:gsLst>
          <a:path path="rect">
            <a:fillToRect l="100000" t="100000"/>
          </a:path>
          <a:tileRect r="-100000" b="-100000"/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Staining</a:t>
          </a:r>
          <a:endParaRPr lang="en-US" sz="3600" kern="1200" dirty="0"/>
        </a:p>
      </dsp:txBody>
      <dsp:txXfrm rot="10800000">
        <a:off x="0" y="2400690"/>
        <a:ext cx="8229600" cy="1211413"/>
      </dsp:txXfrm>
    </dsp:sp>
    <dsp:sp modelId="{BC5B0583-DFC5-EB4F-8637-6EDA778A599E}">
      <dsp:nvSpPr>
        <dsp:cNvPr id="0" name=""/>
        <dsp:cNvSpPr/>
      </dsp:nvSpPr>
      <dsp:spPr>
        <a:xfrm rot="10800000">
          <a:off x="0" y="1201091"/>
          <a:ext cx="8229600" cy="1211413"/>
        </a:xfrm>
        <a:prstGeom prst="upArrowCallout">
          <a:avLst/>
        </a:prstGeom>
        <a:gradFill flip="none" rotWithShape="1">
          <a:gsLst>
            <a:gs pos="0">
              <a:schemeClr val="tx2">
                <a:lumMod val="75000"/>
              </a:schemeClr>
            </a:gs>
            <a:gs pos="68000">
              <a:schemeClr val="accent2">
                <a:lumMod val="60000"/>
                <a:lumOff val="40000"/>
              </a:schemeClr>
            </a:gs>
            <a:gs pos="100000">
              <a:schemeClr val="bg1"/>
            </a:gs>
          </a:gsLst>
          <a:path path="rect">
            <a:fillToRect l="100000" t="100000"/>
          </a:path>
          <a:tileRect r="-100000" b="-100000"/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Filtration</a:t>
          </a:r>
          <a:endParaRPr lang="en-US" sz="3600" kern="1200" dirty="0"/>
        </a:p>
      </dsp:txBody>
      <dsp:txXfrm rot="10800000">
        <a:off x="0" y="1201091"/>
        <a:ext cx="8229600" cy="1211413"/>
      </dsp:txXfrm>
    </dsp:sp>
    <dsp:sp modelId="{B94DB2BF-BF34-B24C-A719-BDF516396275}">
      <dsp:nvSpPr>
        <dsp:cNvPr id="0" name=""/>
        <dsp:cNvSpPr/>
      </dsp:nvSpPr>
      <dsp:spPr>
        <a:xfrm rot="10800000">
          <a:off x="0" y="1492"/>
          <a:ext cx="8229600" cy="1211413"/>
        </a:xfrm>
        <a:prstGeom prst="upArrowCallout">
          <a:avLst/>
        </a:prstGeom>
        <a:gradFill flip="none" rotWithShape="1">
          <a:gsLst>
            <a:gs pos="0">
              <a:schemeClr val="tx2">
                <a:lumMod val="75000"/>
              </a:schemeClr>
            </a:gs>
            <a:gs pos="68000">
              <a:schemeClr val="accent2">
                <a:lumMod val="60000"/>
                <a:lumOff val="40000"/>
              </a:schemeClr>
            </a:gs>
            <a:gs pos="100000">
              <a:schemeClr val="bg1"/>
            </a:gs>
          </a:gsLst>
          <a:path path="rect">
            <a:fillToRect l="100000" t="100000"/>
          </a:path>
          <a:tileRect r="-100000" b="-100000"/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Collection</a:t>
          </a:r>
          <a:endParaRPr lang="en-US" sz="3600" kern="1200" dirty="0"/>
        </a:p>
      </dsp:txBody>
      <dsp:txXfrm rot="10800000">
        <a:off x="0" y="1492"/>
        <a:ext cx="8229600" cy="12114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BB6B-EE1B-48FB-8575-0D55C373DE88}" type="datetimeFigureOut">
              <a:rPr lang="en-US" smtClean="0"/>
              <a:pPr/>
              <a:t>1/22/13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C74DC-F411-EE4D-AD32-CBB870527F1E}" type="datetimeFigureOut">
              <a:rPr lang="en-US" smtClean="0"/>
              <a:pPr/>
              <a:t>1/22/13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E04BF-DEAB-5246-90CA-9AC320E497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C74DC-F411-EE4D-AD32-CBB870527F1E}" type="datetimeFigureOut">
              <a:rPr lang="en-US" smtClean="0"/>
              <a:pPr/>
              <a:t>1/22/13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E04BF-DEAB-5246-90CA-9AC320E497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C74DC-F411-EE4D-AD32-CBB870527F1E}" type="datetimeFigureOut">
              <a:rPr lang="en-US" smtClean="0"/>
              <a:pPr/>
              <a:t>1/22/13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E04BF-DEAB-5246-90CA-9AC320E497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C74DC-F411-EE4D-AD32-CBB870527F1E}" type="datetimeFigureOut">
              <a:rPr lang="en-US" smtClean="0"/>
              <a:pPr/>
              <a:t>1/22/13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E04BF-DEAB-5246-90CA-9AC320E497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C74DC-F411-EE4D-AD32-CBB870527F1E}" type="datetimeFigureOut">
              <a:rPr lang="en-US" smtClean="0"/>
              <a:pPr/>
              <a:t>1/22/13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E04BF-DEAB-5246-90CA-9AC320E497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C74DC-F411-EE4D-AD32-CBB870527F1E}" type="datetimeFigureOut">
              <a:rPr lang="en-US" smtClean="0"/>
              <a:pPr/>
              <a:t>1/22/13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E04BF-DEAB-5246-90CA-9AC320E497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C74DC-F411-EE4D-AD32-CBB870527F1E}" type="datetimeFigureOut">
              <a:rPr lang="en-US" smtClean="0"/>
              <a:pPr/>
              <a:t>1/22/13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E04BF-DEAB-5246-90CA-9AC320E497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C74DC-F411-EE4D-AD32-CBB870527F1E}" type="datetimeFigureOut">
              <a:rPr lang="en-US" smtClean="0"/>
              <a:pPr/>
              <a:t>1/22/13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C74DC-F411-EE4D-AD32-CBB870527F1E}" type="datetimeFigureOut">
              <a:rPr lang="en-US" smtClean="0"/>
              <a:pPr/>
              <a:t>1/22/13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CCE04BF-DEAB-5246-90CA-9AC320E497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49C74DC-F411-EE4D-AD32-CBB870527F1E}" type="datetimeFigureOut">
              <a:rPr lang="en-US" smtClean="0"/>
              <a:pPr/>
              <a:t>1/22/13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CCE04BF-DEAB-5246-90CA-9AC320E4973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6" r:id="rId1"/>
    <p:sldLayoutId id="2147483967" r:id="rId2"/>
    <p:sldLayoutId id="2147483968" r:id="rId3"/>
    <p:sldLayoutId id="2147483969" r:id="rId4"/>
    <p:sldLayoutId id="2147483970" r:id="rId5"/>
    <p:sldLayoutId id="2147483971" r:id="rId6"/>
    <p:sldLayoutId id="2147483972" r:id="rId7"/>
    <p:sldLayoutId id="2147483973" r:id="rId8"/>
    <p:sldLayoutId id="2147483974" r:id="rId9"/>
    <p:sldLayoutId id="2147483975" r:id="rId10"/>
    <p:sldLayoutId id="2147483976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jpeg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937218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Enumeration of </a:t>
            </a:r>
            <a:r>
              <a:rPr lang="en-US" b="1" dirty="0" err="1"/>
              <a:t>Bacteriophage</a:t>
            </a:r>
            <a:r>
              <a:rPr lang="en-US" b="1" dirty="0"/>
              <a:t> and Prokaryotic Populations in an Urban Coastal </a:t>
            </a:r>
            <a:r>
              <a:rPr lang="en-US" b="1" dirty="0" smtClean="0"/>
              <a:t>Wetland, the </a:t>
            </a:r>
            <a:r>
              <a:rPr lang="en-US" b="1" dirty="0" err="1" smtClean="0"/>
              <a:t>Ballona</a:t>
            </a:r>
            <a:r>
              <a:rPr lang="en-US" b="1" dirty="0" smtClean="0"/>
              <a:t> Wetlands, </a:t>
            </a:r>
            <a:br>
              <a:rPr lang="en-US" b="1" dirty="0" smtClean="0"/>
            </a:br>
            <a:r>
              <a:rPr lang="en-US" b="1" dirty="0" smtClean="0"/>
              <a:t>by </a:t>
            </a:r>
            <a:r>
              <a:rPr lang="en-US" b="1" dirty="0" err="1" smtClean="0"/>
              <a:t>Confocal</a:t>
            </a:r>
            <a:r>
              <a:rPr lang="en-US" b="1" dirty="0" smtClean="0"/>
              <a:t> </a:t>
            </a:r>
            <a:r>
              <a:rPr lang="en-US" b="1" dirty="0"/>
              <a:t>Microscopy.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6000" dirty="0" smtClean="0"/>
              <a:t>Data: Average </a:t>
            </a:r>
            <a:r>
              <a:rPr lang="en-US" sz="6000" dirty="0" err="1" smtClean="0"/>
              <a:t>Bacteriophage</a:t>
            </a:r>
            <a:r>
              <a:rPr lang="en-US" sz="6000" dirty="0" smtClean="0"/>
              <a:t> per 10 images </a:t>
            </a:r>
            <a:endParaRPr lang="en-US" sz="60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990189"/>
          <a:ext cx="8229600" cy="4503328"/>
        </p:xfrm>
        <a:graphic>
          <a:graphicData uri="http://schemas.openxmlformats.org/drawingml/2006/table">
            <a:tbl>
              <a:tblPr/>
              <a:tblGrid>
                <a:gridCol w="929820"/>
                <a:gridCol w="929820"/>
                <a:gridCol w="902064"/>
                <a:gridCol w="902064"/>
                <a:gridCol w="902064"/>
                <a:gridCol w="902064"/>
                <a:gridCol w="902064"/>
                <a:gridCol w="929820"/>
                <a:gridCol w="929820"/>
              </a:tblGrid>
              <a:tr h="28145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EBB 1 (-1)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EBB 2 (-1)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EBB 3 (-1)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AVERAGE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FLD 1 (-1)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FLD 2 (-1)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FLD 3 (-1)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AVERAGE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</a:tr>
              <a:tr h="281458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21-May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323.2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290.1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168.4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260.57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N/A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N/A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N/A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58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30-May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245.4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214.1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65.4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174.97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203.3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232.1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293.5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242.97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58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4-Jun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245.4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127.3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195.90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83.4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57.8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50.57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58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19-Jun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232.1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216.9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204.1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217.70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33.2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114.73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58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21-Jun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164.8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232.7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217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204.83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49.2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33.9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136.8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73.30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5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210.79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120.39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58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81458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5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EBB 1 (-2)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EBB 2 (-2)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EBB 3 (-2)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AVERAGE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FLD 1 (-2)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FLD 2 (-2)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FLD 3 (-2)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AVERAGE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</a:tr>
              <a:tr h="281458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21-May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14.7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21.8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15.87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N/A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N/A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N/A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58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30-May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41.8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32.8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29.30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46.9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21.8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33.4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34.03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58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4-Jun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22.4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23.1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15.93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11.7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154.7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59.83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58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19-Jun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4.77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6.6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22.6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12.67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58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21-Jun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4.20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5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14.01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27.41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 smtClean="0"/>
              <a:t>Data: Average </a:t>
            </a:r>
            <a:r>
              <a:rPr lang="en-US" sz="6000" dirty="0" err="1" smtClean="0"/>
              <a:t>Bacteriophage</a:t>
            </a:r>
            <a:r>
              <a:rPr lang="en-US" sz="6000" dirty="0" smtClean="0"/>
              <a:t> per </a:t>
            </a:r>
            <a:r>
              <a:rPr lang="en-US" sz="6000" dirty="0" err="1" smtClean="0"/>
              <a:t>mL</a:t>
            </a:r>
            <a:endParaRPr lang="en-US" sz="60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457200" y="2043849"/>
          <a:ext cx="8229600" cy="4449664"/>
        </p:xfrm>
        <a:graphic>
          <a:graphicData uri="http://schemas.openxmlformats.org/drawingml/2006/table">
            <a:tbl>
              <a:tblPr/>
              <a:tblGrid>
                <a:gridCol w="929820"/>
                <a:gridCol w="929820"/>
                <a:gridCol w="902064"/>
                <a:gridCol w="902064"/>
                <a:gridCol w="902064"/>
                <a:gridCol w="902064"/>
                <a:gridCol w="902064"/>
                <a:gridCol w="929820"/>
                <a:gridCol w="929820"/>
              </a:tblGrid>
              <a:tr h="27810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EBB 1 (-1)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EBB 2 (-1)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EBB 3 (-1)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AVERAGE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FLD 1 (-1)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FLD 2 (-1)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FLD 3 (-1)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AVERAGE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</a:tr>
              <a:tr h="278104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21-May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4.40E+10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3.95E+10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2.29E+10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3.55E+10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N/A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N/A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N/A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104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30-May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3.43E+10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2.91E+10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8.89E+09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2.41E+10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2.76E+10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3.16E+10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3.99E+10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3.30E+10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104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4-Jun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3.34E+10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1.73E+10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2.92E+10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2.66E+10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1.13E+10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7.86E+09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1.43E+09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6.86E+09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104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19-Jun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3.16E+10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2.95E+10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2.78E+10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2.96E+10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3.44E+10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7.89E+09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4.52E+09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1.56E+10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104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21-Jun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2.24E+10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3.16E+10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2.95E+10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2.78E+10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6.69E+09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4.61E+09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1.86E+10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9.97E+09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10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2.87E+10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1.64E+10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104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78104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10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EBB 1 (-2)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EBB 2 (-2)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EBB 3 (-2)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AVERAGE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FLD 1 (-2)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FLD 2 (-2)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FLD 3 (-2)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AVERAGE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</a:tr>
              <a:tr h="278104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21-May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1.51E+10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2.00E+10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2.96E+10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2.16E+10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N/A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N/A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N/A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104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30-May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1.81E+10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5.68E+10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4.46E+10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3.98E+10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6.38E+10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2.96E+10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4.54E+10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4.63E+10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104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4-Jun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1.81E+10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3.12E+10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3.60E+10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2.84E+10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1.59E+10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2.10E+11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1.78E+10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8.12E+10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104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19-Jun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8.84E+09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6.12E+09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4.49E+09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6.48E+09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8.98E+09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1.20E+10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3.07E+10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1.72E+10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104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21-Jun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9.25E+09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3.20E+09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4.49E+09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5.65E+09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3.81E+09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1.77E+09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7.07E+09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4.22E+09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10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2.04E+10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3.72E+10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 smtClean="0"/>
              <a:t>Data: Average </a:t>
            </a:r>
            <a:r>
              <a:rPr lang="en-US" sz="6000" dirty="0" err="1" smtClean="0"/>
              <a:t>Protists</a:t>
            </a:r>
            <a:r>
              <a:rPr lang="en-US" sz="6000" dirty="0" smtClean="0"/>
              <a:t> per    10 images </a:t>
            </a:r>
            <a:endParaRPr lang="en-US" sz="60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2075065"/>
          <a:ext cx="8229600" cy="4273388"/>
        </p:xfrm>
        <a:graphic>
          <a:graphicData uri="http://schemas.openxmlformats.org/drawingml/2006/table">
            <a:tbl>
              <a:tblPr/>
              <a:tblGrid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</a:tblGrid>
              <a:tr h="40381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EBB 1 (-1)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EBB 2 (-1)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EBB 3 (-1)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AVERAGE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FLD 1 (-1)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FLD 2 (-1)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FLD 3 (-1)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AVERAGE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</a:tr>
              <a:tr h="276398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21-May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398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30-May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0.07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398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4-Jun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0.07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398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19-Jun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398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21-Jun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0.07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39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0.07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398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39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EBB 1 (-2)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EBB 2 (-2)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EBB 3 (-2)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AVERAGE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FLD 1 (-2)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FLD 2 (-2)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FLD 3 (-2)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AVERAGE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</a:tr>
              <a:tr h="276398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21-May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398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30-May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398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4-Jun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0.4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398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19-Jun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398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21-Jun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39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Data: </a:t>
            </a:r>
            <a:r>
              <a:rPr lang="en-US" sz="5400" dirty="0" smtClean="0"/>
              <a:t>Average </a:t>
            </a:r>
            <a:r>
              <a:rPr lang="en-US" dirty="0" err="1" smtClean="0"/>
              <a:t>Protists</a:t>
            </a:r>
            <a:r>
              <a:rPr lang="en-US" dirty="0" smtClean="0"/>
              <a:t> per </a:t>
            </a:r>
            <a:r>
              <a:rPr lang="en-US" dirty="0" err="1" smtClean="0"/>
              <a:t>mL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57208" y="2207842"/>
          <a:ext cx="8229591" cy="4160460"/>
        </p:xfrm>
        <a:graphic>
          <a:graphicData uri="http://schemas.openxmlformats.org/drawingml/2006/table">
            <a:tbl>
              <a:tblPr/>
              <a:tblGrid>
                <a:gridCol w="914399"/>
                <a:gridCol w="914399"/>
                <a:gridCol w="914399"/>
                <a:gridCol w="914399"/>
                <a:gridCol w="914399"/>
                <a:gridCol w="914399"/>
                <a:gridCol w="914399"/>
                <a:gridCol w="914399"/>
                <a:gridCol w="914399"/>
              </a:tblGrid>
              <a:tr h="2773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EBB 1 (-1) 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EBB 2 (-1)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EBB 3 (-1)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AVERAGE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FLD 1 (-1)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FLD 2 (-1)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FLD 3 (-1)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AVERAGE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</a:tr>
              <a:tr h="277364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21-May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1.36E+07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4.53E+06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364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30-May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2.72E+07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9.07E+06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364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4-Jun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2.72E+07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9.07E+06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1.36E+07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4.53E+06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364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19-Jun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2.72E+07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1.36E+07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1.36E+07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364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21-Jun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1.36E+07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1.36E+07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9.07E+06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3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9.07E+06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9.07E+05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36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0421" marR="10421" marT="1042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0421" marR="10421" marT="1042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0421" marR="10421" marT="1042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0421" marR="10421" marT="1042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0421" marR="10421" marT="1042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0421" marR="10421" marT="1042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0421" marR="10421" marT="1042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0421" marR="10421" marT="1042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0421" marR="10421" marT="1042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3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EBB 1 (-2) 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EBB 2 (-2)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EBB 3 (-2)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AVERAGE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FLD 1 (-2)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FLD 2 (-2)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FLD 3 (-2)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AVERAGE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</a:tr>
              <a:tr h="277364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21-May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364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30-May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364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4-Jun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5.44E+08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1.81E+08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2.72E+08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9.07E+07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364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19-Jun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364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21-Jun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1.36E+08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4.53E+07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3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4.53E+07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2.27E+07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Data: Turbidity </a:t>
            </a:r>
            <a:endParaRPr lang="en-US" sz="60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1162561" y="2808473"/>
          <a:ext cx="7172116" cy="2253949"/>
        </p:xfrm>
        <a:graphic>
          <a:graphicData uri="http://schemas.openxmlformats.org/drawingml/2006/table">
            <a:tbl>
              <a:tblPr/>
              <a:tblGrid>
                <a:gridCol w="1109089"/>
                <a:gridCol w="1656241"/>
                <a:gridCol w="1641453"/>
                <a:gridCol w="1390060"/>
                <a:gridCol w="1375273"/>
              </a:tblGrid>
              <a:tr h="39755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5/30/2012 EBB [NTU]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5/30/2012 FLD [NTU]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6/4/12 EBB [NTU]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6/4/12 FLD [NTU]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</a:tr>
              <a:tr h="61879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Turbidity 1: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5.97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1.58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1.52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1.04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879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Turbidity 2: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2.52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1.43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2.06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879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Turbidity 3: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2.41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1.6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1.36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1.03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Methods</a:t>
            </a:r>
            <a:endParaRPr lang="en-US" sz="6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Collection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 sample collection from the </a:t>
            </a:r>
            <a:r>
              <a:rPr lang="en-US" dirty="0" err="1" smtClean="0"/>
              <a:t>Ballona</a:t>
            </a:r>
            <a:r>
              <a:rPr lang="en-US" dirty="0" smtClean="0"/>
              <a:t> Wetlands during the ebb flow  </a:t>
            </a:r>
          </a:p>
          <a:p>
            <a:r>
              <a:rPr lang="en-US" dirty="0" smtClean="0"/>
              <a:t>1 sample collection during the flood flow</a:t>
            </a:r>
          </a:p>
          <a:p>
            <a:r>
              <a:rPr lang="en-US" dirty="0" smtClean="0"/>
              <a:t>Determination of salinity, turbidity, oxygen level, water temperature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Filtration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Dilutions</a:t>
            </a:r>
          </a:p>
          <a:p>
            <a:pPr lvl="1"/>
            <a:r>
              <a:rPr lang="en-US" dirty="0" smtClean="0"/>
              <a:t>Using 0.02 um and 0.4 um filtered water</a:t>
            </a:r>
          </a:p>
          <a:p>
            <a:pPr lvl="1"/>
            <a:r>
              <a:rPr lang="en-US" dirty="0" smtClean="0"/>
              <a:t>Water contamination most common contamination</a:t>
            </a:r>
          </a:p>
          <a:p>
            <a:r>
              <a:rPr lang="en-US" dirty="0" smtClean="0"/>
              <a:t>1 ml of each dilution through 0.02 um filter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Staining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SYBR Green I</a:t>
            </a:r>
          </a:p>
          <a:p>
            <a:pPr lvl="1"/>
            <a:r>
              <a:rPr lang="en-US" dirty="0" smtClean="0"/>
              <a:t>Binds to double stranded DNA and RNA</a:t>
            </a:r>
          </a:p>
          <a:p>
            <a:pPr lvl="1"/>
            <a:r>
              <a:rPr lang="en-US" dirty="0" smtClean="0"/>
              <a:t>“Virus particles were distinctly shaped ‘pinpricks’ and fluoresced bright green, and bacterial cells could easily be distinguished from viruses because of their relative size and brightness” [Noble, R.T. &amp; Fuhrman, J.A “Use of SYBR Green I for rapid </a:t>
            </a:r>
            <a:r>
              <a:rPr lang="en-US" dirty="0" err="1" smtClean="0"/>
              <a:t>epifluorescence</a:t>
            </a:r>
            <a:r>
              <a:rPr lang="en-US" dirty="0" smtClean="0"/>
              <a:t> counts…”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46630" y="4847781"/>
            <a:ext cx="8229600" cy="2912301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2600" dirty="0" smtClean="0"/>
              <a:t>Anti-fade/ glycerol mix 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err="1" smtClean="0"/>
              <a:t>Confocal</a:t>
            </a:r>
            <a:r>
              <a:rPr lang="en-US" sz="6000" dirty="0" smtClean="0"/>
              <a:t> Microscopy </a:t>
            </a:r>
            <a:endParaRPr lang="en-US" sz="6000" dirty="0"/>
          </a:p>
        </p:txBody>
      </p:sp>
      <p:pic>
        <p:nvPicPr>
          <p:cNvPr id="6" name="Content Placeholder 5" descr="621 Ebb3-1g.JPG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 t="-4914" b="-4914"/>
          <a:stretch>
            <a:fillRect/>
          </a:stretch>
        </p:blipFill>
        <p:spPr>
          <a:xfrm>
            <a:off x="457200" y="2223809"/>
            <a:ext cx="4038600" cy="4435475"/>
          </a:xfrm>
        </p:spPr>
      </p:pic>
      <p:pic>
        <p:nvPicPr>
          <p:cNvPr id="7" name="Content Placeholder 6" descr="FLD 2 -1 i.psd"/>
          <p:cNvPicPr>
            <a:picLocks noGrp="1" noChangeAspect="1"/>
          </p:cNvPicPr>
          <p:nvPr>
            <p:ph sz="half" idx="2"/>
          </p:nvPr>
        </p:nvPicPr>
        <p:blipFill>
          <a:blip r:embed="rId3"/>
          <a:srcRect t="-4894" b="-4894"/>
          <a:stretch>
            <a:fillRect/>
          </a:stretch>
        </p:blipFill>
        <p:spPr>
          <a:xfrm>
            <a:off x="4648200" y="2224181"/>
            <a:ext cx="4038600" cy="4434840"/>
          </a:xfrm>
        </p:spPr>
      </p:pic>
      <p:sp>
        <p:nvSpPr>
          <p:cNvPr id="10" name="TextBox 9"/>
          <p:cNvSpPr txBox="1"/>
          <p:nvPr/>
        </p:nvSpPr>
        <p:spPr>
          <a:xfrm>
            <a:off x="2021079" y="1811312"/>
            <a:ext cx="33868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33FF00"/>
                </a:solidFill>
                <a:latin typeface="+mj-lt"/>
              </a:rPr>
              <a:t>Ebb</a:t>
            </a:r>
            <a:endParaRPr lang="en-US" sz="3600" dirty="0">
              <a:solidFill>
                <a:srgbClr val="33FF00"/>
              </a:solidFill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998193" y="1811312"/>
            <a:ext cx="33868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33FF00"/>
                </a:solidFill>
                <a:latin typeface="+mj-lt"/>
              </a:rPr>
              <a:t>Flood</a:t>
            </a:r>
            <a:endParaRPr lang="en-US" sz="3600" dirty="0">
              <a:solidFill>
                <a:srgbClr val="33FF00"/>
              </a:solidFill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23533" y="6421968"/>
            <a:ext cx="23787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6/21/12 EBB 3 10</a:t>
            </a:r>
            <a:r>
              <a:rPr lang="en-US" baseline="30000" dirty="0" smtClean="0"/>
              <a:t>-1 </a:t>
            </a:r>
            <a:r>
              <a:rPr lang="en-US" dirty="0" smtClean="0"/>
              <a:t>(</a:t>
            </a:r>
            <a:r>
              <a:rPr lang="en-US" dirty="0" err="1" smtClean="0"/>
              <a:t>g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768471" y="6421968"/>
            <a:ext cx="23787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6/21/12 FLD 2 10</a:t>
            </a:r>
            <a:r>
              <a:rPr lang="en-US" baseline="30000" dirty="0" smtClean="0"/>
              <a:t>-1 </a:t>
            </a:r>
            <a:r>
              <a:rPr lang="en-US" dirty="0" smtClean="0"/>
              <a:t>(</a:t>
            </a:r>
            <a:r>
              <a:rPr lang="en-US" dirty="0" err="1"/>
              <a:t>i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err="1" smtClean="0"/>
              <a:t>Protist</a:t>
            </a:r>
            <a:endParaRPr lang="en-US" sz="6000" dirty="0"/>
          </a:p>
        </p:txBody>
      </p:sp>
      <p:pic>
        <p:nvPicPr>
          <p:cNvPr id="8" name="Content Placeholder 7" descr="b.jpg"/>
          <p:cNvPicPr>
            <a:picLocks noGrp="1" noChangeAspect="1"/>
          </p:cNvPicPr>
          <p:nvPr>
            <p:ph idx="1"/>
          </p:nvPr>
        </p:nvPicPr>
        <p:blipFill>
          <a:blip r:embed="rId2"/>
          <a:srcRect l="-43743" r="-43743"/>
          <a:stretch>
            <a:fillRect/>
          </a:stretch>
        </p:blipFill>
        <p:spPr>
          <a:xfrm>
            <a:off x="457200" y="1935480"/>
            <a:ext cx="8229600" cy="4389120"/>
          </a:xfrm>
        </p:spPr>
      </p:pic>
      <p:sp>
        <p:nvSpPr>
          <p:cNvPr id="7" name="TextBox 6"/>
          <p:cNvSpPr txBox="1"/>
          <p:nvPr/>
        </p:nvSpPr>
        <p:spPr>
          <a:xfrm>
            <a:off x="3541362" y="6324600"/>
            <a:ext cx="23787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6/21/12 EBB 2 10</a:t>
            </a:r>
            <a:r>
              <a:rPr lang="en-US" baseline="30000" dirty="0" smtClean="0"/>
              <a:t>-2 </a:t>
            </a:r>
            <a:r>
              <a:rPr lang="en-US" dirty="0" smtClean="0"/>
              <a:t>(</a:t>
            </a:r>
            <a:r>
              <a:rPr lang="en-US" dirty="0" err="1"/>
              <a:t>b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 smtClean="0"/>
              <a:t>Data: Average Bacteria per 10 images  </a:t>
            </a:r>
            <a:endParaRPr lang="en-US" sz="6000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</p:nvPr>
        </p:nvGraphicFramePr>
        <p:xfrm>
          <a:off x="457200" y="1847081"/>
          <a:ext cx="8229600" cy="4449664"/>
        </p:xfrm>
        <a:graphic>
          <a:graphicData uri="http://schemas.openxmlformats.org/drawingml/2006/table">
            <a:tbl>
              <a:tblPr/>
              <a:tblGrid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</a:tblGrid>
              <a:tr h="27810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EBB 1 (-1)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EBB 2 (-1)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EBB 3 (-1)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AVERAGE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FLD 1 (-1)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FLD 2 (-1)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FLD 3 (-1)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AVERAGE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</a:tr>
              <a:tr h="278104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21-May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25.7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26.6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23.43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N/A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N/A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N/A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104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30-May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24.8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15.5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4.6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14.97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23.1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34.6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21.90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104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4-Jun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24.8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10.6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15.23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4.37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104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19-Jun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10.50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5.93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104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21-Jun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9.77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9.4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8.17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10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14.78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10.09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104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78104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10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EBB 1 (-2)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EBB 2 (-2)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EBB 3 (-2)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AVERAGE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FLD 1 (-2)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FLD 2 (-2)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FLD 3 (-2)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AVERAGE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</a:tr>
              <a:tr h="278104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21-May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22.7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15.5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15.43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N/A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N/A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N/A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104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30-May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22.4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14.2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13.17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33.8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30.3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26.70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104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4-Jun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22.4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10.53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4.57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104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19-Jun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0.67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104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21-Jun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1.97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1.6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1.50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10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8.35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8.43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 smtClean="0"/>
              <a:t>Data: Average Bacteria        per </a:t>
            </a:r>
            <a:r>
              <a:rPr lang="en-US" sz="6000" dirty="0" err="1" smtClean="0"/>
              <a:t>mL</a:t>
            </a:r>
            <a:endParaRPr lang="en-US" sz="6000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457208" y="1954416"/>
          <a:ext cx="8229591" cy="4288672"/>
        </p:xfrm>
        <a:graphic>
          <a:graphicData uri="http://schemas.openxmlformats.org/drawingml/2006/table">
            <a:tbl>
              <a:tblPr/>
              <a:tblGrid>
                <a:gridCol w="914399"/>
                <a:gridCol w="914399"/>
                <a:gridCol w="914399"/>
                <a:gridCol w="914399"/>
                <a:gridCol w="914399"/>
                <a:gridCol w="914399"/>
                <a:gridCol w="914399"/>
                <a:gridCol w="914399"/>
                <a:gridCol w="914399"/>
              </a:tblGrid>
              <a:tr h="26804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EBB 1 (-1) 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EBB 2 (-1)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EBB 3 (-1)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AVERAGE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FLD 1 (-1)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FLD 2 (-1)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FLD 3 (-1)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AVERAGE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05"/>
                    </a:solidFill>
                  </a:tcPr>
                </a:tc>
              </a:tr>
              <a:tr h="268042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21-May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3.50E+09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2.45E+09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3.62E+09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3.19E+09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N/A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N/A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N/A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042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30-May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3.37E+09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2.11E+09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6.26E+08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2.04E+09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3.14E+09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3.54E+09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4.71E+09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3.80E+09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042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4-Jun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3.37E+09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1.44E+09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1.40E+09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2.07E+09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5.44E+08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1.09E+09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1.50E+08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5.95E+08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042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19-Jun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1.43E+09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1.10E+09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1.20E+09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1.24E+09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1.07E+09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7.89E+08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5.58E+08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8.06E+08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042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21-Jun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1.13E+09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1.74E+09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1.12E+09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1.33E+09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1.06E+09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9.93E+08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1.28E+09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1.11E+09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04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1.97E+09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1.58E+09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04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0421" marR="10421" marT="1042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0421" marR="10421" marT="1042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0421" marR="10421" marT="1042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0421" marR="10421" marT="1042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0421" marR="10421" marT="1042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0421" marR="10421" marT="1042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0421" marR="10421" marT="1042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0421" marR="10421" marT="1042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0421" marR="10421" marT="1042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6804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0421" marR="10421" marT="104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0421" marR="10421" marT="104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0421" marR="10421" marT="104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0421" marR="10421" marT="104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0421" marR="10421" marT="104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0421" marR="10421" marT="104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0421" marR="10421" marT="104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0421" marR="10421" marT="104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0421" marR="10421" marT="104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04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EBB 1 (-2) 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EBB 2 (-2)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EBB 3 (-2)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AVERAGE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FLD 1 (-2)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FLD 2 (-2)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FLD 3 (-2)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AVERAGE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</a:tr>
              <a:tr h="268042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21-May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3.09E+10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2.11E+10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1.10E+10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2.10E+10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N/A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N/A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N/A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042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30-May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3.05E+10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3.94E+09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1.93E+10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1.79E+10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4.60E+10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4.12E+10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2.18E+10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3.63E+10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042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4-Jun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3.05E+10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9.38E+09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3.12E+09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1.43E+10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5.85E+09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9.66E+09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3.13E+09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6.21E+09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042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19-Jun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6.80E+08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4.08E+08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1.63E+09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9.06E+08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8.16E+08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1.50E+09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1.50E+09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1.27E+09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042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21-Jun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1.50E+09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2.58E+09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3.94E+09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2.67E+09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2.45E+09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2.18E+09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1.50E+09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2.04E+09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04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1.14E+10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1.15E+10</a:t>
                      </a:r>
                    </a:p>
                  </a:txBody>
                  <a:tcPr marL="10421" marR="10421" marT="1042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ＭＳ Ｐ明朝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Flow.thmx</Template>
  <TotalTime>744</TotalTime>
  <Words>1931</Words>
  <Application>Microsoft Macintosh PowerPoint</Application>
  <PresentationFormat>On-screen Show (4:3)</PresentationFormat>
  <Paragraphs>810</Paragraphs>
  <Slides>14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Enumeration of Bacteriophage and Prokaryotic Populations in an Urban Coastal Wetland, the Ballona Wetlands,  by Confocal Microscopy.  </vt:lpstr>
      <vt:lpstr>Methods</vt:lpstr>
      <vt:lpstr>Collection</vt:lpstr>
      <vt:lpstr>Filtration</vt:lpstr>
      <vt:lpstr>Staining</vt:lpstr>
      <vt:lpstr>Confocal Microscopy </vt:lpstr>
      <vt:lpstr>Protist</vt:lpstr>
      <vt:lpstr>Data: Average Bacteria per 10 images  </vt:lpstr>
      <vt:lpstr>Data: Average Bacteria        per mL</vt:lpstr>
      <vt:lpstr>Data: Average Bacteriophage per 10 images </vt:lpstr>
      <vt:lpstr>Data: Average Bacteriophage per mL</vt:lpstr>
      <vt:lpstr>Data: Average Protists per    10 images </vt:lpstr>
      <vt:lpstr>Data: Average Protists per mL</vt:lpstr>
      <vt:lpstr>Data: Turbidity </vt:lpstr>
    </vt:vector>
  </TitlesOfParts>
  <Company>Loyola Marymount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Enumeration of Bacteriophage and Prokaryotic Populations in an Urban Coastal Wetland, the Ballona Wetlands,  by Confocal Microscopy.  </dc:title>
  <dc:creator>Helena Olivieri</dc:creator>
  <cp:lastModifiedBy>Helena Olivieri</cp:lastModifiedBy>
  <cp:revision>5</cp:revision>
  <dcterms:created xsi:type="dcterms:W3CDTF">2013-01-23T05:56:05Z</dcterms:created>
  <dcterms:modified xsi:type="dcterms:W3CDTF">2013-01-23T05:56:56Z</dcterms:modified>
</cp:coreProperties>
</file>