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8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5" r:id="rId20"/>
    <p:sldId id="276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3C45-359D-4645-B7E1-27BAAA6C202A}" type="datetimeFigureOut">
              <a:rPr lang="en-US" smtClean="0"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6CD71-CB2C-4398-BA92-A7EC357558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Statistics &amp;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Shelly’s Super Happy Fun Times</a:t>
            </a:r>
          </a:p>
          <a:p>
            <a:r>
              <a:rPr lang="en-US" dirty="0" smtClean="0"/>
              <a:t>February 7, 2012</a:t>
            </a:r>
          </a:p>
          <a:p>
            <a:r>
              <a:rPr lang="en-US" dirty="0" smtClean="0"/>
              <a:t>Will Herrick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of Experiments: </a:t>
            </a:r>
            <a:br>
              <a:rPr lang="en-US" dirty="0" smtClean="0"/>
            </a:br>
            <a:r>
              <a:rPr lang="en-US" dirty="0" smtClean="0"/>
              <a:t>Choosing Statistical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 </a:t>
            </a:r>
            <a:r>
              <a:rPr lang="en-US" dirty="0" err="1" smtClean="0"/>
              <a:t>vs</a:t>
            </a:r>
            <a:r>
              <a:rPr lang="en-US" dirty="0" smtClean="0"/>
              <a:t> Quantitative: Regression Model (curve fitting)</a:t>
            </a:r>
          </a:p>
          <a:p>
            <a:r>
              <a:rPr lang="en-US" dirty="0" smtClean="0"/>
              <a:t>Categorical (dependent) </a:t>
            </a:r>
            <a:r>
              <a:rPr lang="en-US" dirty="0" err="1" smtClean="0"/>
              <a:t>vs</a:t>
            </a:r>
            <a:r>
              <a:rPr lang="en-US" dirty="0" smtClean="0"/>
              <a:t> Quantitative (independent): Logistic Regression, Multivariate Logistic Regression</a:t>
            </a:r>
          </a:p>
          <a:p>
            <a:r>
              <a:rPr lang="en-US" dirty="0" smtClean="0"/>
              <a:t>Quantitative (dependent) </a:t>
            </a:r>
            <a:r>
              <a:rPr lang="en-US" dirty="0" err="1" smtClean="0"/>
              <a:t>vs</a:t>
            </a:r>
            <a:r>
              <a:rPr lang="en-US" dirty="0" smtClean="0"/>
              <a:t> Categorical (independent): ANOVA Model</a:t>
            </a:r>
          </a:p>
          <a:p>
            <a:r>
              <a:rPr lang="en-US" dirty="0" smtClean="0"/>
              <a:t>Categorical </a:t>
            </a:r>
            <a:r>
              <a:rPr lang="en-US" dirty="0" err="1" smtClean="0"/>
              <a:t>vs</a:t>
            </a:r>
            <a:r>
              <a:rPr lang="en-US" dirty="0" smtClean="0"/>
              <a:t> Categorical: Contingency Tables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of Experiments: </a:t>
            </a:r>
            <a:br>
              <a:rPr lang="en-US" dirty="0" smtClean="0"/>
            </a:br>
            <a:r>
              <a:rPr lang="en-US" dirty="0" smtClean="0"/>
              <a:t>Sampling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Bias: Systematic over- or under-representation of a particular characteristic.</a:t>
            </a:r>
          </a:p>
          <a:p>
            <a:r>
              <a:rPr lang="en-US" dirty="0" smtClean="0"/>
              <a:t>Accuracy: a measure of bias. Unbiased samples are more accurate.</a:t>
            </a:r>
          </a:p>
          <a:p>
            <a:r>
              <a:rPr lang="en-US" dirty="0" smtClean="0"/>
              <a:t>Precision: measure of variability in the measurements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Adjust sampling techniques to solve accuracy problems</a:t>
            </a:r>
          </a:p>
          <a:p>
            <a:r>
              <a:rPr lang="en-US" dirty="0" smtClean="0"/>
              <a:t>Increase the sample size to improve precision</a:t>
            </a:r>
            <a:endParaRPr lang="en-US" dirty="0"/>
          </a:p>
        </p:txBody>
      </p:sp>
      <p:pic>
        <p:nvPicPr>
          <p:cNvPr id="5" name="Picture 4" descr="accuracy-precis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3733800"/>
            <a:ext cx="2724180" cy="270639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Null Hypothesis, </a:t>
            </a:r>
            <a:r>
              <a:rPr lang="en-US" i="1" dirty="0" smtClean="0"/>
              <a:t>H</a:t>
            </a:r>
            <a:r>
              <a:rPr lang="en-US" i="1" baseline="-25000" dirty="0" smtClean="0"/>
              <a:t>0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claim about the population parameter being measured</a:t>
            </a:r>
          </a:p>
          <a:p>
            <a:pPr lvl="1"/>
            <a:r>
              <a:rPr lang="en-US" dirty="0" smtClean="0"/>
              <a:t>Formulated as an equality</a:t>
            </a:r>
          </a:p>
          <a:p>
            <a:pPr lvl="1"/>
            <a:r>
              <a:rPr lang="en-US" dirty="0" smtClean="0"/>
              <a:t>The less exciting outcome i.e. “No difference between groups”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267200" cy="4525963"/>
          </a:xfrm>
        </p:spPr>
        <p:txBody>
          <a:bodyPr/>
          <a:lstStyle/>
          <a:p>
            <a:r>
              <a:rPr lang="en-US" dirty="0" smtClean="0"/>
              <a:t>Alternative Hypothesis, </a:t>
            </a:r>
            <a:r>
              <a:rPr lang="en-US" i="1" dirty="0" smtClean="0"/>
              <a:t>H</a:t>
            </a:r>
            <a:r>
              <a:rPr lang="en-US" i="1" baseline="-25000" dirty="0" smtClean="0"/>
              <a:t>a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The opposite of the null hypothesis</a:t>
            </a:r>
          </a:p>
          <a:p>
            <a:pPr lvl="1"/>
            <a:r>
              <a:rPr lang="en-US" dirty="0" smtClean="0"/>
              <a:t>What the scientist typically expects to be true</a:t>
            </a:r>
          </a:p>
          <a:p>
            <a:pPr lvl="1"/>
            <a:r>
              <a:rPr lang="en-US" dirty="0" smtClean="0"/>
              <a:t>Formulated as &lt;, &gt; or ≠ relation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Testing: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Comparing HASMC proliferation on collagen I and collagen III. </a:t>
            </a:r>
          </a:p>
          <a:p>
            <a:r>
              <a:rPr lang="en-US" dirty="0" smtClean="0"/>
              <a:t>The null hypothesis: the proliferation on both collagens is the same.</a:t>
            </a:r>
          </a:p>
          <a:p>
            <a:r>
              <a:rPr lang="en-US" dirty="0" smtClean="0"/>
              <a:t>The alternative hypothesis: the proliferation on collagens I and III is </a:t>
            </a:r>
            <a:r>
              <a:rPr lang="en-US" i="1" dirty="0" smtClean="0"/>
              <a:t>not</a:t>
            </a:r>
            <a:r>
              <a:rPr lang="en-US" dirty="0" smtClean="0"/>
              <a:t> the same. </a:t>
            </a:r>
          </a:p>
          <a:p>
            <a:pPr algn="ctr">
              <a:buNone/>
            </a:pPr>
            <a:r>
              <a:rPr lang="en-US" i="1" dirty="0" smtClean="0"/>
              <a:t>H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: </a:t>
            </a:r>
            <a:r>
              <a:rPr lang="el-GR" i="1" dirty="0" smtClean="0"/>
              <a:t>μ</a:t>
            </a:r>
            <a:r>
              <a:rPr lang="en-US" i="1" baseline="-25000" dirty="0" smtClean="0"/>
              <a:t>collagen I</a:t>
            </a:r>
            <a:r>
              <a:rPr lang="en-US" dirty="0" smtClean="0"/>
              <a:t> = </a:t>
            </a:r>
            <a:r>
              <a:rPr lang="el-GR" i="1" dirty="0" smtClean="0"/>
              <a:t>μ</a:t>
            </a:r>
            <a:r>
              <a:rPr lang="en-US" i="1" baseline="-25000" dirty="0" smtClean="0"/>
              <a:t>collagen III</a:t>
            </a:r>
            <a:endParaRPr lang="en-US" i="1" baseline="-25000" dirty="0"/>
          </a:p>
          <a:p>
            <a:pPr algn="ctr">
              <a:buNone/>
            </a:pPr>
            <a:r>
              <a:rPr lang="en-US" i="1" dirty="0" smtClean="0"/>
              <a:t>H</a:t>
            </a:r>
            <a:r>
              <a:rPr lang="en-US" i="1" baseline="-25000" dirty="0" smtClean="0"/>
              <a:t>a</a:t>
            </a:r>
            <a:r>
              <a:rPr lang="en-US" i="1" dirty="0" smtClean="0"/>
              <a:t> </a:t>
            </a:r>
            <a:r>
              <a:rPr lang="en-US" dirty="0" smtClean="0"/>
              <a:t>: </a:t>
            </a:r>
            <a:r>
              <a:rPr lang="el-GR" i="1" dirty="0" smtClean="0"/>
              <a:t>μ</a:t>
            </a:r>
            <a:r>
              <a:rPr lang="en-US" i="1" baseline="-25000" dirty="0" smtClean="0"/>
              <a:t>collagen I</a:t>
            </a:r>
            <a:r>
              <a:rPr lang="en-US" dirty="0" smtClean="0"/>
              <a:t> ≠ </a:t>
            </a:r>
            <a:r>
              <a:rPr lang="el-GR" i="1" dirty="0" smtClean="0"/>
              <a:t>μ</a:t>
            </a:r>
            <a:r>
              <a:rPr lang="en-US" i="1" baseline="-25000" dirty="0" smtClean="0"/>
              <a:t>collagen III</a:t>
            </a:r>
          </a:p>
          <a:p>
            <a:pPr>
              <a:buNone/>
            </a:pPr>
            <a:endParaRPr lang="en-US" baseline="-25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Steps to Hypothesis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Pick a significance level, </a:t>
            </a:r>
            <a:r>
              <a:rPr lang="el-GR" i="1" dirty="0" smtClean="0"/>
              <a:t>α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Formulate the null and alternative hypotheses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Choose an appropriate test statistic</a:t>
            </a:r>
          </a:p>
          <a:p>
            <a:pPr marL="914400" lvl="1" indent="-514350">
              <a:buNone/>
            </a:pPr>
            <a:r>
              <a:rPr lang="en-US" dirty="0" smtClean="0"/>
              <a:t>A test statistic is a function computed from the data that fits a known distribution </a:t>
            </a:r>
            <a:r>
              <a:rPr lang="en-US" i="1" dirty="0" smtClean="0"/>
              <a:t>when the </a:t>
            </a:r>
            <a:r>
              <a:rPr lang="en-US" i="1" smtClean="0"/>
              <a:t>null hypothesis is true</a:t>
            </a:r>
            <a:r>
              <a:rPr lang="en-US" smtClean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a </a:t>
            </a:r>
            <a:r>
              <a:rPr lang="en-US" i="1" dirty="0" smtClean="0"/>
              <a:t>p</a:t>
            </a:r>
            <a:r>
              <a:rPr lang="en-US" dirty="0" smtClean="0"/>
              <a:t>-value for the test and compare with </a:t>
            </a:r>
            <a:r>
              <a:rPr lang="el-GR" i="1" dirty="0" smtClean="0"/>
              <a:t>α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Formulate a conclusion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First… what is a </a:t>
            </a:r>
            <a:r>
              <a:rPr lang="en-US" i="1" dirty="0" smtClean="0"/>
              <a:t>p</a:t>
            </a:r>
            <a:r>
              <a:rPr lang="en-US" dirty="0" smtClean="0"/>
              <a:t>-value?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p</a:t>
            </a:r>
            <a:r>
              <a:rPr lang="en-US" dirty="0" smtClean="0"/>
              <a:t>-value is the probability of observing data that </a:t>
            </a:r>
            <a:r>
              <a:rPr lang="en-US" i="1" dirty="0" smtClean="0"/>
              <a:t>does not</a:t>
            </a:r>
            <a:r>
              <a:rPr lang="en-US" dirty="0" smtClean="0"/>
              <a:t> match the null hypothesis </a:t>
            </a:r>
            <a:r>
              <a:rPr lang="en-US" i="1" dirty="0" smtClean="0"/>
              <a:t>by random chance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p</a:t>
            </a:r>
            <a:r>
              <a:rPr lang="en-US" dirty="0" smtClean="0"/>
              <a:t> = 0.05, there is a 5% chance that the observed data is due to random chance and a 95% chance that the observed data is a real effect.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528828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Test Decision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H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baseline="0" dirty="0" smtClean="0"/>
                        <a:t>True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H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baseline="0" dirty="0" smtClean="0"/>
                        <a:t>False</a:t>
                      </a:r>
                      <a:endParaRPr lang="en-US" i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Fail to reject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i="1" dirty="0" smtClean="0"/>
                        <a:t>H</a:t>
                      </a:r>
                      <a:r>
                        <a:rPr lang="en-US" i="1" baseline="-25000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Correct decision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ERROR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Reject </a:t>
                      </a:r>
                      <a:r>
                        <a:rPr lang="en-US" i="1" dirty="0" smtClean="0"/>
                        <a:t>H</a:t>
                      </a:r>
                      <a:r>
                        <a:rPr lang="en-US" i="1" baseline="-25000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ERROR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Correct decision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Hypothesis Tests for </a:t>
            </a:r>
            <a:r>
              <a:rPr lang="en-US" i="1" dirty="0" smtClean="0"/>
              <a:t>Normally</a:t>
            </a:r>
            <a:r>
              <a:rPr lang="en-US" dirty="0" smtClean="0"/>
              <a:t> Distributed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i="1" dirty="0" smtClean="0"/>
              <a:t>t</a:t>
            </a:r>
            <a:r>
              <a:rPr lang="en-US" dirty="0" smtClean="0"/>
              <a:t>-tests:</a:t>
            </a:r>
          </a:p>
          <a:p>
            <a:pPr lvl="1">
              <a:buNone/>
            </a:pPr>
            <a:r>
              <a:rPr lang="en-US" dirty="0" smtClean="0"/>
              <a:t>1 sample </a:t>
            </a:r>
            <a:r>
              <a:rPr lang="en-US" i="1" dirty="0" smtClean="0"/>
              <a:t>t</a:t>
            </a:r>
            <a:r>
              <a:rPr lang="en-US" dirty="0" smtClean="0"/>
              <a:t>-test: Compare a single population mean to a fixed constant.</a:t>
            </a:r>
          </a:p>
          <a:p>
            <a:pPr lvl="1">
              <a:buNone/>
            </a:pPr>
            <a:r>
              <a:rPr lang="en-US" dirty="0" smtClean="0"/>
              <a:t>2 sample </a:t>
            </a:r>
            <a:r>
              <a:rPr lang="en-US" i="1" dirty="0" smtClean="0"/>
              <a:t>t</a:t>
            </a:r>
            <a:r>
              <a:rPr lang="en-US" dirty="0" smtClean="0"/>
              <a:t>-test: Compare 2 independent population means.</a:t>
            </a:r>
          </a:p>
          <a:p>
            <a:pPr lvl="1">
              <a:buNone/>
            </a:pPr>
            <a:r>
              <a:rPr lang="en-US" dirty="0" smtClean="0"/>
              <a:t>Paired </a:t>
            </a:r>
            <a:r>
              <a:rPr lang="en-US" i="1" dirty="0" smtClean="0"/>
              <a:t>t</a:t>
            </a:r>
            <a:r>
              <a:rPr lang="en-US" dirty="0" smtClean="0"/>
              <a:t>-test: Compare 2 </a:t>
            </a:r>
            <a:r>
              <a:rPr lang="en-US" i="1" dirty="0" smtClean="0"/>
              <a:t>dependent</a:t>
            </a:r>
            <a:r>
              <a:rPr lang="en-US" dirty="0" smtClean="0"/>
              <a:t> population means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i="1" dirty="0" smtClean="0"/>
              <a:t>z</a:t>
            </a:r>
            <a:r>
              <a:rPr lang="en-US" dirty="0" smtClean="0"/>
              <a:t>-tests: Like </a:t>
            </a:r>
            <a:r>
              <a:rPr lang="en-US" i="1" dirty="0" smtClean="0"/>
              <a:t>t</a:t>
            </a:r>
            <a:r>
              <a:rPr lang="en-US" dirty="0" smtClean="0"/>
              <a:t>-tests, except for population proportions instead of means.</a:t>
            </a:r>
          </a:p>
          <a:p>
            <a:r>
              <a:rPr lang="en-US" i="1" dirty="0" smtClean="0"/>
              <a:t>F</a:t>
            </a:r>
            <a:r>
              <a:rPr lang="en-US" dirty="0" smtClean="0"/>
              <a:t>-tests: Decides whether the means of </a:t>
            </a:r>
            <a:r>
              <a:rPr lang="en-US" i="1" dirty="0" smtClean="0"/>
              <a:t>k</a:t>
            </a:r>
            <a:r>
              <a:rPr lang="en-US" dirty="0" smtClean="0"/>
              <a:t> populations are </a:t>
            </a:r>
            <a:r>
              <a:rPr lang="en-US" i="1" dirty="0" smtClean="0"/>
              <a:t>all</a:t>
            </a:r>
            <a:r>
              <a:rPr lang="en-US" dirty="0" smtClean="0"/>
              <a:t> equal.</a:t>
            </a:r>
            <a:endParaRPr lang="en-US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Non-Parametric Tests for Abnormally Distributed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458200" cy="4419600"/>
          </a:xfrm>
        </p:spPr>
        <p:txBody>
          <a:bodyPr/>
          <a:lstStyle/>
          <a:p>
            <a:r>
              <a:rPr lang="en-US" dirty="0" err="1" smtClean="0"/>
              <a:t>Wilcoxon</a:t>
            </a:r>
            <a:r>
              <a:rPr lang="en-US" dirty="0" smtClean="0"/>
              <a:t>-Mann-Whitney Rank Sum Test: Comparable to the 2-sample </a:t>
            </a:r>
            <a:r>
              <a:rPr lang="en-US" i="1" dirty="0" smtClean="0"/>
              <a:t>t</a:t>
            </a:r>
            <a:r>
              <a:rPr lang="en-US" dirty="0" smtClean="0"/>
              <a:t>-test.</a:t>
            </a:r>
          </a:p>
          <a:p>
            <a:r>
              <a:rPr lang="en-US" dirty="0" smtClean="0"/>
              <a:t>Non-parametric tests are </a:t>
            </a:r>
            <a:r>
              <a:rPr lang="en-US" i="1" dirty="0" smtClean="0"/>
              <a:t>more versatile</a:t>
            </a:r>
            <a:r>
              <a:rPr lang="en-US" dirty="0" smtClean="0"/>
              <a:t>, but </a:t>
            </a:r>
            <a:r>
              <a:rPr lang="en-US" i="1" dirty="0" smtClean="0"/>
              <a:t>less powerful.</a:t>
            </a:r>
            <a:endParaRPr lang="en-US" dirty="0" smtClean="0"/>
          </a:p>
          <a:p>
            <a:r>
              <a:rPr lang="en-US" dirty="0" smtClean="0"/>
              <a:t>Still have assumptions to satisfy!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590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Bar chart</a:t>
            </a:r>
            <a:r>
              <a:rPr lang="en-US" dirty="0" smtClean="0"/>
              <a:t>: Categorical </a:t>
            </a:r>
            <a:r>
              <a:rPr lang="en-US" dirty="0" err="1" smtClean="0"/>
              <a:t>vs</a:t>
            </a:r>
            <a:r>
              <a:rPr lang="en-US" dirty="0" smtClean="0"/>
              <a:t> Quantitative, Small # of Sample Types</a:t>
            </a:r>
          </a:p>
          <a:p>
            <a:r>
              <a:rPr lang="en-US" b="1" dirty="0" smtClean="0"/>
              <a:t>Pie chart</a:t>
            </a:r>
            <a:r>
              <a:rPr lang="en-US" dirty="0" smtClean="0"/>
              <a:t>: Bar chart alternative when dealing with population proportions.</a:t>
            </a:r>
          </a:p>
          <a:p>
            <a:r>
              <a:rPr lang="en-US" b="1" dirty="0" smtClean="0"/>
              <a:t>Histogram</a:t>
            </a:r>
            <a:r>
              <a:rPr lang="en-US" dirty="0" smtClean="0"/>
              <a:t>: Observation frequency, use with large # of observations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Dot plot</a:t>
            </a:r>
            <a:r>
              <a:rPr lang="en-US" dirty="0" smtClean="0"/>
              <a:t>: Like a histogram with fewer observations</a:t>
            </a:r>
          </a:p>
          <a:p>
            <a:r>
              <a:rPr lang="en-US" b="1" dirty="0" smtClean="0"/>
              <a:t>Scatter</a:t>
            </a:r>
            <a:r>
              <a:rPr lang="en-US" dirty="0" smtClean="0"/>
              <a:t>: Quantitative </a:t>
            </a:r>
            <a:r>
              <a:rPr lang="en-US" dirty="0" err="1" smtClean="0"/>
              <a:t>vs</a:t>
            </a:r>
            <a:r>
              <a:rPr lang="en-US" dirty="0" smtClean="0"/>
              <a:t> quantitative</a:t>
            </a:r>
          </a:p>
          <a:p>
            <a:r>
              <a:rPr lang="en-US" b="1" dirty="0" smtClean="0"/>
              <a:t>Box plot</a:t>
            </a:r>
            <a:r>
              <a:rPr lang="en-US" dirty="0" smtClean="0"/>
              <a:t>: Quantitative </a:t>
            </a:r>
            <a:r>
              <a:rPr lang="en-US" dirty="0" err="1" smtClean="0"/>
              <a:t>vs</a:t>
            </a:r>
            <a:r>
              <a:rPr lang="en-US" dirty="0" smtClean="0"/>
              <a:t> categorical. Describes the data with median, range, 1</a:t>
            </a:r>
            <a:r>
              <a:rPr lang="en-US" baseline="30000" dirty="0" smtClean="0"/>
              <a:t>st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quartiles for easy comparison between many groups.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19200" y="4114800"/>
          <a:ext cx="6629400" cy="2514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605"/>
                <a:gridCol w="2023195"/>
                <a:gridCol w="2895600"/>
              </a:tblGrid>
              <a:tr h="651933">
                <a:tc>
                  <a:txBody>
                    <a:bodyPr/>
                    <a:lstStyle/>
                    <a:p>
                      <a:r>
                        <a:rPr lang="en-US" dirty="0" smtClean="0"/>
                        <a:t>Data Characteristic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Statistical Measure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When to Use</a:t>
                      </a:r>
                      <a:endParaRPr lang="en-US" dirty="0"/>
                    </a:p>
                  </a:txBody>
                  <a:tcPr/>
                </a:tc>
              </a:tr>
              <a:tr h="931333">
                <a:tc>
                  <a:txBody>
                    <a:bodyPr/>
                    <a:lstStyle/>
                    <a:p>
                      <a:r>
                        <a:rPr lang="en-US" dirty="0" smtClean="0"/>
                        <a:t>Center/”Typical” 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Median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outliers, large sample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Possible outliers</a:t>
                      </a:r>
                      <a:endParaRPr lang="en-US" dirty="0"/>
                    </a:p>
                  </a:txBody>
                  <a:tcPr/>
                </a:tc>
              </a:tr>
              <a:tr h="931333">
                <a:tc>
                  <a:txBody>
                    <a:bodyPr/>
                    <a:lstStyle/>
                    <a:p>
                      <a:r>
                        <a:rPr lang="en-US" dirty="0" smtClean="0"/>
                        <a:t>Variability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 deviation</a:t>
                      </a:r>
                    </a:p>
                    <a:p>
                      <a:r>
                        <a:rPr lang="en-US" dirty="0" smtClean="0"/>
                        <a:t>IQR</a:t>
                      </a:r>
                    </a:p>
                    <a:p>
                      <a:r>
                        <a:rPr lang="en-US" dirty="0" smtClean="0"/>
                        <a:t>Range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outliers, large sample</a:t>
                      </a:r>
                    </a:p>
                    <a:p>
                      <a:r>
                        <a:rPr lang="en-US" dirty="0" smtClean="0"/>
                        <a:t>Possible outliers</a:t>
                      </a:r>
                    </a:p>
                    <a:p>
                      <a:r>
                        <a:rPr lang="en-US" dirty="0" smtClean="0"/>
                        <a:t>Almost never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</a:t>
            </a:r>
            <a:r>
              <a:rPr lang="en-US" dirty="0" err="1" smtClean="0"/>
              <a:t>vs</a:t>
            </a:r>
            <a:r>
              <a:rPr lang="en-US" dirty="0" smtClean="0"/>
              <a:t> Causation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Correlation describes the relationship between 2 random variables.</a:t>
            </a:r>
          </a:p>
          <a:p>
            <a:r>
              <a:rPr lang="en-US" dirty="0" smtClean="0"/>
              <a:t>Correlation coefficient:</a:t>
            </a:r>
          </a:p>
          <a:p>
            <a:endParaRPr lang="en-US" dirty="0"/>
          </a:p>
        </p:txBody>
      </p:sp>
      <p:pic>
        <p:nvPicPr>
          <p:cNvPr id="5" name="Content Placeholder 4" descr="04e3ee493ddb1f01e03d8bf024fbd0a5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4572000"/>
            <a:ext cx="4114800" cy="704211"/>
          </a:xfrm>
        </p:spPr>
      </p:pic>
      <p:pic>
        <p:nvPicPr>
          <p:cNvPr id="6" name="Picture 5" descr="f030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1828800"/>
            <a:ext cx="3757432" cy="4038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Statistician’s ‘Scientific Method’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your problem/question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Design an experiment to answer the question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Collect the </a:t>
            </a:r>
            <a:r>
              <a:rPr lang="en-US" u="sng" dirty="0" smtClean="0"/>
              <a:t>correct</a:t>
            </a:r>
            <a:r>
              <a:rPr lang="en-US" dirty="0" smtClean="0"/>
              <a:t> data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Choose an </a:t>
            </a:r>
            <a:r>
              <a:rPr lang="en-US" u="sng" dirty="0" smtClean="0"/>
              <a:t>unbiased</a:t>
            </a:r>
            <a:r>
              <a:rPr lang="en-US" dirty="0" smtClean="0"/>
              <a:t> sample that is </a:t>
            </a:r>
            <a:r>
              <a:rPr lang="en-US" u="sng" dirty="0" smtClean="0"/>
              <a:t>large enough</a:t>
            </a:r>
            <a:r>
              <a:rPr lang="en-US" dirty="0"/>
              <a:t> </a:t>
            </a:r>
            <a:r>
              <a:rPr lang="en-US" dirty="0" smtClean="0"/>
              <a:t>to approximate the population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Quantify random variation with biological and technical </a:t>
            </a:r>
            <a:r>
              <a:rPr lang="en-US" u="sng" dirty="0" smtClean="0"/>
              <a:t>replication</a:t>
            </a:r>
            <a:endParaRPr lang="en-US" dirty="0" smtClean="0"/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Perform experiments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Conduct hypothesis testing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Display the data/results</a:t>
            </a:r>
          </a:p>
          <a:p>
            <a:pPr marL="971550" lvl="1" indent="-571500">
              <a:buFont typeface="+mj-lt"/>
              <a:buAutoNum type="romanLcPeriod"/>
            </a:pPr>
            <a:r>
              <a:rPr lang="en-US" dirty="0" smtClean="0"/>
              <a:t>Balance clutter vs. information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</a:t>
            </a:r>
            <a:r>
              <a:rPr lang="en-US" dirty="0" err="1" smtClean="0"/>
              <a:t>vs</a:t>
            </a:r>
            <a:r>
              <a:rPr lang="en-US" dirty="0" smtClean="0"/>
              <a:t> Technical Replicates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the cells in 1 flask are considered 1 biological source</a:t>
            </a:r>
          </a:p>
          <a:p>
            <a:r>
              <a:rPr lang="en-US" dirty="0" smtClean="0"/>
              <a:t>Therefore, replicate wells of cells seeded for an experiment are </a:t>
            </a:r>
            <a:r>
              <a:rPr lang="en-US" i="1" dirty="0" smtClean="0"/>
              <a:t>technical </a:t>
            </a:r>
            <a:r>
              <a:rPr lang="en-US" dirty="0" smtClean="0"/>
              <a:t>replicates.</a:t>
            </a:r>
          </a:p>
          <a:p>
            <a:r>
              <a:rPr lang="en-US" dirty="0" smtClean="0"/>
              <a:t>They only measure variability due to experimental error!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increase </a:t>
            </a:r>
            <a:r>
              <a:rPr lang="en-US" i="1" dirty="0" smtClean="0"/>
              <a:t>n</a:t>
            </a:r>
            <a:r>
              <a:rPr lang="en-US" dirty="0" smtClean="0"/>
              <a:t>, the number of samples, we must repeat experiments with different flasks of cells!</a:t>
            </a:r>
          </a:p>
          <a:p>
            <a:r>
              <a:rPr lang="en-US" b="1" dirty="0" smtClean="0"/>
              <a:t>It is not appropriate to use error bars if you have not repeated the experiment with biological replicates.</a:t>
            </a:r>
            <a:endParaRPr 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n</a:t>
            </a:r>
            <a:r>
              <a:rPr lang="en-US" dirty="0" smtClean="0"/>
              <a:t> independent trials</a:t>
            </a:r>
          </a:p>
          <a:p>
            <a:r>
              <a:rPr lang="en-US" i="1" dirty="0" smtClean="0"/>
              <a:t>p</a:t>
            </a:r>
            <a:r>
              <a:rPr lang="en-US" dirty="0" smtClean="0"/>
              <a:t> probability of success of each trial</a:t>
            </a:r>
          </a:p>
          <a:p>
            <a:pPr lvl="1">
              <a:buNone/>
            </a:pPr>
            <a:r>
              <a:rPr lang="en-US" i="1" dirty="0" smtClean="0"/>
              <a:t>(1 – p) </a:t>
            </a:r>
            <a:r>
              <a:rPr lang="en-US" dirty="0" smtClean="0"/>
              <a:t>probability of failure</a:t>
            </a:r>
          </a:p>
          <a:p>
            <a:r>
              <a:rPr lang="en-US" dirty="0" smtClean="0"/>
              <a:t>What is the probability that there will be </a:t>
            </a:r>
            <a:r>
              <a:rPr lang="en-US" i="1" dirty="0" smtClean="0"/>
              <a:t>k</a:t>
            </a:r>
            <a:r>
              <a:rPr lang="en-US" dirty="0" smtClean="0"/>
              <a:t> successes in </a:t>
            </a:r>
            <a:r>
              <a:rPr lang="en-US" i="1" dirty="0" smtClean="0"/>
              <a:t>n</a:t>
            </a:r>
            <a:r>
              <a:rPr lang="en-US" dirty="0" smtClean="0"/>
              <a:t> independent trials? 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where 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304800" y="4343400"/>
            <a:ext cx="6584576" cy="1066800"/>
            <a:chOff x="304800" y="4419600"/>
            <a:chExt cx="6584576" cy="1066800"/>
          </a:xfrm>
        </p:grpSpPr>
        <p:pic>
          <p:nvPicPr>
            <p:cNvPr id="5" name="Picture 4" descr="acae18215d78241c5f7d905bf0bc3556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4572000"/>
              <a:ext cx="6508376" cy="9144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304800" y="4419600"/>
              <a:ext cx="1828800" cy="10668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 descr="c2d02458d8c35f11e465c639ba62f08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5562600"/>
            <a:ext cx="2635624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Categorical </a:t>
            </a:r>
            <a:r>
              <a:rPr lang="en-US" dirty="0" err="1" smtClean="0"/>
              <a:t>vs</a:t>
            </a:r>
            <a:r>
              <a:rPr lang="en-US" dirty="0" smtClean="0"/>
              <a:t> Quantitative Variables/Data</a:t>
            </a:r>
          </a:p>
          <a:p>
            <a:r>
              <a:rPr lang="en-US" dirty="0" smtClean="0"/>
              <a:t>Random Variable</a:t>
            </a:r>
          </a:p>
          <a:p>
            <a:r>
              <a:rPr lang="en-US" dirty="0" smtClean="0"/>
              <a:t>Mean:</a:t>
            </a:r>
          </a:p>
          <a:p>
            <a:r>
              <a:rPr lang="en-US" dirty="0" smtClean="0"/>
              <a:t>Median</a:t>
            </a:r>
          </a:p>
          <a:p>
            <a:r>
              <a:rPr lang="en-US" dirty="0" smtClean="0"/>
              <a:t>Percentiles</a:t>
            </a:r>
          </a:p>
          <a:p>
            <a:r>
              <a:rPr lang="en-US" dirty="0" smtClean="0"/>
              <a:t>Variance: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4800600" cy="4525963"/>
          </a:xfrm>
        </p:spPr>
        <p:txBody>
          <a:bodyPr/>
          <a:lstStyle/>
          <a:p>
            <a:r>
              <a:rPr lang="en-US" dirty="0" smtClean="0"/>
              <a:t>Standard Deviation:</a:t>
            </a:r>
          </a:p>
          <a:p>
            <a:pPr lvl="1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Range</a:t>
            </a:r>
          </a:p>
          <a:p>
            <a:r>
              <a:rPr lang="en-US" dirty="0" err="1" smtClean="0"/>
              <a:t>Interquartile</a:t>
            </a:r>
            <a:r>
              <a:rPr lang="en-US" dirty="0" smtClean="0"/>
              <a:t> Range            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IQR = Q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– Q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en-US" dirty="0" smtClean="0"/>
              <a:t>Outliers:</a:t>
            </a:r>
          </a:p>
          <a:p>
            <a:pPr>
              <a:buNone/>
            </a:pPr>
            <a:endParaRPr lang="en-US" baseline="-25000" dirty="0" smtClean="0"/>
          </a:p>
          <a:p>
            <a:pPr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– 1.5 x IQR &gt; Outliers &gt;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+ 1.5 x IQR</a:t>
            </a:r>
            <a:endParaRPr lang="en-US" sz="2000" i="1" baseline="-25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a15e42f3b21b37ece5eb4d5466a9fc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3505200"/>
            <a:ext cx="1762125" cy="762000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914400" y="5715000"/>
            <a:ext cx="2990538" cy="1676400"/>
            <a:chOff x="2819400" y="4953000"/>
            <a:chExt cx="2990538" cy="1676400"/>
          </a:xfrm>
        </p:grpSpPr>
        <p:pic>
          <p:nvPicPr>
            <p:cNvPr id="6" name="Picture 5" descr="8a1acf93648eb6015f4d912d01eda8e7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19400" y="4953000"/>
              <a:ext cx="2990538" cy="1600200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2895600" y="5715000"/>
              <a:ext cx="2895600" cy="9144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91ea0949a71eb719b5626e83bd3d6d4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7900" y="2171700"/>
            <a:ext cx="3276600" cy="9186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en-US" dirty="0"/>
          </a:p>
        </p:txBody>
      </p:sp>
      <p:pic>
        <p:nvPicPr>
          <p:cNvPr id="10" name="Content Placeholder 9" descr="normal.em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1600" y="3937000"/>
            <a:ext cx="5791200" cy="2904698"/>
          </a:xfrm>
        </p:spPr>
      </p:pic>
      <p:sp>
        <p:nvSpPr>
          <p:cNvPr id="11" name="TextBox 10"/>
          <p:cNvSpPr txBox="1"/>
          <p:nvPr/>
        </p:nvSpPr>
        <p:spPr>
          <a:xfrm>
            <a:off x="76200" y="1371600"/>
            <a:ext cx="457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Frequently arises in nature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Does not always apply to a set of data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But many statistical methods </a:t>
            </a:r>
            <a:r>
              <a:rPr lang="en-US" sz="2400" b="1" dirty="0" smtClean="0"/>
              <a:t>require</a:t>
            </a:r>
            <a:r>
              <a:rPr lang="en-US" sz="2400" dirty="0" smtClean="0"/>
              <a:t> the data to be normally distributed!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1752600"/>
            <a:ext cx="4572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μ</a:t>
            </a:r>
            <a:r>
              <a:rPr lang="en-US" sz="2400" dirty="0" smtClean="0"/>
              <a:t> = Mean</a:t>
            </a:r>
          </a:p>
          <a:p>
            <a:pPr algn="ctr"/>
            <a:r>
              <a:rPr lang="el-GR" sz="2400" dirty="0" smtClean="0"/>
              <a:t>σ</a:t>
            </a:r>
            <a:r>
              <a:rPr lang="en-US" sz="2400" dirty="0" smtClean="0"/>
              <a:t> = </a:t>
            </a:r>
            <a:r>
              <a:rPr lang="en-US" sz="2400" dirty="0" smtClean="0"/>
              <a:t>Standard Deviation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Probability of a random variable falling between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1 </a:t>
            </a:r>
            <a:r>
              <a:rPr lang="en-US" sz="2400" dirty="0" smtClean="0"/>
              <a:t>and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 </a:t>
            </a:r>
            <a:r>
              <a:rPr lang="en-US" sz="2400" dirty="0" smtClean="0"/>
              <a:t>= </a:t>
            </a:r>
          </a:p>
          <a:p>
            <a:pPr algn="ctr"/>
            <a:r>
              <a:rPr lang="en-US" sz="2400" dirty="0" smtClean="0"/>
              <a:t>the area under the curve from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 </a:t>
            </a:r>
            <a:r>
              <a:rPr lang="en-US" sz="2400" dirty="0" smtClean="0"/>
              <a:t>to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2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“Tail” Probabilities = Probability from –∞ to </a:t>
            </a:r>
            <a:r>
              <a:rPr lang="en-US" sz="2400" i="1" dirty="0" smtClean="0"/>
              <a:t>x</a:t>
            </a:r>
            <a:r>
              <a:rPr lang="en-US" sz="2400" dirty="0" smtClean="0"/>
              <a:t> or from </a:t>
            </a:r>
            <a:r>
              <a:rPr lang="en-US" sz="2400" i="1" dirty="0" smtClean="0"/>
              <a:t>x</a:t>
            </a:r>
            <a:r>
              <a:rPr lang="en-US" sz="2400" dirty="0" smtClean="0"/>
              <a:t> to +∞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Normality: Q-Q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statistical tools require normally distributed data.</a:t>
            </a:r>
          </a:p>
          <a:p>
            <a:r>
              <a:rPr lang="en-US" dirty="0" smtClean="0"/>
              <a:t>How to assess normality of your data? </a:t>
            </a:r>
          </a:p>
          <a:p>
            <a:r>
              <a:rPr lang="en-US" dirty="0" smtClean="0"/>
              <a:t>‘</a:t>
            </a:r>
            <a:r>
              <a:rPr lang="en-US" dirty="0" err="1" smtClean="0"/>
              <a:t>Quantile</a:t>
            </a:r>
            <a:r>
              <a:rPr lang="en-US" dirty="0" smtClean="0"/>
              <a:t>’ or Q-Q plot: </a:t>
            </a:r>
            <a:r>
              <a:rPr lang="en-US" b="1" dirty="0" err="1" smtClean="0"/>
              <a:t>Quantiles</a:t>
            </a:r>
            <a:r>
              <a:rPr lang="en-US" b="1" dirty="0" smtClean="0"/>
              <a:t> of data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n-US" b="1" dirty="0" err="1" smtClean="0"/>
              <a:t>quantiles</a:t>
            </a:r>
            <a:r>
              <a:rPr lang="en-US" b="1" dirty="0" smtClean="0"/>
              <a:t> of normal distribution with same mean and SD as data</a:t>
            </a:r>
            <a:endParaRPr lang="en-US" b="1" dirty="0"/>
          </a:p>
        </p:txBody>
      </p:sp>
      <p:pic>
        <p:nvPicPr>
          <p:cNvPr id="5" name="Picture 4" descr="360px-Normal_exponential_qq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9600" y="1371600"/>
            <a:ext cx="2797629" cy="2447925"/>
          </a:xfrm>
          <a:prstGeom prst="rect">
            <a:avLst/>
          </a:prstGeom>
        </p:spPr>
      </p:pic>
      <p:pic>
        <p:nvPicPr>
          <p:cNvPr id="6" name="Picture 5" descr="360px-Normal_normal_qq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9800" y="3962400"/>
            <a:ext cx="2848429" cy="24923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Central Limit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</a:t>
            </a:r>
            <a:r>
              <a:rPr lang="en-US" dirty="0" err="1" smtClean="0"/>
              <a:t>vs</a:t>
            </a:r>
            <a:r>
              <a:rPr lang="en-US" dirty="0" smtClean="0"/>
              <a:t> Sample</a:t>
            </a:r>
          </a:p>
          <a:p>
            <a:pPr lvl="1"/>
            <a:r>
              <a:rPr lang="en-US" dirty="0" smtClean="0"/>
              <a:t>Sample mean and standard deviation are random variables!</a:t>
            </a:r>
          </a:p>
          <a:p>
            <a:r>
              <a:rPr lang="en-US" dirty="0" smtClean="0"/>
              <a:t>Central Limit Theorem for Sample Proportions:</a:t>
            </a:r>
          </a:p>
          <a:p>
            <a:pPr>
              <a:buNone/>
            </a:pPr>
            <a:r>
              <a:rPr lang="en-US" sz="1800" i="1" dirty="0" smtClean="0"/>
              <a:t>p%</a:t>
            </a:r>
            <a:r>
              <a:rPr lang="en-US" sz="1800" dirty="0" smtClean="0"/>
              <a:t> of a population has a certain characteristic – NOT a random variable</a:t>
            </a:r>
            <a:endParaRPr lang="en-US" sz="1800" i="1" dirty="0" smtClean="0"/>
          </a:p>
          <a:p>
            <a:pPr>
              <a:buNone/>
            </a:pPr>
            <a:r>
              <a:rPr lang="en-US" sz="1800" dirty="0" smtClean="0"/>
              <a:t>From a sample size </a:t>
            </a:r>
            <a:r>
              <a:rPr lang="en-US" sz="1800" i="1" dirty="0" smtClean="0"/>
              <a:t>n</a:t>
            </a:r>
            <a:r>
              <a:rPr lang="en-US" sz="1800" dirty="0" smtClean="0"/>
              <a:t>, </a:t>
            </a:r>
            <a:r>
              <a:rPr lang="en-US" sz="1800" i="1" dirty="0" smtClean="0"/>
              <a:t>p%</a:t>
            </a:r>
            <a:r>
              <a:rPr lang="en-US" sz="1800" dirty="0" smtClean="0"/>
              <a:t> of the sample has the characteristic</a:t>
            </a:r>
          </a:p>
          <a:p>
            <a:pPr>
              <a:buNone/>
            </a:pPr>
            <a:r>
              <a:rPr lang="en-US" sz="1800" dirty="0" smtClean="0"/>
              <a:t>As </a:t>
            </a:r>
            <a:r>
              <a:rPr lang="en-US" sz="1800" i="1" dirty="0" smtClean="0"/>
              <a:t>n</a:t>
            </a:r>
            <a:r>
              <a:rPr lang="en-US" sz="1800" dirty="0" smtClean="0"/>
              <a:t> gets large, </a:t>
            </a:r>
            <a:r>
              <a:rPr lang="el-GR" sz="1800" i="1" dirty="0" smtClean="0"/>
              <a:t>μ</a:t>
            </a:r>
            <a:r>
              <a:rPr lang="en-US" sz="1800" i="1" baseline="-25000" dirty="0" smtClean="0"/>
              <a:t>p</a:t>
            </a:r>
            <a:r>
              <a:rPr lang="en-US" sz="1800" i="1" dirty="0" smtClean="0"/>
              <a:t> </a:t>
            </a:r>
            <a:r>
              <a:rPr lang="en-US" sz="1800" dirty="0" smtClean="0"/>
              <a:t>=</a:t>
            </a:r>
            <a:r>
              <a:rPr lang="en-US" sz="1800" i="1" dirty="0" smtClean="0"/>
              <a:t> p </a:t>
            </a:r>
            <a:r>
              <a:rPr lang="en-US" sz="1800" dirty="0" smtClean="0"/>
              <a:t>and</a:t>
            </a:r>
            <a:r>
              <a:rPr lang="en-US" sz="1800" i="1" dirty="0"/>
              <a:t> </a:t>
            </a:r>
            <a:endParaRPr lang="en-US" sz="1800" i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Central Limit Theorem for Sample Means:</a:t>
            </a:r>
          </a:p>
          <a:p>
            <a:pPr>
              <a:buNone/>
            </a:pPr>
            <a:r>
              <a:rPr lang="en-US" sz="1800" dirty="0" smtClean="0"/>
              <a:t>A characteristic is distributed in a population with mean </a:t>
            </a:r>
            <a:r>
              <a:rPr lang="el-GR" sz="1800" i="1" dirty="0" smtClean="0"/>
              <a:t>μ</a:t>
            </a:r>
            <a:r>
              <a:rPr lang="el-GR" sz="1800" dirty="0" smtClean="0"/>
              <a:t> </a:t>
            </a:r>
            <a:r>
              <a:rPr lang="en-US" sz="1800" dirty="0" smtClean="0"/>
              <a:t>and standard deviation </a:t>
            </a:r>
            <a:r>
              <a:rPr lang="el-GR" sz="1800" i="1" dirty="0" smtClean="0"/>
              <a:t>σ</a:t>
            </a:r>
            <a:r>
              <a:rPr lang="en-US" sz="1800" dirty="0"/>
              <a:t> </a:t>
            </a:r>
            <a:r>
              <a:rPr lang="en-US" sz="1800" dirty="0" smtClean="0"/>
              <a:t>– but not necessarily normally</a:t>
            </a:r>
          </a:p>
          <a:p>
            <a:pPr>
              <a:buNone/>
            </a:pPr>
            <a:r>
              <a:rPr lang="en-US" sz="1800" dirty="0" smtClean="0"/>
              <a:t>A sample of size </a:t>
            </a:r>
            <a:r>
              <a:rPr lang="en-US" sz="1800" i="1" dirty="0" smtClean="0"/>
              <a:t>n</a:t>
            </a:r>
            <a:r>
              <a:rPr lang="en-US" sz="1800" dirty="0" smtClean="0"/>
              <a:t> is randomly chosen and the characteristic measured on each individual</a:t>
            </a:r>
          </a:p>
          <a:p>
            <a:pPr>
              <a:buNone/>
            </a:pPr>
            <a:r>
              <a:rPr lang="en-US" sz="1800" dirty="0" smtClean="0"/>
              <a:t>The average of the characteristic,    , is a random variable!</a:t>
            </a:r>
          </a:p>
          <a:p>
            <a:pPr>
              <a:buNone/>
            </a:pPr>
            <a:r>
              <a:rPr lang="en-US" sz="1800" dirty="0" smtClean="0"/>
              <a:t>If </a:t>
            </a:r>
            <a:r>
              <a:rPr lang="en-US" sz="1800" i="1" dirty="0" smtClean="0"/>
              <a:t>n</a:t>
            </a:r>
            <a:r>
              <a:rPr lang="en-US" sz="1800" dirty="0" smtClean="0"/>
              <a:t> is sufficiently large,     is approximately normally distributed, </a:t>
            </a:r>
            <a:r>
              <a:rPr lang="el-GR" sz="1800" dirty="0" smtClean="0"/>
              <a:t>μ</a:t>
            </a:r>
            <a:r>
              <a:rPr lang="en-US" sz="1800" baseline="-25000" dirty="0" smtClean="0"/>
              <a:t>x</a:t>
            </a:r>
            <a:r>
              <a:rPr lang="en-US" sz="1800" dirty="0" smtClean="0"/>
              <a:t> = </a:t>
            </a:r>
            <a:r>
              <a:rPr lang="el-GR" sz="1800" dirty="0" smtClean="0"/>
              <a:t>μ</a:t>
            </a:r>
            <a:r>
              <a:rPr lang="en-US" sz="1800" dirty="0" smtClean="0"/>
              <a:t> and </a:t>
            </a:r>
            <a:r>
              <a:rPr lang="el-GR" sz="1800" dirty="0" smtClean="0"/>
              <a:t>σ</a:t>
            </a:r>
            <a:r>
              <a:rPr lang="en-US" sz="1800" baseline="-25000" dirty="0" smtClean="0"/>
              <a:t>x</a:t>
            </a:r>
            <a:r>
              <a:rPr lang="en-US" sz="1800" dirty="0"/>
              <a:t> </a:t>
            </a:r>
            <a:r>
              <a:rPr lang="en-US" sz="1800" dirty="0" smtClean="0"/>
              <a:t>= </a:t>
            </a:r>
            <a:r>
              <a:rPr lang="el-GR" sz="1800" dirty="0" smtClean="0"/>
              <a:t>σ</a:t>
            </a:r>
            <a:r>
              <a:rPr lang="en-US" sz="1800" dirty="0" smtClean="0"/>
              <a:t>/</a:t>
            </a:r>
            <a:r>
              <a:rPr lang="en-US" sz="1800" dirty="0" err="1" smtClean="0"/>
              <a:t>sqrt</a:t>
            </a:r>
            <a:r>
              <a:rPr lang="en-US" sz="1800" dirty="0" smtClean="0"/>
              <a:t>(n)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495550" y="50101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^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0" y="5562600"/>
          <a:ext cx="1550505" cy="685800"/>
        </p:xfrm>
        <a:graphic>
          <a:graphicData uri="http://schemas.openxmlformats.org/presentationml/2006/ole">
            <p:oleObj spid="_x0000_s1026" name="Equation" r:id="rId3" imgW="660240" imgH="29196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804150" y="4552950"/>
          <a:ext cx="273050" cy="322695"/>
        </p:xfrm>
        <a:graphic>
          <a:graphicData uri="http://schemas.openxmlformats.org/presentationml/2006/ole">
            <p:oleObj spid="_x0000_s1027" name="Equation" r:id="rId4" imgW="139680" imgH="16488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858000" y="5135562"/>
          <a:ext cx="273050" cy="322263"/>
        </p:xfrm>
        <a:graphic>
          <a:graphicData uri="http://schemas.openxmlformats.org/presentationml/2006/ole">
            <p:oleObj spid="_x0000_s1029" name="Equation" r:id="rId5" imgW="139680" imgH="16488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Error Bars: Standard Deviation </a:t>
            </a:r>
            <a:r>
              <a:rPr lang="en-US" dirty="0" err="1" smtClean="0"/>
              <a:t>vs</a:t>
            </a:r>
            <a:r>
              <a:rPr lang="en-US" dirty="0" smtClean="0"/>
              <a:t> Standard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Standard Deviation: The variation of a characteristic </a:t>
            </a:r>
            <a:r>
              <a:rPr lang="en-US" i="1" dirty="0" smtClean="0"/>
              <a:t>within a population.</a:t>
            </a:r>
          </a:p>
          <a:p>
            <a:pPr lvl="1"/>
            <a:r>
              <a:rPr lang="en-US" dirty="0" smtClean="0"/>
              <a:t>Independent of </a:t>
            </a:r>
            <a:r>
              <a:rPr lang="en-US" i="1" dirty="0" smtClean="0"/>
              <a:t>n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More informative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Standard Error: AKA the ‘standard deviation of the mean,’ this is </a:t>
            </a:r>
            <a:r>
              <a:rPr lang="en-US" i="1" dirty="0" smtClean="0"/>
              <a:t>how the sample mean varies with different samples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Remember sample means are random variables subject to experimental error</a:t>
            </a:r>
          </a:p>
          <a:p>
            <a:pPr lvl="1"/>
            <a:r>
              <a:rPr lang="en-US" dirty="0" smtClean="0"/>
              <a:t>It equals </a:t>
            </a:r>
            <a:r>
              <a:rPr lang="en-US" b="1" dirty="0" smtClean="0"/>
              <a:t>SD/</a:t>
            </a:r>
            <a:r>
              <a:rPr lang="en-US" b="1" dirty="0" err="1" smtClean="0"/>
              <a:t>sqrt</a:t>
            </a:r>
            <a:r>
              <a:rPr lang="en-US" b="1" dirty="0" smtClean="0"/>
              <a:t>(n)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Bars: Confidence Intervals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“95% Confidence Interval:” the range of values that the </a:t>
            </a:r>
            <a:r>
              <a:rPr lang="en-US" i="1" dirty="0" smtClean="0"/>
              <a:t>population</a:t>
            </a:r>
            <a:r>
              <a:rPr lang="en-US" dirty="0" smtClean="0"/>
              <a:t> mean could be within with 95% confidence: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is the 95% confidence interval for large </a:t>
            </a:r>
            <a:r>
              <a:rPr lang="en-US" i="1" dirty="0" smtClean="0"/>
              <a:t>n</a:t>
            </a:r>
            <a:r>
              <a:rPr lang="en-US" dirty="0" smtClean="0"/>
              <a:t> (&gt; 40)</a:t>
            </a:r>
          </a:p>
          <a:p>
            <a:r>
              <a:rPr lang="en-US" dirty="0" smtClean="0"/>
              <a:t>For smaller </a:t>
            </a:r>
            <a:r>
              <a:rPr lang="en-US" i="1" dirty="0" smtClean="0"/>
              <a:t>n</a:t>
            </a:r>
            <a:r>
              <a:rPr lang="en-US" dirty="0" smtClean="0"/>
              <a:t> or different %, the equation is modified slightly. Versions for population proportions exist too.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ChangeAspect="1"/>
          </p:cNvGraphicFramePr>
          <p:nvPr>
            <p:ph sz="half" idx="2"/>
          </p:nvPr>
        </p:nvGraphicFramePr>
        <p:xfrm>
          <a:off x="533400" y="2933700"/>
          <a:ext cx="4038600" cy="908050"/>
        </p:xfrm>
        <a:graphic>
          <a:graphicData uri="http://schemas.openxmlformats.org/presentationml/2006/ole">
            <p:oleObj spid="_x0000_s3074" name="Equation" r:id="rId3" imgW="2031840" imgH="45720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724400" y="1600200"/>
            <a:ext cx="43434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to Use: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/>
              <a:t>Standard Deviation: When </a:t>
            </a:r>
            <a:r>
              <a:rPr lang="en-US" sz="2800" i="1" dirty="0" smtClean="0"/>
              <a:t>n</a:t>
            </a:r>
            <a:r>
              <a:rPr lang="en-US" sz="2800" dirty="0" smtClean="0"/>
              <a:t> is very large and/or you wish to emphasize the spread within the population.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Error: When comparing means between populations and have moderate </a:t>
            </a:r>
            <a:r>
              <a:rPr kumimoji="0" lang="en-US" sz="28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i="0" baseline="0" dirty="0" smtClean="0"/>
              <a:t>Confidence</a:t>
            </a:r>
            <a:r>
              <a:rPr lang="en-US" sz="2800" i="0" dirty="0" smtClean="0"/>
              <a:t> Intervals: When comparing between populations; frequently used in medicine for ease of interpretation.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Range: Almost never.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of Experiments: </a:t>
            </a:r>
            <a:br>
              <a:rPr lang="en-US" dirty="0" smtClean="0"/>
            </a:br>
            <a:r>
              <a:rPr lang="en-US" dirty="0" smtClean="0"/>
              <a:t>Statistical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Mathematical models are </a:t>
            </a:r>
            <a:r>
              <a:rPr lang="en-US" i="1" dirty="0" smtClean="0"/>
              <a:t>deterministic</a:t>
            </a:r>
            <a:r>
              <a:rPr lang="en-US" dirty="0" smtClean="0"/>
              <a:t>, but statistical models are </a:t>
            </a:r>
            <a:r>
              <a:rPr lang="en-US" i="1" dirty="0" smtClean="0"/>
              <a:t>random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Given a set of data, fit it to a model so that </a:t>
            </a:r>
            <a:r>
              <a:rPr lang="en-US" i="1" dirty="0" smtClean="0"/>
              <a:t>dependent </a:t>
            </a:r>
            <a:r>
              <a:rPr lang="en-US" dirty="0" smtClean="0"/>
              <a:t>variables can be predicted from </a:t>
            </a:r>
            <a:r>
              <a:rPr lang="en-US" i="1" dirty="0" smtClean="0"/>
              <a:t>independent</a:t>
            </a:r>
            <a:r>
              <a:rPr lang="en-US" dirty="0"/>
              <a:t> </a:t>
            </a:r>
            <a:r>
              <a:rPr lang="en-US" dirty="0" smtClean="0"/>
              <a:t>variables.</a:t>
            </a:r>
          </a:p>
          <a:p>
            <a:pPr lvl="1"/>
            <a:r>
              <a:rPr lang="en-US" dirty="0" smtClean="0"/>
              <a:t>But never exactly!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Ex: Suppose it’s known that x (independent) and y (dependent) have a linear relationship:</a:t>
            </a:r>
          </a:p>
          <a:p>
            <a:endParaRPr lang="en-US" dirty="0"/>
          </a:p>
          <a:p>
            <a:r>
              <a:rPr lang="en-US" dirty="0" smtClean="0"/>
              <a:t>Here, the </a:t>
            </a:r>
            <a:r>
              <a:rPr lang="el-GR" dirty="0" smtClean="0"/>
              <a:t>β</a:t>
            </a:r>
            <a:r>
              <a:rPr lang="en-US" dirty="0" smtClean="0"/>
              <a:t>’s are parameters and </a:t>
            </a:r>
            <a:r>
              <a:rPr lang="el-GR" dirty="0" smtClean="0"/>
              <a:t>ε</a:t>
            </a:r>
            <a:r>
              <a:rPr lang="en-US" dirty="0" smtClean="0"/>
              <a:t> is an error term of known distribution.</a:t>
            </a:r>
          </a:p>
          <a:p>
            <a:r>
              <a:rPr lang="en-US" dirty="0" smtClean="0"/>
              <a:t>Find the parameters </a:t>
            </a:r>
            <a:r>
              <a:rPr lang="en-US" dirty="0" smtClean="0">
                <a:sym typeface="Wingdings" pitchFamily="2" charset="2"/>
              </a:rPr>
              <a:t> make predictions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486400" y="3254260"/>
          <a:ext cx="2355851" cy="454140"/>
        </p:xfrm>
        <a:graphic>
          <a:graphicData uri="http://schemas.openxmlformats.org/presentationml/2006/ole">
            <p:oleObj spid="_x0000_s4098" name="Equation" r:id="rId3" imgW="10540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1314</Words>
  <Application>Microsoft Office PowerPoint</Application>
  <PresentationFormat>On-screen Show (4:3)</PresentationFormat>
  <Paragraphs>181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Microsoft Equation 3.0</vt:lpstr>
      <vt:lpstr>Statistics &amp; Biology</vt:lpstr>
      <vt:lpstr>A Statistician’s ‘Scientific Method’</vt:lpstr>
      <vt:lpstr>Important Terms</vt:lpstr>
      <vt:lpstr>Normal Distribution</vt:lpstr>
      <vt:lpstr>Assessing Normality: Q-Q Plots</vt:lpstr>
      <vt:lpstr>The Central Limit Theorem</vt:lpstr>
      <vt:lpstr>Error Bars: Standard Deviation vs Standard Error</vt:lpstr>
      <vt:lpstr>Error Bars: Confidence Intervals</vt:lpstr>
      <vt:lpstr>Design of Experiments:  Statistical Models</vt:lpstr>
      <vt:lpstr>Design of Experiments:  Choosing Statistical Models</vt:lpstr>
      <vt:lpstr>Design of Experiments:  Sampling Problems</vt:lpstr>
      <vt:lpstr>Hypothesis Testing</vt:lpstr>
      <vt:lpstr>Hypothesis Testing: Example</vt:lpstr>
      <vt:lpstr>5 Steps to Hypothesis Testing</vt:lpstr>
      <vt:lpstr>First… what is a p-value?</vt:lpstr>
      <vt:lpstr>Hypothesis Tests for Normally Distributed Data</vt:lpstr>
      <vt:lpstr>Non-Parametric Tests for Abnormally Distributed Data</vt:lpstr>
      <vt:lpstr>Displaying Data</vt:lpstr>
      <vt:lpstr>Correlation vs Causation</vt:lpstr>
      <vt:lpstr>Biological vs Technical Replicates</vt:lpstr>
      <vt:lpstr>Binomial Distribution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</dc:creator>
  <cp:lastModifiedBy>Will</cp:lastModifiedBy>
  <cp:revision>48</cp:revision>
  <dcterms:created xsi:type="dcterms:W3CDTF">2012-02-07T16:14:21Z</dcterms:created>
  <dcterms:modified xsi:type="dcterms:W3CDTF">2012-02-07T22:30:17Z</dcterms:modified>
</cp:coreProperties>
</file>