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notesSlides/notesSlide14.xml" ContentType="application/vnd.openxmlformats-officedocument.presentationml.notesSlide+xml"/>
  <Override PartName="/ppt/theme/theme2.xml" ContentType="application/vnd.openxmlformats-officedocument.theme+xml"/>
  <Override PartName="/ppt/notesSlides/notesSlide11.xml" ContentType="application/vnd.openxmlformats-officedocument.presentationml.notes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notesSlides/notesSlide9.xml" ContentType="application/vnd.openxmlformats-officedocument.presentationml.notes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notesSlides/notesSlide16.xml" ContentType="application/vnd.openxmlformats-officedocument.presentationml.notesSlide+xml"/>
  <Override PartName="/ppt/notesSlides/notesSlide2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9.xml" ContentType="application/vnd.openxmlformats-officedocument.presentationml.notes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notesSlides/notesSlide18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notesSlides/notesSlide10.xml" ContentType="application/vnd.openxmlformats-officedocument.presentationml.notesSlide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54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defRPr sz="1400" b="0" i="0" u="none" strike="noStrike" cap="none" baseline="0">
        <a:solidFill>
          <a:srgbClr val="000000"/>
        </a:solidFill>
        <a:latin typeface="Arial" panose="00000000000000000000"/>
        <a:ea typeface="Arial" panose="00000000000000000000"/>
        <a:cs typeface="Arial" panose="00000000000000000000"/>
        <a:sym typeface="Arial" panose="0000000000000000000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defRPr sz="1400" b="0" i="0" u="none" strike="noStrike" cap="none" baseline="0">
        <a:solidFill>
          <a:srgbClr val="000000"/>
        </a:solidFill>
        <a:latin typeface="Arial" panose="00000000000000000000"/>
        <a:ea typeface="Arial" panose="00000000000000000000"/>
        <a:cs typeface="Arial" panose="00000000000000000000"/>
        <a:sym typeface="Arial" panose="0000000000000000000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defRPr sz="1400" b="0" i="0" u="none" strike="noStrike" cap="none" baseline="0">
        <a:solidFill>
          <a:srgbClr val="000000"/>
        </a:solidFill>
        <a:latin typeface="Arial" panose="00000000000000000000"/>
        <a:ea typeface="Arial" panose="00000000000000000000"/>
        <a:cs typeface="Arial" panose="00000000000000000000"/>
        <a:sym typeface="Arial" panose="0000000000000000000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defRPr sz="1400" b="0" i="0" u="none" strike="noStrike" cap="none" baseline="0">
        <a:solidFill>
          <a:srgbClr val="000000"/>
        </a:solidFill>
        <a:latin typeface="Arial" panose="00000000000000000000"/>
        <a:ea typeface="Arial" panose="00000000000000000000"/>
        <a:cs typeface="Arial" panose="00000000000000000000"/>
        <a:sym typeface="Arial" panose="0000000000000000000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defRPr sz="1400" b="0" i="0" u="none" strike="noStrike" cap="none" baseline="0">
        <a:solidFill>
          <a:srgbClr val="000000"/>
        </a:solidFill>
        <a:latin typeface="Arial" panose="00000000000000000000"/>
        <a:ea typeface="Arial" panose="00000000000000000000"/>
        <a:cs typeface="Arial" panose="00000000000000000000"/>
        <a:sym typeface="Arial" panose="0000000000000000000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defRPr sz="1400" b="0" i="0" u="none" strike="noStrike" cap="none" baseline="0">
        <a:solidFill>
          <a:srgbClr val="000000"/>
        </a:solidFill>
        <a:latin typeface="Arial" panose="00000000000000000000"/>
        <a:ea typeface="Arial" panose="00000000000000000000"/>
        <a:cs typeface="Arial" panose="00000000000000000000"/>
        <a:sym typeface="Arial" panose="0000000000000000000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defRPr sz="1400" b="0" i="0" u="none" strike="noStrike" cap="none" baseline="0">
        <a:solidFill>
          <a:srgbClr val="000000"/>
        </a:solidFill>
        <a:latin typeface="Arial" panose="00000000000000000000"/>
        <a:ea typeface="Arial" panose="00000000000000000000"/>
        <a:cs typeface="Arial" panose="00000000000000000000"/>
        <a:sym typeface="Arial" panose="0000000000000000000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defRPr sz="1400" b="0" i="0" u="none" strike="noStrike" cap="none" baseline="0">
        <a:solidFill>
          <a:srgbClr val="000000"/>
        </a:solidFill>
        <a:latin typeface="Arial" panose="00000000000000000000"/>
        <a:ea typeface="Arial" panose="00000000000000000000"/>
        <a:cs typeface="Arial" panose="00000000000000000000"/>
        <a:sym typeface="Arial" panose="0000000000000000000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defRPr sz="1400" b="0" i="0" u="none" strike="noStrike" cap="none" baseline="0">
        <a:solidFill>
          <a:srgbClr val="000000"/>
        </a:solidFill>
        <a:latin typeface="Arial" panose="00000000000000000000"/>
        <a:ea typeface="Arial" panose="00000000000000000000"/>
        <a:cs typeface="Arial" panose="00000000000000000000"/>
        <a:sym typeface="Arial" panose="0000000000000000000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8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theme" Target="theme/theme1.xml"/><Relationship Id="rId14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28" Type="http://schemas.openxmlformats.org/officeDocument/2006/relationships/tableStyles" Target="tableStyles.xml"/><Relationship Id="rId26" Type="http://schemas.openxmlformats.org/officeDocument/2006/relationships/viewProps" Target="viewProps.xml"/><Relationship Id="rId11" Type="http://schemas.openxmlformats.org/officeDocument/2006/relationships/slide" Target="slides/slide10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pPr marL="914400" lvl="1" indent="-317500">
              <a:buClr>
                <a:srgbClr val="000000"/>
              </a:buClr>
              <a:buSzPct val="127272"/>
              <a:buFont typeface="Courier New"/>
              <a:buChar char="o"/>
            </a:pPr>
            <a:r>
              <a:rPr sz="1100"/>
              <a:t>
</a:t>
            </a:r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" name="Shape 28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4" name="Shape 84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Shape 90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Shape 96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Shape 10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" name="Shape 108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4" name="Shape 114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Shape 120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r>
              <a:rPr/>
              <a:t>possible future implementations of the system may need TetR aptamers with different binding capabilities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7" name="Shape 127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pPr lvl="0" rtl="0"/>
            <a:r>
              <a:rPr/>
              <a:t>RHS: binding of TetR to the aptamer represses translation of Ura3p</a:t>
            </a:r>
          </a:p>
          <a:p>
            <a:r>
              <a:rPr/>
              <a:t>LHS: aTc inhibits TetR from binding to the aptamer, allowing translation of Ura3p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pPr lvl="0" rtl="0"/>
            <a:r>
              <a:rPr/>
              <a:t>both strains viable in normal media</a:t>
            </a:r>
          </a:p>
          <a:p>
            <a:r>
              <a:rPr/>
              <a:t>inclusion of 5-FOA causes death to cells expressing Ura3p: 5-1.2m2 strain can't repress translation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1" name="Shape 141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pPr lvl="0" rtl="0"/>
            <a:r>
              <a:rPr/>
              <a:t>aTc inhibits TetR from binding to the aptamer and repressing translation</a:t>
            </a:r>
          </a:p>
          <a:p>
            <a:pPr lvl="0" rtl="0"/>
            <a:r>
              <a:rPr/>
              <a:t>both strains grow because both are expressing Ura3p to live in the -uracil, +aTc media</a:t>
            </a:r>
          </a:p>
          <a:p>
            <a:r>
              <a:rPr/>
              <a:t>the 5-1.2 strain cannot grow on the -uracil, -aTc media because expression of Ura3p is repressed by TetR binding to the aptamer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" name="Shape 36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pPr lvl="0" rtl="0"/>
            <a:r>
              <a:rPr/>
              <a:t>motifs are circled</a:t>
            </a:r>
          </a:p>
          <a:p>
            <a:r>
              <a:rPr/>
              <a:t>potential start codons in green - one included in a motif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7" name="Shape 147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5" name="Shape 155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pPr lvl="0" rtl="0"/>
            <a:r>
              <a:rPr/>
              <a:t>also: possibility of creating similar mechanisms with other aptamers for complex systems?</a:t>
            </a:r>
          </a:p>
          <a:p>
            <a:pPr lvl="0" rtl="0"/>
            <a:r>
              <a:rPr/>
              <a:t>limitations:</a:t>
            </a:r>
          </a:p>
          <a:p>
            <a:pPr lvl="0" rtl="0"/>
            <a:r>
              <a:rPr/>
              <a:t>different graph profile for the inversion case</a:t>
            </a:r>
          </a:p>
          <a:p>
            <a:pPr lvl="0" rtl="0"/>
            <a:r>
              <a:rPr/>
              <a:t>somewhat decreases overall expression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pPr lvl="0" rtl="0"/>
            <a:r>
              <a:rPr/>
              <a:t>the aptamer shown before is included in the 5'-UTR of the desired ORF</a:t>
            </a:r>
          </a:p>
          <a:p>
            <a:pPr lvl="0" rtl="0"/>
            <a:r>
              <a:rPr/>
              <a:t>binding of TetR to the aptamer region inhibits translation of downstream protein</a:t>
            </a:r>
          </a:p>
          <a:p>
            <a:r>
              <a:rPr/>
              <a:t>tetracycline analogs aTc and Dox prevent binding, allowing translation to occur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8" name="Shape 48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4" name="Shape 54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Shape 60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6" name="Shape 66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2" name="Shape 7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8" name="Shape 78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itle" type="title">
  <p:cSld name="titl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ctrTitle"/>
          </p:nvPr>
        </p:nvSpPr>
        <p:spPr>
          <a:xfrm>
            <a:off x="685800" y="2111123"/>
            <a:ext cx="7772400" cy="15464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1pPr>
            <a:lvl2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2pPr>
            <a:lvl3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3pPr>
            <a:lvl4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4pPr>
            <a:lvl5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5pPr>
            <a:lvl6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6pPr>
            <a:lvl7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7pPr>
            <a:lvl8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8pPr>
            <a:lvl9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9pPr>
          </a:lstStyle>
          <a:p>
            <a:endParaRPr/>
          </a:p>
        </p:txBody>
      </p:sp>
      <p:sp>
        <p:nvSpPr>
          <p:cNvPr id="9" name="Shape 9"/>
          <p:cNvSpPr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31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1pPr>
            <a:lvl2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2pPr>
            <a:lvl3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3pPr>
            <a:lvl4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4pPr>
            <a:lvl5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5pPr>
            <a:lvl6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6pPr>
            <a:lvl7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7pPr>
            <a:lvl8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8pPr>
            <a:lvl9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x" type="tx">
  <p:cSld name="tx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9pPr>
          </a:lstStyle>
          <a:p>
            <a:endParaRPr/>
          </a:p>
        </p:txBody>
      </p:sp>
      <p:sp>
        <p:nvSpPr>
          <p:cNvPr id="12" name="Shap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marL="742950" indent="-285750" rtl="0">
              <a:defRPr/>
            </a:lvl2pPr>
            <a:lvl3pPr marL="1143000" indent="-228600" rtl="0">
              <a:defRPr/>
            </a:lvl3pPr>
            <a:lvl4pPr marL="1600200" indent="-228600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woColTx" type="twoColTx">
  <p:cSld name="twoColTx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9pPr>
          </a:lstStyle>
          <a:p>
            <a:endParaRPr/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3994525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16" name="Shape 16"/>
          <p:cNvSpPr>
            <a:spLocks noGrp="1"/>
          </p:cNvSpPr>
          <p:nvPr>
            <p:ph type="body" idx="2"/>
          </p:nvPr>
        </p:nvSpPr>
        <p:spPr>
          <a:xfrm>
            <a:off x="4692273" y="1600200"/>
            <a:ext cx="3994525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itleOnly" type="titleOnly">
  <p:cSld name="title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CAPTION_ONLY">
  <p:cSld name="CAPTION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457200" y="5875078"/>
            <a:ext cx="8229600" cy="69269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blank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1pPr>
            <a:lvl2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2pPr>
            <a:lvl3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3pPr>
            <a:lvl4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4pPr>
            <a:lvl5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5pPr>
            <a:lvl6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6pPr>
            <a:lvl7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7pPr>
            <a:lvl8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8pPr>
            <a:lvl9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9pPr>
          </a:lstStyle>
          <a:p>
            <a:endParaRPr/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sz="3000" b="0" i="0" u="none" strike="noStrike" cap="none" baseline="0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1pPr>
            <a:lvl2pPr marL="742950" indent="-285750" algn="l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2pPr>
            <a:lvl3pPr marL="1143000" indent="-228600" algn="l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3pPr>
            <a:lvl4pPr marL="16002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4pPr>
            <a:lvl5pPr marL="20574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5pPr>
            <a:lvl6pPr marL="25146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6pPr>
            <a:lvl7pPr marL="29718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7pPr>
            <a:lvl8pPr marL="34290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8pPr>
            <a:lvl9pPr marL="38862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 panose="00000000000000000000"/>
                <a:ea typeface="Arial" panose="00000000000000000000"/>
                <a:cs typeface="Arial" panose="00000000000000000000"/>
                <a:sym typeface="Arial" panose="00000000000000000000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defRPr sz="1400" b="0" i="0" u="none" strike="noStrike" cap="none" baseline="0">
          <a:solidFill>
            <a:srgbClr val="000000"/>
          </a:solidFill>
          <a:latin typeface="Arial" panose="00000000000000000000"/>
          <a:ea typeface="Arial" panose="00000000000000000000"/>
          <a:cs typeface="Arial" panose="00000000000000000000"/>
          <a:sym typeface="Arial" panose="0000000000000000000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defRPr sz="1400" b="0" i="0" u="none" strike="noStrike" cap="none" baseline="0">
          <a:solidFill>
            <a:srgbClr val="000000"/>
          </a:solidFill>
          <a:latin typeface="Arial" panose="00000000000000000000"/>
          <a:ea typeface="Arial" panose="00000000000000000000"/>
          <a:cs typeface="Arial" panose="00000000000000000000"/>
          <a:sym typeface="Arial" panose="0000000000000000000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defRPr sz="1400" b="0" i="0" u="none" strike="noStrike" cap="none" baseline="0">
          <a:solidFill>
            <a:srgbClr val="000000"/>
          </a:solidFill>
          <a:latin typeface="Arial" panose="00000000000000000000"/>
          <a:ea typeface="Arial" panose="00000000000000000000"/>
          <a:cs typeface="Arial" panose="00000000000000000000"/>
          <a:sym typeface="Arial" panose="0000000000000000000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defRPr sz="1400" b="0" i="0" u="none" strike="noStrike" cap="none" baseline="0">
          <a:solidFill>
            <a:srgbClr val="000000"/>
          </a:solidFill>
          <a:latin typeface="Arial" panose="00000000000000000000"/>
          <a:ea typeface="Arial" panose="00000000000000000000"/>
          <a:cs typeface="Arial" panose="00000000000000000000"/>
          <a:sym typeface="Arial" panose="0000000000000000000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defRPr sz="1400" b="0" i="0" u="none" strike="noStrike" cap="none" baseline="0">
          <a:solidFill>
            <a:srgbClr val="000000"/>
          </a:solidFill>
          <a:latin typeface="Arial" panose="00000000000000000000"/>
          <a:ea typeface="Arial" panose="00000000000000000000"/>
          <a:cs typeface="Arial" panose="00000000000000000000"/>
          <a:sym typeface="Arial" panose="0000000000000000000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defRPr sz="1400" b="0" i="0" u="none" strike="noStrike" cap="none" baseline="0">
          <a:solidFill>
            <a:srgbClr val="000000"/>
          </a:solidFill>
          <a:latin typeface="Arial" panose="00000000000000000000"/>
          <a:ea typeface="Arial" panose="00000000000000000000"/>
          <a:cs typeface="Arial" panose="00000000000000000000"/>
          <a:sym typeface="Arial" panose="0000000000000000000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defRPr sz="1400" b="0" i="0" u="none" strike="noStrike" cap="none" baseline="0">
          <a:solidFill>
            <a:srgbClr val="000000"/>
          </a:solidFill>
          <a:latin typeface="Arial" panose="00000000000000000000"/>
          <a:ea typeface="Arial" panose="00000000000000000000"/>
          <a:cs typeface="Arial" panose="00000000000000000000"/>
          <a:sym typeface="Arial" panose="0000000000000000000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defRPr sz="1400" b="0" i="0" u="none" strike="noStrike" cap="none" baseline="0">
          <a:solidFill>
            <a:srgbClr val="000000"/>
          </a:solidFill>
          <a:latin typeface="Arial" panose="00000000000000000000"/>
          <a:ea typeface="Arial" panose="00000000000000000000"/>
          <a:cs typeface="Arial" panose="00000000000000000000"/>
          <a:sym typeface="Arial" panose="0000000000000000000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defRPr sz="1400" b="0" i="0" u="none" strike="noStrike" cap="none" baseline="0">
          <a:solidFill>
            <a:srgbClr val="000000"/>
          </a:solidFill>
          <a:latin typeface="Arial" panose="00000000000000000000"/>
          <a:ea typeface="Arial" panose="00000000000000000000"/>
          <a:cs typeface="Arial" panose="00000000000000000000"/>
          <a:sym typeface="Arial" panose="0000000000000000000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defRPr sz="1400" b="0" i="0" u="none" strike="noStrike" cap="none" baseline="0">
          <a:solidFill>
            <a:srgbClr val="000000"/>
          </a:solidFill>
          <a:latin typeface="Arial" panose="00000000000000000000"/>
          <a:ea typeface="Arial" panose="00000000000000000000"/>
          <a:cs typeface="Arial" panose="00000000000000000000"/>
          <a:sym typeface="Arial" panose="0000000000000000000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defRPr sz="1400" b="0" i="0" u="none" strike="noStrike" cap="none" baseline="0">
          <a:solidFill>
            <a:srgbClr val="000000"/>
          </a:solidFill>
          <a:latin typeface="Arial" panose="00000000000000000000"/>
          <a:ea typeface="Arial" panose="00000000000000000000"/>
          <a:cs typeface="Arial" panose="00000000000000000000"/>
          <a:sym typeface="Arial" panose="0000000000000000000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defRPr sz="1400" b="0" i="0" u="none" strike="noStrike" cap="none" baseline="0">
          <a:solidFill>
            <a:srgbClr val="000000"/>
          </a:solidFill>
          <a:latin typeface="Arial" panose="00000000000000000000"/>
          <a:ea typeface="Arial" panose="00000000000000000000"/>
          <a:cs typeface="Arial" panose="00000000000000000000"/>
          <a:sym typeface="Arial" panose="0000000000000000000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defRPr sz="1400" b="0" i="0" u="none" strike="noStrike" cap="none" baseline="0">
          <a:solidFill>
            <a:srgbClr val="000000"/>
          </a:solidFill>
          <a:latin typeface="Arial" panose="00000000000000000000"/>
          <a:ea typeface="Arial" panose="00000000000000000000"/>
          <a:cs typeface="Arial" panose="00000000000000000000"/>
          <a:sym typeface="Arial" panose="0000000000000000000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defRPr sz="1400" b="0" i="0" u="none" strike="noStrike" cap="none" baseline="0">
          <a:solidFill>
            <a:srgbClr val="000000"/>
          </a:solidFill>
          <a:latin typeface="Arial" panose="00000000000000000000"/>
          <a:ea typeface="Arial" panose="00000000000000000000"/>
          <a:cs typeface="Arial" panose="00000000000000000000"/>
          <a:sym typeface="Arial" panose="0000000000000000000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defRPr sz="1400" b="0" i="0" u="none" strike="noStrike" cap="none" baseline="0">
          <a:solidFill>
            <a:srgbClr val="000000"/>
          </a:solidFill>
          <a:latin typeface="Arial" panose="00000000000000000000"/>
          <a:ea typeface="Arial" panose="00000000000000000000"/>
          <a:cs typeface="Arial" panose="00000000000000000000"/>
          <a:sym typeface="Arial" panose="0000000000000000000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defRPr sz="1400" b="0" i="0" u="none" strike="noStrike" cap="none" baseline="0">
          <a:solidFill>
            <a:srgbClr val="000000"/>
          </a:solidFill>
          <a:latin typeface="Arial" panose="00000000000000000000"/>
          <a:ea typeface="Arial" panose="00000000000000000000"/>
          <a:cs typeface="Arial" panose="00000000000000000000"/>
          <a:sym typeface="Arial" panose="0000000000000000000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defRPr sz="1400" b="0" i="0" u="none" strike="noStrike" cap="none" baseline="0">
          <a:solidFill>
            <a:srgbClr val="000000"/>
          </a:solidFill>
          <a:latin typeface="Arial" panose="00000000000000000000"/>
          <a:ea typeface="Arial" panose="00000000000000000000"/>
          <a:cs typeface="Arial" panose="00000000000000000000"/>
          <a:sym typeface="Arial" panose="0000000000000000000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defRPr sz="1400" b="0" i="0" u="none" strike="noStrike" cap="none" baseline="0">
          <a:solidFill>
            <a:srgbClr val="000000"/>
          </a:solidFill>
          <a:latin typeface="Arial" panose="00000000000000000000"/>
          <a:ea typeface="Arial" panose="00000000000000000000"/>
          <a:cs typeface="Arial" panose="00000000000000000000"/>
          <a:sym typeface="Arial" panose="0000000000000000000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defRPr sz="1400" b="0" i="0" u="none" strike="noStrike" cap="none" baseline="0">
          <a:solidFill>
            <a:srgbClr val="000000"/>
          </a:solidFill>
          <a:latin typeface="Arial" panose="00000000000000000000"/>
          <a:ea typeface="Arial" panose="00000000000000000000"/>
          <a:cs typeface="Arial" panose="00000000000000000000"/>
          <a:sym typeface="Arial" panose="0000000000000000000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defRPr sz="1400" b="0" i="0" u="none" strike="noStrike" cap="none" baseline="0">
          <a:solidFill>
            <a:srgbClr val="000000"/>
          </a:solidFill>
          <a:latin typeface="Arial" panose="00000000000000000000"/>
          <a:ea typeface="Arial" panose="00000000000000000000"/>
          <a:cs typeface="Arial" panose="00000000000000000000"/>
          <a:sym typeface="Arial" panose="0000000000000000000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>
            <a:spLocks noGrp="1"/>
          </p:cNvSpPr>
          <p:nvPr>
            <p:ph type="ctrTitle"/>
          </p:nvPr>
        </p:nvSpPr>
        <p:spPr>
          <a:xfrm>
            <a:off x="493350" y="1309882"/>
            <a:ext cx="8157299" cy="2209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r>
              <a:rPr sz="3600"/>
              <a:t>Direct and specific chemical control of eukaryotic translation with a synthetic RNA-protein interaction</a:t>
            </a:r>
          </a:p>
        </p:txBody>
      </p:sp>
      <p:sp>
        <p:nvSpPr>
          <p:cNvPr id="24" name="Shape 24"/>
          <p:cNvSpPr>
            <a:spLocks noGrp="1"/>
          </p:cNvSpPr>
          <p:nvPr>
            <p:ph type="subTitle" idx="1"/>
          </p:nvPr>
        </p:nvSpPr>
        <p:spPr>
          <a:xfrm>
            <a:off x="685800" y="3592762"/>
            <a:ext cx="7772400" cy="104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r>
              <a:rPr sz="2400"/>
              <a:t>Stephen J. Goldfless, Brian A. Belmont, Alexandra M. de Paz, Jessica F. Liu and Jacquin Niles</a:t>
            </a:r>
          </a:p>
        </p:txBody>
      </p:sp>
      <p:sp>
        <p:nvSpPr>
          <p:cNvPr id="25" name="Shape 25"/>
          <p:cNvSpPr>
            <a:spLocks noGrp="1"/>
          </p:cNvSpPr>
          <p:nvPr>
            <p:ph type="subTitle" idx="2"/>
          </p:nvPr>
        </p:nvSpPr>
        <p:spPr>
          <a:xfrm>
            <a:off x="685800" y="4881237"/>
            <a:ext cx="7772400" cy="7386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pPr lvl="0" algn="ctr" rtl="0"/>
            <a:r>
              <a:rPr sz="1800" dirty="0"/>
              <a:t>presented by Alfred Ramirez and Lauren Berry</a:t>
            </a:r>
          </a:p>
          <a:p>
            <a:pPr lvl="0" algn="ctr"/>
            <a:r>
              <a:rPr sz="1800" dirty="0"/>
              <a:t>20.385: February 29, 2012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pPr lvl="0" algn="ctr" rtl="0"/>
            <a:r>
              <a:rPr/>
              <a:t>Optimization: Expanding Regulatory Potential</a:t>
            </a:r>
          </a:p>
        </p:txBody>
      </p:sp>
      <p:sp>
        <p:nvSpPr>
          <p:cNvPr id="81" name="Shape 8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pPr marR="0" lvl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</a:pPr>
            <a:r>
              <a:rPr/>
              <a:t>Goal: Expand the scope of regulatory behavior while maintaining the aptamer as a validated, defined component.</a:t>
            </a:r>
          </a:p>
          <a:p>
            <a:endParaRPr/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pPr lvl="0" algn="ctr" rtl="0"/>
            <a:r>
              <a:rPr/>
              <a:t>Optimization: Logic Inversion</a:t>
            </a:r>
          </a:p>
          <a:p>
            <a:endParaRPr/>
          </a:p>
        </p:txBody>
      </p:sp>
      <p:sp>
        <p:nvSpPr>
          <p:cNvPr id="87" name="Shape 87"/>
          <p:cNvSpPr/>
          <p:nvPr/>
        </p:nvSpPr>
        <p:spPr>
          <a:xfrm>
            <a:off x="16664" y="1773400"/>
            <a:ext cx="9110671" cy="3707757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pPr lvl="0" algn="ctr" rtl="0"/>
            <a:r>
              <a:rPr/>
              <a:t>Optimization: Reduction of Translation Impact</a:t>
            </a:r>
          </a:p>
        </p:txBody>
      </p:sp>
      <p:sp>
        <p:nvSpPr>
          <p:cNvPr id="93" name="Shape 9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/>
              <a:t>Authors observed that aptamer 5-1.2 had a significant impact in gene expression levels compared to no aptamer.</a:t>
            </a:r>
          </a:p>
          <a:p>
            <a:endParaRPr/>
          </a:p>
          <a:p>
            <a:pPr marL="457200" lvl="0" indent="-419100">
              <a:buClr>
                <a:schemeClr val="dk1"/>
              </a:buClr>
              <a:buSzPct val="166666"/>
              <a:buFont typeface="Arial"/>
              <a:buChar char="•"/>
            </a:pPr>
            <a:r>
              <a:rPr/>
              <a:t>Goal: Minimize impact of the maximum protein output while preserving the regulatory function of the aptamer.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/>
              <a:t>Optimization: Reduction of Translation Impact</a:t>
            </a:r>
          </a:p>
        </p:txBody>
      </p:sp>
      <p:sp>
        <p:nvSpPr>
          <p:cNvPr id="99" name="Shape 99"/>
          <p:cNvSpPr/>
          <p:nvPr/>
        </p:nvSpPr>
        <p:spPr>
          <a:xfrm>
            <a:off x="1559594" y="1406561"/>
            <a:ext cx="6009856" cy="5241427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pPr lvl="0" algn="ctr" rtl="0"/>
            <a:r>
              <a:rPr/>
              <a:t>Optimization: Modularity</a:t>
            </a:r>
          </a:p>
          <a:p>
            <a:endParaRPr/>
          </a:p>
        </p:txBody>
      </p:sp>
      <p:sp>
        <p:nvSpPr>
          <p:cNvPr id="105" name="Shape 10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r>
              <a:rPr/>
              <a:t>Goal: Assess the modularity of the aptamer in the context of different 5'-UTR.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pPr lvl="0" algn="ctr" rtl="0"/>
            <a:r>
              <a:rPr/>
              <a:t>Optimization: Modularity</a:t>
            </a:r>
          </a:p>
          <a:p>
            <a:endParaRPr/>
          </a:p>
        </p:txBody>
      </p:sp>
      <p:sp>
        <p:nvSpPr>
          <p:cNvPr id="111" name="Shape 111"/>
          <p:cNvSpPr/>
          <p:nvPr/>
        </p:nvSpPr>
        <p:spPr>
          <a:xfrm>
            <a:off x="1277997" y="1192862"/>
            <a:ext cx="6156464" cy="5516573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pPr algn="ctr"/>
            <a:r>
              <a:rPr>
                <a:solidFill>
                  <a:srgbClr val="000000"/>
                </a:solidFill>
              </a:rPr>
              <a:t>Optimization: Streamlining the Selection of Functional Interactions</a:t>
            </a:r>
          </a:p>
        </p:txBody>
      </p:sp>
      <p:sp>
        <p:nvSpPr>
          <p:cNvPr id="117" name="Shape 117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r>
              <a:rPr/>
              <a:t>Goal: Define strategy to rapidly identify new functional aptamer variants 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pPr lvl="0" algn="ctr" rtl="0"/>
            <a:r>
              <a:rPr/>
              <a:t>Optimization: Streamlining the Selection of Functional Interactions</a:t>
            </a:r>
          </a:p>
        </p:txBody>
      </p:sp>
      <p:sp>
        <p:nvSpPr>
          <p:cNvPr id="123" name="Shape 123"/>
          <p:cNvSpPr>
            <a:spLocks noGrp="1"/>
          </p:cNvSpPr>
          <p:nvPr>
            <p:ph type="body" idx="1"/>
          </p:nvPr>
        </p:nvSpPr>
        <p:spPr>
          <a:xfrm>
            <a:off x="457200" y="5734669"/>
            <a:ext cx="8229600" cy="83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pPr lvl="0" algn="ctr"/>
            <a:r>
              <a:rPr sz="2400"/>
              <a:t>Ura3p allows growth in -uracil media and causes cell death in +5-FOA media</a:t>
            </a:r>
          </a:p>
        </p:txBody>
      </p:sp>
      <p:sp>
        <p:nvSpPr>
          <p:cNvPr id="124" name="Shape 124"/>
          <p:cNvSpPr/>
          <p:nvPr/>
        </p:nvSpPr>
        <p:spPr>
          <a:xfrm>
            <a:off x="1241711" y="1417637"/>
            <a:ext cx="6660576" cy="4222029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pPr lvl="0" algn="ctr" rtl="0"/>
            <a:r>
              <a:rPr/>
              <a:t>Optimization: Streamlining the Selection of Functional Interactions</a:t>
            </a:r>
          </a:p>
        </p:txBody>
      </p:sp>
      <p:sp>
        <p:nvSpPr>
          <p:cNvPr id="130" name="Shape 130"/>
          <p:cNvSpPr/>
          <p:nvPr/>
        </p:nvSpPr>
        <p:spPr>
          <a:xfrm>
            <a:off x="540200" y="4025400"/>
            <a:ext cx="8063598" cy="208629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131" name="Shape 131"/>
          <p:cNvSpPr/>
          <p:nvPr/>
        </p:nvSpPr>
        <p:spPr>
          <a:xfrm>
            <a:off x="2052637" y="1850950"/>
            <a:ext cx="5038725" cy="1800225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pPr lvl="0" algn="ctr" rtl="0"/>
            <a:r>
              <a:rPr/>
              <a:t>Optimization: Streamlining the Selection of Functional Interactions</a:t>
            </a:r>
          </a:p>
        </p:txBody>
      </p:sp>
      <p:sp>
        <p:nvSpPr>
          <p:cNvPr id="137" name="Shape 137"/>
          <p:cNvSpPr/>
          <p:nvPr/>
        </p:nvSpPr>
        <p:spPr>
          <a:xfrm>
            <a:off x="2052637" y="1973850"/>
            <a:ext cx="5038725" cy="180022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138" name="Shape 138"/>
          <p:cNvSpPr/>
          <p:nvPr/>
        </p:nvSpPr>
        <p:spPr>
          <a:xfrm>
            <a:off x="270382" y="4233835"/>
            <a:ext cx="8603235" cy="2150869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pPr lvl="0" algn="ctr" rtl="0"/>
            <a:r>
              <a:rPr/>
              <a:t>Background: Aptamer Selection</a:t>
            </a:r>
          </a:p>
          <a:p>
            <a:endParaRPr/>
          </a:p>
        </p:txBody>
      </p:sp>
      <p:sp>
        <p:nvSpPr>
          <p:cNvPr id="31" name="Shape 31"/>
          <p:cNvSpPr>
            <a:spLocks noGrp="1"/>
          </p:cNvSpPr>
          <p:nvPr>
            <p:ph type="body" idx="1"/>
          </p:nvPr>
        </p:nvSpPr>
        <p:spPr>
          <a:xfrm>
            <a:off x="457200" y="1634831"/>
            <a:ext cx="4172700" cy="4933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sz="2400"/>
              <a:t>Previously screened aptamers for binding to TetR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sz="2400"/>
              <a:t>Secondary structure involves two conserved motifs</a:t>
            </a:r>
          </a:p>
          <a:p>
            <a:pPr marL="457200" lvl="0" indent="-381000">
              <a:buClr>
                <a:schemeClr val="dk1"/>
              </a:buClr>
              <a:buSzPct val="166666"/>
              <a:buFont typeface="Arial"/>
              <a:buChar char="•"/>
            </a:pPr>
            <a:r>
              <a:rPr sz="2400"/>
              <a:t>Mutation of conserved sequences affects TetR binding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  <p:sp>
        <p:nvSpPr>
          <p:cNvPr id="33" name="Shape 33"/>
          <p:cNvSpPr/>
          <p:nvPr/>
        </p:nvSpPr>
        <p:spPr>
          <a:xfrm>
            <a:off x="4854523" y="1574831"/>
            <a:ext cx="4111927" cy="5018436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r>
              <a:rPr/>
              <a:t>Conclusions</a:t>
            </a:r>
          </a:p>
        </p:txBody>
      </p:sp>
      <p:sp>
        <p:nvSpPr>
          <p:cNvPr id="144" name="Shape 144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/>
              <a:t>Apatmer used to regulate protein expression at the RNA level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/>
              <a:t>Optimization of aptamer can change max expression and repression levels</a:t>
            </a:r>
          </a:p>
          <a:p>
            <a:pPr marL="457200" lvl="0" indent="-419100">
              <a:buClr>
                <a:schemeClr val="dk1"/>
              </a:buClr>
              <a:buSzPct val="166666"/>
              <a:buFont typeface="Arial"/>
              <a:buChar char="•"/>
            </a:pPr>
            <a:r>
              <a:rPr/>
              <a:t>System is modular: able to use with different 5'-UTRs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r>
              <a:rPr dirty="0"/>
              <a:t>Significance of System</a:t>
            </a:r>
          </a:p>
        </p:txBody>
      </p:sp>
      <p:sp>
        <p:nvSpPr>
          <p:cNvPr id="150" name="Shape 150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202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dirty="0"/>
              <a:t>Host cell independent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dirty="0"/>
              <a:t>Biologically robust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dirty="0"/>
              <a:t>Modular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dirty="0"/>
              <a:t>Successful </a:t>
            </a:r>
            <a:r>
              <a:rPr i="1" dirty="0"/>
              <a:t>in vivo</a:t>
            </a:r>
          </a:p>
        </p:txBody>
      </p:sp>
      <p:sp>
        <p:nvSpPr>
          <p:cNvPr id="151" name="Shape 151"/>
          <p:cNvSpPr>
            <a:spLocks noGrp="1"/>
          </p:cNvSpPr>
          <p:nvPr>
            <p:ph type="title" idx="2"/>
          </p:nvPr>
        </p:nvSpPr>
        <p:spPr>
          <a:xfrm>
            <a:off x="457200" y="3924517"/>
            <a:ext cx="8229600" cy="7386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pPr lvl="0" indent="228600">
              <a:buClr>
                <a:schemeClr val="dk1"/>
              </a:buClr>
              <a:buSzPct val="100000"/>
            </a:pPr>
            <a:r>
              <a:rPr sz="3600" b="1" dirty="0">
                <a:solidFill>
                  <a:schemeClr val="dk1"/>
                </a:solidFill>
              </a:rPr>
              <a:t>Future Work</a:t>
            </a:r>
          </a:p>
        </p:txBody>
      </p:sp>
      <p:sp>
        <p:nvSpPr>
          <p:cNvPr id="152" name="Shape 152"/>
          <p:cNvSpPr>
            <a:spLocks noGrp="1"/>
          </p:cNvSpPr>
          <p:nvPr>
            <p:ph type="body" idx="3"/>
          </p:nvPr>
        </p:nvSpPr>
        <p:spPr>
          <a:xfrm>
            <a:off x="457200" y="4746525"/>
            <a:ext cx="8229600" cy="1646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pPr marL="457200" indent="-41910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</a:pPr>
            <a:r>
              <a:rPr sz="3000" dirty="0">
                <a:solidFill>
                  <a:schemeClr val="dk1"/>
                </a:solidFill>
              </a:rPr>
              <a:t>Organisms with poorly understood transcriptional regulation</a:t>
            </a:r>
          </a:p>
          <a:p>
            <a:pPr marL="457200" indent="-41910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</a:pPr>
            <a:r>
              <a:rPr sz="3000" dirty="0">
                <a:solidFill>
                  <a:schemeClr val="dk1"/>
                </a:solidFill>
              </a:rPr>
              <a:t>Further regulation of circuits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pPr lvl="0" algn="ctr" rtl="0"/>
            <a:r>
              <a:rPr/>
              <a:t>Background: Design Overview</a:t>
            </a:r>
          </a:p>
          <a:p>
            <a:endParaRPr/>
          </a:p>
        </p:txBody>
      </p:sp>
      <p:sp>
        <p:nvSpPr>
          <p:cNvPr id="39" name="Shape 39"/>
          <p:cNvSpPr/>
          <p:nvPr/>
        </p:nvSpPr>
        <p:spPr>
          <a:xfrm>
            <a:off x="789214" y="1869500"/>
            <a:ext cx="7565570" cy="406342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pPr lvl="0" algn="ctr" rtl="0"/>
            <a:r>
              <a:rPr/>
              <a:t>Design Principles and Approach</a:t>
            </a:r>
          </a:p>
          <a:p>
            <a:endParaRPr/>
          </a:p>
        </p:txBody>
      </p:sp>
      <p:sp>
        <p:nvSpPr>
          <p:cNvPr id="45" name="Shape 4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pPr lvl="0" rtl="0"/>
            <a:r>
              <a:rPr b="1"/>
              <a:t>Screen</a:t>
            </a:r>
            <a:r>
              <a:rPr/>
              <a:t> a library of known TetR-aptamer interactions for those that regulate translation</a:t>
            </a:r>
          </a:p>
          <a:p>
            <a:endParaRPr/>
          </a:p>
          <a:p>
            <a:pPr lvl="0" rtl="0"/>
            <a:r>
              <a:rPr b="1"/>
              <a:t>Modify </a:t>
            </a:r>
            <a:r>
              <a:rPr/>
              <a:t>the selected aptamer to maximize translation efficiency</a:t>
            </a:r>
          </a:p>
          <a:p>
            <a:endParaRPr/>
          </a:p>
          <a:p>
            <a:pPr lvl="0" rtl="0"/>
            <a:r>
              <a:rPr b="1"/>
              <a:t>Validate </a:t>
            </a:r>
            <a:r>
              <a:rPr/>
              <a:t>the translation regulation</a:t>
            </a:r>
          </a:p>
          <a:p>
            <a:endParaRPr/>
          </a:p>
          <a:p>
            <a:pPr lvl="0" rtl="0"/>
            <a:r>
              <a:rPr b="1"/>
              <a:t>Optimize </a:t>
            </a:r>
            <a:r>
              <a:rPr/>
              <a:t>for modularity and streamlining</a:t>
            </a:r>
          </a:p>
          <a:p>
            <a:endParaRPr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pPr lvl="0" algn="ctr" rtl="0"/>
            <a:r>
              <a:rPr/>
              <a:t>
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/>
              <a:t>Screen: Aptamer Selection</a:t>
            </a:r>
          </a:p>
          <a:p>
            <a:endParaRPr/>
          </a:p>
        </p:txBody>
      </p:sp>
      <p:sp>
        <p:nvSpPr>
          <p:cNvPr id="51" name="Shape 51"/>
          <p:cNvSpPr/>
          <p:nvPr/>
        </p:nvSpPr>
        <p:spPr>
          <a:xfrm>
            <a:off x="36762" y="1725393"/>
            <a:ext cx="9070474" cy="3407213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pPr lvl="0" algn="ctr" rtl="0"/>
            <a:r>
              <a:rPr/>
              <a:t>Modification: Aptamer Minimization</a:t>
            </a:r>
          </a:p>
          <a:p>
            <a:endParaRPr/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/>
              <a:t>Aptamers 5-1.13 and 5-11.13 exhibited desired translation regulation.</a:t>
            </a:r>
          </a:p>
          <a:p>
            <a:endParaRPr/>
          </a:p>
          <a:p>
            <a:pPr marL="457200" lvl="0" indent="-419100">
              <a:buClr>
                <a:schemeClr val="dk1"/>
              </a:buClr>
              <a:buSzPct val="166666"/>
              <a:buFont typeface="Arial"/>
              <a:buChar char="•"/>
            </a:pPr>
            <a:r>
              <a:rPr/>
              <a:t>Modified aptamer 5-1.13 to minimize stability, creating aptamer 5-1.2 and 5-1.2m2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pPr lvl="0" algn="ctr" rtl="0"/>
            <a:r>
              <a:rPr/>
              <a:t>Validation: Translation Repression</a:t>
            </a:r>
          </a:p>
          <a:p>
            <a:endParaRPr/>
          </a:p>
        </p:txBody>
      </p:sp>
      <p:sp>
        <p:nvSpPr>
          <p:cNvPr id="63" name="Shape 63"/>
          <p:cNvSpPr/>
          <p:nvPr/>
        </p:nvSpPr>
        <p:spPr>
          <a:xfrm>
            <a:off x="29188" y="1536339"/>
            <a:ext cx="9085622" cy="378532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/>
              <a:t>
Validation: Episomal Inducible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/>
              <a:t>Gene Expression </a:t>
            </a:r>
          </a:p>
        </p:txBody>
      </p:sp>
      <p:sp>
        <p:nvSpPr>
          <p:cNvPr id="69" name="Shape 69"/>
          <p:cNvSpPr/>
          <p:nvPr/>
        </p:nvSpPr>
        <p:spPr>
          <a:xfrm>
            <a:off x="51846" y="1585512"/>
            <a:ext cx="9040307" cy="4794968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/>
          </p:cNvSpPr>
          <p:nvPr>
            <p:ph type="title"/>
          </p:nvPr>
        </p:nvSpPr>
        <p:spPr>
          <a:xfrm>
            <a:off x="457200" y="55756"/>
            <a:ext cx="8229600" cy="136188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dirty="0"/>
              <a:t>Validation: TRP1 Integrated </a:t>
            </a: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dirty="0"/>
              <a:t>Inducible Gene Expression </a:t>
            </a:r>
          </a:p>
        </p:txBody>
      </p:sp>
      <p:sp>
        <p:nvSpPr>
          <p:cNvPr id="75" name="Shape 75"/>
          <p:cNvSpPr/>
          <p:nvPr/>
        </p:nvSpPr>
        <p:spPr>
          <a:xfrm>
            <a:off x="41559" y="1861500"/>
            <a:ext cx="9060880" cy="432474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595</Words>
  <Application>Microsoft Macintosh PowerPoint</Application>
  <PresentationFormat>On-screen Show (4:3)</PresentationFormat>
  <Paragraphs>74</Paragraphs>
  <Slides>21</Slides>
  <Notes>21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/>
      <vt:lpstr>Direct and specific chemical control of eukaryotic translation with a synthetic RNA-protein interaction</vt:lpstr>
      <vt:lpstr>Background: Aptamer Selection </vt:lpstr>
      <vt:lpstr>Background: Design Overview </vt:lpstr>
      <vt:lpstr>Design Principles and Approach </vt:lpstr>
      <vt:lpstr>
 Screen: Aptamer Selection </vt:lpstr>
      <vt:lpstr>Modification: Aptamer Minimization </vt:lpstr>
      <vt:lpstr>Validation: Translation Repression </vt:lpstr>
      <vt:lpstr>
Validation: Episomal Inducible  Gene Expression </vt:lpstr>
      <vt:lpstr>Validation: TRP1 Integrated  Inducible Gene Expression </vt:lpstr>
      <vt:lpstr>Optimization: Expanding Regulatory Potential</vt:lpstr>
      <vt:lpstr>Optimization: Logic Inversion </vt:lpstr>
      <vt:lpstr>Optimization: Reduction of Translation Impact</vt:lpstr>
      <vt:lpstr>Optimization: Reduction of Translation Impact</vt:lpstr>
      <vt:lpstr>Optimization: Modularity </vt:lpstr>
      <vt:lpstr>Optimization: Modularity </vt:lpstr>
      <vt:lpstr>Optimization: Streamlining the Selection of Functional Interactions</vt:lpstr>
      <vt:lpstr>Optimization: Streamlining the Selection of Functional Interactions</vt:lpstr>
      <vt:lpstr>Optimization: Streamlining the Selection of Functional Interactions</vt:lpstr>
      <vt:lpstr>Optimization: Streamlining the Selection of Functional Interactions</vt:lpstr>
      <vt:lpstr>Conclusions</vt:lpstr>
      <vt:lpstr>Significance of System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 and specific chemical control of eukaryotic translation with a synthetic RNA-protein interaction</dc:title>
  <cp:lastModifiedBy>Lauren Berry</cp:lastModifiedBy>
  <cp:revision>1</cp:revision>
  <dcterms:created xsi:type="dcterms:W3CDTF">2012-02-29T18:07:44Z</dcterms:created>
  <dcterms:modified xsi:type="dcterms:W3CDTF">2012-02-29T18:09:29Z</dcterms:modified>
</cp:coreProperties>
</file>