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1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6.xml"/>
  <Override ContentType="application/vnd.openxmlformats-officedocument.presentationml.slide+xml" PartName="/ppt/slides/slide21.xml"/>
  <Override ContentType="application/vnd.openxmlformats-officedocument.presentationml.slide+xml" PartName="/ppt/slides/slide2.xml"/>
  <Override ContentType="application/vnd.openxmlformats-officedocument.presentationml.slide+xml" PartName="/ppt/slides/slide26.xml"/>
  <Override ContentType="application/vnd.openxmlformats-officedocument.presentationml.slide+xml" PartName="/ppt/slides/slide25.xml"/>
  <Override ContentType="application/vnd.openxmlformats-officedocument.presentationml.slide+xml" PartName="/ppt/slides/slide6.xml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slide+xml" PartName="/ppt/slides/slide24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0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29.xml"/>
  <Override ContentType="application/vnd.openxmlformats-officedocument.presentationml.slide+xml" PartName="/ppt/slides/slide9.xml"/>
  <Override ContentType="application/vnd.openxmlformats-officedocument.presentationml.slide+xml" PartName="/ppt/slides/slide18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27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+xml" PartName="/ppt/slides/slide4.xml"/>
  <Override ContentType="application/vnd.openxmlformats-officedocument.presentationml.slide+xml" PartName="/ppt/slides/slide14.xml"/>
  <Override ContentType="application/vnd.openxmlformats-officedocument.presentationml.slide+xml" PartName="/ppt/slides/slide5.xml"/>
  <Override ContentType="application/vnd.openxmlformats-officedocument.presentationml.slide+xml" PartName="/ppt/slides/slide22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5" r:id="rId4"/>
    <p:sldMasterId id="214748365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12" Type="http://schemas.openxmlformats.org/officeDocument/2006/relationships/slide" Target="slides/slide6.xml"/><Relationship Id="rId31" Type="http://schemas.openxmlformats.org/officeDocument/2006/relationships/slide" Target="slides/slide25.xml"/><Relationship Id="rId13" Type="http://schemas.openxmlformats.org/officeDocument/2006/relationships/slide" Target="slides/slide7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29" Type="http://schemas.openxmlformats.org/officeDocument/2006/relationships/slide" Target="slides/slide2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" Type="http://schemas.openxmlformats.org/officeDocument/2006/relationships/presProps" Target="presProps.xml"/><Relationship Id="rId21" Type="http://schemas.openxmlformats.org/officeDocument/2006/relationships/slide" Target="slides/slide15.xml"/><Relationship Id="rId1" Type="http://schemas.openxmlformats.org/officeDocument/2006/relationships/theme" Target="theme/theme2.xml"/><Relationship Id="rId22" Type="http://schemas.openxmlformats.org/officeDocument/2006/relationships/slide" Target="slides/slide16.xml"/><Relationship Id="rId4" Type="http://schemas.openxmlformats.org/officeDocument/2006/relationships/slideMaster" Target="slideMasters/slideMaster1.xml"/><Relationship Id="rId23" Type="http://schemas.openxmlformats.org/officeDocument/2006/relationships/slide" Target="slides/slide17.xml"/><Relationship Id="rId3" Type="http://schemas.openxmlformats.org/officeDocument/2006/relationships/tableStyles" Target="tableStyles.xml"/><Relationship Id="rId24" Type="http://schemas.openxmlformats.org/officeDocument/2006/relationships/slide" Target="slides/slide18.xml"/><Relationship Id="rId20" Type="http://schemas.openxmlformats.org/officeDocument/2006/relationships/slide" Target="slides/slide14.xml"/><Relationship Id="rId9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8" Type="http://schemas.openxmlformats.org/officeDocument/2006/relationships/slide" Target="slides/slide2.xml"/><Relationship Id="rId7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Wil</a:t>
            </a:r>
          </a:p>
        </p:txBody>
      </p:sp>
      <p:sp>
        <p:nvSpPr>
          <p:cNvPr id="151" name="Shape 15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Wil</a:t>
            </a:r>
          </a:p>
        </p:txBody>
      </p:sp>
      <p:sp>
        <p:nvSpPr>
          <p:cNvPr id="169" name="Shape 16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Wil</a:t>
            </a:r>
          </a:p>
        </p:txBody>
      </p:sp>
      <p:sp>
        <p:nvSpPr>
          <p:cNvPr id="201" name="Shape 20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Wil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Wil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457200" y="563759"/>
            <a:ext cx="8229600" cy="3009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7200"/>
            </a:lvl1pPr>
            <a:lvl2pPr>
              <a:spcBef>
                <a:spcPts val="0"/>
              </a:spcBef>
              <a:buSzPct val="100000"/>
              <a:defRPr sz="7200"/>
            </a:lvl2pPr>
            <a:lvl3pPr>
              <a:spcBef>
                <a:spcPts val="0"/>
              </a:spcBef>
              <a:buSzPct val="100000"/>
              <a:defRPr sz="7200"/>
            </a:lvl3pPr>
            <a:lvl4pPr>
              <a:spcBef>
                <a:spcPts val="0"/>
              </a:spcBef>
              <a:buSzPct val="100000"/>
              <a:defRPr sz="7200"/>
            </a:lvl4pPr>
            <a:lvl5pPr>
              <a:spcBef>
                <a:spcPts val="0"/>
              </a:spcBef>
              <a:buSzPct val="100000"/>
              <a:defRPr sz="7200"/>
            </a:lvl5pPr>
            <a:lvl6pPr>
              <a:spcBef>
                <a:spcPts val="0"/>
              </a:spcBef>
              <a:buSzPct val="100000"/>
              <a:defRPr sz="7200"/>
            </a:lvl6pPr>
            <a:lvl7pPr>
              <a:spcBef>
                <a:spcPts val="0"/>
              </a:spcBef>
              <a:buSzPct val="100000"/>
              <a:defRPr sz="7200"/>
            </a:lvl7pPr>
            <a:lvl8pPr>
              <a:spcBef>
                <a:spcPts val="0"/>
              </a:spcBef>
              <a:buSzPct val="100000"/>
              <a:defRPr sz="7200"/>
            </a:lvl8pPr>
            <a:lvl9pPr>
              <a:spcBef>
                <a:spcPts val="0"/>
              </a:spcBef>
              <a:buSzPct val="100000"/>
              <a:defRPr sz="7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457200" y="3716392"/>
            <a:ext cx="8229600" cy="123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9pPr>
          </a:lstStyle>
          <a:p/>
        </p:txBody>
      </p:sp>
      <p:cxnSp>
        <p:nvCxnSpPr>
          <p:cNvPr id="12" name="Shape 12"/>
          <p:cNvCxnSpPr/>
          <p:nvPr/>
        </p:nvCxnSpPr>
        <p:spPr>
          <a:xfrm>
            <a:off x="457200" y="411479"/>
            <a:ext cx="8229600" cy="0"/>
          </a:xfrm>
          <a:prstGeom prst="straightConnector1">
            <a:avLst/>
          </a:prstGeom>
          <a:noFill/>
          <a:ln cap="flat" w="571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" name="Shape 13"/>
          <p:cNvCxnSpPr/>
          <p:nvPr/>
        </p:nvCxnSpPr>
        <p:spPr>
          <a:xfrm>
            <a:off x="457200" y="3633382"/>
            <a:ext cx="8229600" cy="0"/>
          </a:xfrm>
          <a:prstGeom prst="straightConnector1">
            <a:avLst/>
          </a:prstGeom>
          <a:noFill/>
          <a:ln cap="flat" w="571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" name="Shape 14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>
                <a:solidFill>
                  <a:srgbClr val="DA0002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DA0002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DA0002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DA0002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DA0002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DA0002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DA0002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DA0002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DA0002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cxnSp>
        <p:nvCxnSpPr>
          <p:cNvPr id="18" name="Shape 18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cap="flat" w="50800">
            <a:solidFill>
              <a:srgbClr val="DA000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" name="Shape 19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>
                <a:solidFill>
                  <a:srgbClr val="DA0002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DA0002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DA0002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DA0002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DA0002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DA0002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DA0002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DA0002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DA0002"/>
                </a:solidFill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cxnSp>
        <p:nvCxnSpPr>
          <p:cNvPr id="24" name="Shape 24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cap="flat" w="50800">
            <a:solidFill>
              <a:srgbClr val="DA000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" name="Shape 25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cxnSp>
        <p:nvCxnSpPr>
          <p:cNvPr id="28" name="Shape 28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cap="flat" w="508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" name="Shape 29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SzPct val="100000"/>
              <a:buNone/>
              <a:defRPr sz="1800"/>
            </a:lvl1pPr>
          </a:lstStyle>
          <a:p/>
        </p:txBody>
      </p:sp>
      <p:cxnSp>
        <p:nvCxnSpPr>
          <p:cNvPr id="32" name="Shape 32"/>
          <p:cNvCxnSpPr/>
          <p:nvPr/>
        </p:nvCxnSpPr>
        <p:spPr>
          <a:xfrm>
            <a:off x="457200" y="4317760"/>
            <a:ext cx="8229600" cy="0"/>
          </a:xfrm>
          <a:prstGeom prst="straightConnector1">
            <a:avLst/>
          </a:prstGeom>
          <a:noFill/>
          <a:ln cap="flat" w="508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" name="Shape 33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57200" y="113139"/>
            <a:ext cx="8229600" cy="0"/>
          </a:xfrm>
          <a:prstGeom prst="straightConnector1">
            <a:avLst/>
          </a:prstGeom>
          <a:noFill/>
          <a:ln cap="flat" w="508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" name="Shape 36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7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5pPr>
            <a:lvl6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6pPr>
            <a:lvl7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8pPr>
            <a:lvl9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7" name="Shape 7"/>
          <p:cNvCxnSpPr/>
          <p:nvPr/>
        </p:nvCxnSpPr>
        <p:spPr>
          <a:xfrm>
            <a:off x="457200" y="5023259"/>
            <a:ext cx="8229600" cy="0"/>
          </a:xfrm>
          <a:prstGeom prst="straightConnector1">
            <a:avLst/>
          </a:prstGeom>
          <a:noFill/>
          <a:ln cap="flat" w="508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" name="Shape 8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4.png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6.png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7.png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8.png"/></Relationships>
</file>

<file path=ppt/slides/_rels/slide1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Relationship Id="rId3" Type="http://schemas.openxmlformats.org/officeDocument/2006/relationships/image" Target="../media/image20.jpg"/></Relationships>
</file>

<file path=ppt/slides/_rels/slide1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09.jpg"/><Relationship Id="rId3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Relationship Id="rId3" Type="http://schemas.openxmlformats.org/officeDocument/2006/relationships/image" Target="../media/image16.jpg"/></Relationships>
</file>

<file path=ppt/slides/_rels/slide2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Relationship Id="rId3" Type="http://schemas.openxmlformats.org/officeDocument/2006/relationships/image" Target="../media/image17.jpg"/></Relationships>
</file>

<file path=ppt/slides/_rels/slide2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Relationship Id="rId3" Type="http://schemas.openxmlformats.org/officeDocument/2006/relationships/image" Target="../media/image19.jpg"/></Relationships>
</file>

<file path=ppt/slides/_rels/slide2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www.molbiolcell.org%2Fcontent%2F18%2F12%2F5100.full" TargetMode="External"/><Relationship Id="rId3" Type="http://schemas.openxmlformats.org/officeDocument/2006/relationships/hyperlink" Target="http://geneontology.org/" TargetMode="External"/></Relationships>
</file>

<file path=ppt/slides/_rels/slide2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3.png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5.png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1.png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2.png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idx="1" type="subTitle"/>
          </p:nvPr>
        </p:nvSpPr>
        <p:spPr>
          <a:xfrm>
            <a:off x="457200" y="3716392"/>
            <a:ext cx="8229600" cy="123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William Gendron and Jeffrey Crosson</a:t>
            </a:r>
          </a:p>
        </p:txBody>
      </p:sp>
      <p:sp>
        <p:nvSpPr>
          <p:cNvPr id="41" name="Shape 41"/>
          <p:cNvSpPr txBox="1"/>
          <p:nvPr>
            <p:ph type="ctrTitle"/>
          </p:nvPr>
        </p:nvSpPr>
        <p:spPr>
          <a:xfrm>
            <a:off x="457200" y="563759"/>
            <a:ext cx="8229600" cy="3009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800"/>
              <a:t>dCIN5 and Wildtype Transcription Factor Mapping in Cold Shock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220725" y="212650"/>
            <a:ext cx="87753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Fixed B Weight Comparison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1550" y="1200150"/>
            <a:ext cx="5700899" cy="374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34425" y="212650"/>
            <a:ext cx="88890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Estimated B Comparison</a:t>
            </a:r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0125" y="1213525"/>
            <a:ext cx="5609548" cy="3738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287600" y="212675"/>
            <a:ext cx="8902499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Fixed B Production Rate Comparison</a:t>
            </a:r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8411" y="1200150"/>
            <a:ext cx="5967171" cy="372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Compared Production: Estimated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6900" y="1169162"/>
            <a:ext cx="5450201" cy="378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Wil’s Fixed B GRNsight Map</a:t>
            </a:r>
          </a:p>
        </p:txBody>
      </p:sp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3400" y="1186775"/>
            <a:ext cx="5917199" cy="375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Wil’s Estimated B GRNsight Map</a:t>
            </a:r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5150" y="1224725"/>
            <a:ext cx="5873700" cy="373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Jeff’s Fixed B GRNsight Map</a:t>
            </a:r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5612" y="1218225"/>
            <a:ext cx="5412775" cy="371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Jeff’s Estimated B GRNsight Map</a:t>
            </a:r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5312" y="1217300"/>
            <a:ext cx="5673374" cy="3718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609240" y="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CIN5</a:t>
            </a:r>
            <a:r>
              <a:rPr lang="en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Graph Comparison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883591" y="1022583"/>
            <a:ext cx="31491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Fixed B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5097683" y="1025641"/>
            <a:ext cx="2925299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Estimated B</a:t>
            </a:r>
          </a:p>
        </p:txBody>
      </p:sp>
      <p:pic>
        <p:nvPicPr>
          <p:cNvPr id="147" name="Shape 1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240" y="1684422"/>
            <a:ext cx="4150499" cy="320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59759" y="1684422"/>
            <a:ext cx="4286099" cy="321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622180" y="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HMO1</a:t>
            </a:r>
            <a:r>
              <a:rPr lang="en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Graph Comparison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883591" y="1022583"/>
            <a:ext cx="31491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Fixed B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5097683" y="1025641"/>
            <a:ext cx="2925299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Estimated B</a:t>
            </a:r>
          </a:p>
        </p:txBody>
      </p:sp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2180" y="1684421"/>
            <a:ext cx="4286099" cy="321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16378" y="1684421"/>
            <a:ext cx="4286099" cy="321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Outline</a:t>
            </a:r>
          </a:p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457200" y="1063375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Background: Yeast, Transcription Factors and Cold Shock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Results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GO Terms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GRN Weighting+Production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GRN Mapping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Comparison between our respective networks</a:t>
            </a:r>
          </a:p>
          <a:p>
            <a:pPr indent="-419100" lvl="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Discussion and future plans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628650" y="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STB5 </a:t>
            </a:r>
            <a:r>
              <a:rPr lang="en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Graph Comparison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883591" y="1022583"/>
            <a:ext cx="31491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Fixed B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5097683" y="1025641"/>
            <a:ext cx="2925299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Estimated B</a:t>
            </a:r>
          </a:p>
        </p:txBody>
      </p:sp>
      <p:pic>
        <p:nvPicPr>
          <p:cNvPr id="165" name="Shape 1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650" y="1648326"/>
            <a:ext cx="4286099" cy="321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16378" y="1648326"/>
            <a:ext cx="4286099" cy="321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Wil’s Estimated-b GRNmap</a:t>
            </a:r>
          </a:p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4150" y="1238100"/>
            <a:ext cx="5975699" cy="380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596301" y="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" sz="4500" u="none" cap="none" strike="noStrike">
                <a:solidFill>
                  <a:schemeClr val="dk1"/>
                </a:solidFill>
              </a:rPr>
              <a:t>MIG2</a:t>
            </a:r>
            <a:r>
              <a:rPr lang="en" sz="4500">
                <a:solidFill>
                  <a:schemeClr val="dk1"/>
                </a:solidFill>
              </a:rPr>
              <a:t> Graph Comparison</a:t>
            </a:r>
          </a:p>
        </p:txBody>
      </p:sp>
      <p:sp>
        <p:nvSpPr>
          <p:cNvPr id="179" name="Shape 179"/>
          <p:cNvSpPr txBox="1"/>
          <p:nvPr/>
        </p:nvSpPr>
        <p:spPr>
          <a:xfrm>
            <a:off x="883591" y="1022583"/>
            <a:ext cx="31491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Fixed B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x="5097683" y="1025641"/>
            <a:ext cx="2925299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Estimated B</a:t>
            </a:r>
          </a:p>
        </p:txBody>
      </p:sp>
      <p:pic>
        <p:nvPicPr>
          <p:cNvPr id="181" name="Shape 1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6301" y="1636294"/>
            <a:ext cx="4286099" cy="321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33373" y="1636294"/>
            <a:ext cx="4189800" cy="321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Wil’s Estimated-b GRNmap</a:t>
            </a:r>
          </a:p>
        </p:txBody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9" name="Shape 1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4150" y="1238100"/>
            <a:ext cx="5975699" cy="380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635120" y="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CYC8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x="883591" y="1022583"/>
            <a:ext cx="31491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Fixed B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5097683" y="1025641"/>
            <a:ext cx="2925299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Estimated B</a:t>
            </a:r>
          </a:p>
        </p:txBody>
      </p:sp>
      <p:pic>
        <p:nvPicPr>
          <p:cNvPr id="197" name="Shape 1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9389" y="1636295"/>
            <a:ext cx="4286099" cy="321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28409" y="1636295"/>
            <a:ext cx="4286099" cy="321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Concluding thoughts</a:t>
            </a:r>
          </a:p>
        </p:txBody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Discrepancies between our weights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Even slight changes to the network composition will alter the genes expected effect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Can visualize alterations that result from deletion.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Can be seen in maps and plots.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Overview</a:t>
            </a:r>
          </a:p>
        </p:txBody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Background: Yeast, Transcription Factors and Cold Shock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Results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GO Terms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GRN Weighting+Production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GRN Mapping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Comparison between our respective networks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Discussion and future plans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Ideas for the future</a:t>
            </a:r>
          </a:p>
        </p:txBody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Larger maps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Is this possible?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Will this create the most representative/accurate values?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Find which gene is temperature sensitive?</a:t>
            </a:r>
          </a:p>
          <a:p>
            <a:pPr indent="-381000" lvl="1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Can we use these networks to find genes that are the first to react to the temperature change?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Acknowledgements and References</a:t>
            </a:r>
          </a:p>
        </p:txBody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302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600"/>
              <a:t>Dr. Kam Dahlquist</a:t>
            </a:r>
          </a:p>
          <a:p>
            <a:pPr indent="-3302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600"/>
              <a:t>Dr. Ben Fitzpatrick</a:t>
            </a:r>
          </a:p>
          <a:p>
            <a:pPr indent="-3302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600">
                <a:solidFill>
                  <a:srgbClr val="000000"/>
                </a:solidFill>
              </a:rPr>
              <a:t>The class: MATH 388-01: Survey of Biomathematics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/>
          </a:p>
          <a:p>
            <a:pPr indent="-3302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600"/>
              <a:t>2014, Gene Ontology Consortation, </a:t>
            </a:r>
            <a:r>
              <a:rPr lang="en" sz="1600" u="sng">
                <a:solidFill>
                  <a:schemeClr val="hlink"/>
                </a:solidFill>
                <a:hlinkClick r:id="rId3"/>
              </a:rPr>
              <a:t>http://geneontology.org/</a:t>
            </a:r>
            <a:r>
              <a:rPr lang="en" sz="1600"/>
              <a:t>, 7 April 2015</a:t>
            </a:r>
          </a:p>
          <a:p>
            <a:pPr indent="-3302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600"/>
              <a:t>Tai, Siwe L. "Acclimation of Saccharomyces Cerevisiae to Low Temperature: A Chemostat-based Transcriptome Analysis."</a:t>
            </a:r>
            <a:r>
              <a:rPr i="1" lang="en" sz="1600"/>
              <a:t>Http://www.molbiolcell.org/</a:t>
            </a:r>
            <a:r>
              <a:rPr lang="en" sz="1600"/>
              <a:t>. The American Society for Cell Biology, 1 Dec. 2007. Web. 1 May 2015. &lt;http%3A%2F%2F</a:t>
            </a:r>
            <a:r>
              <a:rPr lang="en" sz="1600" u="sng">
                <a:solidFill>
                  <a:schemeClr val="hlink"/>
                </a:solidFill>
                <a:hlinkClick r:id="rId4"/>
              </a:rPr>
              <a:t>www.molbiolcell.org%2Fcontent%2F18%2F12%2F5100.full</a:t>
            </a:r>
            <a:r>
              <a:rPr lang="en" sz="1600"/>
              <a:t>&gt;</a:t>
            </a:r>
          </a:p>
          <a:p>
            <a:pPr indent="-330200" lvl="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600"/>
              <a:t>Coller, John. Sample Microarray. Digital image. </a:t>
            </a:r>
            <a:r>
              <a:rPr i="1" lang="en" sz="1600"/>
              <a:t>Microarray.org</a:t>
            </a:r>
            <a:r>
              <a:rPr lang="en" sz="1600"/>
              <a:t>. The Board of Trustees of Leland Stanford Junior University, 2008. Web. 1 May 2015. &lt;https://microarray.org/sfgf/&gt;.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QUESTIONS?</a:t>
            </a:r>
          </a:p>
        </p:txBody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13000"/>
              <a:t>?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Background</a:t>
            </a:r>
          </a:p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i="1" lang="en"/>
              <a:t>Saccharomyces cerevisae</a:t>
            </a:r>
            <a:r>
              <a:rPr lang="en"/>
              <a:t> is the eukaryotic model organism</a:t>
            </a:r>
          </a:p>
          <a:p>
            <a:pPr indent="-419100" lvl="0" marL="4572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Chemostat models have been used to limit the stress to one variable</a:t>
            </a:r>
          </a:p>
          <a:p>
            <a:pPr indent="-419100" lvl="0" marL="45720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Cold shock has not been as analyzed as other stressors (Tai et al, 2007)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Novel Cold Shock Analysis with mutant dCIN5 and wildtype</a:t>
            </a:r>
          </a:p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457200" y="1200150"/>
            <a:ext cx="5585100" cy="3729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Received microarray data</a:t>
            </a:r>
          </a:p>
          <a:p>
            <a:pPr indent="-419100" lvl="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Purpose: to create a novel model of yeast under cold shock focusing on interactions in combination with dCIN5</a:t>
            </a:r>
          </a:p>
        </p:txBody>
      </p:sp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2400" y="1200149"/>
            <a:ext cx="2279900" cy="196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GO Terms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lnSpc>
                <a:spcPct val="129886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400"/>
              <a:t>GO:0031505 - fungal-type cell wall organization: This showed an increase in expression of the cell wall construction genes. This is a known response, probably to rebuild damage.</a:t>
            </a:r>
          </a:p>
          <a:p>
            <a:pPr indent="-317500" lvl="0" marL="457200" rtl="0">
              <a:lnSpc>
                <a:spcPct val="129886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400"/>
              <a:t>GO:0005654 - nucleoplasm: This is involved with regulating the genome and RNA, which is to be expected when the cell is reacting to new conditions.</a:t>
            </a:r>
          </a:p>
          <a:p>
            <a:pPr indent="-317500" lvl="0" marL="457200" rtl="0">
              <a:lnSpc>
                <a:spcPct val="129886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400"/>
              <a:t>GO:0006402 - mRNA catabolic process: Similar to the one above, this is involved in the breakdown of RNA molecules.</a:t>
            </a:r>
          </a:p>
          <a:p>
            <a:pPr indent="-317500" lvl="0" marL="457200" rtl="0">
              <a:lnSpc>
                <a:spcPct val="129886"/>
              </a:lnSpc>
              <a:spcBef>
                <a:spcPts val="300"/>
              </a:spcBef>
              <a:spcAft>
                <a:spcPts val="1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400"/>
              <a:t>GO:1901361 organic cyclic compound catabolic process: This would break down organic cyclic compounds and therefore could be related to the RNA.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Wil’s Weight Comparison</a:t>
            </a:r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200150"/>
            <a:ext cx="8229598" cy="372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Jeff’s Weight Comparison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0400" y="1210650"/>
            <a:ext cx="6963200" cy="3742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Wil’s Production Rate Comparison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5412" y="1200150"/>
            <a:ext cx="5913174" cy="372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Jeff’s Production Rate Comparison</a:t>
            </a:r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6937" y="1256000"/>
            <a:ext cx="6730124" cy="370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swiss">
  <a:themeElements>
    <a:clrScheme name="Custom 218">
      <a:dk1>
        <a:srgbClr val="000000"/>
      </a:dk1>
      <a:lt1>
        <a:srgbClr val="FFFFFF"/>
      </a:lt1>
      <a:dk2>
        <a:srgbClr val="5B595A"/>
      </a:dk2>
      <a:lt2>
        <a:srgbClr val="CFD4D4"/>
      </a:lt2>
      <a:accent1>
        <a:srgbClr val="CC0202"/>
      </a:accent1>
      <a:accent2>
        <a:srgbClr val="228AFF"/>
      </a:accent2>
      <a:accent3>
        <a:srgbClr val="FBC82F"/>
      </a:accent3>
      <a:accent4>
        <a:srgbClr val="253E91"/>
      </a:accent4>
      <a:accent5>
        <a:srgbClr val="F68D0C"/>
      </a:accent5>
      <a:accent6>
        <a:srgbClr val="257E12"/>
      </a:accent6>
      <a:hlink>
        <a:srgbClr val="144C72"/>
      </a:hlink>
      <a:folHlink>
        <a:srgbClr val="8C9D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