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60" r:id="rId7"/>
    <p:sldId id="267" r:id="rId8"/>
    <p:sldId id="271" r:id="rId9"/>
    <p:sldId id="275" r:id="rId10"/>
    <p:sldId id="274" r:id="rId11"/>
    <p:sldId id="272" r:id="rId12"/>
    <p:sldId id="273" r:id="rId13"/>
    <p:sldId id="277" r:id="rId14"/>
    <p:sldId id="276" r:id="rId15"/>
    <p:sldId id="261" r:id="rId16"/>
    <p:sldId id="266" r:id="rId17"/>
    <p:sldId id="265" r:id="rId18"/>
    <p:sldId id="264" r:id="rId19"/>
    <p:sldId id="280" r:id="rId20"/>
    <p:sldId id="278" r:id="rId21"/>
    <p:sldId id="281" r:id="rId22"/>
    <p:sldId id="282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9539E-E80B-4FF2-BEA2-4387E9579D9C}" type="datetimeFigureOut">
              <a:rPr lang="es-MX" smtClean="0"/>
              <a:pPr/>
              <a:t>22/09/2010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35F72-FE89-4B2C-A59D-F01D13F98F0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9539E-E80B-4FF2-BEA2-4387E9579D9C}" type="datetimeFigureOut">
              <a:rPr lang="es-MX" smtClean="0"/>
              <a:pPr/>
              <a:t>22/09/2010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35F72-FE89-4B2C-A59D-F01D13F98F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9539E-E80B-4FF2-BEA2-4387E9579D9C}" type="datetimeFigureOut">
              <a:rPr lang="es-MX" smtClean="0"/>
              <a:pPr/>
              <a:t>22/09/2010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35F72-FE89-4B2C-A59D-F01D13F98F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9539E-E80B-4FF2-BEA2-4387E9579D9C}" type="datetimeFigureOut">
              <a:rPr lang="es-MX" smtClean="0"/>
              <a:pPr/>
              <a:t>22/09/2010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35F72-FE89-4B2C-A59D-F01D13F98F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9539E-E80B-4FF2-BEA2-4387E9579D9C}" type="datetimeFigureOut">
              <a:rPr lang="es-MX" smtClean="0"/>
              <a:pPr/>
              <a:t>22/09/2010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35F72-FE89-4B2C-A59D-F01D13F98F0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9539E-E80B-4FF2-BEA2-4387E9579D9C}" type="datetimeFigureOut">
              <a:rPr lang="es-MX" smtClean="0"/>
              <a:pPr/>
              <a:t>22/09/2010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35F72-FE89-4B2C-A59D-F01D13F98F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9539E-E80B-4FF2-BEA2-4387E9579D9C}" type="datetimeFigureOut">
              <a:rPr lang="es-MX" smtClean="0"/>
              <a:pPr/>
              <a:t>22/09/2010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35F72-FE89-4B2C-A59D-F01D13F98F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9539E-E80B-4FF2-BEA2-4387E9579D9C}" type="datetimeFigureOut">
              <a:rPr lang="es-MX" smtClean="0"/>
              <a:pPr/>
              <a:t>22/09/2010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35F72-FE89-4B2C-A59D-F01D13F98F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9539E-E80B-4FF2-BEA2-4387E9579D9C}" type="datetimeFigureOut">
              <a:rPr lang="es-MX" smtClean="0"/>
              <a:pPr/>
              <a:t>22/09/2010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35F72-FE89-4B2C-A59D-F01D13F98F0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9539E-E80B-4FF2-BEA2-4387E9579D9C}" type="datetimeFigureOut">
              <a:rPr lang="es-MX" smtClean="0"/>
              <a:pPr/>
              <a:t>22/09/2010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35F72-FE89-4B2C-A59D-F01D13F98F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9539E-E80B-4FF2-BEA2-4387E9579D9C}" type="datetimeFigureOut">
              <a:rPr lang="es-MX" smtClean="0"/>
              <a:pPr/>
              <a:t>22/09/2010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A35F72-FE89-4B2C-A59D-F01D13F98F0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F9539E-E80B-4FF2-BEA2-4387E9579D9C}" type="datetimeFigureOut">
              <a:rPr lang="es-MX" smtClean="0"/>
              <a:pPr/>
              <a:t>22/09/2010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A35F72-FE89-4B2C-A59D-F01D13F98F0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ocuments\My Dropbox\iGEM_LCG_2010\WiFi Coli\Logos\logo_light_mini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4929222" cy="5353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928926" y="5000636"/>
            <a:ext cx="592935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BioBrick</a:t>
            </a:r>
            <a:r>
              <a:rPr lang="en-US" dirty="0" smtClean="0"/>
              <a:t> standard to:</a:t>
            </a:r>
          </a:p>
          <a:p>
            <a:pPr lvl="1"/>
            <a:r>
              <a:rPr lang="en-US" dirty="0" smtClean="0"/>
              <a:t>assemble </a:t>
            </a:r>
            <a:r>
              <a:rPr lang="en-US" dirty="0" err="1" smtClean="0"/>
              <a:t>BioParts</a:t>
            </a:r>
            <a:r>
              <a:rPr lang="en-US" dirty="0" smtClean="0"/>
              <a:t> into modules,</a:t>
            </a:r>
          </a:p>
          <a:p>
            <a:pPr lvl="1"/>
            <a:r>
              <a:rPr lang="en-US" dirty="0" smtClean="0"/>
              <a:t>organize modules into devices,</a:t>
            </a:r>
          </a:p>
          <a:p>
            <a:pPr lvl="1"/>
            <a:r>
              <a:rPr lang="en-US" dirty="0" smtClean="0"/>
              <a:t>express devices within systems.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910" y="3571876"/>
            <a:ext cx="857256" cy="285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BBa_I15008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4143372" y="5214950"/>
            <a:ext cx="857256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BBa_I15008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5000628" y="5214950"/>
            <a:ext cx="857256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BBa_I15009</a:t>
            </a: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5857884" y="5214950"/>
            <a:ext cx="857256" cy="2857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BBa_I15010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4214810" y="4000504"/>
            <a:ext cx="85725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BBa_I15008</a:t>
            </a:r>
            <a:endParaRPr lang="en-US" sz="1050" dirty="0"/>
          </a:p>
        </p:txBody>
      </p:sp>
      <p:sp>
        <p:nvSpPr>
          <p:cNvPr id="11" name="Rectangle 10"/>
          <p:cNvSpPr/>
          <p:nvPr/>
        </p:nvSpPr>
        <p:spPr>
          <a:xfrm>
            <a:off x="5072066" y="4000504"/>
            <a:ext cx="85725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BBa_I15009</a:t>
            </a:r>
            <a:endParaRPr lang="en-US" sz="1050" dirty="0"/>
          </a:p>
        </p:txBody>
      </p:sp>
      <p:sp>
        <p:nvSpPr>
          <p:cNvPr id="12" name="Rectangle 11"/>
          <p:cNvSpPr/>
          <p:nvPr/>
        </p:nvSpPr>
        <p:spPr>
          <a:xfrm>
            <a:off x="5929322" y="4000504"/>
            <a:ext cx="85725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BBa_I15010</a:t>
            </a:r>
            <a:endParaRPr lang="en-US" sz="1050" dirty="0"/>
          </a:p>
        </p:txBody>
      </p:sp>
      <p:sp>
        <p:nvSpPr>
          <p:cNvPr id="13" name="Rectangle 12"/>
          <p:cNvSpPr/>
          <p:nvPr/>
        </p:nvSpPr>
        <p:spPr>
          <a:xfrm>
            <a:off x="857224" y="4071942"/>
            <a:ext cx="857256" cy="2857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BBa_I15009</a:t>
            </a: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1071538" y="4572008"/>
            <a:ext cx="857256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BBa_I15010</a:t>
            </a:r>
            <a:endParaRPr lang="en-US" sz="1050" dirty="0"/>
          </a:p>
        </p:txBody>
      </p:sp>
      <p:sp>
        <p:nvSpPr>
          <p:cNvPr id="17" name="Rectangle 16"/>
          <p:cNvSpPr/>
          <p:nvPr/>
        </p:nvSpPr>
        <p:spPr>
          <a:xfrm>
            <a:off x="3286116" y="5214950"/>
            <a:ext cx="857256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Regulator</a:t>
            </a:r>
            <a:endParaRPr lang="en-US" sz="1050" dirty="0"/>
          </a:p>
        </p:txBody>
      </p:sp>
      <p:sp>
        <p:nvSpPr>
          <p:cNvPr id="18" name="Rectangle 17"/>
          <p:cNvSpPr/>
          <p:nvPr/>
        </p:nvSpPr>
        <p:spPr>
          <a:xfrm>
            <a:off x="6715140" y="5214950"/>
            <a:ext cx="857256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Terminator</a:t>
            </a:r>
            <a:endParaRPr lang="en-US" sz="1050" dirty="0"/>
          </a:p>
        </p:txBody>
      </p:sp>
      <p:sp>
        <p:nvSpPr>
          <p:cNvPr id="20" name="Octagon 19"/>
          <p:cNvSpPr/>
          <p:nvPr/>
        </p:nvSpPr>
        <p:spPr>
          <a:xfrm>
            <a:off x="5214942" y="6072206"/>
            <a:ext cx="1071570" cy="428604"/>
          </a:xfrm>
          <a:prstGeom prst="oc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ctagon 20"/>
          <p:cNvSpPr/>
          <p:nvPr/>
        </p:nvSpPr>
        <p:spPr>
          <a:xfrm>
            <a:off x="6143636" y="5786454"/>
            <a:ext cx="1071570" cy="428604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ctagon 21"/>
          <p:cNvSpPr/>
          <p:nvPr/>
        </p:nvSpPr>
        <p:spPr>
          <a:xfrm>
            <a:off x="7072330" y="6072206"/>
            <a:ext cx="1071570" cy="428604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285984" y="3857628"/>
            <a:ext cx="1285884" cy="71438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143504" y="4500570"/>
            <a:ext cx="857256" cy="35719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flipV="1">
            <a:off x="4071934" y="5715016"/>
            <a:ext cx="785818" cy="785818"/>
          </a:xfrm>
          <a:prstGeom prst="ben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Emission</a:t>
            </a:r>
          </a:p>
          <a:p>
            <a:r>
              <a:rPr lang="en-US" dirty="0" smtClean="0"/>
              <a:t>Transmission</a:t>
            </a:r>
          </a:p>
          <a:p>
            <a:r>
              <a:rPr lang="en-US" dirty="0" smtClean="0"/>
              <a:t>Reception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00760" y="3429000"/>
            <a:ext cx="2500330" cy="2000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4414" y="3929066"/>
            <a:ext cx="2500330" cy="19288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/>
          <p:nvPr/>
        </p:nvSpPr>
        <p:spPr>
          <a:xfrm>
            <a:off x="2051720" y="4071942"/>
            <a:ext cx="1520148" cy="1285884"/>
          </a:xfrm>
          <a:prstGeom prst="chord">
            <a:avLst>
              <a:gd name="adj1" fmla="val 10658189"/>
              <a:gd name="adj2" fmla="val 106435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Emission</a:t>
            </a:r>
          </a:p>
          <a:p>
            <a:pPr algn="ctr"/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7" name="Chord 6"/>
          <p:cNvSpPr/>
          <p:nvPr/>
        </p:nvSpPr>
        <p:spPr>
          <a:xfrm>
            <a:off x="6143636" y="3929066"/>
            <a:ext cx="1668724" cy="1300134"/>
          </a:xfrm>
          <a:prstGeom prst="chord">
            <a:avLst>
              <a:gd name="adj1" fmla="val 5454048"/>
              <a:gd name="adj2" fmla="val 53889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Recep</a:t>
            </a:r>
            <a:r>
              <a:rPr lang="en-US" dirty="0" smtClean="0"/>
              <a:t>tion</a:t>
            </a:r>
            <a:r>
              <a:rPr lang="en-US" dirty="0" smtClean="0"/>
              <a:t> </a:t>
            </a:r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8" name="Lightning Bolt 7"/>
          <p:cNvSpPr/>
          <p:nvPr/>
        </p:nvSpPr>
        <p:spPr>
          <a:xfrm rot="19533488">
            <a:off x="4217276" y="4172308"/>
            <a:ext cx="1214446" cy="1143008"/>
          </a:xfrm>
          <a:prstGeom prst="lightningBol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285852" y="1142984"/>
          <a:ext cx="5570553" cy="6052893"/>
        </p:xfrm>
        <a:graphic>
          <a:graphicData uri="http://schemas.openxmlformats.org/presentationml/2006/ole">
            <p:oleObj spid="_x0000_s7171" name="Acrobat Document" r:id="rId3" imgW="15134040" imgH="164152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Recycling pathway for substrate</a:t>
            </a:r>
          </a:p>
          <a:p>
            <a:r>
              <a:rPr lang="en-US" dirty="0" smtClean="0"/>
              <a:t>Inducible expression of enzyme, ergo light</a:t>
            </a:r>
            <a:endParaRPr lang="en-US" dirty="0"/>
          </a:p>
        </p:txBody>
      </p:sp>
      <p:pic>
        <p:nvPicPr>
          <p:cNvPr id="31747" name="Picture 3" descr="C:\Users\ADMIN\Documents\My Dropbox\iGEM_LCG_2010\WiFi Coli\Imagenes Wiki\Picture1.png"/>
          <p:cNvPicPr>
            <a:picLocks noChangeAspect="1" noChangeArrowheads="1"/>
          </p:cNvPicPr>
          <p:nvPr/>
        </p:nvPicPr>
        <p:blipFill>
          <a:blip r:embed="rId2" cstate="print"/>
          <a:srcRect t="70532" r="19800" b="8646"/>
          <a:stretch>
            <a:fillRect/>
          </a:stretch>
        </p:blipFill>
        <p:spPr bwMode="auto">
          <a:xfrm>
            <a:off x="1142976" y="2714620"/>
            <a:ext cx="760818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214810" y="1571612"/>
            <a:ext cx="1960576" cy="1000132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Reception Module</a:t>
            </a:r>
            <a:endParaRPr lang="en-US" sz="2000" dirty="0"/>
          </a:p>
        </p:txBody>
      </p:sp>
      <p:sp>
        <p:nvSpPr>
          <p:cNvPr id="11" name="Octagon 10"/>
          <p:cNvSpPr/>
          <p:nvPr/>
        </p:nvSpPr>
        <p:spPr>
          <a:xfrm>
            <a:off x="1928794" y="1643050"/>
            <a:ext cx="1357322" cy="928694"/>
          </a:xfrm>
          <a:prstGeom prst="oc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Photons</a:t>
            </a:r>
            <a:endParaRPr lang="en-US" sz="2000" dirty="0"/>
          </a:p>
        </p:txBody>
      </p:sp>
      <p:sp>
        <p:nvSpPr>
          <p:cNvPr id="13" name="Octagon 12"/>
          <p:cNvSpPr/>
          <p:nvPr/>
        </p:nvSpPr>
        <p:spPr>
          <a:xfrm>
            <a:off x="7143768" y="1571612"/>
            <a:ext cx="1357322" cy="928694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PoPs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3786182" y="4357694"/>
            <a:ext cx="1960576" cy="1000132"/>
          </a:xfrm>
          <a:prstGeom prst="roundRect">
            <a:avLst/>
          </a:prstGeom>
          <a:gradFill>
            <a:gsLst>
              <a:gs pos="100000">
                <a:schemeClr val="accent3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Emission Module</a:t>
            </a:r>
            <a:endParaRPr lang="en-US" sz="2000" dirty="0"/>
          </a:p>
        </p:txBody>
      </p:sp>
      <p:sp>
        <p:nvSpPr>
          <p:cNvPr id="15" name="Octagon 14"/>
          <p:cNvSpPr/>
          <p:nvPr/>
        </p:nvSpPr>
        <p:spPr>
          <a:xfrm>
            <a:off x="6715140" y="4357694"/>
            <a:ext cx="1357322" cy="928694"/>
          </a:xfrm>
          <a:prstGeom prst="oc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Photons</a:t>
            </a:r>
            <a:endParaRPr lang="en-US" sz="2000" dirty="0"/>
          </a:p>
        </p:txBody>
      </p:sp>
      <p:sp>
        <p:nvSpPr>
          <p:cNvPr id="16" name="Octagon 15"/>
          <p:cNvSpPr/>
          <p:nvPr/>
        </p:nvSpPr>
        <p:spPr>
          <a:xfrm>
            <a:off x="1428728" y="4429132"/>
            <a:ext cx="1357322" cy="928694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PoPs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3571868" y="1928802"/>
            <a:ext cx="357190" cy="3571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143240" y="4714884"/>
            <a:ext cx="357190" cy="3571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500826" y="1857364"/>
            <a:ext cx="357190" cy="3571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072198" y="4643446"/>
            <a:ext cx="357190" cy="3571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5000628" y="1071547"/>
            <a:ext cx="500066" cy="3357586"/>
          </a:xfrm>
          <a:prstGeom prst="lef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16200000">
            <a:off x="4572000" y="3929066"/>
            <a:ext cx="500066" cy="3357586"/>
          </a:xfrm>
          <a:prstGeom prst="lef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214810" y="3071810"/>
            <a:ext cx="2143140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Transfer Function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786182" y="5929330"/>
            <a:ext cx="2143140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Transfer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Trinary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14546" y="2714620"/>
            <a:ext cx="1643074" cy="250033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43570" y="857232"/>
            <a:ext cx="2214578" cy="19288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715008" y="4572008"/>
            <a:ext cx="2143140" cy="19288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ord 8"/>
          <p:cNvSpPr/>
          <p:nvPr/>
        </p:nvSpPr>
        <p:spPr>
          <a:xfrm>
            <a:off x="6429388" y="4714884"/>
            <a:ext cx="1285884" cy="1285884"/>
          </a:xfrm>
          <a:prstGeom prst="chord">
            <a:avLst>
              <a:gd name="adj1" fmla="val 12350438"/>
              <a:gd name="adj2" fmla="val 5474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 Emit.</a:t>
            </a:r>
            <a:endParaRPr lang="en-US" dirty="0"/>
          </a:p>
        </p:txBody>
      </p:sp>
      <p:sp>
        <p:nvSpPr>
          <p:cNvPr id="10" name="Chord 9"/>
          <p:cNvSpPr/>
          <p:nvPr/>
        </p:nvSpPr>
        <p:spPr>
          <a:xfrm>
            <a:off x="2357422" y="2857496"/>
            <a:ext cx="1285884" cy="1285884"/>
          </a:xfrm>
          <a:prstGeom prst="chord">
            <a:avLst>
              <a:gd name="adj1" fmla="val 8100942"/>
              <a:gd name="adj2" fmla="val 28866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 </a:t>
            </a:r>
            <a:r>
              <a:rPr lang="en-US" dirty="0" err="1" smtClean="0"/>
              <a:t>Recep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Chord 10"/>
          <p:cNvSpPr/>
          <p:nvPr/>
        </p:nvSpPr>
        <p:spPr>
          <a:xfrm flipH="1">
            <a:off x="5857884" y="5072074"/>
            <a:ext cx="1285884" cy="1285884"/>
          </a:xfrm>
          <a:prstGeom prst="chord">
            <a:avLst>
              <a:gd name="adj1" fmla="val 16269981"/>
              <a:gd name="adj2" fmla="val 91698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 </a:t>
            </a:r>
            <a:r>
              <a:rPr lang="en-US" dirty="0" err="1" smtClean="0"/>
              <a:t>Recep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Chord 11"/>
          <p:cNvSpPr/>
          <p:nvPr/>
        </p:nvSpPr>
        <p:spPr>
          <a:xfrm flipH="1">
            <a:off x="2357422" y="3786190"/>
            <a:ext cx="1285884" cy="1285884"/>
          </a:xfrm>
          <a:prstGeom prst="chord">
            <a:avLst>
              <a:gd name="adj1" fmla="val 18845357"/>
              <a:gd name="adj2" fmla="val 134512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 Emit.</a:t>
            </a:r>
            <a:endParaRPr lang="en-US" dirty="0"/>
          </a:p>
        </p:txBody>
      </p:sp>
      <p:sp>
        <p:nvSpPr>
          <p:cNvPr id="13" name="Chord 12"/>
          <p:cNvSpPr/>
          <p:nvPr/>
        </p:nvSpPr>
        <p:spPr>
          <a:xfrm>
            <a:off x="5786446" y="1000108"/>
            <a:ext cx="1285884" cy="1285884"/>
          </a:xfrm>
          <a:prstGeom prst="chord">
            <a:avLst>
              <a:gd name="adj1" fmla="val 5502658"/>
              <a:gd name="adj2" fmla="val 199113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 Emit.</a:t>
            </a:r>
            <a:endParaRPr lang="en-US" dirty="0"/>
          </a:p>
        </p:txBody>
      </p:sp>
      <p:sp>
        <p:nvSpPr>
          <p:cNvPr id="14" name="Chord 13"/>
          <p:cNvSpPr/>
          <p:nvPr/>
        </p:nvSpPr>
        <p:spPr>
          <a:xfrm flipH="1">
            <a:off x="6357950" y="1357298"/>
            <a:ext cx="1285884" cy="1285884"/>
          </a:xfrm>
          <a:prstGeom prst="chord">
            <a:avLst>
              <a:gd name="adj1" fmla="val 1547138"/>
              <a:gd name="adj2" fmla="val 162711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 </a:t>
            </a:r>
            <a:r>
              <a:rPr lang="en-US" dirty="0" err="1" smtClean="0"/>
              <a:t>Recep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Lightning Bolt 14"/>
          <p:cNvSpPr/>
          <p:nvPr/>
        </p:nvSpPr>
        <p:spPr>
          <a:xfrm>
            <a:off x="4143372" y="4857760"/>
            <a:ext cx="1143008" cy="785818"/>
          </a:xfrm>
          <a:prstGeom prst="lightningBol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ightning Bolt 15"/>
          <p:cNvSpPr/>
          <p:nvPr/>
        </p:nvSpPr>
        <p:spPr>
          <a:xfrm rot="14066608">
            <a:off x="6581303" y="3372323"/>
            <a:ext cx="1143008" cy="785818"/>
          </a:xfrm>
          <a:prstGeom prst="lightningBol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ghtning Bolt 16"/>
          <p:cNvSpPr/>
          <p:nvPr/>
        </p:nvSpPr>
        <p:spPr>
          <a:xfrm rot="6276977">
            <a:off x="4167715" y="1687984"/>
            <a:ext cx="1143008" cy="785818"/>
          </a:xfrm>
          <a:prstGeom prst="lightningBol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\Documents\My Dropbox\iGEM_LCG_2010\expo collado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14422"/>
            <a:ext cx="2314575" cy="1981200"/>
          </a:xfrm>
          <a:prstGeom prst="rect">
            <a:avLst/>
          </a:prstGeom>
          <a:noFill/>
        </p:spPr>
      </p:pic>
      <p:pic>
        <p:nvPicPr>
          <p:cNvPr id="2051" name="Picture 3" descr="C:\Users\ADMIN\Documents\My Dropbox\iGEM_LCG_2010\expo collado\leds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071538" y="2071678"/>
            <a:ext cx="1357282" cy="1017962"/>
          </a:xfrm>
          <a:prstGeom prst="rect">
            <a:avLst/>
          </a:prstGeom>
          <a:noFill/>
        </p:spPr>
      </p:pic>
      <p:pic>
        <p:nvPicPr>
          <p:cNvPr id="2052" name="Picture 4" descr="C:\Users\ADMIN\Documents\My Dropbox\iGEM_LCG_2010\expo collado\TNC4614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H="1">
            <a:off x="4743260" y="1328913"/>
            <a:ext cx="1752987" cy="1095376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214546" y="4643446"/>
            <a:ext cx="3429024" cy="19288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/>
          <p:nvPr/>
        </p:nvSpPr>
        <p:spPr>
          <a:xfrm>
            <a:off x="3643306" y="4786322"/>
            <a:ext cx="1285884" cy="1285884"/>
          </a:xfrm>
          <a:prstGeom prst="chord">
            <a:avLst>
              <a:gd name="adj1" fmla="val 13480783"/>
              <a:gd name="adj2" fmla="val 80319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Emis</a:t>
            </a:r>
            <a:r>
              <a:rPr lang="en-US" dirty="0" smtClean="0"/>
              <a:t>. Module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857620" y="5715016"/>
            <a:ext cx="78581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Lightning Bolt 10"/>
          <p:cNvSpPr/>
          <p:nvPr/>
        </p:nvSpPr>
        <p:spPr>
          <a:xfrm rot="14190464">
            <a:off x="4776469" y="3250638"/>
            <a:ext cx="1214446" cy="1143008"/>
          </a:xfrm>
          <a:prstGeom prst="lightningBol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hord 11"/>
          <p:cNvSpPr/>
          <p:nvPr/>
        </p:nvSpPr>
        <p:spPr>
          <a:xfrm>
            <a:off x="2714612" y="4786322"/>
            <a:ext cx="1285884" cy="1285884"/>
          </a:xfrm>
          <a:prstGeom prst="chord">
            <a:avLst>
              <a:gd name="adj1" fmla="val 2722710"/>
              <a:gd name="adj2" fmla="val 188719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Rec. Module</a:t>
            </a:r>
            <a:endParaRPr lang="en-US" dirty="0"/>
          </a:p>
        </p:txBody>
      </p:sp>
      <p:sp>
        <p:nvSpPr>
          <p:cNvPr id="13" name="Lightning Bolt 12"/>
          <p:cNvSpPr/>
          <p:nvPr/>
        </p:nvSpPr>
        <p:spPr>
          <a:xfrm rot="297915">
            <a:off x="1404476" y="3122221"/>
            <a:ext cx="1214446" cy="1143008"/>
          </a:xfrm>
          <a:prstGeom prst="lightningBol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3" name="Picture 5" descr="C:\Users\ADMIN\Documents\My Dropbox\iGEM_LCG_2010\expo collado\image009.gif"/>
          <p:cNvPicPr>
            <a:picLocks noChangeAspect="1" noChangeArrowheads="1"/>
          </p:cNvPicPr>
          <p:nvPr/>
        </p:nvPicPr>
        <p:blipFill>
          <a:blip r:embed="rId5" cstate="print"/>
          <a:srcRect l="6574" t="15568" b="10481"/>
          <a:stretch>
            <a:fillRect/>
          </a:stretch>
        </p:blipFill>
        <p:spPr bwMode="auto">
          <a:xfrm>
            <a:off x="6876256" y="4653136"/>
            <a:ext cx="2030341" cy="1357322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>
            <a:off x="5857884" y="5357826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 &amp; Processor</a:t>
            </a:r>
            <a:endParaRPr lang="en-US" dirty="0"/>
          </a:p>
        </p:txBody>
      </p:sp>
      <p:pic>
        <p:nvPicPr>
          <p:cNvPr id="3074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643050"/>
            <a:ext cx="728658" cy="1213050"/>
          </a:xfrm>
          <a:prstGeom prst="rect">
            <a:avLst/>
          </a:prstGeom>
          <a:noFill/>
        </p:spPr>
      </p:pic>
      <p:pic>
        <p:nvPicPr>
          <p:cNvPr id="7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956" y="3500438"/>
            <a:ext cx="728658" cy="1213050"/>
          </a:xfrm>
          <a:prstGeom prst="rect">
            <a:avLst/>
          </a:prstGeom>
          <a:noFill/>
        </p:spPr>
      </p:pic>
      <p:pic>
        <p:nvPicPr>
          <p:cNvPr id="8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956" y="5357826"/>
            <a:ext cx="728658" cy="1213050"/>
          </a:xfrm>
          <a:prstGeom prst="rect">
            <a:avLst/>
          </a:prstGeom>
          <a:noFill/>
        </p:spPr>
      </p:pic>
      <p:pic>
        <p:nvPicPr>
          <p:cNvPr id="9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728658" cy="1213050"/>
          </a:xfrm>
          <a:prstGeom prst="rect">
            <a:avLst/>
          </a:prstGeom>
          <a:noFill/>
        </p:spPr>
      </p:pic>
      <p:pic>
        <p:nvPicPr>
          <p:cNvPr id="10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16" y="3500438"/>
            <a:ext cx="728658" cy="1213050"/>
          </a:xfrm>
          <a:prstGeom prst="rect">
            <a:avLst/>
          </a:prstGeom>
          <a:noFill/>
        </p:spPr>
      </p:pic>
      <p:pic>
        <p:nvPicPr>
          <p:cNvPr id="11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16" y="5357826"/>
            <a:ext cx="728658" cy="1213050"/>
          </a:xfrm>
          <a:prstGeom prst="rect">
            <a:avLst/>
          </a:prstGeom>
          <a:noFill/>
        </p:spPr>
      </p:pic>
      <p:pic>
        <p:nvPicPr>
          <p:cNvPr id="12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571744"/>
            <a:ext cx="728658" cy="1213050"/>
          </a:xfrm>
          <a:prstGeom prst="rect">
            <a:avLst/>
          </a:prstGeom>
          <a:noFill/>
        </p:spPr>
      </p:pic>
      <p:pic>
        <p:nvPicPr>
          <p:cNvPr id="13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36" y="4429132"/>
            <a:ext cx="728658" cy="1213050"/>
          </a:xfrm>
          <a:prstGeom prst="rect">
            <a:avLst/>
          </a:prstGeom>
          <a:noFill/>
        </p:spPr>
      </p:pic>
      <p:pic>
        <p:nvPicPr>
          <p:cNvPr id="15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358" y="1643050"/>
            <a:ext cx="728658" cy="1213050"/>
          </a:xfrm>
          <a:prstGeom prst="rect">
            <a:avLst/>
          </a:prstGeom>
          <a:noFill/>
        </p:spPr>
      </p:pic>
      <p:pic>
        <p:nvPicPr>
          <p:cNvPr id="16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00438"/>
            <a:ext cx="728658" cy="1213050"/>
          </a:xfrm>
          <a:prstGeom prst="rect">
            <a:avLst/>
          </a:prstGeom>
          <a:noFill/>
        </p:spPr>
      </p:pic>
      <p:pic>
        <p:nvPicPr>
          <p:cNvPr id="17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357826"/>
            <a:ext cx="728658" cy="1213050"/>
          </a:xfrm>
          <a:prstGeom prst="rect">
            <a:avLst/>
          </a:prstGeom>
          <a:noFill/>
        </p:spPr>
      </p:pic>
      <p:pic>
        <p:nvPicPr>
          <p:cNvPr id="18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4978" y="2571744"/>
            <a:ext cx="728658" cy="1213050"/>
          </a:xfrm>
          <a:prstGeom prst="rect">
            <a:avLst/>
          </a:prstGeom>
          <a:noFill/>
        </p:spPr>
      </p:pic>
      <p:pic>
        <p:nvPicPr>
          <p:cNvPr id="19" name="Picture 2" descr="C:\Users\ADMIN\Documents\My Dropbox\iGEM_LCG_2010\expo collado\Erlen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429132"/>
            <a:ext cx="728658" cy="121305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>
            <a:stCxn id="3074" idx="2"/>
            <a:endCxn id="12" idx="1"/>
          </p:cNvCxnSpPr>
          <p:nvPr/>
        </p:nvCxnSpPr>
        <p:spPr>
          <a:xfrm rot="16200000" flipH="1">
            <a:off x="3592948" y="2842158"/>
            <a:ext cx="322169" cy="3500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9" idx="2"/>
          </p:cNvCxnSpPr>
          <p:nvPr/>
        </p:nvCxnSpPr>
        <p:spPr>
          <a:xfrm flipV="1">
            <a:off x="4657716" y="2856100"/>
            <a:ext cx="350051" cy="3221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0"/>
            <a:endCxn id="12" idx="1"/>
          </p:cNvCxnSpPr>
          <p:nvPr/>
        </p:nvCxnSpPr>
        <p:spPr>
          <a:xfrm rot="5400000" flipH="1" flipV="1">
            <a:off x="3600087" y="3171468"/>
            <a:ext cx="322169" cy="3357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0"/>
            <a:endCxn id="13" idx="1"/>
          </p:cNvCxnSpPr>
          <p:nvPr/>
        </p:nvCxnSpPr>
        <p:spPr>
          <a:xfrm rot="5400000" flipH="1" flipV="1">
            <a:off x="3607226" y="5021717"/>
            <a:ext cx="322169" cy="3500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1" idx="0"/>
          </p:cNvCxnSpPr>
          <p:nvPr/>
        </p:nvCxnSpPr>
        <p:spPr>
          <a:xfrm>
            <a:off x="4671994" y="5035657"/>
            <a:ext cx="350051" cy="3221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10" idx="2"/>
          </p:cNvCxnSpPr>
          <p:nvPr/>
        </p:nvCxnSpPr>
        <p:spPr>
          <a:xfrm flipV="1">
            <a:off x="4671994" y="4713488"/>
            <a:ext cx="350051" cy="3221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3"/>
            <a:endCxn id="18" idx="0"/>
          </p:cNvCxnSpPr>
          <p:nvPr/>
        </p:nvCxnSpPr>
        <p:spPr>
          <a:xfrm>
            <a:off x="5372096" y="2249575"/>
            <a:ext cx="407211" cy="3221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2"/>
            <a:endCxn id="16" idx="1"/>
          </p:cNvCxnSpPr>
          <p:nvPr/>
        </p:nvCxnSpPr>
        <p:spPr>
          <a:xfrm rot="16200000" flipH="1">
            <a:off x="5800387" y="3763713"/>
            <a:ext cx="322169" cy="3643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1"/>
            <a:endCxn id="12" idx="2"/>
          </p:cNvCxnSpPr>
          <p:nvPr/>
        </p:nvCxnSpPr>
        <p:spPr>
          <a:xfrm rot="10800000">
            <a:off x="4293388" y="3784795"/>
            <a:ext cx="364329" cy="3221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3"/>
            <a:endCxn id="19" idx="0"/>
          </p:cNvCxnSpPr>
          <p:nvPr/>
        </p:nvCxnSpPr>
        <p:spPr>
          <a:xfrm>
            <a:off x="5386374" y="4106963"/>
            <a:ext cx="407211" cy="3221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1" idx="3"/>
            <a:endCxn id="19" idx="2"/>
          </p:cNvCxnSpPr>
          <p:nvPr/>
        </p:nvCxnSpPr>
        <p:spPr>
          <a:xfrm flipV="1">
            <a:off x="5386374" y="5642182"/>
            <a:ext cx="407211" cy="3221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9" idx="3"/>
            <a:endCxn id="17" idx="0"/>
          </p:cNvCxnSpPr>
          <p:nvPr/>
        </p:nvCxnSpPr>
        <p:spPr>
          <a:xfrm>
            <a:off x="6157914" y="5035657"/>
            <a:ext cx="350051" cy="3221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9" idx="3"/>
            <a:endCxn id="16" idx="2"/>
          </p:cNvCxnSpPr>
          <p:nvPr/>
        </p:nvCxnSpPr>
        <p:spPr>
          <a:xfrm flipV="1">
            <a:off x="6157914" y="4713488"/>
            <a:ext cx="350051" cy="3221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8" idx="3"/>
            <a:endCxn id="15" idx="2"/>
          </p:cNvCxnSpPr>
          <p:nvPr/>
        </p:nvCxnSpPr>
        <p:spPr>
          <a:xfrm flipV="1">
            <a:off x="6143636" y="2856100"/>
            <a:ext cx="350051" cy="3221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>
            <a:off x="2857488" y="1571612"/>
            <a:ext cx="357190" cy="5000660"/>
          </a:xfrm>
          <a:prstGeom prst="lef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 rot="10800000">
            <a:off x="6858017" y="1571612"/>
            <a:ext cx="357190" cy="5000660"/>
          </a:xfrm>
          <a:prstGeom prst="lef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285852" y="3786190"/>
            <a:ext cx="135732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7429520" y="3786190"/>
            <a:ext cx="121444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3076" name="Picture 4" descr="AND 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786322"/>
            <a:ext cx="952500" cy="476250"/>
          </a:xfrm>
          <a:prstGeom prst="rect">
            <a:avLst/>
          </a:prstGeom>
          <a:noFill/>
        </p:spPr>
      </p:pic>
      <p:pic>
        <p:nvPicPr>
          <p:cNvPr id="55" name="Picture 4" descr="AND 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928934"/>
            <a:ext cx="952500" cy="476250"/>
          </a:xfrm>
          <a:prstGeom prst="rect">
            <a:avLst/>
          </a:prstGeom>
          <a:noFill/>
        </p:spPr>
      </p:pic>
      <p:pic>
        <p:nvPicPr>
          <p:cNvPr id="56" name="Picture 4" descr="AND 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857628"/>
            <a:ext cx="952500" cy="476250"/>
          </a:xfrm>
          <a:prstGeom prst="rect">
            <a:avLst/>
          </a:prstGeom>
          <a:noFill/>
        </p:spPr>
      </p:pic>
      <p:pic>
        <p:nvPicPr>
          <p:cNvPr id="3078" name="Picture 6" descr="OR sym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00240"/>
            <a:ext cx="952500" cy="476250"/>
          </a:xfrm>
          <a:prstGeom prst="rect">
            <a:avLst/>
          </a:prstGeom>
          <a:noFill/>
        </p:spPr>
      </p:pic>
      <p:pic>
        <p:nvPicPr>
          <p:cNvPr id="3080" name="Picture 8" descr="OR sym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00240"/>
            <a:ext cx="952500" cy="476250"/>
          </a:xfrm>
          <a:prstGeom prst="rect">
            <a:avLst/>
          </a:prstGeom>
          <a:noFill/>
        </p:spPr>
      </p:pic>
      <p:pic>
        <p:nvPicPr>
          <p:cNvPr id="3082" name="Picture 10" descr="OR sym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57628"/>
            <a:ext cx="952500" cy="476250"/>
          </a:xfrm>
          <a:prstGeom prst="rect">
            <a:avLst/>
          </a:prstGeom>
          <a:noFill/>
        </p:spPr>
      </p:pic>
      <p:pic>
        <p:nvPicPr>
          <p:cNvPr id="3084" name="Picture 12" descr="OR sym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715016"/>
            <a:ext cx="952500" cy="476250"/>
          </a:xfrm>
          <a:prstGeom prst="rect">
            <a:avLst/>
          </a:prstGeom>
          <a:noFill/>
        </p:spPr>
      </p:pic>
      <p:pic>
        <p:nvPicPr>
          <p:cNvPr id="3086" name="Picture 14" descr="OR sym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715016"/>
            <a:ext cx="952500" cy="476250"/>
          </a:xfrm>
          <a:prstGeom prst="rect">
            <a:avLst/>
          </a:prstGeom>
          <a:noFill/>
        </p:spPr>
      </p:pic>
      <p:pic>
        <p:nvPicPr>
          <p:cNvPr id="3088" name="Picture 16" descr="NOT symb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000372"/>
            <a:ext cx="952500" cy="476250"/>
          </a:xfrm>
          <a:prstGeom prst="rect">
            <a:avLst/>
          </a:prstGeom>
          <a:noFill/>
        </p:spPr>
      </p:pic>
      <p:pic>
        <p:nvPicPr>
          <p:cNvPr id="3090" name="Picture 18" descr="NAND symb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857628"/>
            <a:ext cx="952500" cy="476250"/>
          </a:xfrm>
          <a:prstGeom prst="rect">
            <a:avLst/>
          </a:prstGeom>
          <a:noFill/>
        </p:spPr>
      </p:pic>
      <p:pic>
        <p:nvPicPr>
          <p:cNvPr id="3092" name="Picture 20" descr="NOR symb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715016"/>
            <a:ext cx="952500" cy="476250"/>
          </a:xfrm>
          <a:prstGeom prst="rect">
            <a:avLst/>
          </a:prstGeom>
          <a:noFill/>
        </p:spPr>
      </p:pic>
      <p:pic>
        <p:nvPicPr>
          <p:cNvPr id="3094" name="Picture 22" descr="XOR symb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4786322"/>
            <a:ext cx="952500" cy="476250"/>
          </a:xfrm>
          <a:prstGeom prst="rect">
            <a:avLst/>
          </a:prstGeom>
          <a:noFill/>
        </p:spPr>
      </p:pic>
      <p:pic>
        <p:nvPicPr>
          <p:cNvPr id="3096" name="Picture 24" descr="XNOR symbo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8392" y="2000240"/>
            <a:ext cx="95250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Biology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501008"/>
            <a:ext cx="2488320" cy="868640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FireFly</a:t>
            </a:r>
            <a:r>
              <a:rPr lang="es-MX" dirty="0" smtClean="0"/>
              <a:t> </a:t>
            </a:r>
            <a:r>
              <a:rPr lang="es-MX" dirty="0" err="1" smtClean="0"/>
              <a:t>Luciferase</a:t>
            </a:r>
            <a:endParaRPr lang="es-MX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9912" y="1628800"/>
            <a:ext cx="3816424" cy="46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043608" y="476672"/>
            <a:ext cx="2704344" cy="940648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3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Bacterial</a:t>
            </a:r>
            <a:endParaRPr lang="es-MX" sz="43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Luciferase</a:t>
            </a:r>
            <a:endParaRPr kumimoji="0" lang="es-MX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764704"/>
            <a:ext cx="5666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501008"/>
            <a:ext cx="2488320" cy="86864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LRE</a:t>
            </a:r>
            <a:br>
              <a:rPr lang="es-MX" dirty="0" smtClean="0"/>
            </a:br>
            <a:r>
              <a:rPr lang="es-MX" dirty="0" err="1" smtClean="0"/>
              <a:t>Recycling</a:t>
            </a:r>
            <a:r>
              <a:rPr lang="es-MX" dirty="0" smtClean="0"/>
              <a:t> </a:t>
            </a:r>
            <a:r>
              <a:rPr lang="es-MX" dirty="0" err="1" smtClean="0"/>
              <a:t>Enzyme</a:t>
            </a:r>
            <a:endParaRPr lang="es-MX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3" y="1268760"/>
            <a:ext cx="481917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Magic</a:t>
            </a:r>
            <a:r>
              <a:rPr lang="es-MX" dirty="0" smtClean="0"/>
              <a:t> </a:t>
            </a:r>
            <a:r>
              <a:rPr lang="es-MX" dirty="0" err="1" smtClean="0"/>
              <a:t>Quirality</a:t>
            </a:r>
            <a:r>
              <a:rPr lang="es-MX" dirty="0" smtClean="0"/>
              <a:t> </a:t>
            </a:r>
            <a:r>
              <a:rPr lang="es-MX" dirty="0" err="1" smtClean="0"/>
              <a:t>Conversion</a:t>
            </a:r>
            <a:endParaRPr lang="es-MX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9855" t="18309" r="16659" b="21688"/>
          <a:stretch>
            <a:fillRect/>
          </a:stretch>
        </p:blipFill>
        <p:spPr bwMode="auto">
          <a:xfrm>
            <a:off x="2195736" y="1628800"/>
            <a:ext cx="5144517" cy="360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Synthetic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application of engineering design principles to do construction, characterization, and design of biological systems” C. </a:t>
            </a:r>
            <a:r>
              <a:rPr lang="en-US" dirty="0" err="1" smtClean="0"/>
              <a:t>Smolke</a:t>
            </a:r>
            <a:endParaRPr lang="en-US" dirty="0" smtClean="0"/>
          </a:p>
          <a:p>
            <a:r>
              <a:rPr lang="en-US" dirty="0" smtClean="0"/>
              <a:t>Engineering design principles such as:</a:t>
            </a:r>
          </a:p>
          <a:p>
            <a:pPr lvl="1"/>
            <a:r>
              <a:rPr lang="en-US" dirty="0" smtClean="0"/>
              <a:t>Standardization</a:t>
            </a:r>
          </a:p>
          <a:p>
            <a:pPr lvl="1"/>
            <a:r>
              <a:rPr lang="en-US" dirty="0" smtClean="0"/>
              <a:t>Grammar implementation</a:t>
            </a:r>
          </a:p>
          <a:p>
            <a:pPr lvl="1"/>
            <a:r>
              <a:rPr lang="en-US" dirty="0" smtClean="0"/>
              <a:t>Design Implementation (CAD)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iGEM</a:t>
            </a:r>
            <a:r>
              <a:rPr lang="en-US" dirty="0" smtClean="0"/>
              <a:t> &amp;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Registry of </a:t>
            </a:r>
            <a:r>
              <a:rPr lang="en-US" dirty="0" err="1" smtClean="0"/>
              <a:t>Standarized</a:t>
            </a:r>
            <a:r>
              <a:rPr lang="en-US" dirty="0" smtClean="0"/>
              <a:t> Biological Parts: </a:t>
            </a:r>
            <a:r>
              <a:rPr lang="en-US" dirty="0" err="1" smtClean="0"/>
              <a:t>repositorium</a:t>
            </a:r>
            <a:r>
              <a:rPr lang="en-US" dirty="0" smtClean="0"/>
              <a:t> of </a:t>
            </a:r>
            <a:r>
              <a:rPr lang="en-US" dirty="0" err="1" smtClean="0"/>
              <a:t>BioBrick</a:t>
            </a:r>
            <a:r>
              <a:rPr lang="en-US" dirty="0" smtClean="0"/>
              <a:t> compliant parts.</a:t>
            </a:r>
          </a:p>
          <a:p>
            <a:r>
              <a:rPr lang="en-US" dirty="0" err="1" smtClean="0"/>
              <a:t>iGEM</a:t>
            </a:r>
            <a:r>
              <a:rPr lang="en-US" dirty="0" smtClean="0"/>
              <a:t>:  the primary international competition on synthetic biology aimed at enriching and </a:t>
            </a:r>
            <a:r>
              <a:rPr lang="en-US" dirty="0" err="1" smtClean="0"/>
              <a:t>curating</a:t>
            </a:r>
            <a:r>
              <a:rPr lang="en-US" dirty="0" smtClean="0"/>
              <a:t> the Registry of Biological Parts.</a:t>
            </a:r>
          </a:p>
          <a:p>
            <a:r>
              <a:rPr lang="en-US" dirty="0" smtClean="0"/>
              <a:t>Focus at undergraduate programs around the world, with support from recognized advisors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d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285992"/>
            <a:ext cx="4410067" cy="41831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BioBrick</a:t>
            </a:r>
            <a:r>
              <a:rPr lang="en-US" dirty="0" smtClean="0"/>
              <a:t> Standard:</a:t>
            </a:r>
          </a:p>
          <a:p>
            <a:pPr lvl="1"/>
            <a:r>
              <a:rPr lang="en-US" dirty="0" smtClean="0"/>
              <a:t>Prefix</a:t>
            </a:r>
          </a:p>
          <a:p>
            <a:pPr lvl="1"/>
            <a:r>
              <a:rPr lang="en-US" dirty="0" smtClean="0"/>
              <a:t>Suffix</a:t>
            </a:r>
          </a:p>
          <a:p>
            <a:pPr lvl="1"/>
            <a:r>
              <a:rPr lang="en-US" dirty="0" smtClean="0"/>
              <a:t>Scalability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Coli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&amp;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communication while deprecating chemical / spatial barrier</a:t>
            </a:r>
          </a:p>
          <a:p>
            <a:r>
              <a:rPr lang="en-US" dirty="0" smtClean="0"/>
              <a:t>Approach: use a non-chemical messenger, i.e. photons</a:t>
            </a:r>
          </a:p>
          <a:p>
            <a:r>
              <a:rPr lang="en-US" dirty="0" smtClean="0"/>
              <a:t>Encoding: have wavelength encoding</a:t>
            </a:r>
          </a:p>
          <a:p>
            <a:r>
              <a:rPr lang="en-US" dirty="0" smtClean="0"/>
              <a:t>Parts: use existing available machinery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BioBrick</a:t>
            </a:r>
            <a:r>
              <a:rPr lang="en-US" dirty="0" smtClean="0"/>
              <a:t> standard to:</a:t>
            </a:r>
          </a:p>
          <a:p>
            <a:pPr lvl="1"/>
            <a:r>
              <a:rPr lang="en-US" dirty="0" smtClean="0"/>
              <a:t>assemble </a:t>
            </a:r>
            <a:r>
              <a:rPr lang="en-US" dirty="0" err="1" smtClean="0"/>
              <a:t>BioParts</a:t>
            </a:r>
            <a:r>
              <a:rPr lang="en-US" dirty="0" smtClean="0"/>
              <a:t> into modules,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organize modules into devices,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express devices within systems.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4810" y="4000504"/>
            <a:ext cx="85725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BBa_I15008</a:t>
            </a:r>
            <a:endParaRPr lang="en-US" sz="1050" dirty="0"/>
          </a:p>
        </p:txBody>
      </p:sp>
      <p:sp>
        <p:nvSpPr>
          <p:cNvPr id="11" name="Rectangle 10"/>
          <p:cNvSpPr/>
          <p:nvPr/>
        </p:nvSpPr>
        <p:spPr>
          <a:xfrm>
            <a:off x="5072066" y="4000504"/>
            <a:ext cx="85725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BBa_I15009</a:t>
            </a:r>
            <a:endParaRPr lang="en-US" sz="1050" dirty="0"/>
          </a:p>
        </p:txBody>
      </p:sp>
      <p:sp>
        <p:nvSpPr>
          <p:cNvPr id="12" name="Rectangle 11"/>
          <p:cNvSpPr/>
          <p:nvPr/>
        </p:nvSpPr>
        <p:spPr>
          <a:xfrm>
            <a:off x="5929322" y="4000504"/>
            <a:ext cx="85725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BBa_I15010</a:t>
            </a:r>
            <a:endParaRPr lang="en-US" sz="1050" dirty="0"/>
          </a:p>
        </p:txBody>
      </p:sp>
      <p:sp>
        <p:nvSpPr>
          <p:cNvPr id="25" name="Right Arrow 24"/>
          <p:cNvSpPr/>
          <p:nvPr/>
        </p:nvSpPr>
        <p:spPr>
          <a:xfrm>
            <a:off x="2285984" y="3857628"/>
            <a:ext cx="1285884" cy="71438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2910" y="3571876"/>
            <a:ext cx="857256" cy="285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BBa_I15008</a:t>
            </a:r>
            <a:endParaRPr lang="en-US" sz="1050" dirty="0"/>
          </a:p>
        </p:txBody>
      </p:sp>
      <p:sp>
        <p:nvSpPr>
          <p:cNvPr id="27" name="Rectangle 26"/>
          <p:cNvSpPr/>
          <p:nvPr/>
        </p:nvSpPr>
        <p:spPr>
          <a:xfrm>
            <a:off x="857224" y="4071942"/>
            <a:ext cx="857256" cy="2857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BBa_I15009</a:t>
            </a:r>
            <a:endParaRPr lang="en-US" sz="1050" dirty="0"/>
          </a:p>
        </p:txBody>
      </p:sp>
      <p:sp>
        <p:nvSpPr>
          <p:cNvPr id="28" name="Rectangle 27"/>
          <p:cNvSpPr/>
          <p:nvPr/>
        </p:nvSpPr>
        <p:spPr>
          <a:xfrm>
            <a:off x="1071538" y="4572008"/>
            <a:ext cx="857256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BBa_I15010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BioBrick</a:t>
            </a:r>
            <a:r>
              <a:rPr lang="en-US" dirty="0" smtClean="0"/>
              <a:t> standard to:</a:t>
            </a:r>
          </a:p>
          <a:p>
            <a:pPr lvl="1"/>
            <a:r>
              <a:rPr lang="en-US" dirty="0" smtClean="0"/>
              <a:t>assemble </a:t>
            </a:r>
            <a:r>
              <a:rPr lang="en-US" dirty="0" err="1" smtClean="0"/>
              <a:t>BioParts</a:t>
            </a:r>
            <a:r>
              <a:rPr lang="en-US" dirty="0" smtClean="0"/>
              <a:t> into modules,</a:t>
            </a:r>
          </a:p>
          <a:p>
            <a:pPr lvl="1"/>
            <a:r>
              <a:rPr lang="en-US" dirty="0" smtClean="0"/>
              <a:t>organize modules into devices,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express devices within systems.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372" y="5214950"/>
            <a:ext cx="857256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BBa_I15008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5000628" y="5214950"/>
            <a:ext cx="857256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BBa_I15009</a:t>
            </a: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5857884" y="5214950"/>
            <a:ext cx="857256" cy="2857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BBa_I15010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4214810" y="4000504"/>
            <a:ext cx="85725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BBa_I15008</a:t>
            </a:r>
            <a:endParaRPr lang="en-US" sz="1050" dirty="0"/>
          </a:p>
        </p:txBody>
      </p:sp>
      <p:sp>
        <p:nvSpPr>
          <p:cNvPr id="11" name="Rectangle 10"/>
          <p:cNvSpPr/>
          <p:nvPr/>
        </p:nvSpPr>
        <p:spPr>
          <a:xfrm>
            <a:off x="5072066" y="4000504"/>
            <a:ext cx="85725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BBa_I15009</a:t>
            </a:r>
            <a:endParaRPr lang="en-US" sz="1050" dirty="0"/>
          </a:p>
        </p:txBody>
      </p:sp>
      <p:sp>
        <p:nvSpPr>
          <p:cNvPr id="12" name="Rectangle 11"/>
          <p:cNvSpPr/>
          <p:nvPr/>
        </p:nvSpPr>
        <p:spPr>
          <a:xfrm>
            <a:off x="5929322" y="4000504"/>
            <a:ext cx="85725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BBa_I15010</a:t>
            </a:r>
            <a:endParaRPr lang="en-US" sz="1050" dirty="0"/>
          </a:p>
        </p:txBody>
      </p:sp>
      <p:sp>
        <p:nvSpPr>
          <p:cNvPr id="17" name="Rectangle 16"/>
          <p:cNvSpPr/>
          <p:nvPr/>
        </p:nvSpPr>
        <p:spPr>
          <a:xfrm>
            <a:off x="3286116" y="5214950"/>
            <a:ext cx="857256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Regulator</a:t>
            </a:r>
            <a:endParaRPr lang="en-US" sz="1050" dirty="0"/>
          </a:p>
        </p:txBody>
      </p:sp>
      <p:sp>
        <p:nvSpPr>
          <p:cNvPr id="18" name="Rectangle 17"/>
          <p:cNvSpPr/>
          <p:nvPr/>
        </p:nvSpPr>
        <p:spPr>
          <a:xfrm>
            <a:off x="6715140" y="5214950"/>
            <a:ext cx="857256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Terminator</a:t>
            </a:r>
            <a:endParaRPr lang="en-US" sz="1050" dirty="0"/>
          </a:p>
        </p:txBody>
      </p:sp>
      <p:sp>
        <p:nvSpPr>
          <p:cNvPr id="23" name="Right Arrow 22"/>
          <p:cNvSpPr/>
          <p:nvPr/>
        </p:nvSpPr>
        <p:spPr>
          <a:xfrm>
            <a:off x="2285984" y="3857628"/>
            <a:ext cx="1285884" cy="71438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143504" y="4500570"/>
            <a:ext cx="857256" cy="35719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2910" y="3571876"/>
            <a:ext cx="857256" cy="285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BBa_I15008</a:t>
            </a:r>
            <a:endParaRPr lang="en-US" sz="1050" dirty="0"/>
          </a:p>
        </p:txBody>
      </p:sp>
      <p:sp>
        <p:nvSpPr>
          <p:cNvPr id="26" name="Rectangle 25"/>
          <p:cNvSpPr/>
          <p:nvPr/>
        </p:nvSpPr>
        <p:spPr>
          <a:xfrm>
            <a:off x="857224" y="4071942"/>
            <a:ext cx="857256" cy="2857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BBa_I15009</a:t>
            </a:r>
            <a:endParaRPr lang="en-US" sz="1050" dirty="0"/>
          </a:p>
        </p:txBody>
      </p:sp>
      <p:sp>
        <p:nvSpPr>
          <p:cNvPr id="27" name="Rectangle 26"/>
          <p:cNvSpPr/>
          <p:nvPr/>
        </p:nvSpPr>
        <p:spPr>
          <a:xfrm>
            <a:off x="1071538" y="4572008"/>
            <a:ext cx="857256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BBa_I15010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398</TotalTime>
  <Words>302</Words>
  <Application>Microsoft Office PowerPoint</Application>
  <PresentationFormat>Presentación en pantalla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Solstice</vt:lpstr>
      <vt:lpstr>Acrobat Document</vt:lpstr>
      <vt:lpstr>Diapositiva 1</vt:lpstr>
      <vt:lpstr>Synthetic Biology</vt:lpstr>
      <vt:lpstr>About Synthetic Biology</vt:lpstr>
      <vt:lpstr>iGEM &amp; Registry</vt:lpstr>
      <vt:lpstr>Standards</vt:lpstr>
      <vt:lpstr>WiFi Coli</vt:lpstr>
      <vt:lpstr>Goal &amp; Approach</vt:lpstr>
      <vt:lpstr>Platform</vt:lpstr>
      <vt:lpstr>Platform</vt:lpstr>
      <vt:lpstr>Platform</vt:lpstr>
      <vt:lpstr>Organization</vt:lpstr>
      <vt:lpstr>Constructions</vt:lpstr>
      <vt:lpstr>Expanded Behavior</vt:lpstr>
      <vt:lpstr>Characterization</vt:lpstr>
      <vt:lpstr>Applications</vt:lpstr>
      <vt:lpstr>Trinary Cycle</vt:lpstr>
      <vt:lpstr>Control Cycle</vt:lpstr>
      <vt:lpstr>Logic Gates &amp; Processor</vt:lpstr>
      <vt:lpstr>Diapositiva 19</vt:lpstr>
      <vt:lpstr>FireFly Luciferase</vt:lpstr>
      <vt:lpstr>LRE Recycling Enzyme</vt:lpstr>
      <vt:lpstr>Magic Quirality Conversion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Hector Medina</dc:creator>
  <cp:lastModifiedBy>CLAUDIA</cp:lastModifiedBy>
  <cp:revision>53</cp:revision>
  <dcterms:created xsi:type="dcterms:W3CDTF">2010-09-22T01:42:25Z</dcterms:created>
  <dcterms:modified xsi:type="dcterms:W3CDTF">2010-09-22T16:01:34Z</dcterms:modified>
</cp:coreProperties>
</file>