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3" r:id="rId3"/>
    <p:sldId id="264" r:id="rId4"/>
    <p:sldId id="265" r:id="rId5"/>
    <p:sldId id="266" r:id="rId6"/>
    <p:sldId id="257" r:id="rId7"/>
    <p:sldId id="258" r:id="rId8"/>
    <p:sldId id="259" r:id="rId9"/>
    <p:sldId id="261" r:id="rId10"/>
    <p:sldId id="262" r:id="rId11"/>
    <p:sldId id="260" r:id="rId12"/>
    <p:sldId id="267" r:id="rId13"/>
    <p:sldId id="268" r:id="rId14"/>
    <p:sldId id="271" r:id="rId15"/>
    <p:sldId id="272" r:id="rId16"/>
    <p:sldId id="273" r:id="rId17"/>
    <p:sldId id="274" r:id="rId18"/>
    <p:sldId id="276" r:id="rId19"/>
    <p:sldId id="277" r:id="rId20"/>
    <p:sldId id="269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>
        <p:scale>
          <a:sx n="100" d="100"/>
          <a:sy n="100" d="100"/>
        </p:scale>
        <p:origin x="69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E8690-DB87-4FA7-ADE0-A59E05BC266D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1D91B-1397-440F-80B8-23F396027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74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D91B-1397-440F-80B8-23F396027C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81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051CFA1-D8A7-4792-BC90-9161EA2CE7E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09ED250-C757-4795-B1C7-86577BB8107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CFA1-D8A7-4792-BC90-9161EA2CE7E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D250-C757-4795-B1C7-86577BB81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CFA1-D8A7-4792-BC90-9161EA2CE7E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D250-C757-4795-B1C7-86577BB81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51CFA1-D8A7-4792-BC90-9161EA2CE7E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9ED250-C757-4795-B1C7-86577BB810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051CFA1-D8A7-4792-BC90-9161EA2CE7E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09ED250-C757-4795-B1C7-86577BB8107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CFA1-D8A7-4792-BC90-9161EA2CE7E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D250-C757-4795-B1C7-86577BB810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CFA1-D8A7-4792-BC90-9161EA2CE7E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D250-C757-4795-B1C7-86577BB810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51CFA1-D8A7-4792-BC90-9161EA2CE7E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9ED250-C757-4795-B1C7-86577BB810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CFA1-D8A7-4792-BC90-9161EA2CE7E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D250-C757-4795-B1C7-86577BB81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51CFA1-D8A7-4792-BC90-9161EA2CE7E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9ED250-C757-4795-B1C7-86577BB8107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51CFA1-D8A7-4792-BC90-9161EA2CE7E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9ED250-C757-4795-B1C7-86577BB8107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51CFA1-D8A7-4792-BC90-9161EA2CE7E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09ED250-C757-4795-B1C7-86577BB810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Site-Directed mutagenesis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0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915400" cy="1143000"/>
          </a:xfrm>
        </p:spPr>
        <p:txBody>
          <a:bodyPr/>
          <a:lstStyle/>
          <a:p>
            <a:r>
              <a:rPr lang="en-US" dirty="0" smtClean="0"/>
              <a:t>How do scientists use fluorescent proteins?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" y="2667000"/>
            <a:ext cx="3581400" cy="2057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Tag a protein of interest by attaching a fluorescent protein so we can see where the protein is or how much there is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90" y="1050899"/>
            <a:ext cx="2183421" cy="163545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88588" y="2712720"/>
            <a:ext cx="3429000" cy="2057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Send fluorescent protein to different compartments in the cells so that we can visualize them</a:t>
            </a:r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2900" y="5638800"/>
            <a:ext cx="3429000" cy="2057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Attach </a:t>
            </a:r>
            <a:r>
              <a:rPr lang="en-US" sz="1800" dirty="0" smtClean="0"/>
              <a:t>different fluorescent proteins </a:t>
            </a:r>
            <a:r>
              <a:rPr lang="en-US" sz="1800" dirty="0"/>
              <a:t>to </a:t>
            </a:r>
            <a:r>
              <a:rPr lang="en-US" sz="1800" dirty="0" smtClean="0"/>
              <a:t>&gt;1 protein so we can see how close they are in the cell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04"/>
          <a:stretch/>
        </p:blipFill>
        <p:spPr>
          <a:xfrm>
            <a:off x="3690777" y="1180923"/>
            <a:ext cx="5224623" cy="146685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413758" y="5638800"/>
            <a:ext cx="3429000" cy="2057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Mark different cells in the same tissue so we can follow them over time</a:t>
            </a:r>
            <a:endParaRPr lang="en-US" sz="1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876240" y="3901440"/>
            <a:ext cx="4853698" cy="1737360"/>
            <a:chOff x="3909303" y="3855720"/>
            <a:chExt cx="4853698" cy="173736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517" y="3855720"/>
              <a:ext cx="2386484" cy="173736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407"/>
            <a:stretch/>
          </p:blipFill>
          <p:spPr>
            <a:xfrm>
              <a:off x="3909303" y="3855720"/>
              <a:ext cx="2491847" cy="170688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052" y="4241006"/>
            <a:ext cx="3580696" cy="96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8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3657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Mutations can overcome some of the problems, but often reduce fluorescence</a:t>
            </a:r>
          </a:p>
          <a:p>
            <a:endParaRPr lang="en-US" dirty="0" smtClean="0"/>
          </a:p>
          <a:p>
            <a:r>
              <a:rPr lang="en-US" dirty="0" smtClean="0"/>
              <a:t>We want to m</a:t>
            </a:r>
            <a:r>
              <a:rPr lang="en-US" dirty="0" smtClean="0"/>
              <a:t>ake </a:t>
            </a:r>
            <a:r>
              <a:rPr lang="en-US" dirty="0" smtClean="0"/>
              <a:t>mutations that increase the fluorescence of red fluorescence protein (RFP)</a:t>
            </a:r>
          </a:p>
          <a:p>
            <a:endParaRPr lang="en-US" dirty="0"/>
          </a:p>
          <a:p>
            <a:r>
              <a:rPr lang="en-US" dirty="0" smtClean="0"/>
              <a:t>We will introduce two mutations that may affect the efficiency at which the protein is produced </a:t>
            </a:r>
            <a:r>
              <a:rPr lang="en-US" sz="1900" dirty="0" smtClean="0"/>
              <a:t>(Sorensen et al, FEBS Letters 552:110, 2003)</a:t>
            </a:r>
            <a:endParaRPr lang="en-US" sz="1900" dirty="0"/>
          </a:p>
        </p:txBody>
      </p:sp>
      <p:pic>
        <p:nvPicPr>
          <p:cNvPr id="4" name="Content Placeholder 3" descr="E:\anthozoafpintrofigur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74" y="1143000"/>
            <a:ext cx="4038600" cy="339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724400" y="9144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95800" y="10668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95800" y="68282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A2A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83522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S4T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97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 </a:t>
            </a:r>
            <a:r>
              <a:rPr lang="en-US" smtClean="0"/>
              <a:t>we design primers for mutagenesis?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8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b="1" dirty="0" smtClean="0"/>
              <a:t>more</a:t>
            </a:r>
            <a:r>
              <a:rPr lang="en-US" dirty="0" smtClean="0"/>
              <a:t> about </a:t>
            </a:r>
            <a:r>
              <a:rPr lang="en-US" dirty="0" err="1" smtClean="0"/>
              <a:t>dna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6400800" cy="5254752"/>
          </a:xfrm>
        </p:spPr>
        <p:txBody>
          <a:bodyPr>
            <a:normAutofit/>
          </a:bodyPr>
          <a:lstStyle/>
          <a:p>
            <a:r>
              <a:rPr lang="en-US" dirty="0" smtClean="0"/>
              <a:t>DNA has direction- a 5’ end and a 3’ end</a:t>
            </a:r>
          </a:p>
          <a:p>
            <a:r>
              <a:rPr lang="en-US" dirty="0" smtClean="0"/>
              <a:t>The two strands of DNA </a:t>
            </a:r>
            <a:r>
              <a:rPr lang="en-US" u="sng" dirty="0" smtClean="0"/>
              <a:t>always</a:t>
            </a:r>
            <a:r>
              <a:rPr lang="en-US" dirty="0" smtClean="0"/>
              <a:t> face opposite directions</a:t>
            </a:r>
          </a:p>
          <a:p>
            <a:r>
              <a:rPr lang="en-US" dirty="0" smtClean="0"/>
              <a:t>DNA can </a:t>
            </a:r>
            <a:r>
              <a:rPr lang="en-US" u="sng" dirty="0" smtClean="0"/>
              <a:t>only</a:t>
            </a:r>
            <a:r>
              <a:rPr lang="en-US" dirty="0" smtClean="0"/>
              <a:t> be synthesized by moving from the 5’ direction toward the 3’ direction</a:t>
            </a:r>
            <a:endParaRPr lang="en-US" dirty="0"/>
          </a:p>
        </p:txBody>
      </p:sp>
      <p:pic>
        <p:nvPicPr>
          <p:cNvPr id="4" name="Picture 5" descr="figure 1-08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2" r="70269"/>
          <a:stretch/>
        </p:blipFill>
        <p:spPr bwMode="auto">
          <a:xfrm>
            <a:off x="6781800" y="1219200"/>
            <a:ext cx="1320422" cy="554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4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primers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458200" cy="4873752"/>
          </a:xfrm>
        </p:spPr>
        <p:txBody>
          <a:bodyPr/>
          <a:lstStyle/>
          <a:p>
            <a:r>
              <a:rPr lang="en-US" dirty="0" smtClean="0"/>
              <a:t>The starting sequence of DNA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5’-CGCGGCCGCTTCTAGATGGC</a:t>
            </a:r>
            <a:r>
              <a:rPr lang="en-US" sz="1600" dirty="0" smtClean="0">
                <a:solidFill>
                  <a:srgbClr val="FF0000"/>
                </a:solidFill>
              </a:rPr>
              <a:t>T</a:t>
            </a:r>
            <a:r>
              <a:rPr lang="en-US" sz="1600" dirty="0" smtClean="0"/>
              <a:t>TCC</a:t>
            </a:r>
            <a:r>
              <a:rPr lang="en-US" sz="1600" dirty="0" smtClean="0">
                <a:solidFill>
                  <a:srgbClr val="FF0000"/>
                </a:solidFill>
              </a:rPr>
              <a:t>T</a:t>
            </a:r>
            <a:r>
              <a:rPr lang="en-US" sz="1600" dirty="0" smtClean="0"/>
              <a:t>CCGAAGACGTTATCAAAGAGTTCATGCG-3’</a:t>
            </a:r>
          </a:p>
          <a:p>
            <a:pPr marL="0" indent="0">
              <a:buNone/>
            </a:pPr>
            <a:r>
              <a:rPr lang="en-US" sz="1600" dirty="0" smtClean="0"/>
              <a:t>3’-GCGCCGGCGAAGATCTACCG</a:t>
            </a:r>
            <a:r>
              <a:rPr lang="en-US" sz="1600" dirty="0" smtClean="0">
                <a:solidFill>
                  <a:srgbClr val="FF0000"/>
                </a:solidFill>
              </a:rPr>
              <a:t>A</a:t>
            </a:r>
            <a:r>
              <a:rPr lang="en-US" sz="1600" dirty="0" smtClean="0"/>
              <a:t>AGG</a:t>
            </a:r>
            <a:r>
              <a:rPr lang="en-US" sz="1600" dirty="0" smtClean="0">
                <a:solidFill>
                  <a:srgbClr val="FF0000"/>
                </a:solidFill>
              </a:rPr>
              <a:t>A</a:t>
            </a:r>
            <a:r>
              <a:rPr lang="en-US" sz="1600" dirty="0" smtClean="0"/>
              <a:t>GGCTTCTGCAATAGTTTCTCAAGTACGC-5’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dirty="0" smtClean="0"/>
              <a:t>The desired sequence </a:t>
            </a:r>
            <a:r>
              <a:rPr lang="en-US" dirty="0" smtClean="0"/>
              <a:t>of </a:t>
            </a:r>
            <a:r>
              <a:rPr lang="en-US" dirty="0" smtClean="0"/>
              <a:t>DNA </a:t>
            </a:r>
            <a:r>
              <a:rPr lang="en-US" dirty="0" smtClean="0"/>
              <a:t>after mutagenesis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5’-CGCGGCCGCTTCTAGATGGC</a:t>
            </a:r>
            <a:r>
              <a:rPr lang="en-US" sz="1600" dirty="0" smtClean="0">
                <a:solidFill>
                  <a:srgbClr val="FF0000"/>
                </a:solidFill>
              </a:rPr>
              <a:t>A</a:t>
            </a:r>
            <a:r>
              <a:rPr lang="en-US" sz="1600" dirty="0" smtClean="0"/>
              <a:t>TCC</a:t>
            </a:r>
            <a:r>
              <a:rPr lang="en-US" sz="1600" dirty="0" smtClean="0">
                <a:solidFill>
                  <a:srgbClr val="FF0000"/>
                </a:solidFill>
              </a:rPr>
              <a:t>A</a:t>
            </a:r>
            <a:r>
              <a:rPr lang="en-US" sz="1600" dirty="0" smtClean="0"/>
              <a:t>CCGAAGACGTTATCAAAGAGTTCATGCG-3’</a:t>
            </a:r>
            <a:br>
              <a:rPr lang="en-US" sz="1600" dirty="0" smtClean="0"/>
            </a:br>
            <a:r>
              <a:rPr lang="en-US" sz="1600" dirty="0" smtClean="0"/>
              <a:t>3’-GCGCCGGCGAAGATCTACCG</a:t>
            </a:r>
            <a:r>
              <a:rPr lang="en-US" sz="1600" dirty="0" smtClean="0">
                <a:solidFill>
                  <a:srgbClr val="FF0000"/>
                </a:solidFill>
              </a:rPr>
              <a:t>T</a:t>
            </a:r>
            <a:r>
              <a:rPr lang="en-US" sz="1600" dirty="0" smtClean="0"/>
              <a:t>AGG</a:t>
            </a:r>
            <a:r>
              <a:rPr lang="en-US" sz="1600" dirty="0" smtClean="0">
                <a:solidFill>
                  <a:srgbClr val="FF0000"/>
                </a:solidFill>
              </a:rPr>
              <a:t>T</a:t>
            </a:r>
            <a:r>
              <a:rPr lang="en-US" sz="1600" dirty="0" smtClean="0"/>
              <a:t>GGCTTCTGCAATAGTTTCTCAAGTACGC-5’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091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primers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458200" cy="4873752"/>
          </a:xfrm>
        </p:spPr>
        <p:txBody>
          <a:bodyPr/>
          <a:lstStyle/>
          <a:p>
            <a:r>
              <a:rPr lang="en-US" dirty="0" smtClean="0"/>
              <a:t>The starting sequence of DNA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5’-CGCGGCCGCTTCTAGATGGC</a:t>
            </a:r>
            <a:r>
              <a:rPr lang="en-US" sz="1600" dirty="0" smtClean="0">
                <a:solidFill>
                  <a:srgbClr val="FF0000"/>
                </a:solidFill>
              </a:rPr>
              <a:t>T</a:t>
            </a:r>
            <a:r>
              <a:rPr lang="en-US" sz="1600" dirty="0" smtClean="0"/>
              <a:t>TCC</a:t>
            </a:r>
            <a:r>
              <a:rPr lang="en-US" sz="1600" dirty="0" smtClean="0">
                <a:solidFill>
                  <a:srgbClr val="FF0000"/>
                </a:solidFill>
              </a:rPr>
              <a:t>T</a:t>
            </a:r>
            <a:r>
              <a:rPr lang="en-US" sz="1600" dirty="0" smtClean="0"/>
              <a:t>CCGAAGACGTTATCAAAGAGTTCATGCG-3’</a:t>
            </a:r>
          </a:p>
          <a:p>
            <a:pPr marL="0" indent="0">
              <a:buNone/>
            </a:pPr>
            <a:r>
              <a:rPr lang="en-US" sz="1600" dirty="0" smtClean="0"/>
              <a:t>3’-GCGCCGGCGAAGATCTACCG</a:t>
            </a:r>
            <a:r>
              <a:rPr lang="en-US" sz="1600" dirty="0" smtClean="0">
                <a:solidFill>
                  <a:srgbClr val="FF0000"/>
                </a:solidFill>
              </a:rPr>
              <a:t>A</a:t>
            </a:r>
            <a:r>
              <a:rPr lang="en-US" sz="1600" dirty="0" smtClean="0"/>
              <a:t>AGG</a:t>
            </a:r>
            <a:r>
              <a:rPr lang="en-US" sz="1600" dirty="0" smtClean="0">
                <a:solidFill>
                  <a:srgbClr val="FF0000"/>
                </a:solidFill>
              </a:rPr>
              <a:t>A</a:t>
            </a:r>
            <a:r>
              <a:rPr lang="en-US" sz="1600" dirty="0" smtClean="0"/>
              <a:t>GGCTTCTGCAATAGTTTCTCAAGTACGC-5’</a:t>
            </a:r>
          </a:p>
          <a:p>
            <a:pPr marL="0" indent="0">
              <a:buNone/>
            </a:pPr>
            <a:endParaRPr lang="en-US" sz="1600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’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07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primers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458200" cy="4873752"/>
          </a:xfrm>
        </p:spPr>
        <p:txBody>
          <a:bodyPr/>
          <a:lstStyle/>
          <a:p>
            <a:r>
              <a:rPr lang="en-US" dirty="0" smtClean="0"/>
              <a:t>The starting sequence of DNA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5’-CGCGGCCGCTTCTAGATGGC</a:t>
            </a:r>
            <a:r>
              <a:rPr lang="en-US" sz="1600" dirty="0" smtClean="0">
                <a:solidFill>
                  <a:srgbClr val="FF0000"/>
                </a:solidFill>
              </a:rPr>
              <a:t>T</a:t>
            </a:r>
            <a:r>
              <a:rPr lang="en-US" sz="1600" dirty="0" smtClean="0"/>
              <a:t>TCC</a:t>
            </a:r>
            <a:r>
              <a:rPr lang="en-US" sz="1600" dirty="0" smtClean="0">
                <a:solidFill>
                  <a:srgbClr val="FF0000"/>
                </a:solidFill>
              </a:rPr>
              <a:t>T</a:t>
            </a:r>
            <a:r>
              <a:rPr lang="en-US" sz="1600" dirty="0" smtClean="0"/>
              <a:t>CCGAAGACGTTATCAAAGAGTTCATGCG-3’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3’                                                                    5’ 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3’-GCGCCGGCGAAGATCTACCG</a:t>
            </a:r>
            <a:r>
              <a:rPr lang="en-US" sz="1600" dirty="0" smtClean="0">
                <a:solidFill>
                  <a:srgbClr val="FF0000"/>
                </a:solidFill>
              </a:rPr>
              <a:t>A</a:t>
            </a:r>
            <a:r>
              <a:rPr lang="en-US" sz="1600" dirty="0" smtClean="0"/>
              <a:t>AGG</a:t>
            </a:r>
            <a:r>
              <a:rPr lang="en-US" sz="1600" dirty="0" smtClean="0">
                <a:solidFill>
                  <a:srgbClr val="FF0000"/>
                </a:solidFill>
              </a:rPr>
              <a:t>A</a:t>
            </a:r>
            <a:r>
              <a:rPr lang="en-US" sz="1600" dirty="0" smtClean="0"/>
              <a:t>GGCTTCTGCAATAGTTTCTCAAGTACGC-5’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              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                                                        5’                                                                  3’   </a:t>
            </a:r>
            <a:endParaRPr lang="en-US" dirty="0" smtClean="0"/>
          </a:p>
          <a:p>
            <a:pPr marL="0" indent="0">
              <a:buNone/>
            </a:pP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57200" y="3276600"/>
            <a:ext cx="3733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72000" y="5257800"/>
            <a:ext cx="3733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" y="2514600"/>
            <a:ext cx="784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57200" y="4419600"/>
            <a:ext cx="784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02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primers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458200" cy="4873752"/>
          </a:xfrm>
        </p:spPr>
        <p:txBody>
          <a:bodyPr/>
          <a:lstStyle/>
          <a:p>
            <a:r>
              <a:rPr lang="en-US" dirty="0" smtClean="0"/>
              <a:t>The starting sequence of DNA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5’-CGCGGCCGCTTCTAGATGGC</a:t>
            </a:r>
            <a:r>
              <a:rPr lang="en-US" sz="1600" dirty="0" smtClean="0">
                <a:solidFill>
                  <a:srgbClr val="FF0000"/>
                </a:solidFill>
              </a:rPr>
              <a:t>T</a:t>
            </a:r>
            <a:r>
              <a:rPr lang="en-US" sz="1600" dirty="0" smtClean="0"/>
              <a:t>TCC</a:t>
            </a:r>
            <a:r>
              <a:rPr lang="en-US" sz="1600" dirty="0" smtClean="0">
                <a:solidFill>
                  <a:srgbClr val="FF0000"/>
                </a:solidFill>
              </a:rPr>
              <a:t>T</a:t>
            </a:r>
            <a:r>
              <a:rPr lang="en-US" sz="1600" dirty="0" smtClean="0"/>
              <a:t>CCGAAGACGTTATCAAAGAGTTCATGCG-3’</a:t>
            </a:r>
          </a:p>
          <a:p>
            <a:pPr marL="0" indent="0">
              <a:buNone/>
            </a:pPr>
            <a:r>
              <a:rPr lang="en-US" sz="1600" dirty="0" smtClean="0"/>
              <a:t>   GCGCCGGGCAAGATCTACCGAAG		Creating our new bottom strand</a:t>
            </a:r>
          </a:p>
          <a:p>
            <a:pPr marL="0" indent="0">
              <a:buNone/>
            </a:pPr>
            <a:r>
              <a:rPr lang="en-US" sz="1600" dirty="0" smtClean="0"/>
              <a:t>3’                                                              5’ 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3’-GCGCCGGCGAAGATCTACCG</a:t>
            </a:r>
            <a:r>
              <a:rPr lang="en-US" sz="1600" dirty="0" smtClean="0">
                <a:solidFill>
                  <a:srgbClr val="FF0000"/>
                </a:solidFill>
              </a:rPr>
              <a:t>A</a:t>
            </a:r>
            <a:r>
              <a:rPr lang="en-US" sz="1600" dirty="0" smtClean="0"/>
              <a:t>AGG</a:t>
            </a:r>
            <a:r>
              <a:rPr lang="en-US" sz="1600" dirty="0" smtClean="0">
                <a:solidFill>
                  <a:srgbClr val="FF0000"/>
                </a:solidFill>
              </a:rPr>
              <a:t>A</a:t>
            </a:r>
            <a:r>
              <a:rPr lang="en-US" sz="1600" dirty="0" smtClean="0"/>
              <a:t>GGCTTCTGCAATAGTTTCTCAAGTACGC-5’</a:t>
            </a:r>
          </a:p>
          <a:p>
            <a:pPr marL="0" indent="0">
              <a:buNone/>
            </a:pPr>
            <a:r>
              <a:rPr lang="en-US" sz="1600" dirty="0"/>
              <a:t> Creating our new </a:t>
            </a:r>
            <a:r>
              <a:rPr lang="en-US" sz="1600" dirty="0" smtClean="0"/>
              <a:t>top </a:t>
            </a:r>
            <a:r>
              <a:rPr lang="en-US" sz="1600" dirty="0"/>
              <a:t>strand</a:t>
            </a:r>
            <a:r>
              <a:rPr lang="en-US" sz="1600" dirty="0" smtClean="0"/>
              <a:t>  	CTCCGAAGACGTTATCAAAGAGTTCATGCG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                                              5’                                                                            3’   </a:t>
            </a:r>
            <a:endParaRPr lang="en-US" dirty="0" smtClean="0"/>
          </a:p>
          <a:p>
            <a:pPr marL="0" indent="0">
              <a:buNone/>
            </a:pP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57200" y="3200400"/>
            <a:ext cx="3429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38600" y="5181600"/>
            <a:ext cx="434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" y="2514600"/>
            <a:ext cx="784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57200" y="4419600"/>
            <a:ext cx="784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98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primers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458200" cy="4873752"/>
          </a:xfrm>
        </p:spPr>
        <p:txBody>
          <a:bodyPr/>
          <a:lstStyle/>
          <a:p>
            <a:r>
              <a:rPr lang="en-US" dirty="0" smtClean="0"/>
              <a:t>The starting sequence of DNA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5’-CGCGGCCGCTTCTAGATGGC</a:t>
            </a:r>
            <a:r>
              <a:rPr lang="en-US" sz="1600" dirty="0" smtClean="0">
                <a:solidFill>
                  <a:srgbClr val="FF0000"/>
                </a:solidFill>
              </a:rPr>
              <a:t>T</a:t>
            </a:r>
            <a:r>
              <a:rPr lang="en-US" sz="1600" dirty="0" smtClean="0"/>
              <a:t>TCC</a:t>
            </a:r>
            <a:r>
              <a:rPr lang="en-US" sz="1600" dirty="0" smtClean="0">
                <a:solidFill>
                  <a:srgbClr val="FF0000"/>
                </a:solidFill>
              </a:rPr>
              <a:t>T</a:t>
            </a:r>
            <a:r>
              <a:rPr lang="en-US" sz="1600" dirty="0" smtClean="0"/>
              <a:t>CCGAAGACGTTATCAAAGAGTTCATGCG-3’</a:t>
            </a:r>
          </a:p>
          <a:p>
            <a:pPr marL="0" indent="0">
              <a:buNone/>
            </a:pPr>
            <a:r>
              <a:rPr lang="en-US" sz="1600" dirty="0" smtClean="0"/>
              <a:t>3’-GCGCCGGCGAAGATCTACCG</a:t>
            </a:r>
            <a:r>
              <a:rPr lang="en-US" sz="1600" dirty="0" smtClean="0">
                <a:solidFill>
                  <a:srgbClr val="FF0000"/>
                </a:solidFill>
              </a:rPr>
              <a:t>A</a:t>
            </a:r>
            <a:r>
              <a:rPr lang="en-US" sz="1600" dirty="0" smtClean="0"/>
              <a:t>AGG</a:t>
            </a:r>
            <a:r>
              <a:rPr lang="en-US" sz="1600" dirty="0" smtClean="0">
                <a:solidFill>
                  <a:srgbClr val="FF0000"/>
                </a:solidFill>
              </a:rPr>
              <a:t>A</a:t>
            </a:r>
            <a:r>
              <a:rPr lang="en-US" sz="1600" dirty="0" smtClean="0"/>
              <a:t>GGCTTCTGCAATAGTTTCTCAAGTACGC-5’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dirty="0" smtClean="0"/>
              <a:t>The desired sequence </a:t>
            </a:r>
            <a:r>
              <a:rPr lang="en-US" dirty="0" smtClean="0"/>
              <a:t>of </a:t>
            </a:r>
            <a:r>
              <a:rPr lang="en-US" dirty="0" smtClean="0"/>
              <a:t>DNA </a:t>
            </a:r>
            <a:r>
              <a:rPr lang="en-US" dirty="0" smtClean="0"/>
              <a:t>after mutagenesis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5’-CGCGGCCGCTTCTAGATGGC</a:t>
            </a:r>
            <a:r>
              <a:rPr lang="en-US" sz="1600" dirty="0" smtClean="0">
                <a:solidFill>
                  <a:srgbClr val="FF0000"/>
                </a:solidFill>
              </a:rPr>
              <a:t>A</a:t>
            </a:r>
            <a:r>
              <a:rPr lang="en-US" sz="1600" dirty="0" smtClean="0"/>
              <a:t>TCC</a:t>
            </a:r>
            <a:r>
              <a:rPr lang="en-US" sz="1600" dirty="0" smtClean="0">
                <a:solidFill>
                  <a:srgbClr val="FF0000"/>
                </a:solidFill>
              </a:rPr>
              <a:t>A</a:t>
            </a:r>
            <a:r>
              <a:rPr lang="en-US" sz="1600" dirty="0" smtClean="0"/>
              <a:t>CCGAAGACGTTATCAAAGAGTTCATGCG-3’</a:t>
            </a:r>
            <a:br>
              <a:rPr lang="en-US" sz="1600" dirty="0" smtClean="0"/>
            </a:br>
            <a:r>
              <a:rPr lang="en-US" sz="1600" dirty="0" smtClean="0"/>
              <a:t>3’-GCGCCGGCGAAGATCTACCG</a:t>
            </a:r>
            <a:r>
              <a:rPr lang="en-US" sz="1600" dirty="0" smtClean="0">
                <a:solidFill>
                  <a:srgbClr val="FF0000"/>
                </a:solidFill>
              </a:rPr>
              <a:t>T</a:t>
            </a:r>
            <a:r>
              <a:rPr lang="en-US" sz="1600" dirty="0" smtClean="0"/>
              <a:t>AGG</a:t>
            </a:r>
            <a:r>
              <a:rPr lang="en-US" sz="1600" dirty="0" smtClean="0">
                <a:solidFill>
                  <a:srgbClr val="FF0000"/>
                </a:solidFill>
              </a:rPr>
              <a:t>T</a:t>
            </a:r>
            <a:r>
              <a:rPr lang="en-US" sz="1600" dirty="0" smtClean="0"/>
              <a:t>GGCTTCTGCAATAGTTTCTCAAGTACGC-5’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018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primers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458200" cy="4873752"/>
          </a:xfrm>
        </p:spPr>
        <p:txBody>
          <a:bodyPr/>
          <a:lstStyle/>
          <a:p>
            <a:r>
              <a:rPr lang="en-US" dirty="0" smtClean="0"/>
              <a:t>Making the desired mutations: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5’-CGCGGCCGCTTCTAGATGGC</a:t>
            </a:r>
            <a:r>
              <a:rPr lang="en-US" sz="1600" dirty="0" smtClean="0">
                <a:solidFill>
                  <a:srgbClr val="FF0000"/>
                </a:solidFill>
              </a:rPr>
              <a:t>T</a:t>
            </a:r>
            <a:r>
              <a:rPr lang="en-US" sz="1600" dirty="0" smtClean="0"/>
              <a:t>TCC</a:t>
            </a:r>
            <a:r>
              <a:rPr lang="en-US" sz="1600" dirty="0" smtClean="0">
                <a:solidFill>
                  <a:srgbClr val="FF0000"/>
                </a:solidFill>
              </a:rPr>
              <a:t>T</a:t>
            </a:r>
            <a:r>
              <a:rPr lang="en-US" sz="1600" dirty="0" smtClean="0"/>
              <a:t>CCGAAGACGTTATCAAAGAGTTCATGCG-3’</a:t>
            </a:r>
          </a:p>
          <a:p>
            <a:pPr marL="0" indent="0">
              <a:buNone/>
            </a:pPr>
            <a:r>
              <a:rPr lang="en-US" sz="1600" dirty="0" smtClean="0"/>
              <a:t>   GCGCCGGGCAAGATCTACCG</a:t>
            </a:r>
            <a:r>
              <a:rPr lang="en-US" sz="1600" dirty="0" smtClean="0">
                <a:solidFill>
                  <a:srgbClr val="FF0000"/>
                </a:solidFill>
              </a:rPr>
              <a:t>T</a:t>
            </a:r>
            <a:r>
              <a:rPr lang="en-US" sz="1600" dirty="0" smtClean="0"/>
              <a:t>AG		Creating our new bottom strand</a:t>
            </a:r>
          </a:p>
          <a:p>
            <a:pPr marL="0" indent="0">
              <a:buNone/>
            </a:pPr>
            <a:r>
              <a:rPr lang="en-US" sz="1600" dirty="0" smtClean="0"/>
              <a:t>3’                                                              5’ 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3’-GCGCCGGCGAAGATCTACCG</a:t>
            </a:r>
            <a:r>
              <a:rPr lang="en-US" sz="1600" dirty="0" smtClean="0">
                <a:solidFill>
                  <a:srgbClr val="FF0000"/>
                </a:solidFill>
              </a:rPr>
              <a:t>A</a:t>
            </a:r>
            <a:r>
              <a:rPr lang="en-US" sz="1600" dirty="0" smtClean="0"/>
              <a:t>AGG</a:t>
            </a:r>
            <a:r>
              <a:rPr lang="en-US" sz="1600" dirty="0" smtClean="0">
                <a:solidFill>
                  <a:srgbClr val="FF0000"/>
                </a:solidFill>
              </a:rPr>
              <a:t>A</a:t>
            </a:r>
            <a:r>
              <a:rPr lang="en-US" sz="1600" dirty="0" smtClean="0"/>
              <a:t>GGCTTCTGCAATAGTTTCTCAAGTACGC-5’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Creating our new top strand             C</a:t>
            </a:r>
            <a:r>
              <a:rPr lang="en-US" sz="1600" dirty="0" smtClean="0">
                <a:solidFill>
                  <a:srgbClr val="FF0000"/>
                </a:solidFill>
              </a:rPr>
              <a:t>A</a:t>
            </a:r>
            <a:r>
              <a:rPr lang="en-US" sz="1600" dirty="0" smtClean="0"/>
              <a:t>CCGAAGACGTTATCAAAGAGTTCATGCG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                                              5’                                                                            3’   </a:t>
            </a:r>
            <a:endParaRPr lang="en-US" dirty="0" smtClean="0"/>
          </a:p>
          <a:p>
            <a:pPr marL="0" indent="0">
              <a:buNone/>
            </a:pP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57200" y="3200400"/>
            <a:ext cx="3429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38600" y="5181600"/>
            <a:ext cx="434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" y="2514600"/>
            <a:ext cx="784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57200" y="4419600"/>
            <a:ext cx="784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85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Site-directed mutagenesis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0000" cy="48737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Make a specific desired mutation (or mutations) at a particular position within a gene (DNA)</a:t>
            </a:r>
          </a:p>
          <a:p>
            <a:endParaRPr lang="en-US" dirty="0"/>
          </a:p>
          <a:p>
            <a:r>
              <a:rPr lang="en-US" dirty="0" smtClean="0"/>
              <a:t>What is the relationship</a:t>
            </a:r>
          </a:p>
          <a:p>
            <a:pPr marL="0" indent="0">
              <a:buNone/>
            </a:pPr>
            <a:r>
              <a:rPr lang="en-US" dirty="0"/>
              <a:t>b</a:t>
            </a:r>
            <a:r>
              <a:rPr lang="en-US" dirty="0" smtClean="0"/>
              <a:t>etween DNA and </a:t>
            </a:r>
          </a:p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rotein?</a:t>
            </a:r>
          </a:p>
          <a:p>
            <a:endParaRPr lang="en-US" dirty="0"/>
          </a:p>
          <a:p>
            <a:r>
              <a:rPr lang="en-US" dirty="0" smtClean="0"/>
              <a:t>Changes in the DNA </a:t>
            </a:r>
          </a:p>
          <a:p>
            <a:pPr marL="0" indent="0">
              <a:buNone/>
            </a:pPr>
            <a:r>
              <a:rPr lang="en-US" dirty="0" smtClean="0"/>
              <a:t>will result in changes in</a:t>
            </a:r>
          </a:p>
          <a:p>
            <a:pPr marL="0" indent="0">
              <a:buNone/>
            </a:pPr>
            <a:r>
              <a:rPr lang="en-US" dirty="0" smtClean="0"/>
              <a:t>the protein (which</a:t>
            </a:r>
          </a:p>
          <a:p>
            <a:pPr marL="0" indent="0">
              <a:buNone/>
            </a:pPr>
            <a:r>
              <a:rPr lang="en-US" dirty="0" smtClean="0"/>
              <a:t>creates the properties </a:t>
            </a:r>
          </a:p>
          <a:p>
            <a:pPr marL="0" indent="0">
              <a:buNone/>
            </a:pPr>
            <a:r>
              <a:rPr lang="en-US" dirty="0" smtClean="0"/>
              <a:t>of the cell)</a:t>
            </a:r>
            <a:endParaRPr lang="en-US" dirty="0"/>
          </a:p>
        </p:txBody>
      </p:sp>
      <p:pic>
        <p:nvPicPr>
          <p:cNvPr id="4" name="Picture 7" descr="Slide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223"/>
          <a:stretch>
            <a:fillRect/>
          </a:stretch>
        </p:blipFill>
        <p:spPr bwMode="auto">
          <a:xfrm>
            <a:off x="4408714" y="2514600"/>
            <a:ext cx="359228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66757" y="32120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7232" y="4278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9157" y="5562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6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Bacterial transformation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05400" cy="4873752"/>
          </a:xfrm>
        </p:spPr>
        <p:txBody>
          <a:bodyPr/>
          <a:lstStyle/>
          <a:p>
            <a:r>
              <a:rPr lang="en-US" dirty="0" smtClean="0"/>
              <a:t>Goal is to insert the DNA back into bacteria</a:t>
            </a:r>
          </a:p>
          <a:p>
            <a:r>
              <a:rPr lang="en-US" dirty="0" smtClean="0"/>
              <a:t>Bacteria grows into a colony of cells</a:t>
            </a:r>
          </a:p>
          <a:p>
            <a:r>
              <a:rPr lang="en-US" dirty="0" smtClean="0"/>
              <a:t>As they grow, the bacteria copy the DNA and make many copies</a:t>
            </a:r>
            <a:endParaRPr lang="en-US" dirty="0"/>
          </a:p>
        </p:txBody>
      </p:sp>
      <p:pic>
        <p:nvPicPr>
          <p:cNvPr id="4" name="Picture 2" descr="figure 2-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1"/>
          <a:stretch/>
        </p:blipFill>
        <p:spPr bwMode="auto">
          <a:xfrm>
            <a:off x="5715000" y="1600200"/>
            <a:ext cx="2679700" cy="372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structure of </a:t>
            </a:r>
            <a:r>
              <a:rPr lang="en-US" dirty="0" err="1" smtClean="0"/>
              <a:t>dna</a:t>
            </a:r>
            <a:endParaRPr lang="en-US" dirty="0"/>
          </a:p>
        </p:txBody>
      </p:sp>
      <p:pic>
        <p:nvPicPr>
          <p:cNvPr id="4" name="Picture 5" descr="figure 1-08a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2" r="70269"/>
          <a:stretch/>
        </p:blipFill>
        <p:spPr bwMode="auto">
          <a:xfrm>
            <a:off x="1600200" y="1005865"/>
            <a:ext cx="1320422" cy="554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sosceles Triangle 4"/>
          <p:cNvSpPr/>
          <p:nvPr/>
        </p:nvSpPr>
        <p:spPr>
          <a:xfrm rot="16200000">
            <a:off x="2171700" y="2857501"/>
            <a:ext cx="990600" cy="6096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04"/>
          <a:stretch/>
        </p:blipFill>
        <p:spPr bwMode="auto">
          <a:xfrm>
            <a:off x="3929418" y="1219200"/>
            <a:ext cx="440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142418" y="4724400"/>
            <a:ext cx="4191000" cy="2057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two DNA strands can be separated and rejoined either together or with other DNA strands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6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534400" cy="1143000"/>
          </a:xfrm>
        </p:spPr>
        <p:txBody>
          <a:bodyPr/>
          <a:lstStyle/>
          <a:p>
            <a:r>
              <a:rPr lang="en-US" dirty="0" smtClean="0"/>
              <a:t>The process of site-directed mutagenesis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76200" y="1222248"/>
            <a:ext cx="3629416" cy="533095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When DNA is normally made in cells:</a:t>
            </a:r>
          </a:p>
          <a:p>
            <a:pPr lvl="1"/>
            <a:r>
              <a:rPr lang="en-US" sz="1400" dirty="0" smtClean="0"/>
              <a:t>it contains methyl groups</a:t>
            </a:r>
          </a:p>
          <a:p>
            <a:pPr lvl="1"/>
            <a:r>
              <a:rPr lang="en-US" sz="1400" dirty="0" smtClean="0"/>
              <a:t>it contains phosphate groups at the ends-this is necessary for joining DNAs together</a:t>
            </a:r>
          </a:p>
          <a:p>
            <a:pPr marL="365760" lvl="1" indent="0">
              <a:buNone/>
            </a:pPr>
            <a:endParaRPr lang="en-US" sz="1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8073333" y="914067"/>
            <a:ext cx="575733" cy="2653919"/>
            <a:chOff x="1600200" y="1005865"/>
            <a:chExt cx="1371600" cy="5547335"/>
          </a:xfrm>
        </p:grpSpPr>
        <p:pic>
          <p:nvPicPr>
            <p:cNvPr id="11" name="Picture 5" descr="figure 1-08a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22" r="70269"/>
            <a:stretch/>
          </p:blipFill>
          <p:spPr bwMode="auto">
            <a:xfrm>
              <a:off x="1600200" y="1005865"/>
              <a:ext cx="1320422" cy="5547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Isosceles Triangle 11"/>
            <p:cNvSpPr/>
            <p:nvPr/>
          </p:nvSpPr>
          <p:spPr>
            <a:xfrm rot="16200000">
              <a:off x="2171700" y="2857501"/>
              <a:ext cx="990600" cy="6096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30334" y="824787"/>
            <a:ext cx="1485465" cy="2743200"/>
            <a:chOff x="3657600" y="838200"/>
            <a:chExt cx="1485465" cy="2743200"/>
          </a:xfrm>
        </p:grpSpPr>
        <p:grpSp>
          <p:nvGrpSpPr>
            <p:cNvPr id="6" name="Group 5"/>
            <p:cNvGrpSpPr/>
            <p:nvPr/>
          </p:nvGrpSpPr>
          <p:grpSpPr>
            <a:xfrm>
              <a:off x="4164658" y="927481"/>
              <a:ext cx="575733" cy="2653919"/>
              <a:chOff x="1600200" y="1005865"/>
              <a:chExt cx="1371600" cy="5547335"/>
            </a:xfrm>
          </p:grpSpPr>
          <p:pic>
            <p:nvPicPr>
              <p:cNvPr id="4" name="Picture 5" descr="figure 1-08a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22" r="70269"/>
              <a:stretch/>
            </p:blipFill>
            <p:spPr bwMode="auto">
              <a:xfrm>
                <a:off x="1600200" y="1005865"/>
                <a:ext cx="1320422" cy="5547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Isosceles Triangle 4"/>
              <p:cNvSpPr/>
              <p:nvPr/>
            </p:nvSpPr>
            <p:spPr>
              <a:xfrm rot="16200000">
                <a:off x="2171700" y="2857501"/>
                <a:ext cx="990600" cy="6096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886200" y="838200"/>
              <a:ext cx="202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14360" y="3136710"/>
              <a:ext cx="202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40391" y="1524000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M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24400" y="2133600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M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24400" y="2590800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M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57600" y="1524000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M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88326" y="2819400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M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4723772" y="1237799"/>
            <a:ext cx="3225596" cy="53309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When DNA is made in the lab:</a:t>
            </a:r>
          </a:p>
          <a:p>
            <a:pPr lvl="1"/>
            <a:r>
              <a:rPr lang="en-US" sz="1400" dirty="0" smtClean="0"/>
              <a:t>It does not contain methyl groups</a:t>
            </a:r>
          </a:p>
          <a:p>
            <a:pPr lvl="1"/>
            <a:r>
              <a:rPr lang="en-US" sz="1400" dirty="0" smtClean="0"/>
              <a:t>It does not contain a phosphate group at the end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1143000" y="4541748"/>
            <a:ext cx="15240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3967" y="3429000"/>
            <a:ext cx="275480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Step 1: Amplify the entire plasmid by using primers to start DNA synthesis; </a:t>
            </a:r>
            <a:r>
              <a:rPr lang="en-US" sz="1200" b="1" dirty="0" smtClean="0"/>
              <a:t>these primers also contain the mutation we are creating</a:t>
            </a:r>
          </a:p>
          <a:p>
            <a:endParaRPr lang="en-US" sz="1200" b="1" dirty="0" smtClean="0"/>
          </a:p>
          <a:p>
            <a:r>
              <a:rPr lang="en-US" sz="1200" dirty="0" smtClean="0"/>
              <a:t>Step 2: Use three enzymes to convert DNA back into a circle: </a:t>
            </a:r>
            <a:r>
              <a:rPr lang="en-US" sz="1200" b="1" dirty="0"/>
              <a:t>K</a:t>
            </a:r>
            <a:r>
              <a:rPr lang="en-US" sz="1200" b="1" dirty="0" smtClean="0"/>
              <a:t>inase</a:t>
            </a:r>
            <a:r>
              <a:rPr lang="en-US" sz="1200" dirty="0" smtClean="0"/>
              <a:t> (add phosphate groups), </a:t>
            </a:r>
            <a:r>
              <a:rPr lang="en-US" sz="1200" b="1" dirty="0" smtClean="0"/>
              <a:t>Ligase</a:t>
            </a:r>
            <a:r>
              <a:rPr lang="en-US" sz="1200" dirty="0" smtClean="0"/>
              <a:t> (seals DNA strands that have phosphate groups), </a:t>
            </a:r>
            <a:r>
              <a:rPr lang="en-US" sz="1200" b="1" dirty="0" err="1" smtClean="0"/>
              <a:t>DpnI</a:t>
            </a:r>
            <a:r>
              <a:rPr lang="en-US" sz="1200" dirty="0" smtClean="0"/>
              <a:t> (degrades DNA that has methyl groups, but not DNA without methyl groups)</a:t>
            </a:r>
          </a:p>
          <a:p>
            <a:endParaRPr lang="en-US" sz="1200" dirty="0" smtClean="0"/>
          </a:p>
          <a:p>
            <a:r>
              <a:rPr lang="en-US" sz="1200" dirty="0" smtClean="0"/>
              <a:t>Step 3: Introduce the circular DNA back into bacteria</a:t>
            </a:r>
            <a:endParaRPr lang="en-US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915180" y="3593691"/>
            <a:ext cx="5874144" cy="3323794"/>
            <a:chOff x="2915180" y="3593691"/>
            <a:chExt cx="5874144" cy="33237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8122" y="3593691"/>
              <a:ext cx="5861202" cy="3323794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915180" y="4508590"/>
              <a:ext cx="1524000" cy="2133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67580" y="4660990"/>
              <a:ext cx="1524000" cy="7985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915861" y="6265875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</a:rPr>
              <a:t>M</a:t>
            </a:r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30600" y="6321887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</a:rPr>
              <a:t>M</a:t>
            </a:r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23402" y="6430251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</a:rPr>
              <a:t>M</a:t>
            </a:r>
            <a:endParaRPr lang="en-US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7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gene are we mutating?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Fluorescent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Green fluorescent protein discovered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 smtClean="0"/>
              <a:t>1960’s from jellyfish</a:t>
            </a:r>
          </a:p>
          <a:p>
            <a:r>
              <a:rPr lang="en-US" dirty="0" smtClean="0"/>
              <a:t>Emits fluorescence when illuminated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with </a:t>
            </a:r>
            <a:r>
              <a:rPr lang="en-US" dirty="0" smtClean="0"/>
              <a:t>specific wavelengths of light</a:t>
            </a:r>
          </a:p>
          <a:p>
            <a:r>
              <a:rPr lang="en-US" dirty="0" smtClean="0"/>
              <a:t>Started being used in the lab in early 1990’s</a:t>
            </a:r>
          </a:p>
          <a:p>
            <a:endParaRPr lang="en-US" dirty="0" smtClean="0"/>
          </a:p>
          <a:p>
            <a:r>
              <a:rPr lang="en-US" dirty="0" smtClean="0"/>
              <a:t>Fluorescence is dependent on the structure of the proteins</a:t>
            </a:r>
          </a:p>
          <a:p>
            <a:r>
              <a:rPr lang="en-US" dirty="0" smtClean="0"/>
              <a:t>This means that alterations to the structure can affect fluorescence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802" y="322359"/>
            <a:ext cx="2330398" cy="287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9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dirty="0" smtClean="0"/>
              <a:t>Discovery of fluorescent proteins from other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076026" cy="4873752"/>
          </a:xfrm>
        </p:spPr>
        <p:txBody>
          <a:bodyPr/>
          <a:lstStyle/>
          <a:p>
            <a:r>
              <a:rPr lang="en-US" dirty="0" smtClean="0"/>
              <a:t>Fluorescent proteins isolated from marine anemone and reef corals expand the colors available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835167"/>
            <a:ext cx="2875626" cy="2172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182" y="4343400"/>
            <a:ext cx="2602201" cy="2130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540" y="4488179"/>
            <a:ext cx="2405036" cy="2134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269" y="3077045"/>
            <a:ext cx="2111361" cy="1689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8394" y="1411837"/>
            <a:ext cx="21844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fluorescent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724400" cy="4873752"/>
          </a:xfrm>
        </p:spPr>
        <p:txBody>
          <a:bodyPr/>
          <a:lstStyle/>
          <a:p>
            <a:r>
              <a:rPr lang="en-US" dirty="0" smtClean="0"/>
              <a:t>In nature, they exist as tetramers (groups of 4 proteins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tetramers may clump up and may cause toxicity</a:t>
            </a:r>
          </a:p>
          <a:p>
            <a:pPr lvl="1"/>
            <a:r>
              <a:rPr lang="en-US" dirty="0" smtClean="0"/>
              <a:t>The functional form is produced slowly in cells</a:t>
            </a:r>
          </a:p>
        </p:txBody>
      </p:sp>
      <p:pic>
        <p:nvPicPr>
          <p:cNvPr id="1026" name="Picture 2" descr="E:\anthozoafpintrofig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2842692" cy="300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51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palette of fluorescent proteins</a:t>
            </a:r>
            <a:endParaRPr lang="en-US" dirty="0"/>
          </a:p>
        </p:txBody>
      </p:sp>
      <p:pic>
        <p:nvPicPr>
          <p:cNvPr id="4" name="Content Placeholder 3" descr="E:\anthozoafpintrofigure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969978"/>
            <a:ext cx="4038600" cy="339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600200"/>
            <a:ext cx="3733800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Mutations can overcome some of the problems, but often reduce fluorescence</a:t>
            </a:r>
          </a:p>
          <a:p>
            <a:endParaRPr lang="en-US" dirty="0"/>
          </a:p>
          <a:p>
            <a:r>
              <a:rPr lang="en-US" dirty="0" smtClean="0"/>
              <a:t>Isolating genes from new species plus mutating known fluorescent proteins has led to a diverse palette of proteins</a:t>
            </a:r>
            <a:endParaRPr lang="en-US" dirty="0"/>
          </a:p>
        </p:txBody>
      </p:sp>
      <p:pic>
        <p:nvPicPr>
          <p:cNvPr id="2050" name="Picture 2" descr="E:\colou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00267"/>
            <a:ext cx="43624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61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291</TotalTime>
  <Words>709</Words>
  <Application>Microsoft Office PowerPoint</Application>
  <PresentationFormat>On-screen Show (4:3)</PresentationFormat>
  <Paragraphs>148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Century Schoolbook</vt:lpstr>
      <vt:lpstr>Wingdings</vt:lpstr>
      <vt:lpstr>Wingdings 2</vt:lpstr>
      <vt:lpstr>Oriel</vt:lpstr>
      <vt:lpstr>Site-Directed mutagenesis</vt:lpstr>
      <vt:lpstr>Site-directed mutagenesis</vt:lpstr>
      <vt:lpstr>The structure of dna</vt:lpstr>
      <vt:lpstr>The process of site-directed mutagenesis</vt:lpstr>
      <vt:lpstr>What gene are we mutating?</vt:lpstr>
      <vt:lpstr>Fluorescent proteins</vt:lpstr>
      <vt:lpstr>Discovery of fluorescent proteins from other species</vt:lpstr>
      <vt:lpstr>Red fluorescent proteins</vt:lpstr>
      <vt:lpstr>The palette of fluorescent proteins</vt:lpstr>
      <vt:lpstr>How do scientists use fluorescent proteins?</vt:lpstr>
      <vt:lpstr>Our goal</vt:lpstr>
      <vt:lpstr>How do we design primers for mutagenesis?</vt:lpstr>
      <vt:lpstr>Some more about dna structure</vt:lpstr>
      <vt:lpstr>Designing primers</vt:lpstr>
      <vt:lpstr>Designing primers</vt:lpstr>
      <vt:lpstr>Designing primers</vt:lpstr>
      <vt:lpstr>Designing primers</vt:lpstr>
      <vt:lpstr>Designing primers</vt:lpstr>
      <vt:lpstr>Designing primers</vt:lpstr>
      <vt:lpstr>Bacterial transformation</vt:lpstr>
      <vt:lpstr>transformation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Site-Directed mutagenesis</dc:title>
  <dc:creator>Administrator</dc:creator>
  <cp:lastModifiedBy>Lisa Scheifele</cp:lastModifiedBy>
  <cp:revision>30</cp:revision>
  <dcterms:created xsi:type="dcterms:W3CDTF">2016-08-10T00:32:49Z</dcterms:created>
  <dcterms:modified xsi:type="dcterms:W3CDTF">2016-08-10T19:53:10Z</dcterms:modified>
</cp:coreProperties>
</file>