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9" r:id="rId4"/>
    <p:sldId id="267" r:id="rId5"/>
    <p:sldId id="268" r:id="rId6"/>
    <p:sldId id="269" r:id="rId7"/>
    <p:sldId id="270" r:id="rId8"/>
    <p:sldId id="271" r:id="rId9"/>
    <p:sldId id="272" r:id="rId10"/>
    <p:sldId id="260" r:id="rId11"/>
    <p:sldId id="262"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EC541-685E-214B-AD47-88073A7BF81D}" type="datetimeFigureOut">
              <a:rPr lang="en-US" smtClean="0"/>
              <a:t>12/12/11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46F13-CE5F-3C4A-92D6-57C05ED9FAE9}" type="slidenum">
              <a:rPr lang="en-US" smtClean="0"/>
              <a:t>‹#›</a:t>
            </a:fld>
            <a:endParaRPr lang="en-US"/>
          </a:p>
        </p:txBody>
      </p:sp>
    </p:spTree>
    <p:extLst>
      <p:ext uri="{BB962C8B-B14F-4D97-AF65-F5344CB8AC3E}">
        <p14:creationId xmlns:p14="http://schemas.microsoft.com/office/powerpoint/2010/main" val="2173344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give a brief overview of how NMR works</a:t>
            </a:r>
          </a:p>
          <a:p>
            <a:endParaRPr lang="en-US" dirty="0" smtClean="0"/>
          </a:p>
          <a:p>
            <a:r>
              <a:rPr lang="en-US" dirty="0" smtClean="0"/>
              <a:t>-Nuclear</a:t>
            </a:r>
            <a:r>
              <a:rPr lang="en-US" baseline="0" dirty="0" smtClean="0"/>
              <a:t> spin is the intrinsic angular momentum of a hydrogen nucleus. This angular momentum leads to a rotating charge, which generates a magnetic moment.</a:t>
            </a:r>
          </a:p>
          <a:p>
            <a:endParaRPr lang="en-US" baseline="0" dirty="0" smtClean="0"/>
          </a:p>
          <a:p>
            <a:r>
              <a:rPr lang="en-US" baseline="0" dirty="0" smtClean="0"/>
              <a:t>-When you apply an external B field, magnetic moment aligns with that B field.</a:t>
            </a:r>
          </a:p>
          <a:p>
            <a:endParaRPr lang="en-US" dirty="0" smtClean="0"/>
          </a:p>
          <a:p>
            <a:r>
              <a:rPr lang="en-US" dirty="0" smtClean="0"/>
              <a:t>The hydrogen nucleus has an intrinsic angular momentum, which can be referred to as the nuclear spin. The angular momentum leads to a rotating charge, or tiny current loop, which generates a magnetic moment. </a:t>
            </a:r>
          </a:p>
          <a:p>
            <a:endParaRPr lang="en-US" dirty="0" smtClean="0"/>
          </a:p>
          <a:p>
            <a:r>
              <a:rPr lang="en-US" dirty="0" smtClean="0"/>
              <a:t>At thermal equilibrium, in the presence of a large static field, B0, M aligns with Bo</a:t>
            </a:r>
          </a:p>
          <a:p>
            <a:endParaRPr lang="en-US" dirty="0"/>
          </a:p>
        </p:txBody>
      </p:sp>
      <p:sp>
        <p:nvSpPr>
          <p:cNvPr id="4" name="Slide Number Placeholder 3"/>
          <p:cNvSpPr>
            <a:spLocks noGrp="1"/>
          </p:cNvSpPr>
          <p:nvPr>
            <p:ph type="sldNum" sz="quarter" idx="10"/>
          </p:nvPr>
        </p:nvSpPr>
        <p:spPr/>
        <p:txBody>
          <a:bodyPr/>
          <a:lstStyle/>
          <a:p>
            <a:fld id="{6A095AC7-75A6-4B40-877C-DFE59371B354}" type="slidenum">
              <a:rPr lang="en-US" smtClean="0"/>
              <a:t>4</a:t>
            </a:fld>
            <a:endParaRPr lang="en-US"/>
          </a:p>
        </p:txBody>
      </p:sp>
    </p:spTree>
    <p:extLst>
      <p:ext uri="{BB962C8B-B14F-4D97-AF65-F5344CB8AC3E}">
        <p14:creationId xmlns:p14="http://schemas.microsoft.com/office/powerpoint/2010/main" val="225483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property called Precession.</a:t>
            </a:r>
          </a:p>
          <a:p>
            <a:endParaRPr lang="en-US" baseline="0" dirty="0" smtClean="0"/>
          </a:p>
          <a:p>
            <a:r>
              <a:rPr lang="en-US" baseline="0" dirty="0" smtClean="0"/>
              <a:t>When another magnetic field, orthogonal to B0 (call this field B1), is applied, it perturbs the magnetic moment. Apply brief pulse of B1, and observe that magnetic moment M begins to realign with B0 while precessing. This precession is most obviously right after a pulse that is 90 degrees from B0 (precession becomes less obvious as </a:t>
            </a:r>
            <a:r>
              <a:rPr lang="en-US" baseline="0" dirty="0" err="1" smtClean="0"/>
              <a:t>Mxy</a:t>
            </a:r>
            <a:r>
              <a:rPr lang="en-US" baseline="0" dirty="0" smtClean="0"/>
              <a:t> component of M decreases).</a:t>
            </a:r>
          </a:p>
          <a:p>
            <a:endParaRPr lang="en-US" dirty="0" smtClean="0"/>
          </a:p>
          <a:p>
            <a:r>
              <a:rPr lang="en-US" dirty="0" smtClean="0"/>
              <a:t>At thermal</a:t>
            </a:r>
            <a:r>
              <a:rPr lang="en-US" baseline="0" dirty="0" smtClean="0"/>
              <a:t> equilibrium, M is aligned with B0. </a:t>
            </a:r>
          </a:p>
          <a:p>
            <a:r>
              <a:rPr lang="en-US" baseline="0" dirty="0" smtClean="0"/>
              <a:t>Therefore </a:t>
            </a:r>
            <a:r>
              <a:rPr lang="en-US" baseline="0" dirty="0" err="1" smtClean="0"/>
              <a:t>Mz</a:t>
            </a:r>
            <a:r>
              <a:rPr lang="en-US" baseline="0" dirty="0" smtClean="0"/>
              <a:t>=</a:t>
            </a:r>
            <a:r>
              <a:rPr lang="en-US" baseline="0" dirty="0" err="1" smtClean="0"/>
              <a:t>Meq</a:t>
            </a:r>
            <a:r>
              <a:rPr lang="en-US" baseline="0" dirty="0" smtClean="0"/>
              <a:t>, </a:t>
            </a:r>
            <a:r>
              <a:rPr lang="en-US" baseline="0" dirty="0" err="1" smtClean="0"/>
              <a:t>Mxy</a:t>
            </a:r>
            <a:r>
              <a:rPr lang="en-US" baseline="0" dirty="0" smtClean="0"/>
              <a:t>=0, and precession is not visible.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1-3: Demonstration that precession is most obvious directly after a 90 degree pulse, and that precession becomes less obvious as the </a:t>
            </a:r>
            <a:r>
              <a:rPr lang="en-US" dirty="0" err="1" smtClean="0"/>
              <a:t>M_xy</a:t>
            </a:r>
            <a:r>
              <a:rPr lang="en-US" dirty="0" smtClean="0"/>
              <a:t> component of M decreases.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a:t>
            </a:r>
            <a:r>
              <a:rPr lang="en-US" baseline="0" dirty="0" err="1" smtClean="0"/>
              <a:t>NMR_System_Thesis</a:t>
            </a:r>
            <a:r>
              <a:rPr lang="en-US" baseline="0" dirty="0" smtClean="0"/>
              <a:t>: </a:t>
            </a:r>
            <a:r>
              <a:rPr lang="en-US" b="1" baseline="0" dirty="0" smtClean="0"/>
              <a:t>NMR is the response of nuclear magnetic moments to external magnetic fields. NMR technology is based on the relationship between the magnetic moments of atomic nuclei and external magnetic fields and the ability to observe that interaction.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6A095AC7-75A6-4B40-877C-DFE59371B354}" type="slidenum">
              <a:rPr lang="en-US" smtClean="0"/>
              <a:t>5</a:t>
            </a:fld>
            <a:endParaRPr lang="en-US"/>
          </a:p>
        </p:txBody>
      </p:sp>
    </p:spTree>
    <p:extLst>
      <p:ext uri="{BB962C8B-B14F-4D97-AF65-F5344CB8AC3E}">
        <p14:creationId xmlns:p14="http://schemas.microsoft.com/office/powerpoint/2010/main" val="995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 field, B0</a:t>
            </a:r>
            <a:r>
              <a:rPr lang="en-US" baseline="0" dirty="0" smtClean="0"/>
              <a:t> is applied. Then, two stages: excitation and acquisition.</a:t>
            </a:r>
          </a:p>
          <a:p>
            <a:endParaRPr lang="en-US" dirty="0" smtClean="0"/>
          </a:p>
          <a:p>
            <a:r>
              <a:rPr lang="en-US" dirty="0" smtClean="0"/>
              <a:t>During the excitation stage, the nuclear spins are perturbed form alignment with the static field, B0. This is</a:t>
            </a:r>
            <a:r>
              <a:rPr lang="en-US" baseline="0" dirty="0" smtClean="0"/>
              <a:t> done by applying a magnetic pulse, B1 with the transmit coil. (The word “resonance” in NMR corresponds to the necessity of matching the excitation field frequency with the frequency of nuclear precession.) When B1 is at the </a:t>
            </a:r>
            <a:r>
              <a:rPr lang="en-US" baseline="0" dirty="0" err="1" smtClean="0"/>
              <a:t>Larmor</a:t>
            </a:r>
            <a:r>
              <a:rPr lang="en-US" baseline="0" dirty="0" smtClean="0"/>
              <a:t> frequency and applied perpendicular to B0, it rotates M. The amount M is rotated is referred to as the tip angle, theta, which  depends on the duration and amplitude of the RF pulse. This process can be seen as an energy transfer. At equilibrium, M is aligned with B0, which is the lowest energy state. When energy is transferred with the RF pulse, the magnetization vector M is perturbed.</a:t>
            </a:r>
          </a:p>
          <a:p>
            <a:endParaRPr lang="en-US" baseline="0" dirty="0" smtClean="0"/>
          </a:p>
          <a:p>
            <a:r>
              <a:rPr lang="en-US" baseline="0" dirty="0" smtClean="0"/>
              <a:t>The data acquisition stage of NMR involves observing the precession of the nuclear spins. The orientation of M can be measured by the interaction of the magnetization with a receive coil. </a:t>
            </a:r>
            <a:r>
              <a:rPr lang="en-US" b="1" baseline="0" dirty="0" smtClean="0">
                <a:solidFill>
                  <a:srgbClr val="FF0000"/>
                </a:solidFill>
              </a:rPr>
              <a:t>Although the magnetic moment of each spin is </a:t>
            </a:r>
            <a:r>
              <a:rPr lang="en-US" b="1" baseline="0" dirty="0" err="1" smtClean="0">
                <a:solidFill>
                  <a:srgbClr val="FF0000"/>
                </a:solidFill>
              </a:rPr>
              <a:t>infintesimal</a:t>
            </a:r>
            <a:r>
              <a:rPr lang="en-US" b="1" baseline="0" dirty="0" smtClean="0">
                <a:solidFill>
                  <a:srgbClr val="FF0000"/>
                </a:solidFill>
              </a:rPr>
              <a:t>, a significant magnetization can be measured from the sum of the magnetic moments in a small volume. From Faraday’s law, we know that a changing magnetic field in a coil (produced by the precessing magnetic moments) induces an electromotive force. This corresponds to a voltage that may be measured and recorded.</a:t>
            </a:r>
          </a:p>
          <a:p>
            <a:r>
              <a:rPr lang="en-US" b="1" baseline="0" dirty="0" smtClean="0">
                <a:solidFill>
                  <a:srgbClr val="FF0000"/>
                </a:solidFill>
              </a:rPr>
              <a:t>-------</a:t>
            </a:r>
          </a:p>
          <a:p>
            <a:r>
              <a:rPr lang="en-US" b="0" baseline="0" dirty="0" smtClean="0">
                <a:solidFill>
                  <a:srgbClr val="FF0000"/>
                </a:solidFill>
              </a:rPr>
              <a:t>Note: amplitude of voltage generated across the coil correspond </a:t>
            </a:r>
            <a:r>
              <a:rPr lang="en-US" b="0" baseline="0" dirty="0" err="1" smtClean="0">
                <a:solidFill>
                  <a:srgbClr val="FF0000"/>
                </a:solidFill>
              </a:rPr>
              <a:t>sto</a:t>
            </a:r>
            <a:r>
              <a:rPr lang="en-US" b="0" baseline="0" dirty="0" smtClean="0">
                <a:solidFill>
                  <a:srgbClr val="FF0000"/>
                </a:solidFill>
              </a:rPr>
              <a:t> the magnitude of the transverse component of the magnetization vector, </a:t>
            </a:r>
            <a:r>
              <a:rPr lang="en-US" b="0" baseline="0" dirty="0" err="1" smtClean="0">
                <a:solidFill>
                  <a:srgbClr val="FF0000"/>
                </a:solidFill>
              </a:rPr>
              <a:t>Mxy</a:t>
            </a:r>
            <a:r>
              <a:rPr lang="en-US" b="0" baseline="0" dirty="0" smtClean="0">
                <a:solidFill>
                  <a:srgbClr val="FF0000"/>
                </a:solidFill>
              </a:rPr>
              <a:t>. It is essential to understand that only the transverse component of M can be directly measured. This is because precession is a rotational motion in the transverse place. This means that the maximum NMR signal is observed when </a:t>
            </a:r>
            <a:r>
              <a:rPr lang="en-US" b="0" baseline="0" dirty="0" err="1" smtClean="0">
                <a:solidFill>
                  <a:srgbClr val="FF0000"/>
                </a:solidFill>
              </a:rPr>
              <a:t>Mxy</a:t>
            </a:r>
            <a:r>
              <a:rPr lang="en-US" b="0" baseline="0" dirty="0" smtClean="0">
                <a:solidFill>
                  <a:srgbClr val="FF0000"/>
                </a:solidFill>
              </a:rPr>
              <a:t> is </a:t>
            </a:r>
            <a:r>
              <a:rPr lang="en-US" b="0" baseline="0" dirty="0" err="1" smtClean="0">
                <a:solidFill>
                  <a:srgbClr val="FF0000"/>
                </a:solidFill>
              </a:rPr>
              <a:t>maximized,which</a:t>
            </a:r>
            <a:r>
              <a:rPr lang="en-US" b="0" baseline="0" dirty="0" smtClean="0">
                <a:solidFill>
                  <a:srgbClr val="FF0000"/>
                </a:solidFill>
              </a:rPr>
              <a:t> is when the tip angle is 90 degrees.</a:t>
            </a:r>
          </a:p>
          <a:p>
            <a:r>
              <a:rPr lang="en-US" b="0" baseline="0" dirty="0" smtClean="0">
                <a:solidFill>
                  <a:srgbClr val="FF0000"/>
                </a:solidFill>
              </a:rPr>
              <a:t>The precession is measured by orienting the receive coil in the transverse plane (perpendicular to B0)</a:t>
            </a:r>
          </a:p>
          <a:p>
            <a:r>
              <a:rPr lang="en-US" b="0" baseline="0" dirty="0" smtClean="0">
                <a:solidFill>
                  <a:srgbClr val="FF0000"/>
                </a:solidFill>
              </a:rPr>
              <a:t>---------</a:t>
            </a:r>
          </a:p>
          <a:p>
            <a:r>
              <a:rPr lang="en-US" b="0" baseline="0" dirty="0" smtClean="0">
                <a:solidFill>
                  <a:srgbClr val="FF0000"/>
                </a:solidFill>
              </a:rPr>
              <a:t>Imaging: the fundamental concept that allows us to form images is the fact that the frequency of precession is linearly dependent on field strength. Therefore if we vary the field strength of B0 spatially, we can differentiate signals that correspond to different points in the sample.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6A095AC7-75A6-4B40-877C-DFE59371B354}" type="slidenum">
              <a:rPr lang="en-US" smtClean="0"/>
              <a:t>6</a:t>
            </a:fld>
            <a:endParaRPr lang="en-US"/>
          </a:p>
        </p:txBody>
      </p:sp>
    </p:spTree>
    <p:extLst>
      <p:ext uri="{BB962C8B-B14F-4D97-AF65-F5344CB8AC3E}">
        <p14:creationId xmlns:p14="http://schemas.microsoft.com/office/powerpoint/2010/main" val="307675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-FONAR accomplished by field regulation</a:t>
            </a:r>
            <a:r>
              <a:rPr lang="en-US" baseline="0" dirty="0" smtClean="0"/>
              <a:t> of spatial boundaries of a signal-producing region inside a sample; shape magnetic fields B0 and B1 to construct resonant window</a:t>
            </a:r>
            <a:endParaRPr lang="en-US" dirty="0" smtClean="0"/>
          </a:p>
          <a:p>
            <a:r>
              <a:rPr lang="en-US" dirty="0" smtClean="0"/>
              <a:t>-everywhere inside the Resonant</a:t>
            </a:r>
            <a:r>
              <a:rPr lang="en-US" baseline="0" dirty="0" smtClean="0"/>
              <a:t> Window, alignment of magnetic moments to applied B field (B0) occurs; outside of this window, doesn’t occur</a:t>
            </a:r>
          </a:p>
          <a:p>
            <a:r>
              <a:rPr lang="en-US" baseline="0" dirty="0" smtClean="0"/>
              <a:t>-Resonant Window, aka Resonance Aperture</a:t>
            </a:r>
          </a:p>
          <a:p>
            <a:r>
              <a:rPr lang="en-US" baseline="0" dirty="0" smtClean="0"/>
              <a:t>-Scan to develop image: move resonance aperture through an anatomic cross section, or move the animal with respect to the aperture; provides visible proton signal, without signal processing, from scanning apertures that are approximately spherical and estimated as slightly less than 1mm; </a:t>
            </a:r>
          </a:p>
          <a:p>
            <a:r>
              <a:rPr lang="en-US" dirty="0" smtClean="0"/>
              <a:t>-</a:t>
            </a:r>
            <a:r>
              <a:rPr lang="en-US" dirty="0" err="1" smtClean="0"/>
              <a:t>ie</a:t>
            </a:r>
            <a:r>
              <a:rPr lang="en-US" dirty="0" smtClean="0"/>
              <a:t>: focus magnetic field onto a window of</a:t>
            </a:r>
            <a:r>
              <a:rPr lang="en-US" baseline="0" dirty="0" smtClean="0"/>
              <a:t> space within the sample, image it, and keep going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televised output is a stored video record of proton signal intensities at various</a:t>
            </a:r>
            <a:r>
              <a:rPr lang="en-US" baseline="0" dirty="0" smtClean="0"/>
              <a:t> </a:t>
            </a:r>
            <a:r>
              <a:rPr lang="en-US" dirty="0" err="1" smtClean="0"/>
              <a:t>xy</a:t>
            </a:r>
            <a:r>
              <a:rPr lang="en-US" dirty="0" smtClean="0"/>
              <a:t> coordinates, generated by the resonance aperture as it was swept through a cross section of the animal’s torso.</a:t>
            </a:r>
          </a:p>
        </p:txBody>
      </p:sp>
      <p:sp>
        <p:nvSpPr>
          <p:cNvPr id="4" name="Slide Number Placeholder 3"/>
          <p:cNvSpPr>
            <a:spLocks noGrp="1"/>
          </p:cNvSpPr>
          <p:nvPr>
            <p:ph type="sldNum" sz="quarter" idx="10"/>
          </p:nvPr>
        </p:nvSpPr>
        <p:spPr/>
        <p:txBody>
          <a:bodyPr/>
          <a:lstStyle/>
          <a:p>
            <a:fld id="{6A095AC7-75A6-4B40-877C-DFE59371B354}" type="slidenum">
              <a:rPr lang="en-US" smtClean="0"/>
              <a:t>7</a:t>
            </a:fld>
            <a:endParaRPr lang="en-US"/>
          </a:p>
        </p:txBody>
      </p:sp>
    </p:spTree>
    <p:extLst>
      <p:ext uri="{BB962C8B-B14F-4D97-AF65-F5344CB8AC3E}">
        <p14:creationId xmlns:p14="http://schemas.microsoft.com/office/powerpoint/2010/main" val="219158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results. </a:t>
            </a:r>
          </a:p>
          <a:p>
            <a:endParaRPr lang="en-US" dirty="0" smtClean="0"/>
          </a:p>
          <a:p>
            <a:r>
              <a:rPr lang="en-US" dirty="0" smtClean="0"/>
              <a:t>Image</a:t>
            </a:r>
            <a:r>
              <a:rPr lang="en-US" baseline="0" dirty="0" smtClean="0"/>
              <a:t> on the right: FONAR image</a:t>
            </a:r>
          </a:p>
          <a:p>
            <a:r>
              <a:rPr lang="en-US" baseline="0" dirty="0" smtClean="0"/>
              <a:t>Image on left: shown for comparison; what you see from the FONAR image</a:t>
            </a:r>
          </a:p>
          <a:p>
            <a:endParaRPr lang="en-US" baseline="0" dirty="0" smtClean="0"/>
          </a:p>
          <a:p>
            <a:r>
              <a:rPr lang="en-US" baseline="0" dirty="0" smtClean="0"/>
              <a:t>To get the FONAR image, mouse was immobilized in the probe for 4 hours. (The animal was successfully immobilized in the probe for 4 hours with .2ml of valium injected </a:t>
            </a:r>
            <a:r>
              <a:rPr lang="en-US" baseline="0" dirty="0" err="1" smtClean="0"/>
              <a:t>intraperiotoneally</a:t>
            </a:r>
            <a:r>
              <a:rPr lang="en-US" baseline="0"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 2. Cross-sectional video FONAR image</a:t>
            </a:r>
            <a:r>
              <a:rPr lang="en-US" baseline="0" dirty="0" smtClean="0"/>
              <a:t> of a live mouse, obtained with a 3-mm exploring spot. At the left is a photograph of the anatomical section for comparison. The heart is anterior in the photo, and the lungs seen as collapsed white structures, fill the remainder of the thorax. </a:t>
            </a:r>
            <a:r>
              <a:rPr lang="en-US" b="1" baseline="0" dirty="0" smtClean="0"/>
              <a:t>The most intense proton signal in the FONAR image occurs in the region of the blood-filled heart. The dark fields in the upper half of the photo were generated by the hydrogen-poor air filled lungs.</a:t>
            </a:r>
            <a:r>
              <a:rPr lang="en-US" baseline="0" dirty="0" smtClean="0"/>
              <a:t> The television raster is seen coursing through the image. Overlap artifacts appear in the image as bright, vertical and horizontal lines are due to imperfect positioning of adjacent mapping squares.</a:t>
            </a:r>
            <a:endParaRPr lang="en-US" dirty="0" smtClean="0"/>
          </a:p>
          <a:p>
            <a:r>
              <a:rPr lang="en-US" dirty="0" smtClean="0"/>
              <a:t>----------</a:t>
            </a:r>
          </a:p>
          <a:p>
            <a:r>
              <a:rPr lang="en-US" dirty="0" smtClean="0"/>
              <a:t>Video FONAR images were obtained…with</a:t>
            </a:r>
            <a:r>
              <a:rPr lang="en-US" baseline="0" dirty="0" smtClean="0"/>
              <a:t> variable frequency pulse spectrometer operating at 10 Mhz.</a:t>
            </a:r>
          </a:p>
          <a:p>
            <a:endParaRPr lang="en-US" baseline="0" dirty="0" smtClean="0"/>
          </a:p>
          <a:p>
            <a:r>
              <a:rPr lang="en-US" baseline="0" dirty="0" smtClean="0"/>
              <a:t>Figure 2 is a direct televised image of a section through the thorax of a live mouse at the level of the mediastinum. A photo of the postmortem anatomic section at the level of the cross-sectional image is in the left of the figure for direct comparison. </a:t>
            </a:r>
          </a:p>
          <a:p>
            <a:r>
              <a:rPr lang="en-US" baseline="0" dirty="0" smtClean="0"/>
              <a:t>A 3mm scanning aperture was used.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A095AC7-75A6-4B40-877C-DFE59371B354}" type="slidenum">
              <a:rPr lang="en-US" smtClean="0"/>
              <a:t>8</a:t>
            </a:fld>
            <a:endParaRPr lang="en-US"/>
          </a:p>
        </p:txBody>
      </p:sp>
    </p:spTree>
    <p:extLst>
      <p:ext uri="{BB962C8B-B14F-4D97-AF65-F5344CB8AC3E}">
        <p14:creationId xmlns:p14="http://schemas.microsoft.com/office/powerpoint/2010/main" val="423945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more impressive results….</a:t>
            </a:r>
          </a:p>
          <a:p>
            <a:endParaRPr lang="en-US" baseline="0" dirty="0" smtClean="0"/>
          </a:p>
          <a:p>
            <a:r>
              <a:rPr lang="en-US" baseline="0" dirty="0" smtClean="0"/>
              <a:t>Their work was on the cover of Science (in color in the 70’s..). This is a FONAR image of a cross section of a tumor (color video FONAR image of a cross section through the upper thorax, above the mediastinum, of a mouse that had a solid Ehrlich ascites tumor surgically implanted in the anterior chest wall)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colored area designates a different range of signal amplitude. The anterior orange-pink and red region (at the bottom of the image), not present in normal control mice and indicative of a signal-producing mass, corresponds with the location of the tumor. In the normal animal, the anterior half of the thorax appears as a blue signal-poor region representing the lung cavities.</a:t>
            </a:r>
          </a:p>
          <a:p>
            <a:endParaRPr lang="en-US" baseline="0" dirty="0" smtClean="0"/>
          </a:p>
          <a:p>
            <a:r>
              <a:rPr lang="en-US" baseline="0" dirty="0" smtClean="0"/>
              <a:t>Last sentence: “Having originally introduced the NMR method chiefly for the purpose of noninvasively detecting internal tumors in humans, we have succeeded in obtaining the first images of a tumor in a live animal.”</a:t>
            </a:r>
          </a:p>
          <a:p>
            <a:endParaRPr lang="en-US" baseline="0" dirty="0" smtClean="0"/>
          </a:p>
          <a:p>
            <a:r>
              <a:rPr lang="en-US" baseline="0" dirty="0" smtClean="0"/>
              <a:t>(The resolving limitation of a 1mm scanning aperture in a 13mm sample (thorax diameter) overestimates the tumor size partially obscuring the underlying lung fields)</a:t>
            </a:r>
          </a:p>
        </p:txBody>
      </p:sp>
      <p:sp>
        <p:nvSpPr>
          <p:cNvPr id="4" name="Slide Number Placeholder 3"/>
          <p:cNvSpPr>
            <a:spLocks noGrp="1"/>
          </p:cNvSpPr>
          <p:nvPr>
            <p:ph type="sldNum" sz="quarter" idx="10"/>
          </p:nvPr>
        </p:nvSpPr>
        <p:spPr/>
        <p:txBody>
          <a:bodyPr/>
          <a:lstStyle/>
          <a:p>
            <a:fld id="{6A095AC7-75A6-4B40-877C-DFE59371B354}" type="slidenum">
              <a:rPr lang="en-US" smtClean="0"/>
              <a:t>9</a:t>
            </a:fld>
            <a:endParaRPr lang="en-US"/>
          </a:p>
        </p:txBody>
      </p:sp>
    </p:spTree>
    <p:extLst>
      <p:ext uri="{BB962C8B-B14F-4D97-AF65-F5344CB8AC3E}">
        <p14:creationId xmlns:p14="http://schemas.microsoft.com/office/powerpoint/2010/main" val="13839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12/12/11</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56488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12/12/11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03956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12/12/11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24474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12/12/11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23432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12/12/11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58336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12/12/11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54584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12/12/11</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49523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12/12/11</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21164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12/12/11</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723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12/12/11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06294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12/12/11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556507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12/12/11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54200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3165"/>
            <a:ext cx="7772400" cy="2729326"/>
          </a:xfrm>
        </p:spPr>
        <p:txBody>
          <a:bodyPr>
            <a:normAutofit fontScale="90000"/>
          </a:bodyPr>
          <a:lstStyle/>
          <a:p>
            <a:r>
              <a:rPr lang="en-US" sz="4400" dirty="0" smtClean="0"/>
              <a:t>Field Focusing Nuclear Magnetic Resonance (FONAR): Visualization of a Tumor in a Live Animal</a:t>
            </a:r>
            <a:endParaRPr lang="en-US" sz="4400" dirty="0"/>
          </a:p>
        </p:txBody>
      </p:sp>
      <p:sp>
        <p:nvSpPr>
          <p:cNvPr id="3" name="Subtitle 2"/>
          <p:cNvSpPr>
            <a:spLocks noGrp="1"/>
          </p:cNvSpPr>
          <p:nvPr>
            <p:ph type="subTitle" idx="1"/>
          </p:nvPr>
        </p:nvSpPr>
        <p:spPr>
          <a:xfrm>
            <a:off x="685800" y="3825756"/>
            <a:ext cx="7772400" cy="1025678"/>
          </a:xfrm>
        </p:spPr>
        <p:txBody>
          <a:bodyPr>
            <a:normAutofit fontScale="92500"/>
          </a:bodyPr>
          <a:lstStyle/>
          <a:p>
            <a:r>
              <a:rPr lang="en-US" dirty="0" smtClean="0"/>
              <a:t>Raymond </a:t>
            </a:r>
            <a:r>
              <a:rPr lang="en-US" dirty="0" err="1" smtClean="0"/>
              <a:t>Damadian</a:t>
            </a:r>
            <a:r>
              <a:rPr lang="en-US" dirty="0" smtClean="0"/>
              <a:t>, Lawrence </a:t>
            </a:r>
            <a:r>
              <a:rPr lang="en-US" dirty="0" err="1" smtClean="0"/>
              <a:t>Minkoff</a:t>
            </a:r>
            <a:r>
              <a:rPr lang="en-US" dirty="0" smtClean="0"/>
              <a:t>, Michael Goldsmith, Michael Stanford, Jason </a:t>
            </a:r>
            <a:r>
              <a:rPr lang="en-US" dirty="0" err="1" smtClean="0"/>
              <a:t>Koutcher</a:t>
            </a:r>
            <a:r>
              <a:rPr lang="en-US" dirty="0" smtClean="0"/>
              <a:t>.</a:t>
            </a:r>
            <a:endParaRPr lang="en-US" dirty="0"/>
          </a:p>
        </p:txBody>
      </p:sp>
      <p:sp>
        <p:nvSpPr>
          <p:cNvPr id="5" name="Subtitle 2"/>
          <p:cNvSpPr txBox="1">
            <a:spLocks/>
          </p:cNvSpPr>
          <p:nvPr/>
        </p:nvSpPr>
        <p:spPr>
          <a:xfrm>
            <a:off x="685800" y="5832322"/>
            <a:ext cx="7772400" cy="10256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2000" dirty="0" smtClean="0">
                <a:solidFill>
                  <a:schemeClr val="tx1"/>
                </a:solidFill>
              </a:rPr>
              <a:t>Dana </a:t>
            </a:r>
            <a:r>
              <a:rPr lang="en-US" sz="2000" dirty="0" err="1" smtClean="0">
                <a:solidFill>
                  <a:schemeClr val="tx1"/>
                </a:solidFill>
              </a:rPr>
              <a:t>Braff</a:t>
            </a:r>
            <a:r>
              <a:rPr lang="en-US" sz="2000" dirty="0" smtClean="0">
                <a:solidFill>
                  <a:schemeClr val="tx1"/>
                </a:solidFill>
              </a:rPr>
              <a:t> &amp; Lisa Foo |20.309 Fall 2011|  13 December 2011</a:t>
            </a:r>
            <a:endParaRPr lang="en-US" sz="2000" dirty="0">
              <a:solidFill>
                <a:schemeClr val="tx1"/>
              </a:solidFill>
            </a:endParaRPr>
          </a:p>
        </p:txBody>
      </p:sp>
    </p:spTree>
    <p:extLst>
      <p:ext uri="{BB962C8B-B14F-4D97-AF65-F5344CB8AC3E}">
        <p14:creationId xmlns:p14="http://schemas.microsoft.com/office/powerpoint/2010/main" val="355947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Significance</a:t>
            </a:r>
            <a:endParaRPr lang="en-US" dirty="0"/>
          </a:p>
        </p:txBody>
      </p:sp>
      <p:sp>
        <p:nvSpPr>
          <p:cNvPr id="3" name="Content Placeholder 2"/>
          <p:cNvSpPr>
            <a:spLocks noGrp="1"/>
          </p:cNvSpPr>
          <p:nvPr>
            <p:ph idx="1"/>
          </p:nvPr>
        </p:nvSpPr>
        <p:spPr>
          <a:xfrm>
            <a:off x="457200" y="1600200"/>
            <a:ext cx="4808717" cy="4906428"/>
          </a:xfrm>
        </p:spPr>
        <p:txBody>
          <a:bodyPr>
            <a:normAutofit fontScale="85000" lnSpcReduction="20000"/>
          </a:bodyPr>
          <a:lstStyle/>
          <a:p>
            <a:r>
              <a:rPr lang="en-US" sz="2700" dirty="0" smtClean="0"/>
              <a:t>This research was extended towards developing the NMR method as a way of noninvasively detecting chemical abnormalities in human internal organs.</a:t>
            </a:r>
          </a:p>
          <a:p>
            <a:pPr marL="0" indent="0">
              <a:buNone/>
            </a:pPr>
            <a:endParaRPr lang="en-US" sz="2700" dirty="0" smtClean="0"/>
          </a:p>
          <a:p>
            <a:r>
              <a:rPr lang="en-US" sz="2700" dirty="0"/>
              <a:t>I</a:t>
            </a:r>
            <a:r>
              <a:rPr lang="en-US" sz="2700" dirty="0" smtClean="0"/>
              <a:t>maging a human chest</a:t>
            </a:r>
          </a:p>
          <a:p>
            <a:pPr lvl="1"/>
            <a:r>
              <a:rPr lang="en-US" sz="2300" dirty="0" smtClean="0"/>
              <a:t>when the exploring </a:t>
            </a:r>
            <a:r>
              <a:rPr lang="en-US" sz="2300" dirty="0" err="1" smtClean="0"/>
              <a:t>n.m.r</a:t>
            </a:r>
            <a:r>
              <a:rPr lang="en-US" sz="2300" dirty="0" smtClean="0"/>
              <a:t> sample is at the plateau of the conic section a signal is produced. </a:t>
            </a:r>
          </a:p>
          <a:p>
            <a:endParaRPr lang="en-US" sz="2700" dirty="0"/>
          </a:p>
          <a:p>
            <a:pPr lvl="1"/>
            <a:r>
              <a:rPr lang="en-US" sz="2300" dirty="0" smtClean="0"/>
              <a:t>The signal vanishes when moved off-center along either axis because H0 departs from the value of resonance and because the field is too steeply graded.</a:t>
            </a:r>
          </a:p>
          <a:p>
            <a:endParaRPr lang="en-US" sz="2700" dirty="0" smtClean="0"/>
          </a:p>
          <a:p>
            <a:pPr marL="0" indent="0">
              <a:buNone/>
            </a:pPr>
            <a:endParaRPr lang="en-US" dirty="0" smtClean="0"/>
          </a:p>
          <a:p>
            <a:endParaRPr lang="en-US" dirty="0" smtClean="0"/>
          </a:p>
          <a:p>
            <a:endParaRPr lang="en-US" dirty="0" smtClean="0"/>
          </a:p>
          <a:p>
            <a:endParaRPr lang="en-US" dirty="0"/>
          </a:p>
        </p:txBody>
      </p:sp>
      <p:pic>
        <p:nvPicPr>
          <p:cNvPr id="4" name="Picture 3" descr="Screen shot 2011-12-12 at 3.48.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247" y="1747684"/>
            <a:ext cx="2540213" cy="4050293"/>
          </a:xfrm>
          <a:prstGeom prst="rect">
            <a:avLst/>
          </a:prstGeom>
        </p:spPr>
      </p:pic>
    </p:spTree>
    <p:extLst>
      <p:ext uri="{BB962C8B-B14F-4D97-AF65-F5344CB8AC3E}">
        <p14:creationId xmlns:p14="http://schemas.microsoft.com/office/powerpoint/2010/main" val="56977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70" y="198278"/>
            <a:ext cx="8229600" cy="1143000"/>
          </a:xfrm>
        </p:spPr>
        <p:txBody>
          <a:bodyPr>
            <a:normAutofit fontScale="90000"/>
          </a:bodyPr>
          <a:lstStyle/>
          <a:p>
            <a:pPr algn="l"/>
            <a:r>
              <a:rPr lang="en-US" dirty="0" smtClean="0"/>
              <a:t>Formation of Chemical Images in Man</a:t>
            </a:r>
            <a:endParaRPr lang="en-US" dirty="0"/>
          </a:p>
        </p:txBody>
      </p:sp>
      <p:sp>
        <p:nvSpPr>
          <p:cNvPr id="3" name="Content Placeholder 2"/>
          <p:cNvSpPr>
            <a:spLocks noGrp="1"/>
          </p:cNvSpPr>
          <p:nvPr>
            <p:ph idx="1"/>
          </p:nvPr>
        </p:nvSpPr>
        <p:spPr>
          <a:xfrm>
            <a:off x="0" y="5133541"/>
            <a:ext cx="4597152" cy="1150284"/>
          </a:xfrm>
        </p:spPr>
        <p:txBody>
          <a:bodyPr>
            <a:noAutofit/>
          </a:bodyPr>
          <a:lstStyle/>
          <a:p>
            <a:pPr marL="0" indent="0" algn="just">
              <a:buNone/>
            </a:pPr>
            <a:r>
              <a:rPr lang="en-US" sz="2000" b="1" dirty="0" smtClean="0"/>
              <a:t>Figure 1. </a:t>
            </a:r>
            <a:r>
              <a:rPr lang="en-US" sz="2000" dirty="0" err="1" smtClean="0"/>
              <a:t>Fonar</a:t>
            </a:r>
            <a:r>
              <a:rPr lang="en-US" sz="2000" dirty="0" smtClean="0"/>
              <a:t> cross-section of the live human chest at the level of the 8</a:t>
            </a:r>
            <a:r>
              <a:rPr lang="en-US" sz="2000" baseline="30000" dirty="0" smtClean="0"/>
              <a:t>th</a:t>
            </a:r>
            <a:r>
              <a:rPr lang="en-US" sz="2000" dirty="0" smtClean="0"/>
              <a:t> thoracic vertebra</a:t>
            </a:r>
            <a:endParaRPr lang="en-US" sz="2000" dirty="0"/>
          </a:p>
        </p:txBody>
      </p:sp>
      <p:pic>
        <p:nvPicPr>
          <p:cNvPr id="5" name="Picture 4" descr="Screen shot 2011-12-12 at 8.2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6655"/>
            <a:ext cx="4600370" cy="3375206"/>
          </a:xfrm>
          <a:prstGeom prst="rect">
            <a:avLst/>
          </a:prstGeom>
        </p:spPr>
      </p:pic>
      <p:pic>
        <p:nvPicPr>
          <p:cNvPr id="6" name="Picture 5" descr="Screen shot 2011-12-12 at 8.3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370" y="1597725"/>
            <a:ext cx="4597152" cy="3374136"/>
          </a:xfrm>
          <a:prstGeom prst="rect">
            <a:avLst/>
          </a:prstGeom>
        </p:spPr>
      </p:pic>
      <p:sp>
        <p:nvSpPr>
          <p:cNvPr id="7" name="Content Placeholder 2"/>
          <p:cNvSpPr txBox="1">
            <a:spLocks/>
          </p:cNvSpPr>
          <p:nvPr/>
        </p:nvSpPr>
        <p:spPr>
          <a:xfrm>
            <a:off x="4597152" y="5133541"/>
            <a:ext cx="4600370" cy="115028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2000" b="1" dirty="0" smtClean="0"/>
              <a:t>Figure 2. </a:t>
            </a:r>
            <a:r>
              <a:rPr lang="en-US" sz="2000" dirty="0" err="1" smtClean="0"/>
              <a:t>Fonar</a:t>
            </a:r>
            <a:r>
              <a:rPr lang="en-US" sz="2000" dirty="0" smtClean="0"/>
              <a:t> scan of man with pulmonary oat cell carcinoma. Tumor indicated by blue infiltrate in left lung field.</a:t>
            </a:r>
            <a:endParaRPr lang="en-US" sz="2000" dirty="0"/>
          </a:p>
        </p:txBody>
      </p:sp>
      <p:sp>
        <p:nvSpPr>
          <p:cNvPr id="9" name="Content Placeholder 2"/>
          <p:cNvSpPr txBox="1">
            <a:spLocks/>
          </p:cNvSpPr>
          <p:nvPr/>
        </p:nvSpPr>
        <p:spPr>
          <a:xfrm>
            <a:off x="6780581" y="6283825"/>
            <a:ext cx="2224279" cy="4170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t>Source: </a:t>
            </a:r>
            <a:r>
              <a:rPr lang="en-US" sz="1600" dirty="0" err="1" smtClean="0"/>
              <a:t>Damadian</a:t>
            </a:r>
            <a:r>
              <a:rPr lang="en-US" sz="1600" dirty="0" smtClean="0"/>
              <a:t> 1980 </a:t>
            </a:r>
            <a:endParaRPr lang="en-US" sz="1600" dirty="0"/>
          </a:p>
        </p:txBody>
      </p:sp>
    </p:spTree>
    <p:extLst>
      <p:ext uri="{BB962C8B-B14F-4D97-AF65-F5344CB8AC3E}">
        <p14:creationId xmlns:p14="http://schemas.microsoft.com/office/powerpoint/2010/main" val="111164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123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 on </a:t>
            </a:r>
            <a:r>
              <a:rPr lang="en-US" dirty="0" smtClean="0"/>
              <a:t>R. </a:t>
            </a:r>
            <a:r>
              <a:rPr lang="en-US" dirty="0" err="1" smtClean="0"/>
              <a:t>Damadian</a:t>
            </a:r>
            <a:endParaRPr lang="en-US" dirty="0"/>
          </a:p>
        </p:txBody>
      </p:sp>
      <p:sp>
        <p:nvSpPr>
          <p:cNvPr id="5" name="Content Placeholder 4"/>
          <p:cNvSpPr>
            <a:spLocks noGrp="1"/>
          </p:cNvSpPr>
          <p:nvPr>
            <p:ph idx="1"/>
          </p:nvPr>
        </p:nvSpPr>
        <p:spPr>
          <a:xfrm>
            <a:off x="457199" y="1346293"/>
            <a:ext cx="5707776" cy="5331561"/>
          </a:xfrm>
        </p:spPr>
        <p:txBody>
          <a:bodyPr>
            <a:noAutofit/>
          </a:bodyPr>
          <a:lstStyle/>
          <a:p>
            <a:r>
              <a:rPr lang="en-US" sz="2400" dirty="0" smtClean="0"/>
              <a:t>Inventor of the Magnetic Resonance (MR) scanning machine</a:t>
            </a:r>
          </a:p>
          <a:p>
            <a:endParaRPr lang="en-US" sz="1200" dirty="0" smtClean="0"/>
          </a:p>
          <a:p>
            <a:r>
              <a:rPr lang="en-US" sz="2400" dirty="0" smtClean="0"/>
              <a:t>Published his 1971 paper “Tumor Detection by Magnetic Resonance” a year prior to filing a patent for a MRI scanner</a:t>
            </a:r>
          </a:p>
          <a:p>
            <a:endParaRPr lang="en-US" sz="1200" dirty="0" smtClean="0"/>
          </a:p>
          <a:p>
            <a:r>
              <a:rPr lang="en-US" sz="2400" dirty="0" smtClean="0"/>
              <a:t>Formed FONAR Corporation which produced the first commercial scanner in 1980.</a:t>
            </a:r>
          </a:p>
          <a:p>
            <a:pPr marL="0" indent="0">
              <a:buNone/>
            </a:pPr>
            <a:endParaRPr lang="en-US" sz="1200" dirty="0"/>
          </a:p>
          <a:p>
            <a:r>
              <a:rPr lang="en-US" sz="2400" dirty="0" smtClean="0"/>
              <a:t>Earned the a </a:t>
            </a:r>
            <a:r>
              <a:rPr lang="en-US" sz="2400" dirty="0" err="1" smtClean="0"/>
              <a:t>Lemelson</a:t>
            </a:r>
            <a:r>
              <a:rPr lang="en-US" sz="2400" dirty="0" smtClean="0"/>
              <a:t>-MIT Program’s Lifetime Achievement Award, National Medal of Technology and was inducted into the National Inventors Hall of Fame.</a:t>
            </a:r>
          </a:p>
        </p:txBody>
      </p:sp>
      <p:pic>
        <p:nvPicPr>
          <p:cNvPr id="12" name="Picture 11" descr="Screen shot 2011-12-12 at 3.47.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591" y="1954842"/>
            <a:ext cx="2640130" cy="3747697"/>
          </a:xfrm>
          <a:prstGeom prst="rect">
            <a:avLst/>
          </a:prstGeom>
        </p:spPr>
      </p:pic>
    </p:spTree>
    <p:extLst>
      <p:ext uri="{BB962C8B-B14F-4D97-AF65-F5344CB8AC3E}">
        <p14:creationId xmlns:p14="http://schemas.microsoft.com/office/powerpoint/2010/main" val="39009849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Brief History of Nuclear Magnetic Resonance</a:t>
            </a:r>
            <a:endParaRPr lang="en-US" dirty="0"/>
          </a:p>
        </p:txBody>
      </p:sp>
      <p:sp>
        <p:nvSpPr>
          <p:cNvPr id="3" name="Content Placeholder 2"/>
          <p:cNvSpPr>
            <a:spLocks noGrp="1"/>
          </p:cNvSpPr>
          <p:nvPr>
            <p:ph idx="1"/>
          </p:nvPr>
        </p:nvSpPr>
        <p:spPr>
          <a:xfrm>
            <a:off x="457200" y="1757157"/>
            <a:ext cx="8229600" cy="4892160"/>
          </a:xfrm>
        </p:spPr>
        <p:txBody>
          <a:bodyPr>
            <a:normAutofit fontScale="77500" lnSpcReduction="20000"/>
          </a:bodyPr>
          <a:lstStyle/>
          <a:p>
            <a:r>
              <a:rPr lang="en-US" dirty="0" smtClean="0"/>
              <a:t>Application in health care was developed in the early 1970’s</a:t>
            </a:r>
          </a:p>
          <a:p>
            <a:pPr marL="0" indent="0">
              <a:buNone/>
            </a:pPr>
            <a:endParaRPr lang="en-US" dirty="0" smtClean="0"/>
          </a:p>
          <a:p>
            <a:r>
              <a:rPr lang="en-US" dirty="0" smtClean="0"/>
              <a:t>Non-invasive technique and safe alternative to X-rays. Findings could be easily and quickly obtained from a single system.</a:t>
            </a:r>
          </a:p>
          <a:p>
            <a:pPr marL="0" indent="0">
              <a:buNone/>
            </a:pPr>
            <a:endParaRPr lang="en-US" dirty="0" smtClean="0"/>
          </a:p>
          <a:p>
            <a:r>
              <a:rPr lang="en-US" dirty="0" smtClean="0"/>
              <a:t>Application of NMR imaging stayed in research and experimental phase through the 70’s and 80’s</a:t>
            </a:r>
          </a:p>
          <a:p>
            <a:pPr marL="0" indent="0">
              <a:buNone/>
            </a:pPr>
            <a:endParaRPr lang="en-US" dirty="0" smtClean="0"/>
          </a:p>
          <a:p>
            <a:r>
              <a:rPr lang="en-US" dirty="0" smtClean="0"/>
              <a:t>Field focusing Nuclear Magnetic Resonance (FONAR) enabled one to externally direct the NMR spot to a anatomic site of interest for continuously monitored inspection.</a:t>
            </a:r>
          </a:p>
          <a:p>
            <a:endParaRPr lang="en-US" dirty="0" smtClean="0"/>
          </a:p>
        </p:txBody>
      </p:sp>
    </p:spTree>
    <p:extLst>
      <p:ext uri="{BB962C8B-B14F-4D97-AF65-F5344CB8AC3E}">
        <p14:creationId xmlns:p14="http://schemas.microsoft.com/office/powerpoint/2010/main" val="56977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Nuclear Spin</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04" t="12593" r="8609" b="7871"/>
          <a:stretch/>
        </p:blipFill>
        <p:spPr bwMode="auto">
          <a:xfrm>
            <a:off x="1524000" y="2057400"/>
            <a:ext cx="1981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119"/>
          <a:stretch/>
        </p:blipFill>
        <p:spPr bwMode="auto">
          <a:xfrm>
            <a:off x="4121239" y="2057400"/>
            <a:ext cx="3075904" cy="358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6553200"/>
            <a:ext cx="4495800" cy="369332"/>
          </a:xfrm>
          <a:prstGeom prst="rect">
            <a:avLst/>
          </a:prstGeom>
          <a:noFill/>
        </p:spPr>
        <p:txBody>
          <a:bodyPr wrap="square" rtlCol="0">
            <a:spAutoFit/>
          </a:bodyPr>
          <a:lstStyle/>
          <a:p>
            <a:r>
              <a:rPr lang="en-US" dirty="0" smtClean="0"/>
              <a:t>Source: Zimmerman, 20.309 Stellar Website</a:t>
            </a:r>
            <a:endParaRPr lang="en-US" dirty="0"/>
          </a:p>
        </p:txBody>
      </p:sp>
    </p:spTree>
    <p:extLst>
      <p:ext uri="{BB962C8B-B14F-4D97-AF65-F5344CB8AC3E}">
        <p14:creationId xmlns:p14="http://schemas.microsoft.com/office/powerpoint/2010/main" val="51980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Precession</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74961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6553200"/>
            <a:ext cx="4495800" cy="369332"/>
          </a:xfrm>
          <a:prstGeom prst="rect">
            <a:avLst/>
          </a:prstGeom>
          <a:noFill/>
        </p:spPr>
        <p:txBody>
          <a:bodyPr wrap="square" rtlCol="0">
            <a:spAutoFit/>
          </a:bodyPr>
          <a:lstStyle/>
          <a:p>
            <a:r>
              <a:rPr lang="en-US" dirty="0" smtClean="0"/>
              <a:t>Source: Zimmerman, 20.309 Stellar Website</a:t>
            </a:r>
            <a:endParaRPr lang="en-US" dirty="0"/>
          </a:p>
        </p:txBody>
      </p:sp>
    </p:spTree>
    <p:extLst>
      <p:ext uri="{BB962C8B-B14F-4D97-AF65-F5344CB8AC3E}">
        <p14:creationId xmlns:p14="http://schemas.microsoft.com/office/powerpoint/2010/main" val="333479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NMR: how it works</a:t>
            </a:r>
            <a:endParaRPr lang="en-US" dirty="0"/>
          </a:p>
        </p:txBody>
      </p:sp>
      <p:sp>
        <p:nvSpPr>
          <p:cNvPr id="3" name="Content Placeholder 2"/>
          <p:cNvSpPr>
            <a:spLocks noGrp="1"/>
          </p:cNvSpPr>
          <p:nvPr>
            <p:ph idx="1"/>
          </p:nvPr>
        </p:nvSpPr>
        <p:spPr/>
        <p:txBody>
          <a:bodyPr/>
          <a:lstStyle/>
          <a:p>
            <a:r>
              <a:rPr lang="en-US" dirty="0" smtClean="0"/>
              <a:t>NMR experiments can be thought of as having two stages: excitation and acquisition</a:t>
            </a:r>
          </a:p>
          <a:p>
            <a:r>
              <a:rPr lang="en-US" dirty="0" smtClean="0"/>
              <a:t>Critical components of NMR:</a:t>
            </a:r>
          </a:p>
          <a:p>
            <a:pPr lvl="1"/>
            <a:r>
              <a:rPr lang="en-US" dirty="0" smtClean="0"/>
              <a:t>Large static homogeneous magnetic field, B0</a:t>
            </a:r>
          </a:p>
          <a:p>
            <a:pPr lvl="1"/>
            <a:r>
              <a:rPr lang="en-US" dirty="0" smtClean="0"/>
              <a:t>Coil to generate the resonant excitation field, B1</a:t>
            </a:r>
          </a:p>
          <a:p>
            <a:pPr lvl="1"/>
            <a:r>
              <a:rPr lang="en-US" dirty="0" smtClean="0"/>
              <a:t>A coil used to measure the precession of the spins</a:t>
            </a:r>
          </a:p>
          <a:p>
            <a:pPr lvl="1"/>
            <a:r>
              <a:rPr lang="en-US" dirty="0" smtClean="0"/>
              <a:t>A sample that has “spin” property</a:t>
            </a:r>
            <a:endParaRPr lang="en-US" dirty="0"/>
          </a:p>
        </p:txBody>
      </p:sp>
      <p:sp>
        <p:nvSpPr>
          <p:cNvPr id="4" name="TextBox 3"/>
          <p:cNvSpPr txBox="1"/>
          <p:nvPr/>
        </p:nvSpPr>
        <p:spPr>
          <a:xfrm>
            <a:off x="4800600" y="6553200"/>
            <a:ext cx="4495800" cy="369332"/>
          </a:xfrm>
          <a:prstGeom prst="rect">
            <a:avLst/>
          </a:prstGeom>
          <a:noFill/>
        </p:spPr>
        <p:txBody>
          <a:bodyPr wrap="square" rtlCol="0">
            <a:spAutoFit/>
          </a:bodyPr>
          <a:lstStyle/>
          <a:p>
            <a:r>
              <a:rPr lang="en-US" dirty="0" smtClean="0"/>
              <a:t>Source: Zimmerman, 20.309 Stellar Website</a:t>
            </a:r>
            <a:endParaRPr lang="en-US" dirty="0"/>
          </a:p>
        </p:txBody>
      </p:sp>
    </p:spTree>
    <p:extLst>
      <p:ext uri="{BB962C8B-B14F-4D97-AF65-F5344CB8AC3E}">
        <p14:creationId xmlns:p14="http://schemas.microsoft.com/office/powerpoint/2010/main" val="376562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FONAR</a:t>
            </a:r>
            <a:endParaRPr lang="en-US" dirty="0"/>
          </a:p>
        </p:txBody>
      </p:sp>
      <p:sp>
        <p:nvSpPr>
          <p:cNvPr id="3" name="Content Placeholder 2"/>
          <p:cNvSpPr>
            <a:spLocks noGrp="1"/>
          </p:cNvSpPr>
          <p:nvPr>
            <p:ph idx="1"/>
          </p:nvPr>
        </p:nvSpPr>
        <p:spPr/>
        <p:txBody>
          <a:bodyPr>
            <a:normAutofit/>
          </a:bodyPr>
          <a:lstStyle/>
          <a:p>
            <a:r>
              <a:rPr lang="en-US" dirty="0" smtClean="0"/>
              <a:t>Field Focusing Nuclear Magnetic Resonance</a:t>
            </a:r>
          </a:p>
          <a:p>
            <a:r>
              <a:rPr lang="en-US" dirty="0" smtClean="0"/>
              <a:t>Resonant Window (aperture)</a:t>
            </a:r>
          </a:p>
          <a:p>
            <a:r>
              <a:rPr lang="en-US" dirty="0" smtClean="0"/>
              <a:t>Scanning</a:t>
            </a:r>
          </a:p>
        </p:txBody>
      </p:sp>
    </p:spTree>
    <p:extLst>
      <p:ext uri="{BB962C8B-B14F-4D97-AF65-F5344CB8AC3E}">
        <p14:creationId xmlns:p14="http://schemas.microsoft.com/office/powerpoint/2010/main" val="19405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49887"/>
            <a:ext cx="7209472" cy="372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533400" y="3742765"/>
            <a:ext cx="1600200" cy="1524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202356" y="4473389"/>
            <a:ext cx="1524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0838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25" t="6108" r="6200" b="5807"/>
          <a:stretch/>
        </p:blipFill>
        <p:spPr bwMode="auto">
          <a:xfrm>
            <a:off x="1828800" y="0"/>
            <a:ext cx="51816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7871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1820</Words>
  <Application>Microsoft Macintosh PowerPoint</Application>
  <PresentationFormat>On-screen Show (4:3)</PresentationFormat>
  <Paragraphs>115</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Field Focusing Nuclear Magnetic Resonance (FONAR): Visualization of a Tumor in a Live Animal</vt:lpstr>
      <vt:lpstr>Background on R. Damadian</vt:lpstr>
      <vt:lpstr>Brief History of Nuclear Magnetic Resonance</vt:lpstr>
      <vt:lpstr>Nuclear Spin</vt:lpstr>
      <vt:lpstr>Precession</vt:lpstr>
      <vt:lpstr>NMR: how it works</vt:lpstr>
      <vt:lpstr>FONAR</vt:lpstr>
      <vt:lpstr>Results</vt:lpstr>
      <vt:lpstr>PowerPoint Presentation</vt:lpstr>
      <vt:lpstr>Significance</vt:lpstr>
      <vt:lpstr>Formation of Chemical Images in Man</vt:lpstr>
      <vt:lpstr>Thank you!</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Focusing Nuclear Magnetic Resonance (FONAR): Visualization of a Tumor in a Live Animal</dc:title>
  <dc:creator>Lisa Foo</dc:creator>
  <cp:lastModifiedBy>Lisa Foo</cp:lastModifiedBy>
  <cp:revision>12</cp:revision>
  <dcterms:created xsi:type="dcterms:W3CDTF">2011-12-12T20:34:37Z</dcterms:created>
  <dcterms:modified xsi:type="dcterms:W3CDTF">2011-12-13T02:28:57Z</dcterms:modified>
</cp:coreProperties>
</file>