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embeddings/Microsoft_Equation5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embeddings/oleObject4.bin" ContentType="application/vnd.openxmlformats-officedocument.oleObject"/>
  <Override PartName="/ppt/embeddings/Microsoft_Equation6.bin" ContentType="application/vnd.openxmlformats-officedocument.oleObject"/>
  <Override PartName="/ppt/notesSlides/notesSlide3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306" r:id="rId3"/>
    <p:sldId id="314" r:id="rId4"/>
    <p:sldId id="307" r:id="rId5"/>
    <p:sldId id="315" r:id="rId6"/>
    <p:sldId id="308" r:id="rId7"/>
    <p:sldId id="309" r:id="rId8"/>
    <p:sldId id="312" r:id="rId9"/>
    <p:sldId id="317" r:id="rId10"/>
    <p:sldId id="292" r:id="rId11"/>
    <p:sldId id="303" r:id="rId12"/>
    <p:sldId id="30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62" d="100"/>
          <a:sy n="162" d="100"/>
        </p:scale>
        <p:origin x="-2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Relationship Id="rId2" Type="http://schemas.openxmlformats.org/officeDocument/2006/relationships/image" Target="../media/image17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05107-FA92-604D-97FF-163E4842816A}" type="datetimeFigureOut">
              <a:rPr lang="en-US" smtClean="0"/>
              <a:t>2/28/13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9A50BD-6872-0842-93DC-5F3634BC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684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9926F-61DD-B449-9FB3-5A0B563A3770}" type="datetimeFigureOut">
              <a:rPr lang="en-US" smtClean="0"/>
              <a:t>2/28/13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163E6-6A45-1A44-A758-66903D2EB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524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362AB-5B4C-474C-A1BC-396134A6780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our migration experiments, we tracked</a:t>
            </a:r>
            <a:r>
              <a:rPr lang="en-US" baseline="0" dirty="0" smtClean="0"/>
              <a:t> approximately 2500 cells which were roughly evenly split between </a:t>
            </a:r>
            <a:r>
              <a:rPr lang="en-US" baseline="0" dirty="0" err="1" smtClean="0"/>
              <a:t>superdiffusive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subdiffusive</a:t>
            </a:r>
            <a:r>
              <a:rPr lang="en-US" baseline="0" dirty="0" smtClean="0"/>
              <a:t> subpopulations.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Plotted here is alpha—the scaling index and determines the type of migration—vs. the R^2 statistic.  In the PRW, note that the mean R2 value of the </a:t>
            </a:r>
            <a:r>
              <a:rPr lang="en-US" baseline="0" dirty="0" err="1" smtClean="0"/>
              <a:t>superdiffusive</a:t>
            </a:r>
            <a:r>
              <a:rPr lang="en-US" baseline="0" dirty="0" smtClean="0"/>
              <a:t> subpopulation is roughly 1.  In contrast the </a:t>
            </a:r>
            <a:r>
              <a:rPr lang="en-US" baseline="0" dirty="0" err="1" smtClean="0"/>
              <a:t>subdiffusive</a:t>
            </a:r>
            <a:r>
              <a:rPr lang="en-US" baseline="0" dirty="0" smtClean="0"/>
              <a:t> subpopulation R^2 statistic is approximately 0.2.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the anomalous diffusion model, the mean R^2 value of the </a:t>
            </a:r>
            <a:r>
              <a:rPr lang="en-US" baseline="0" dirty="0" err="1" smtClean="0"/>
              <a:t>superdiffusive</a:t>
            </a:r>
            <a:r>
              <a:rPr lang="en-US" baseline="0" dirty="0" smtClean="0"/>
              <a:t> subpopulation is approximately 1, like in the PRW model.  However, in contrast, the ADM is able to capture the </a:t>
            </a:r>
            <a:r>
              <a:rPr lang="en-US" baseline="0" dirty="0" err="1" smtClean="0"/>
              <a:t>subdiffusive</a:t>
            </a:r>
            <a:r>
              <a:rPr lang="en-US" baseline="0" dirty="0" smtClean="0"/>
              <a:t> population with an R^2 of approximately 0.9.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truly appreciate this difference, we can overlay the two plots.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D3ED8-0085-4E96-949E-6220F54859C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7ACBA-CF65-084B-A44A-E50EF820D1C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7251-B366-0647-89FC-012481481D55}" type="datetime1">
              <a:rPr lang="en-US" smtClean="0"/>
              <a:t>2/28/13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7B586-F103-AC40-AF45-907A29A9C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43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15FB8-0003-9540-8230-4D624C6C19DE}" type="datetime1">
              <a:rPr lang="en-US" smtClean="0"/>
              <a:t>2/28/13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7B586-F103-AC40-AF45-907A29A9C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03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FB2BD-7057-A042-9A47-CCFE0993B978}" type="datetime1">
              <a:rPr lang="en-US" smtClean="0"/>
              <a:t>2/28/13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7B586-F103-AC40-AF45-907A29A9C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3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B0B26-F0AD-E84A-AEB4-41196E610258}" type="datetime1">
              <a:rPr lang="en-US" smtClean="0"/>
              <a:t>2/28/13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7B586-F103-AC40-AF45-907A29A9C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26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77AF9-5648-3640-A0F6-318A7CBA075C}" type="datetime1">
              <a:rPr lang="en-US" smtClean="0"/>
              <a:t>2/28/13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7B586-F103-AC40-AF45-907A29A9C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03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FD28A-F86C-0C4E-9319-559EBFA479F2}" type="datetime1">
              <a:rPr lang="en-US" smtClean="0"/>
              <a:t>2/28/13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7B586-F103-AC40-AF45-907A29A9C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6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2BEC1-890A-9F40-9FD4-F5F5F9F5E35D}" type="datetime1">
              <a:rPr lang="en-US" smtClean="0"/>
              <a:t>2/28/13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7B586-F103-AC40-AF45-907A29A9C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74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88B0A-7CD6-684B-A55E-078F084AEC63}" type="datetime1">
              <a:rPr lang="en-US" smtClean="0"/>
              <a:t>2/28/13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7B586-F103-AC40-AF45-907A29A9C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58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61A26-4D47-0248-98F3-C5818EC8422D}" type="datetime1">
              <a:rPr lang="en-US" smtClean="0"/>
              <a:t>2/28/13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7B586-F103-AC40-AF45-907A29A9C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66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8816-D493-1145-9422-F2D1DAD5267D}" type="datetime1">
              <a:rPr lang="en-US" smtClean="0"/>
              <a:t>2/28/13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7B586-F103-AC40-AF45-907A29A9C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15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BFE5-5B1B-B544-B4C6-FE26FB5346EB}" type="datetime1">
              <a:rPr lang="en-US" smtClean="0"/>
              <a:t>2/28/13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7B586-F103-AC40-AF45-907A29A9C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15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581B8-BFE1-8141-B04E-24AAA72E7E0D}" type="datetime1">
              <a:rPr lang="en-US" smtClean="0"/>
              <a:t>2/28/13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7B586-F103-AC40-AF45-907A29A9C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4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24.emf"/><Relationship Id="rId13" Type="http://schemas.openxmlformats.org/officeDocument/2006/relationships/oleObject" Target="../embeddings/oleObject8.bin"/><Relationship Id="rId14" Type="http://schemas.openxmlformats.org/officeDocument/2006/relationships/image" Target="../media/image2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6.tiff"/><Relationship Id="rId5" Type="http://schemas.openxmlformats.org/officeDocument/2006/relationships/image" Target="../media/image27.tiff"/><Relationship Id="rId6" Type="http://schemas.openxmlformats.org/officeDocument/2006/relationships/image" Target="../media/image28.tiff"/><Relationship Id="rId7" Type="http://schemas.openxmlformats.org/officeDocument/2006/relationships/oleObject" Target="../embeddings/oleObject5.bin"/><Relationship Id="rId8" Type="http://schemas.openxmlformats.org/officeDocument/2006/relationships/image" Target="../media/image22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4" Type="http://schemas.openxmlformats.org/officeDocument/2006/relationships/video" Target="../media/media2.wm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3.emf"/><Relationship Id="rId5" Type="http://schemas.openxmlformats.org/officeDocument/2006/relationships/oleObject" Target="../embeddings/Microsoft_Equation2.bin"/><Relationship Id="rId6" Type="http://schemas.openxmlformats.org/officeDocument/2006/relationships/image" Target="../media/image4.emf"/><Relationship Id="rId7" Type="http://schemas.openxmlformats.org/officeDocument/2006/relationships/oleObject" Target="../embeddings/Microsoft_Equation3.bin"/><Relationship Id="rId8" Type="http://schemas.openxmlformats.org/officeDocument/2006/relationships/image" Target="../media/image5.emf"/><Relationship Id="rId9" Type="http://schemas.openxmlformats.org/officeDocument/2006/relationships/oleObject" Target="../embeddings/Microsoft_Equation4.bin"/><Relationship Id="rId10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0.tiff"/><Relationship Id="rId5" Type="http://schemas.openxmlformats.org/officeDocument/2006/relationships/oleObject" Target="../embeddings/Microsoft_Equation5.bin"/><Relationship Id="rId6" Type="http://schemas.openxmlformats.org/officeDocument/2006/relationships/image" Target="../media/image9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Users/speyton/Desktop/Shared%20Documents/DALLGG%20Lab/Conferences/WBC%202008/60um%205-21-08%20s12%20b.avi" TargetMode="External"/><Relationship Id="rId4" Type="http://schemas.openxmlformats.org/officeDocument/2006/relationships/slideLayout" Target="../slideLayouts/slideLayout7.xml"/><Relationship Id="rId5" Type="http://schemas.openxmlformats.org/officeDocument/2006/relationships/oleObject" Target="../embeddings/oleObject2.bin"/><Relationship Id="rId6" Type="http://schemas.openxmlformats.org/officeDocument/2006/relationships/image" Target="../media/image12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3.wmf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" Type="http://schemas.openxmlformats.org/officeDocument/2006/relationships/vmlDrawing" Target="../drawings/vmlDrawing4.vml"/><Relationship Id="rId2" Type="http://schemas.microsoft.com/office/2007/relationships/media" Target="file://localhost/Users/speyton/Desktop/Shared%20Documents/DALLGG%20Lab/Conferences/WBC%202008/60um%205-21-08%20s12%20b.av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8.tif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6.wmf"/><Relationship Id="rId7" Type="http://schemas.openxmlformats.org/officeDocument/2006/relationships/oleObject" Target="../embeddings/Microsoft_Equation6.bin"/><Relationship Id="rId8" Type="http://schemas.openxmlformats.org/officeDocument/2006/relationships/image" Target="../media/image17.emf"/><Relationship Id="rId9" Type="http://schemas.openxmlformats.org/officeDocument/2006/relationships/image" Target="../media/image19.tif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046" y="2130425"/>
            <a:ext cx="8441603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Diffusion Models of Cell Migration and</a:t>
            </a:r>
            <a:r>
              <a:rPr lang="en-US" sz="3600" dirty="0"/>
              <a:t> </a:t>
            </a:r>
            <a:r>
              <a:rPr lang="en-US" sz="3600" dirty="0" smtClean="0"/>
              <a:t>Chemotaxis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/7/13</a:t>
            </a:r>
            <a:endParaRPr lang="en-US" dirty="0" smtClean="0"/>
          </a:p>
          <a:p>
            <a:r>
              <a:rPr lang="en-US" dirty="0" smtClean="0"/>
              <a:t>Lecture </a:t>
            </a:r>
            <a:r>
              <a:rPr lang="en-US" dirty="0" smtClean="0"/>
              <a:t>10</a:t>
            </a:r>
            <a:r>
              <a:rPr lang="en-US" dirty="0" smtClean="0"/>
              <a:t>, </a:t>
            </a:r>
            <a:r>
              <a:rPr lang="en-US" dirty="0" err="1" smtClean="0"/>
              <a:t>ChE</a:t>
            </a:r>
            <a:r>
              <a:rPr lang="en-US" dirty="0" smtClean="0"/>
              <a:t> 590B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7B586-F103-AC40-AF45-907A29A9C8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5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77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Chemotaxis: Controlling Direction of Motility via Soluble Chemical Cues</a:t>
            </a:r>
            <a:endParaRPr lang="en-US" dirty="0"/>
          </a:p>
        </p:txBody>
      </p:sp>
      <p:pic>
        <p:nvPicPr>
          <p:cNvPr id="4" name="Picture 2" descr="figure 16-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1747"/>
            <a:ext cx="3266691" cy="523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2" descr="figure 16-1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026" y="1912437"/>
            <a:ext cx="5897973" cy="307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7B586-F103-AC40-AF45-907A29A9C8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92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589359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Chemotactic Index is a measure of how efficiently a cell follows a chemical gradient</a:t>
            </a:r>
          </a:p>
        </p:txBody>
      </p:sp>
      <p:pic>
        <p:nvPicPr>
          <p:cNvPr id="13" name="Picture 12" descr="mig eff 1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685" y="3309173"/>
            <a:ext cx="2997200" cy="762000"/>
          </a:xfrm>
          <a:prstGeom prst="rect">
            <a:avLst/>
          </a:prstGeom>
        </p:spPr>
      </p:pic>
      <p:pic>
        <p:nvPicPr>
          <p:cNvPr id="14" name="Picture 13" descr="mig eff mid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3969" y="5656639"/>
            <a:ext cx="2946400" cy="762000"/>
          </a:xfrm>
          <a:prstGeom prst="rect">
            <a:avLst/>
          </a:prstGeom>
        </p:spPr>
      </p:pic>
      <p:pic>
        <p:nvPicPr>
          <p:cNvPr id="15" name="Picture 14" descr="mig eff zero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529" y="2761338"/>
            <a:ext cx="2057400" cy="1485900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1118709"/>
              </p:ext>
            </p:extLst>
          </p:nvPr>
        </p:nvGraphicFramePr>
        <p:xfrm>
          <a:off x="155575" y="1257300"/>
          <a:ext cx="3641725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3" name="Equation" r:id="rId7" imgW="1612900" imgH="419100" progId="Equation.3">
                  <p:embed/>
                </p:oleObj>
              </mc:Choice>
              <mc:Fallback>
                <p:oleObj name="Equation" r:id="rId7" imgW="1612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" y="1257300"/>
                        <a:ext cx="3641725" cy="946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8192524"/>
              </p:ext>
            </p:extLst>
          </p:nvPr>
        </p:nvGraphicFramePr>
        <p:xfrm>
          <a:off x="50800" y="3416300"/>
          <a:ext cx="1601788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4" name="Equation" r:id="rId9" imgW="482600" imgH="165100" progId="Equation.3">
                  <p:embed/>
                </p:oleObj>
              </mc:Choice>
              <mc:Fallback>
                <p:oleObj name="Equation" r:id="rId9" imgW="4826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" y="3416300"/>
                        <a:ext cx="1601788" cy="547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683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795710"/>
              </p:ext>
            </p:extLst>
          </p:nvPr>
        </p:nvGraphicFramePr>
        <p:xfrm>
          <a:off x="4997450" y="3309938"/>
          <a:ext cx="1685925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5" name="Equation" r:id="rId11" imgW="508000" imgH="165100" progId="Equation.3">
                  <p:embed/>
                </p:oleObj>
              </mc:Choice>
              <mc:Fallback>
                <p:oleObj name="Equation" r:id="rId11" imgW="5080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7450" y="3309938"/>
                        <a:ext cx="1685925" cy="547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68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1589595"/>
              </p:ext>
            </p:extLst>
          </p:nvPr>
        </p:nvGraphicFramePr>
        <p:xfrm>
          <a:off x="1631950" y="5870575"/>
          <a:ext cx="2357438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6" name="Equation" r:id="rId13" imgW="711200" imgH="165100" progId="Equation.3">
                  <p:embed/>
                </p:oleObj>
              </mc:Choice>
              <mc:Fallback>
                <p:oleObj name="Equation" r:id="rId13" imgW="7112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950" y="5870575"/>
                        <a:ext cx="2357438" cy="547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9182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648"/>
            <a:ext cx="8229600" cy="741362"/>
          </a:xfrm>
        </p:spPr>
        <p:txBody>
          <a:bodyPr>
            <a:noAutofit/>
          </a:bodyPr>
          <a:lstStyle/>
          <a:p>
            <a:r>
              <a:rPr lang="en-US" i="1" dirty="0" smtClean="0"/>
              <a:t>In vitro</a:t>
            </a:r>
            <a:r>
              <a:rPr lang="en-US" dirty="0" smtClean="0"/>
              <a:t> Chemotaxis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7B586-F103-AC40-AF45-907A29A9C8AD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3" y="1583872"/>
            <a:ext cx="4285686" cy="21535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7357" y="1070429"/>
            <a:ext cx="1801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Boyden Chamber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9307" b="25000"/>
          <a:stretch/>
        </p:blipFill>
        <p:spPr>
          <a:xfrm>
            <a:off x="4989286" y="1859643"/>
            <a:ext cx="4154714" cy="17354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87357" y="1315357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Under-</a:t>
            </a:r>
            <a:r>
              <a:rPr lang="en-US" dirty="0" err="1" smtClean="0"/>
              <a:t>Agarose</a:t>
            </a:r>
            <a:r>
              <a:rPr lang="en-US" dirty="0" smtClean="0"/>
              <a:t> Assay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6786" y="4027713"/>
            <a:ext cx="1393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Microfluidics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409" y="3925434"/>
            <a:ext cx="2081898" cy="29325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356" y="3954375"/>
            <a:ext cx="3764643" cy="23785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7604" y="3925434"/>
            <a:ext cx="217944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64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91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Sample Movies from Peyton Lab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487282" y="5679512"/>
            <a:ext cx="450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Breast Cancer Cells migrating on a biomaterial</a:t>
            </a:r>
          </a:p>
          <a:p>
            <a:r>
              <a:rPr lang="en-US" dirty="0" smtClean="0"/>
              <a:t>Courtesy S. Peyton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7B586-F103-AC40-AF45-907A29A9C8AD}" type="slidenum">
              <a:rPr lang="en-US" smtClean="0"/>
              <a:t>2</a:t>
            </a:fld>
            <a:endParaRPr lang="en-US"/>
          </a:p>
        </p:txBody>
      </p:sp>
      <p:pic>
        <p:nvPicPr>
          <p:cNvPr id="7" name="231 bon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042" r="11862"/>
          <a:stretch/>
        </p:blipFill>
        <p:spPr>
          <a:xfrm>
            <a:off x="0" y="2160723"/>
            <a:ext cx="4686593" cy="3518789"/>
          </a:xfrm>
          <a:prstGeom prst="rect">
            <a:avLst/>
          </a:prstGeom>
        </p:spPr>
      </p:pic>
      <p:pic>
        <p:nvPicPr>
          <p:cNvPr id="8" name="549 bone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2048" r="12246"/>
          <a:stretch/>
        </p:blipFill>
        <p:spPr>
          <a:xfrm>
            <a:off x="4487282" y="2165084"/>
            <a:ext cx="4656718" cy="351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4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5"/>
            <a:ext cx="9144000" cy="9105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one quantify this movement?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170" y="991296"/>
            <a:ext cx="8229600" cy="5365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Speed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Displacement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Path Length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7B586-F103-AC40-AF45-907A29A9C8AD}" type="slidenum">
              <a:rPr lang="en-US" smtClean="0"/>
              <a:t>3</a:t>
            </a:fld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658734" y="1799067"/>
            <a:ext cx="4680761" cy="3477189"/>
          </a:xfrm>
          <a:custGeom>
            <a:avLst/>
            <a:gdLst>
              <a:gd name="connsiteX0" fmla="*/ 164382 w 4172359"/>
              <a:gd name="connsiteY0" fmla="*/ 2328205 h 2910380"/>
              <a:gd name="connsiteX1" fmla="*/ 50992 w 4172359"/>
              <a:gd name="connsiteY1" fmla="*/ 1201898 h 2910380"/>
              <a:gd name="connsiteX2" fmla="*/ 890081 w 4172359"/>
              <a:gd name="connsiteY2" fmla="*/ 763470 h 2910380"/>
              <a:gd name="connsiteX3" fmla="*/ 1668696 w 4172359"/>
              <a:gd name="connsiteY3" fmla="*/ 302364 h 2910380"/>
              <a:gd name="connsiteX4" fmla="*/ 2061783 w 4172359"/>
              <a:gd name="connsiteY4" fmla="*/ 2539860 h 2910380"/>
              <a:gd name="connsiteX5" fmla="*/ 3104976 w 4172359"/>
              <a:gd name="connsiteY5" fmla="*/ 2713719 h 2910380"/>
              <a:gd name="connsiteX6" fmla="*/ 3142773 w 4172359"/>
              <a:gd name="connsiteY6" fmla="*/ 566933 h 2910380"/>
              <a:gd name="connsiteX7" fmla="*/ 4049897 w 4172359"/>
              <a:gd name="connsiteY7" fmla="*/ 498901 h 2910380"/>
              <a:gd name="connsiteX8" fmla="*/ 4163288 w 4172359"/>
              <a:gd name="connsiteY8" fmla="*/ 0 h 291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2359" h="2910380">
                <a:moveTo>
                  <a:pt x="164382" y="2328205"/>
                </a:moveTo>
                <a:cubicBezTo>
                  <a:pt x="47212" y="1895446"/>
                  <a:pt x="-69958" y="1462687"/>
                  <a:pt x="50992" y="1201898"/>
                </a:cubicBezTo>
                <a:cubicBezTo>
                  <a:pt x="171942" y="941109"/>
                  <a:pt x="620464" y="913392"/>
                  <a:pt x="890081" y="763470"/>
                </a:cubicBezTo>
                <a:cubicBezTo>
                  <a:pt x="1159698" y="613548"/>
                  <a:pt x="1473412" y="6299"/>
                  <a:pt x="1668696" y="302364"/>
                </a:cubicBezTo>
                <a:cubicBezTo>
                  <a:pt x="1863980" y="598429"/>
                  <a:pt x="1822403" y="2137968"/>
                  <a:pt x="2061783" y="2539860"/>
                </a:cubicBezTo>
                <a:cubicBezTo>
                  <a:pt x="2301163" y="2941752"/>
                  <a:pt x="2924811" y="3042540"/>
                  <a:pt x="3104976" y="2713719"/>
                </a:cubicBezTo>
                <a:cubicBezTo>
                  <a:pt x="3285141" y="2384898"/>
                  <a:pt x="2985286" y="936069"/>
                  <a:pt x="3142773" y="566933"/>
                </a:cubicBezTo>
                <a:cubicBezTo>
                  <a:pt x="3300260" y="197797"/>
                  <a:pt x="3879811" y="593390"/>
                  <a:pt x="4049897" y="498901"/>
                </a:cubicBezTo>
                <a:cubicBezTo>
                  <a:pt x="4219983" y="404412"/>
                  <a:pt x="4163288" y="0"/>
                  <a:pt x="4163288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22665" y="463804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931179" y="1067961"/>
            <a:ext cx="69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finish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3" idx="8"/>
          </p:cNvCxnSpPr>
          <p:nvPr/>
        </p:nvCxnSpPr>
        <p:spPr>
          <a:xfrm flipH="1" flipV="1">
            <a:off x="8277507" y="1375758"/>
            <a:ext cx="51812" cy="4233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612552" y="3863879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12146" y="3092642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449982" y="2700097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288952" y="1961188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566043" y="2700097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668615" y="3585249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771187" y="4378036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127921" y="5007376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043861" y="4926558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090043" y="4025515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043861" y="3315855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043861" y="2653915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249006" y="2199794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041574" y="2361430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226746" y="1600200"/>
            <a:ext cx="205145" cy="16163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771515" y="3723672"/>
            <a:ext cx="49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t=1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817697" y="3006315"/>
            <a:ext cx="49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t=2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018487" y="2453794"/>
            <a:ext cx="49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t=3</a:t>
            </a:r>
            <a:endParaRPr lang="en-US" dirty="0"/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9898912"/>
              </p:ext>
            </p:extLst>
          </p:nvPr>
        </p:nvGraphicFramePr>
        <p:xfrm>
          <a:off x="407681" y="1628810"/>
          <a:ext cx="3204465" cy="664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4" name="Equation" r:id="rId3" imgW="2387600" imgH="495300" progId="Equation.3">
                  <p:embed/>
                </p:oleObj>
              </mc:Choice>
              <mc:Fallback>
                <p:oleObj name="Equation" r:id="rId3" imgW="23876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7681" y="1628810"/>
                        <a:ext cx="3204465" cy="664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Group 46"/>
          <p:cNvGrpSpPr/>
          <p:nvPr/>
        </p:nvGrpSpPr>
        <p:grpSpPr>
          <a:xfrm>
            <a:off x="4772121" y="2199794"/>
            <a:ext cx="645680" cy="909720"/>
            <a:chOff x="4772121" y="2199794"/>
            <a:chExt cx="645680" cy="90972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4772121" y="2815429"/>
              <a:ext cx="6003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5366894" y="2199794"/>
              <a:ext cx="0" cy="6233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933758" y="274018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128652" y="2261369"/>
              <a:ext cx="28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</p:grp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371820"/>
              </p:ext>
            </p:extLst>
          </p:nvPr>
        </p:nvGraphicFramePr>
        <p:xfrm>
          <a:off x="522288" y="2495550"/>
          <a:ext cx="2682875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5" name="Equation" r:id="rId5" imgW="1841500" imgH="520700" progId="Equation.3">
                  <p:embed/>
                </p:oleObj>
              </mc:Choice>
              <mc:Fallback>
                <p:oleObj name="Equation" r:id="rId5" imgW="18415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2288" y="2495550"/>
                        <a:ext cx="2682875" cy="758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9" name="Straight Connector 48"/>
          <p:cNvCxnSpPr/>
          <p:nvPr/>
        </p:nvCxnSpPr>
        <p:spPr>
          <a:xfrm flipV="1">
            <a:off x="3963939" y="1437293"/>
            <a:ext cx="4164061" cy="310237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049728"/>
              </p:ext>
            </p:extLst>
          </p:nvPr>
        </p:nvGraphicFramePr>
        <p:xfrm>
          <a:off x="317500" y="3990975"/>
          <a:ext cx="3205163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6" name="Equation" r:id="rId7" imgW="2387600" imgH="304800" progId="Equation.3">
                  <p:embed/>
                </p:oleObj>
              </mc:Choice>
              <mc:Fallback>
                <p:oleObj name="Equation" r:id="rId7" imgW="23876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7500" y="3990975"/>
                        <a:ext cx="3205163" cy="409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375760"/>
              </p:ext>
            </p:extLst>
          </p:nvPr>
        </p:nvGraphicFramePr>
        <p:xfrm>
          <a:off x="357188" y="5827713"/>
          <a:ext cx="330835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7" name="Equation" r:id="rId9" imgW="2463800" imgH="292100" progId="Equation.3">
                  <p:embed/>
                </p:oleObj>
              </mc:Choice>
              <mc:Fallback>
                <p:oleObj name="Equation" r:id="rId9" imgW="24638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7188" y="5827713"/>
                        <a:ext cx="3308350" cy="392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2464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95" name="Picture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61595" y="2218796"/>
            <a:ext cx="5524500" cy="291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solidFill>
            <a:schemeClr val="bg1"/>
          </a:solidFill>
          <a:ln w="9525">
            <a:solidFill>
              <a:srgbClr val="0066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MSD analysis</a:t>
            </a:r>
          </a:p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Free diffusion</a:t>
            </a:r>
            <a:endParaRPr lang="en-US" sz="3600" dirty="0">
              <a:solidFill>
                <a:schemeClr val="tx2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209800" y="1489144"/>
            <a:ext cx="0" cy="3657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057400" y="4994344"/>
            <a:ext cx="5715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1207762" y="2061658"/>
            <a:ext cx="15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&lt;r</a:t>
            </a:r>
            <a:r>
              <a:rPr lang="en-US" baseline="30000" dirty="0" smtClean="0"/>
              <a:t>2</a:t>
            </a:r>
            <a:r>
              <a:rPr lang="en-US" dirty="0" smtClean="0"/>
              <a:t>&gt; (µm)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19157" y="5006536"/>
            <a:ext cx="120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(min)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188464" y="2263336"/>
            <a:ext cx="3886200" cy="274320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224471"/>
              </p:ext>
            </p:extLst>
          </p:nvPr>
        </p:nvGraphicFramePr>
        <p:xfrm>
          <a:off x="5924550" y="2417763"/>
          <a:ext cx="1765300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4" imgW="800100" imgH="304800" progId="Equation.3">
                  <p:embed/>
                </p:oleObj>
              </mc:Choice>
              <mc:Fallback>
                <p:oleObj name="Equation" r:id="rId4" imgW="8001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24550" y="2417763"/>
                        <a:ext cx="1765300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>
          <a:xfrm>
            <a:off x="6553200" y="1793944"/>
            <a:ext cx="666558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90298" y="1495637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Dimension (1, 2 or 3)</a:t>
            </a:r>
            <a:endParaRPr lang="en-US" sz="18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512242" y="1864969"/>
            <a:ext cx="412558" cy="690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48600" y="1470778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Diffusion coefficient</a:t>
            </a:r>
            <a:endParaRPr lang="en-US" sz="1800" dirty="0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57200" y="5715000"/>
            <a:ext cx="8229600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r>
              <a:rPr lang="en-US" sz="2000" dirty="0" smtClean="0"/>
              <a:t>=</a:t>
            </a:r>
            <a:r>
              <a:rPr lang="en-US" sz="2000" dirty="0" smtClean="0"/>
              <a:t>&gt; You need a minimum of 20 time points for a decent MSD analysis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18801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18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Migration is Random at Long Time points, but persistent at short intervals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7B586-F103-AC40-AF45-907A29A9C8AD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99164" y="1820612"/>
            <a:ext cx="2769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Longer </a:t>
            </a:r>
            <a:r>
              <a:rPr lang="en-US" dirty="0" err="1" smtClean="0"/>
              <a:t>timepoints</a:t>
            </a:r>
            <a:r>
              <a:rPr lang="en-US" dirty="0" smtClean="0"/>
              <a:t> (min-</a:t>
            </a:r>
            <a:r>
              <a:rPr lang="en-US" dirty="0" err="1" smtClean="0"/>
              <a:t>hr</a:t>
            </a:r>
            <a:r>
              <a:rPr lang="en-US" dirty="0" smtClean="0"/>
              <a:t>):</a:t>
            </a:r>
          </a:p>
          <a:p>
            <a:r>
              <a:rPr lang="en-US" dirty="0" smtClean="0"/>
              <a:t>Cell locomotion observed</a:t>
            </a:r>
            <a:endParaRPr lang="en-US" dirty="0"/>
          </a:p>
        </p:txBody>
      </p:sp>
      <p:pic>
        <p:nvPicPr>
          <p:cNvPr id="8" name="549 bon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048" r="12246"/>
          <a:stretch/>
        </p:blipFill>
        <p:spPr>
          <a:xfrm>
            <a:off x="2032126" y="2399558"/>
            <a:ext cx="4656718" cy="35144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45047" y="5913986"/>
            <a:ext cx="450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Breast Cancer Cells migrating on a biomaterial</a:t>
            </a:r>
          </a:p>
          <a:p>
            <a:r>
              <a:rPr lang="en-US" dirty="0" smtClean="0"/>
              <a:t>Courtesy S. Peyton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537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RW P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64" y="1640141"/>
            <a:ext cx="6350296" cy="4760796"/>
          </a:xfrm>
          <a:prstGeom prst="rect">
            <a:avLst/>
          </a:prstGeom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solidFill>
            <a:schemeClr val="bg1"/>
          </a:solidFill>
          <a:ln w="9525">
            <a:solidFill>
              <a:srgbClr val="0066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MSD analysis</a:t>
            </a:r>
          </a:p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Persistent Random Walk</a:t>
            </a:r>
            <a:endParaRPr 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12" name="Content Placeholder 26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270129714"/>
              </p:ext>
            </p:extLst>
          </p:nvPr>
        </p:nvGraphicFramePr>
        <p:xfrm>
          <a:off x="2626682" y="1640141"/>
          <a:ext cx="3713162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Equation" r:id="rId5" imgW="1803240" imgH="279360" progId="Equation.3">
                  <p:embed/>
                </p:oleObj>
              </mc:Choice>
              <mc:Fallback>
                <p:oleObj name="Equation" r:id="rId5" imgW="180324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6682" y="1640141"/>
                        <a:ext cx="3713162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2784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4360">
            <a:off x="430737" y="536169"/>
            <a:ext cx="8204726" cy="62355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7B586-F103-AC40-AF45-907A29A9C8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00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solidFill>
            <a:schemeClr val="bg1"/>
          </a:solidFill>
          <a:ln w="9525">
            <a:solidFill>
              <a:srgbClr val="0066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Anomalous diffusion:</a:t>
            </a:r>
          </a:p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Often confined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57200" y="1371600"/>
            <a:ext cx="8229600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r>
              <a:rPr lang="en-US" dirty="0" smtClean="0"/>
              <a:t>If there are obstacles or traps in the way, diffusion might be anomalous (depends on obstacle concentration).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177061" y="2497943"/>
            <a:ext cx="0" cy="3657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024661" y="6003143"/>
            <a:ext cx="5715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42265" y="5983901"/>
            <a:ext cx="120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(min)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155725" y="3272135"/>
            <a:ext cx="3886200" cy="2743200"/>
          </a:xfrm>
          <a:prstGeom prst="line">
            <a:avLst/>
          </a:prstGeom>
          <a:ln w="3810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0173532"/>
              </p:ext>
            </p:extLst>
          </p:nvPr>
        </p:nvGraphicFramePr>
        <p:xfrm>
          <a:off x="3582988" y="3303588"/>
          <a:ext cx="1765300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Equation" r:id="rId5" imgW="800100" imgH="304800" progId="Equation.3">
                  <p:embed/>
                </p:oleObj>
              </mc:Choice>
              <mc:Fallback>
                <p:oleObj name="Equation" r:id="rId5" imgW="8001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82988" y="3303588"/>
                        <a:ext cx="1765300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808378" y="6519446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Saxton 1994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1175023" y="3070457"/>
            <a:ext cx="15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&lt;r</a:t>
            </a:r>
            <a:r>
              <a:rPr lang="en-US" baseline="30000" dirty="0" smtClean="0"/>
              <a:t>2</a:t>
            </a:r>
            <a:r>
              <a:rPr lang="en-US" dirty="0" smtClean="0"/>
              <a:t>&gt; (µm)</a:t>
            </a:r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2192301" y="3677519"/>
            <a:ext cx="4145280" cy="2328672"/>
          </a:xfrm>
          <a:custGeom>
            <a:avLst/>
            <a:gdLst>
              <a:gd name="connsiteX0" fmla="*/ 0 w 4145280"/>
              <a:gd name="connsiteY0" fmla="*/ 2328672 h 2328672"/>
              <a:gd name="connsiteX1" fmla="*/ 1255776 w 4145280"/>
              <a:gd name="connsiteY1" fmla="*/ 1524000 h 2328672"/>
              <a:gd name="connsiteX2" fmla="*/ 2474976 w 4145280"/>
              <a:gd name="connsiteY2" fmla="*/ 816864 h 2328672"/>
              <a:gd name="connsiteX3" fmla="*/ 3377184 w 4145280"/>
              <a:gd name="connsiteY3" fmla="*/ 377952 h 2328672"/>
              <a:gd name="connsiteX4" fmla="*/ 4145280 w 4145280"/>
              <a:gd name="connsiteY4" fmla="*/ 0 h 232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5280" h="2328672">
                <a:moveTo>
                  <a:pt x="0" y="2328672"/>
                </a:moveTo>
                <a:cubicBezTo>
                  <a:pt x="421640" y="2052320"/>
                  <a:pt x="843280" y="1775968"/>
                  <a:pt x="1255776" y="1524000"/>
                </a:cubicBezTo>
                <a:cubicBezTo>
                  <a:pt x="1668272" y="1272032"/>
                  <a:pt x="2121408" y="1007872"/>
                  <a:pt x="2474976" y="816864"/>
                </a:cubicBezTo>
                <a:cubicBezTo>
                  <a:pt x="2828544" y="625856"/>
                  <a:pt x="3377184" y="377952"/>
                  <a:pt x="3377184" y="377952"/>
                </a:cubicBezTo>
                <a:lnTo>
                  <a:pt x="4145280" y="0"/>
                </a:lnTo>
              </a:path>
            </a:pathLst>
          </a:cu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7655978" y="3547592"/>
            <a:ext cx="304800" cy="6444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488740" y="2624262"/>
            <a:ext cx="1328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Anomalous diffusion exponent</a:t>
            </a:r>
            <a:endParaRPr lang="en-US" sz="1800" dirty="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5145214"/>
              </p:ext>
            </p:extLst>
          </p:nvPr>
        </p:nvGraphicFramePr>
        <p:xfrm>
          <a:off x="5777511" y="4072495"/>
          <a:ext cx="196215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3" name="Equation" r:id="rId7" imgW="888840" imgH="279360" progId="Equation.3">
                  <p:embed/>
                </p:oleObj>
              </mc:Choice>
              <mc:Fallback>
                <p:oleObj name="Equation" r:id="rId7" imgW="88884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7511" y="4072495"/>
                        <a:ext cx="1962150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60um 5-21-08 s12 b.avi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3886200"/>
            <a:ext cx="4574241" cy="2971800"/>
          </a:xfrm>
          <a:prstGeom prst="rect">
            <a:avLst/>
          </a:prstGeom>
        </p:spPr>
      </p:pic>
      <p:pic>
        <p:nvPicPr>
          <p:cNvPr id="25" name="Picture 2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2669601"/>
            <a:ext cx="2450813" cy="12050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0909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mute="1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Anomalous diffusion model yields superior fit of total cell population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Persistent Random Walk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 smtClean="0"/>
              <a:t>Anomalous Diffusion</a:t>
            </a:r>
            <a:endParaRPr lang="en-US" dirty="0"/>
          </a:p>
        </p:txBody>
      </p:sp>
      <p:pic>
        <p:nvPicPr>
          <p:cNvPr id="8" name="Content Placeholder 7" descr="Anomalous Diffusion Fit.tif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445002" y="3429000"/>
            <a:ext cx="4470398" cy="3352799"/>
          </a:xfrm>
        </p:spPr>
      </p:pic>
      <p:graphicFrame>
        <p:nvGraphicFramePr>
          <p:cNvPr id="4098" name="Content Placeholder 26"/>
          <p:cNvGraphicFramePr>
            <a:graphicFrameLocks noChangeAspect="1"/>
          </p:cNvGraphicFramePr>
          <p:nvPr/>
        </p:nvGraphicFramePr>
        <p:xfrm>
          <a:off x="620713" y="2473325"/>
          <a:ext cx="3713162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Equation" r:id="rId5" imgW="1803240" imgH="279360" progId="Equation.3">
                  <p:embed/>
                </p:oleObj>
              </mc:Choice>
              <mc:Fallback>
                <p:oleObj name="Equation" r:id="rId5" imgW="180324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713" y="2473325"/>
                        <a:ext cx="3713162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Content Placeholder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351669"/>
              </p:ext>
            </p:extLst>
          </p:nvPr>
        </p:nvGraphicFramePr>
        <p:xfrm>
          <a:off x="5026025" y="2395538"/>
          <a:ext cx="341312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Equation" r:id="rId7" imgW="1308100" imgH="279400" progId="Equation.3">
                  <p:embed/>
                </p:oleObj>
              </mc:Choice>
              <mc:Fallback>
                <p:oleObj name="Equation" r:id="rId7" imgW="13081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6025" y="2395538"/>
                        <a:ext cx="3413125" cy="728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5030965" y="3809998"/>
            <a:ext cx="1744569" cy="2929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5054602" y="4186535"/>
            <a:ext cx="1828800" cy="690265"/>
            <a:chOff x="914400" y="4800600"/>
            <a:chExt cx="1828800" cy="690265"/>
          </a:xfrm>
        </p:grpSpPr>
        <p:sp>
          <p:nvSpPr>
            <p:cNvPr id="32" name="Right Brace 31"/>
            <p:cNvSpPr/>
            <p:nvPr/>
          </p:nvSpPr>
          <p:spPr>
            <a:xfrm rot="5400000">
              <a:off x="1638300" y="4229100"/>
              <a:ext cx="228600" cy="13716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14400" y="502920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/>
                <a:t>Subdiffusive</a:t>
              </a:r>
              <a:r>
                <a:rPr lang="en-US" sz="1200" dirty="0" smtClean="0"/>
                <a:t> Condition</a:t>
              </a:r>
            </a:p>
            <a:p>
              <a:pPr algn="ctr"/>
              <a:r>
                <a:rPr lang="en-US" sz="1200" dirty="0" smtClean="0"/>
                <a:t>Mean R2: 0.8887</a:t>
              </a:r>
              <a:endParaRPr lang="en-US" sz="12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654802" y="4948535"/>
            <a:ext cx="1828800" cy="690265"/>
            <a:chOff x="897577" y="4800600"/>
            <a:chExt cx="1828800" cy="690265"/>
          </a:xfrm>
        </p:grpSpPr>
        <p:sp>
          <p:nvSpPr>
            <p:cNvPr id="35" name="Right Brace 34"/>
            <p:cNvSpPr/>
            <p:nvPr/>
          </p:nvSpPr>
          <p:spPr>
            <a:xfrm rot="5400000">
              <a:off x="1638300" y="4229100"/>
              <a:ext cx="228600" cy="13716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97577" y="502920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/>
                <a:t>Superdiffusive</a:t>
              </a:r>
              <a:r>
                <a:rPr lang="en-US" sz="1200" dirty="0" smtClean="0"/>
                <a:t> Condition</a:t>
              </a:r>
            </a:p>
            <a:p>
              <a:pPr algn="ctr"/>
              <a:r>
                <a:rPr lang="en-US" sz="1200" dirty="0" smtClean="0"/>
                <a:t>Mean R2: 0.9959</a:t>
              </a:r>
            </a:p>
          </p:txBody>
        </p:sp>
      </p:grpSp>
      <p:pic>
        <p:nvPicPr>
          <p:cNvPr id="7" name="Content Placeholder 6" descr="PRW Fit.tif"/>
          <p:cNvPicPr>
            <a:picLocks noGrp="1" noChangeAspect="1"/>
          </p:cNvPicPr>
          <p:nvPr>
            <p:ph sz="quarter" idx="2"/>
          </p:nvPr>
        </p:nvPicPr>
        <p:blipFill>
          <a:blip r:embed="rId9" cstate="print"/>
          <a:stretch>
            <a:fillRect/>
          </a:stretch>
        </p:blipFill>
        <p:spPr>
          <a:xfrm>
            <a:off x="152400" y="3429000"/>
            <a:ext cx="4478383" cy="3352799"/>
          </a:xfrm>
        </p:spPr>
      </p:pic>
      <p:sp>
        <p:nvSpPr>
          <p:cNvPr id="18" name="Rectangle 17"/>
          <p:cNvSpPr/>
          <p:nvPr/>
        </p:nvSpPr>
        <p:spPr>
          <a:xfrm>
            <a:off x="733747" y="3688276"/>
            <a:ext cx="1733797" cy="2730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764425" y="5245924"/>
            <a:ext cx="1828800" cy="690265"/>
            <a:chOff x="914400" y="4800600"/>
            <a:chExt cx="1828800" cy="690265"/>
          </a:xfrm>
        </p:grpSpPr>
        <p:sp>
          <p:nvSpPr>
            <p:cNvPr id="19" name="Right Brace 18"/>
            <p:cNvSpPr/>
            <p:nvPr/>
          </p:nvSpPr>
          <p:spPr>
            <a:xfrm rot="5400000">
              <a:off x="1638300" y="4229100"/>
              <a:ext cx="228600" cy="13716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4400" y="502920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/>
                <a:t>Subdiffusive</a:t>
              </a:r>
              <a:r>
                <a:rPr lang="en-US" sz="1200" dirty="0" smtClean="0"/>
                <a:t> Condition</a:t>
              </a:r>
            </a:p>
            <a:p>
              <a:pPr algn="ctr"/>
              <a:r>
                <a:rPr lang="en-US" sz="1200" dirty="0" smtClean="0"/>
                <a:t>Mean R2: 0.227</a:t>
              </a:r>
              <a:endParaRPr lang="en-US" sz="12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24002" y="4114800"/>
            <a:ext cx="1828800" cy="690265"/>
            <a:chOff x="897577" y="4800600"/>
            <a:chExt cx="1828800" cy="690265"/>
          </a:xfrm>
        </p:grpSpPr>
        <p:sp>
          <p:nvSpPr>
            <p:cNvPr id="23" name="Right Brace 22"/>
            <p:cNvSpPr/>
            <p:nvPr/>
          </p:nvSpPr>
          <p:spPr>
            <a:xfrm rot="5400000">
              <a:off x="1638300" y="4229100"/>
              <a:ext cx="228600" cy="13716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97577" y="502920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/>
                <a:t>Superdiffusive</a:t>
              </a:r>
              <a:r>
                <a:rPr lang="en-US" sz="1200" dirty="0" smtClean="0"/>
                <a:t> Condition</a:t>
              </a:r>
            </a:p>
            <a:p>
              <a:pPr algn="ctr"/>
              <a:r>
                <a:rPr lang="en-US" sz="1200" dirty="0" smtClean="0"/>
                <a:t>Mean R2: 0.9900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29204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n </a:t>
            </a:r>
            <a:r>
              <a:rPr lang="en-US" sz="3200" dirty="0" smtClean="0">
                <a:latin typeface="+mj-lt"/>
                <a:ea typeface="Cambria Math"/>
              </a:rPr>
              <a:t>≅ 2500 cells; </a:t>
            </a:r>
            <a:r>
              <a:rPr lang="el-GR" sz="3200" dirty="0" smtClean="0">
                <a:latin typeface="+mj-lt"/>
                <a:ea typeface="Cambria Math"/>
              </a:rPr>
              <a:t>π</a:t>
            </a:r>
            <a:r>
              <a:rPr lang="en-US" sz="3200" baseline="-25000" dirty="0" smtClean="0">
                <a:latin typeface="+mj-lt"/>
                <a:ea typeface="Cambria Math"/>
              </a:rPr>
              <a:t>Superdiffusive</a:t>
            </a:r>
            <a:r>
              <a:rPr lang="en-US" sz="3200" dirty="0" smtClean="0">
                <a:latin typeface="+mj-lt"/>
                <a:ea typeface="Cambria Math"/>
              </a:rPr>
              <a:t> = 0.54; </a:t>
            </a:r>
            <a:r>
              <a:rPr lang="el-GR" sz="3200" dirty="0" smtClean="0">
                <a:latin typeface="+mj-lt"/>
                <a:ea typeface="Cambria Math"/>
              </a:rPr>
              <a:t>π</a:t>
            </a:r>
            <a:r>
              <a:rPr lang="en-US" sz="3200" baseline="-25000" dirty="0" smtClean="0">
                <a:latin typeface="+mj-lt"/>
                <a:ea typeface="Cambria Math"/>
              </a:rPr>
              <a:t>Subdiffusive</a:t>
            </a:r>
            <a:r>
              <a:rPr lang="en-US" sz="3200" dirty="0" smtClean="0">
                <a:latin typeface="+mj-lt"/>
                <a:ea typeface="Cambria Math"/>
              </a:rPr>
              <a:t> = 0.46 </a:t>
            </a:r>
            <a:r>
              <a:rPr lang="en-US" sz="3200" dirty="0" smtClean="0">
                <a:latin typeface="+mj-lt"/>
              </a:rPr>
              <a:t> 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3189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2191 2.22222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80005E-6 L 0.22101 -0.0004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5676</TotalTime>
  <Words>409</Words>
  <Application>Microsoft Macintosh PowerPoint</Application>
  <PresentationFormat>On-screen Show (4:3)</PresentationFormat>
  <Paragraphs>78</Paragraphs>
  <Slides>12</Slides>
  <Notes>3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Office Theme</vt:lpstr>
      <vt:lpstr>Equation</vt:lpstr>
      <vt:lpstr>Microsoft Equation</vt:lpstr>
      <vt:lpstr>Diffusion Models of Cell Migration and Chemotaxis</vt:lpstr>
      <vt:lpstr>Sample Movies from Peyton Lab</vt:lpstr>
      <vt:lpstr>How does one quantify this movement?</vt:lpstr>
      <vt:lpstr>PowerPoint Presentation</vt:lpstr>
      <vt:lpstr>Migration is Random at Long Time points, but persistent at short intervals</vt:lpstr>
      <vt:lpstr>PowerPoint Presentation</vt:lpstr>
      <vt:lpstr>PowerPoint Presentation</vt:lpstr>
      <vt:lpstr>PowerPoint Presentation</vt:lpstr>
      <vt:lpstr>Anomalous diffusion model yields superior fit of total cell population</vt:lpstr>
      <vt:lpstr>Chemotaxis: Controlling Direction of Motility via Soluble Chemical Cues</vt:lpstr>
      <vt:lpstr>Chemotactic Index is a measure of how efficiently a cell follows a chemical gradient</vt:lpstr>
      <vt:lpstr>In vitro Chemotaxis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Conservation of Mass in Biology</dc:title>
  <dc:creator>Shelly Peyton</dc:creator>
  <cp:lastModifiedBy>Shelly Peyton</cp:lastModifiedBy>
  <cp:revision>114</cp:revision>
  <dcterms:created xsi:type="dcterms:W3CDTF">2011-03-26T17:16:58Z</dcterms:created>
  <dcterms:modified xsi:type="dcterms:W3CDTF">2013-02-28T16:20:04Z</dcterms:modified>
</cp:coreProperties>
</file>