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18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65952" autoAdjust="0"/>
  </p:normalViewPr>
  <p:slideViewPr>
    <p:cSldViewPr snapToObjects="1">
      <p:cViewPr varScale="1">
        <p:scale>
          <a:sx n="86" d="100"/>
          <a:sy n="86" d="100"/>
        </p:scale>
        <p:origin x="-2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4B63B-F9B7-BE4D-8491-F2D57819BD7C}" type="datetimeFigureOut">
              <a:rPr lang="en-US" smtClean="0"/>
              <a:t>3/8/11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697B9-2A25-704B-9612-A483CD0C5B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Impedence</a:t>
            </a:r>
            <a:r>
              <a:rPr lang="en-US" baseline="0" dirty="0" smtClean="0"/>
              <a:t> mismatch—amplifier vs. mutation </a:t>
            </a:r>
            <a:r>
              <a:rPr lang="en-US" baseline="0" dirty="0" err="1" smtClean="0"/>
              <a:t>deisgn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Remind people of quorum sensing (what is it??)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Protein concentrations were different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useful is this without a deeper understanding? Is this engineering approach useful?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Strength of </a:t>
            </a:r>
            <a:r>
              <a:rPr lang="en-US" baseline="0" dirty="0" err="1" smtClean="0"/>
              <a:t>PompC</a:t>
            </a:r>
            <a:r>
              <a:rPr lang="en-US" baseline="0" dirty="0" smtClean="0"/>
              <a:t> affects sensitivity of the system. 2 components make it more robust</a:t>
            </a:r>
          </a:p>
          <a:p>
            <a:endParaRPr lang="en-US" baseline="0" dirty="0" smtClean="0"/>
          </a:p>
          <a:p>
            <a:r>
              <a:rPr lang="en-US" baseline="0" dirty="0" smtClean="0"/>
              <a:t>Different amounts of transcription based on where the gene is in the </a:t>
            </a:r>
            <a:r>
              <a:rPr lang="en-US" baseline="0" dirty="0" err="1" smtClean="0"/>
              <a:t>operon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Discuss relative fluorescence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697B9-2A25-704B-9612-A483CD0C5B6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29738-30E2-EA43-A080-A3FCBF15EAD7}" type="datetimeFigureOut">
              <a:rPr lang="en-US" smtClean="0"/>
              <a:t>3/7/11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FDD6A-94E4-3245-AACD-C1A2AF75C4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A modular positive feedback-based gene amplifier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133600"/>
            <a:ext cx="6705600" cy="4267200"/>
          </a:xfrm>
        </p:spPr>
        <p:txBody>
          <a:bodyPr/>
          <a:lstStyle/>
          <a:p>
            <a:r>
              <a:rPr lang="en-US" dirty="0" err="1" smtClean="0"/>
              <a:t>Goutam</a:t>
            </a:r>
            <a:r>
              <a:rPr lang="en-US" dirty="0" smtClean="0"/>
              <a:t> J </a:t>
            </a:r>
            <a:r>
              <a:rPr lang="en-US" dirty="0" err="1" smtClean="0"/>
              <a:t>Nistala</a:t>
            </a:r>
            <a:r>
              <a:rPr lang="en-US" dirty="0" smtClean="0"/>
              <a:t>, Kang Wu, Christopher V </a:t>
            </a:r>
            <a:r>
              <a:rPr lang="en-US" dirty="0" err="1" smtClean="0"/>
              <a:t>Rao</a:t>
            </a:r>
            <a:r>
              <a:rPr lang="en-US" dirty="0" smtClean="0"/>
              <a:t>, </a:t>
            </a:r>
            <a:r>
              <a:rPr lang="en-US" dirty="0" err="1" smtClean="0"/>
              <a:t>Kaustbh</a:t>
            </a:r>
            <a:r>
              <a:rPr lang="en-US" dirty="0" smtClean="0"/>
              <a:t> D. </a:t>
            </a:r>
            <a:r>
              <a:rPr lang="en-US" dirty="0" err="1" smtClean="0"/>
              <a:t>Bhalerao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Presented by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Raven Reddy and Colin </a:t>
            </a:r>
            <a:r>
              <a:rPr lang="en-US" dirty="0" err="1" smtClean="0">
                <a:solidFill>
                  <a:schemeClr val="tx1"/>
                </a:solidFill>
              </a:rPr>
              <a:t>Reisterer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March 9, 2011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Component System</a:t>
            </a:r>
            <a:endParaRPr lang="en-US" dirty="0"/>
          </a:p>
        </p:txBody>
      </p:sp>
      <p:pic>
        <p:nvPicPr>
          <p:cNvPr id="6" name="Picture 5" descr="Screen shot 2011-03-07 at 11.50.18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949" y="1981200"/>
            <a:ext cx="4843617" cy="4373562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Sensor output</a:t>
            </a:r>
            <a:endParaRPr lang="en-US" dirty="0"/>
          </a:p>
        </p:txBody>
      </p:sp>
      <p:pic>
        <p:nvPicPr>
          <p:cNvPr id="8" name="Picture 7" descr="legend 1 comp.bmp"/>
          <p:cNvPicPr>
            <a:picLocks noChangeAspect="1"/>
          </p:cNvPicPr>
          <p:nvPr/>
        </p:nvPicPr>
        <p:blipFill>
          <a:blip r:embed="rId3"/>
          <a:srcRect l="4162" r="8324" b="5414"/>
          <a:stretch>
            <a:fillRect/>
          </a:stretch>
        </p:blipFill>
        <p:spPr>
          <a:xfrm>
            <a:off x="7178040" y="1822450"/>
            <a:ext cx="1922783" cy="15976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Proved modularity of </a:t>
            </a:r>
            <a:r>
              <a:rPr lang="en-US" dirty="0" err="1" smtClean="0"/>
              <a:t>LuxR</a:t>
            </a:r>
            <a:r>
              <a:rPr lang="en-US" dirty="0" err="1" smtClean="0"/>
              <a:t>Δ</a:t>
            </a:r>
            <a:r>
              <a:rPr lang="en-US" dirty="0" smtClean="0"/>
              <a:t> positive feedback system</a:t>
            </a:r>
          </a:p>
          <a:p>
            <a:r>
              <a:rPr lang="en-US" dirty="0" smtClean="0"/>
              <a:t>Application to impedance matching?</a:t>
            </a:r>
          </a:p>
          <a:p>
            <a:r>
              <a:rPr lang="en-US" dirty="0" smtClean="0"/>
              <a:t>Future goal: better predictability</a:t>
            </a:r>
          </a:p>
          <a:p>
            <a:r>
              <a:rPr lang="en-US" dirty="0"/>
              <a:t>T</a:t>
            </a:r>
            <a:r>
              <a:rPr lang="en-US" dirty="0" smtClean="0"/>
              <a:t>ransient signal?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 product enhances its own production</a:t>
            </a:r>
          </a:p>
          <a:p>
            <a:r>
              <a:rPr lang="en-US" dirty="0" smtClean="0"/>
              <a:t>Amplification</a:t>
            </a:r>
          </a:p>
          <a:p>
            <a:r>
              <a:rPr lang="en-US" dirty="0" err="1" smtClean="0"/>
              <a:t>Bistability</a:t>
            </a:r>
            <a:endParaRPr lang="en-US" dirty="0" smtClean="0"/>
          </a:p>
          <a:p>
            <a:r>
              <a:rPr lang="en-US" dirty="0" smtClean="0"/>
              <a:t>Hysteresis</a:t>
            </a:r>
          </a:p>
          <a:p>
            <a:r>
              <a:rPr lang="en-US" dirty="0" smtClean="0"/>
              <a:t>Oscillation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615808" y="2702813"/>
            <a:ext cx="4477775" cy="1422068"/>
            <a:chOff x="3429000" y="3607132"/>
            <a:chExt cx="4477775" cy="1422068"/>
          </a:xfrm>
        </p:grpSpPr>
        <p:sp>
          <p:nvSpPr>
            <p:cNvPr id="4" name="Rectangle 3"/>
            <p:cNvSpPr/>
            <p:nvPr/>
          </p:nvSpPr>
          <p:spPr>
            <a:xfrm>
              <a:off x="3429000" y="4953000"/>
              <a:ext cx="43434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Bent Arrow 4"/>
            <p:cNvSpPr/>
            <p:nvPr/>
          </p:nvSpPr>
          <p:spPr>
            <a:xfrm>
              <a:off x="3962400" y="4419600"/>
              <a:ext cx="685800" cy="533400"/>
            </a:xfrm>
            <a:prstGeom prst="ben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4876800" y="4570412"/>
              <a:ext cx="2057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32-Point Star 10"/>
            <p:cNvSpPr/>
            <p:nvPr/>
          </p:nvSpPr>
          <p:spPr>
            <a:xfrm>
              <a:off x="7083815" y="4023447"/>
              <a:ext cx="822960" cy="822960"/>
            </a:xfrm>
            <a:prstGeom prst="star32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7" name="Straight Connector 16"/>
            <p:cNvCxnSpPr/>
            <p:nvPr/>
          </p:nvCxnSpPr>
          <p:spPr>
            <a:xfrm rot="5400000" flipH="1" flipV="1">
              <a:off x="7317496" y="3794531"/>
              <a:ext cx="365847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3615808" y="3610813"/>
              <a:ext cx="3885406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>
              <a:off x="3008214" y="4200345"/>
              <a:ext cx="1188013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Constitutively Active </a:t>
            </a:r>
            <a:r>
              <a:rPr lang="en-US" dirty="0" err="1" smtClean="0"/>
              <a:t>LuxR</a:t>
            </a:r>
            <a:endParaRPr lang="en-US" dirty="0"/>
          </a:p>
        </p:txBody>
      </p:sp>
      <p:pic>
        <p:nvPicPr>
          <p:cNvPr id="5" name="Picture 4" descr="Screen shot 2011-03-07 at 10.52.1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17638"/>
            <a:ext cx="6083300" cy="5232400"/>
          </a:xfrm>
          <a:prstGeom prst="rect">
            <a:avLst/>
          </a:prstGeom>
        </p:spPr>
      </p:pic>
      <p:pic>
        <p:nvPicPr>
          <p:cNvPr id="7" name="Picture 6" descr="luxr induction assay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2133600"/>
            <a:ext cx="3794962" cy="1662112"/>
          </a:xfrm>
          <a:prstGeom prst="rect">
            <a:avLst/>
          </a:prstGeom>
          <a:effectLst>
            <a:glow rad="76200">
              <a:schemeClr val="accent3">
                <a:lumMod val="75000"/>
                <a:alpha val="50000"/>
              </a:schemeClr>
            </a:glow>
            <a:softEdge rad="508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Feedback Amplifier</a:t>
            </a:r>
            <a:endParaRPr lang="en-US" dirty="0"/>
          </a:p>
        </p:txBody>
      </p:sp>
      <p:pic>
        <p:nvPicPr>
          <p:cNvPr id="5" name="Picture 4" descr="Screen shot 2011-03-07 at 11.12.11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461" y="2247900"/>
            <a:ext cx="6973078" cy="2171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51054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Input: </a:t>
            </a:r>
            <a:r>
              <a:rPr lang="en-US" sz="3600" dirty="0" err="1" smtClean="0"/>
              <a:t>LuxRΔ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51054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Output: </a:t>
            </a:r>
            <a:r>
              <a:rPr lang="en-US" sz="3600" dirty="0" err="1" smtClean="0"/>
              <a:t>LuxRΔ</a:t>
            </a:r>
            <a:r>
              <a:rPr lang="en-US" sz="3600" dirty="0" smtClean="0"/>
              <a:t>, GFP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Component System</a:t>
            </a:r>
            <a:endParaRPr lang="en-US" dirty="0"/>
          </a:p>
        </p:txBody>
      </p:sp>
      <p:pic>
        <p:nvPicPr>
          <p:cNvPr id="5" name="Picture 4" descr="Screen shot 2011-03-07 at 11.27.1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417638"/>
            <a:ext cx="6108700" cy="2971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45720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Input: </a:t>
            </a:r>
            <a:r>
              <a:rPr lang="en-US" sz="3600" dirty="0" err="1" smtClean="0"/>
              <a:t>aTc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45720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Output: </a:t>
            </a:r>
            <a:r>
              <a:rPr lang="en-US" sz="3600" dirty="0" err="1" smtClean="0"/>
              <a:t>LuxRΔ</a:t>
            </a:r>
            <a:r>
              <a:rPr lang="en-US" sz="3600" dirty="0" smtClean="0"/>
              <a:t>, GFP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Component System</a:t>
            </a:r>
            <a:endParaRPr lang="en-US" dirty="0"/>
          </a:p>
        </p:txBody>
      </p:sp>
      <p:pic>
        <p:nvPicPr>
          <p:cNvPr id="6" name="Picture 5" descr="Screen shot 2011-03-07 at 11.28.5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19200"/>
            <a:ext cx="5943600" cy="5207000"/>
          </a:xfrm>
          <a:prstGeom prst="rect">
            <a:avLst/>
          </a:prstGeom>
        </p:spPr>
      </p:pic>
      <p:pic>
        <p:nvPicPr>
          <p:cNvPr id="7" name="Picture 6" descr="Screen shot 2011-03-07 at 11.27.17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1417638"/>
            <a:ext cx="2568133" cy="1249362"/>
          </a:xfrm>
          <a:prstGeom prst="rect">
            <a:avLst/>
          </a:prstGeom>
        </p:spPr>
      </p:pic>
      <p:pic>
        <p:nvPicPr>
          <p:cNvPr id="8" name="Picture 7" descr="legend 1 comp.bmp"/>
          <p:cNvPicPr>
            <a:picLocks noChangeAspect="1"/>
          </p:cNvPicPr>
          <p:nvPr/>
        </p:nvPicPr>
        <p:blipFill>
          <a:blip r:embed="rId4"/>
          <a:srcRect l="4162" r="8324" b="5414"/>
          <a:stretch>
            <a:fillRect/>
          </a:stretch>
        </p:blipFill>
        <p:spPr>
          <a:xfrm>
            <a:off x="7178040" y="1822450"/>
            <a:ext cx="1922783" cy="15976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onecomponen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0" y="3883205"/>
            <a:ext cx="2700023" cy="1314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Component System</a:t>
            </a:r>
            <a:endParaRPr lang="en-US" dirty="0"/>
          </a:p>
        </p:txBody>
      </p:sp>
      <p:pic>
        <p:nvPicPr>
          <p:cNvPr id="8" name="Picture 7" descr="Screen shot 2011-03-08 at 12.01.29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12" y="2362200"/>
            <a:ext cx="4427771" cy="2438400"/>
          </a:xfrm>
          <a:prstGeom prst="rect">
            <a:avLst/>
          </a:prstGeom>
        </p:spPr>
      </p:pic>
      <p:pic>
        <p:nvPicPr>
          <p:cNvPr id="9" name="Picture 8" descr="Screen shot 2011-03-08 at 12.02.03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2133600"/>
            <a:ext cx="4572001" cy="2650350"/>
          </a:xfrm>
          <a:prstGeom prst="rect">
            <a:avLst/>
          </a:prstGeom>
        </p:spPr>
      </p:pic>
      <p:pic>
        <p:nvPicPr>
          <p:cNvPr id="10" name="Picture 9" descr="Screen shot 2011-03-08 at 12.02.52 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527" y="4724400"/>
            <a:ext cx="3879183" cy="484194"/>
          </a:xfrm>
          <a:prstGeom prst="rect">
            <a:avLst/>
          </a:prstGeom>
        </p:spPr>
      </p:pic>
      <p:pic>
        <p:nvPicPr>
          <p:cNvPr id="11" name="Picture 10" descr="Screen shot 2011-03-08 at 12.02.52 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4817" y="4648200"/>
            <a:ext cx="3879183" cy="48419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24000" y="1417638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Time Dependent Dosing Conditions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981200"/>
            <a:ext cx="4646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With </a:t>
            </a:r>
            <a:r>
              <a:rPr lang="en-US" dirty="0" err="1" smtClean="0"/>
              <a:t>Postive</a:t>
            </a:r>
            <a:r>
              <a:rPr lang="en-US" dirty="0" smtClean="0"/>
              <a:t> Feedback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99110" y="1981200"/>
            <a:ext cx="4344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Without </a:t>
            </a:r>
            <a:r>
              <a:rPr lang="en-US" dirty="0" err="1" smtClean="0"/>
              <a:t>Postive</a:t>
            </a:r>
            <a:r>
              <a:rPr lang="en-US" dirty="0" smtClean="0"/>
              <a:t> Feedback</a:t>
            </a:r>
            <a:endParaRPr lang="en-US" dirty="0"/>
          </a:p>
        </p:txBody>
      </p:sp>
      <p:pic>
        <p:nvPicPr>
          <p:cNvPr id="15" name="Picture 14" descr="Screen shot 2011-03-08 at 12.05.50 A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4218" y="5528285"/>
            <a:ext cx="4564983" cy="639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Component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Tried to create “memory”</a:t>
            </a:r>
          </a:p>
          <a:p>
            <a:endParaRPr lang="en-US" dirty="0"/>
          </a:p>
        </p:txBody>
      </p:sp>
      <p:pic>
        <p:nvPicPr>
          <p:cNvPr id="4" name="Picture 3" descr="Screen shot 2011-03-07 at 11.27.1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2667000"/>
            <a:ext cx="6108700" cy="2971800"/>
          </a:xfrm>
          <a:prstGeom prst="rect">
            <a:avLst/>
          </a:prstGeom>
        </p:spPr>
      </p:pic>
      <p:sp>
        <p:nvSpPr>
          <p:cNvPr id="6" name="&quot;No&quot; Symbol 5"/>
          <p:cNvSpPr/>
          <p:nvPr/>
        </p:nvSpPr>
        <p:spPr>
          <a:xfrm>
            <a:off x="1517650" y="2362200"/>
            <a:ext cx="1219200" cy="1219200"/>
          </a:xfrm>
          <a:prstGeom prst="noSmoking">
            <a:avLst>
              <a:gd name="adj" fmla="val 12773"/>
            </a:avLst>
          </a:prstGeom>
          <a:solidFill>
            <a:srgbClr val="FF180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Multiply 6"/>
          <p:cNvSpPr/>
          <p:nvPr/>
        </p:nvSpPr>
        <p:spPr>
          <a:xfrm>
            <a:off x="3657600" y="3886200"/>
            <a:ext cx="685800" cy="685800"/>
          </a:xfrm>
          <a:prstGeom prst="mathMultiply">
            <a:avLst>
              <a:gd name="adj1" fmla="val 11376"/>
            </a:avLst>
          </a:prstGeom>
          <a:solidFill>
            <a:srgbClr val="FF18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Component System</a:t>
            </a:r>
            <a:endParaRPr lang="en-US" dirty="0"/>
          </a:p>
        </p:txBody>
      </p:sp>
      <p:pic>
        <p:nvPicPr>
          <p:cNvPr id="5" name="Picture 4" descr="Screen shot 2011-03-07 at 11.48.3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409700"/>
            <a:ext cx="6121400" cy="403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54483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Input: </a:t>
            </a:r>
            <a:r>
              <a:rPr lang="en-US" sz="3600" dirty="0" err="1" smtClean="0"/>
              <a:t>Aspartate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54483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Output: </a:t>
            </a:r>
            <a:r>
              <a:rPr lang="en-US" sz="3600" dirty="0" err="1" smtClean="0"/>
              <a:t>LuxRΔ</a:t>
            </a:r>
            <a:r>
              <a:rPr lang="en-US" sz="3600" dirty="0" smtClean="0"/>
              <a:t>, GFP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2370</TotalTime>
  <Words>205</Words>
  <Application>Microsoft Macintosh PowerPoint</Application>
  <PresentationFormat>On-screen Show (4:3)</PresentationFormat>
  <Paragraphs>51</Paragraphs>
  <Slides>11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 modular positive feedback-based gene amplifier</vt:lpstr>
      <vt:lpstr>Positive Feedback</vt:lpstr>
      <vt:lpstr>Constitutively Active LuxR</vt:lpstr>
      <vt:lpstr>Positive Feedback Amplifier</vt:lpstr>
      <vt:lpstr>One Component System</vt:lpstr>
      <vt:lpstr>One Component System</vt:lpstr>
      <vt:lpstr>One Component System</vt:lpstr>
      <vt:lpstr>One Component System</vt:lpstr>
      <vt:lpstr>Two Component System</vt:lpstr>
      <vt:lpstr>Two Component System</vt:lpstr>
      <vt:lpstr>Conclusions </vt:lpstr>
    </vt:vector>
  </TitlesOfParts>
  <Company>MIT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modular positive feedback-based gene amplifier</dc:title>
  <dc:creator>Raven Reddy</dc:creator>
  <cp:lastModifiedBy>Raven Reddy</cp:lastModifiedBy>
  <cp:revision>4</cp:revision>
  <dcterms:created xsi:type="dcterms:W3CDTF">2011-03-08T03:36:32Z</dcterms:created>
  <dcterms:modified xsi:type="dcterms:W3CDTF">2011-03-09T19:07:13Z</dcterms:modified>
</cp:coreProperties>
</file>