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70" r:id="rId4"/>
    <p:sldId id="263" r:id="rId5"/>
    <p:sldId id="264" r:id="rId6"/>
    <p:sldId id="265" r:id="rId7"/>
    <p:sldId id="266" r:id="rId8"/>
    <p:sldId id="267" r:id="rId9"/>
    <p:sldId id="268" r:id="rId10"/>
    <p:sldId id="262" r:id="rId11"/>
    <p:sldId id="271" r:id="rId12"/>
    <p:sldId id="259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7" autoAdjust="0"/>
  </p:normalViewPr>
  <p:slideViewPr>
    <p:cSldViewPr>
      <p:cViewPr varScale="1">
        <p:scale>
          <a:sx n="115" d="100"/>
          <a:sy n="115" d="100"/>
        </p:scale>
        <p:origin x="-217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C8AC-06D6-437D-80C3-0DDB1F86B080}" type="datetimeFigureOut">
              <a:rPr lang="en-US" smtClean="0"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3D6E-114E-4D0C-BAB3-3AC122C95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4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C8AC-06D6-437D-80C3-0DDB1F86B080}" type="datetimeFigureOut">
              <a:rPr lang="en-US" smtClean="0"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3D6E-114E-4D0C-BAB3-3AC122C95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333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C8AC-06D6-437D-80C3-0DDB1F86B080}" type="datetimeFigureOut">
              <a:rPr lang="en-US" smtClean="0"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3D6E-114E-4D0C-BAB3-3AC122C95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75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C8AC-06D6-437D-80C3-0DDB1F86B080}" type="datetimeFigureOut">
              <a:rPr lang="en-US" smtClean="0"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3D6E-114E-4D0C-BAB3-3AC122C95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1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C8AC-06D6-437D-80C3-0DDB1F86B080}" type="datetimeFigureOut">
              <a:rPr lang="en-US" smtClean="0"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3D6E-114E-4D0C-BAB3-3AC122C95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433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C8AC-06D6-437D-80C3-0DDB1F86B080}" type="datetimeFigureOut">
              <a:rPr lang="en-US" smtClean="0"/>
              <a:t>11/2/2015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3D6E-114E-4D0C-BAB3-3AC122C95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25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C8AC-06D6-437D-80C3-0DDB1F86B080}" type="datetimeFigureOut">
              <a:rPr lang="en-US" smtClean="0"/>
              <a:t>11/2/2015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3D6E-114E-4D0C-BAB3-3AC122C95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54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C8AC-06D6-437D-80C3-0DDB1F86B080}" type="datetimeFigureOut">
              <a:rPr lang="en-US" smtClean="0"/>
              <a:t>11/2/2015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3D6E-114E-4D0C-BAB3-3AC122C95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C8AC-06D6-437D-80C3-0DDB1F86B080}" type="datetimeFigureOut">
              <a:rPr lang="en-US" smtClean="0"/>
              <a:t>11/2/2015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3D6E-114E-4D0C-BAB3-3AC122C95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23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C8AC-06D6-437D-80C3-0DDB1F86B080}" type="datetimeFigureOut">
              <a:rPr lang="en-US" smtClean="0"/>
              <a:t>11/2/2015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3D6E-114E-4D0C-BAB3-3AC122C95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35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EC8AC-06D6-437D-80C3-0DDB1F86B080}" type="datetimeFigureOut">
              <a:rPr lang="en-US" smtClean="0"/>
              <a:t>11/2/2015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A3D6E-114E-4D0C-BAB3-3AC122C95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766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EC8AC-06D6-437D-80C3-0DDB1F86B080}" type="datetimeFigureOut">
              <a:rPr lang="en-US" smtClean="0"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A3D6E-114E-4D0C-BAB3-3AC122C95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78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bi.nlm.nih.gov/variation/view/?q=rs4988235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bi.nlm.nih.gov/variation/view/?q=rs4988235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14400"/>
            <a:ext cx="8001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 smtClean="0"/>
              <a:t>Eukaryotes perform </a:t>
            </a:r>
            <a:r>
              <a:rPr lang="en-US" b="1" dirty="0" smtClean="0"/>
              <a:t>combinatorial control</a:t>
            </a:r>
            <a:r>
              <a:rPr lang="en-US" dirty="0" smtClean="0"/>
              <a:t> of gene expression</a:t>
            </a:r>
          </a:p>
          <a:p>
            <a:pPr marL="690563" lvl="1" indent="-233363">
              <a:buFont typeface="Arial" panose="020B0604020202020204" pitchFamily="34" charset="0"/>
              <a:buChar char="•"/>
            </a:pPr>
            <a:r>
              <a:rPr lang="en-US" dirty="0" smtClean="0"/>
              <a:t>Multiple regulatory transcription factors “vote” to express a gene</a:t>
            </a:r>
          </a:p>
          <a:p>
            <a:pPr marL="690563" lvl="1" indent="-233363">
              <a:buFont typeface="Arial" panose="020B0604020202020204" pitchFamily="34" charset="0"/>
              <a:buChar char="•"/>
            </a:pPr>
            <a:r>
              <a:rPr lang="en-US" dirty="0" smtClean="0"/>
              <a:t>The result is </a:t>
            </a:r>
            <a:r>
              <a:rPr lang="en-US" b="1" dirty="0" smtClean="0"/>
              <a:t>spatial</a:t>
            </a:r>
            <a:r>
              <a:rPr lang="en-US" dirty="0" smtClean="0"/>
              <a:t> (which cell types) and </a:t>
            </a:r>
            <a:r>
              <a:rPr lang="en-US" i="1" dirty="0" smtClean="0"/>
              <a:t>temporal</a:t>
            </a:r>
            <a:r>
              <a:rPr lang="en-US" dirty="0" smtClean="0"/>
              <a:t> (which stage of development) control of gene expression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 smtClean="0"/>
              <a:t>Regulatory transcription factors bind to DNA sequences that are</a:t>
            </a:r>
          </a:p>
          <a:p>
            <a:pPr marL="690563" lvl="1" indent="-233363">
              <a:buFont typeface="Arial" panose="020B0604020202020204" pitchFamily="34" charset="0"/>
              <a:buChar char="•"/>
            </a:pPr>
            <a:r>
              <a:rPr lang="en-US" dirty="0" smtClean="0"/>
              <a:t>Near the promoter (</a:t>
            </a:r>
            <a:r>
              <a:rPr lang="en-US" b="1" dirty="0" smtClean="0"/>
              <a:t>promoter proximal</a:t>
            </a:r>
            <a:r>
              <a:rPr lang="en-US" dirty="0" smtClean="0"/>
              <a:t>)</a:t>
            </a:r>
          </a:p>
          <a:p>
            <a:pPr marL="690563" lvl="1" indent="-233363">
              <a:buFont typeface="Arial" panose="020B0604020202020204" pitchFamily="34" charset="0"/>
              <a:buChar char="•"/>
            </a:pPr>
            <a:r>
              <a:rPr lang="en-US" dirty="0" smtClean="0"/>
              <a:t>Far away from the promoter (</a:t>
            </a:r>
            <a:r>
              <a:rPr lang="en-US" b="1" dirty="0" smtClean="0"/>
              <a:t>enhancer</a:t>
            </a:r>
            <a:r>
              <a:rPr lang="en-US" dirty="0" smtClean="0"/>
              <a:t> or </a:t>
            </a:r>
            <a:r>
              <a:rPr lang="en-US" b="1" dirty="0" smtClean="0"/>
              <a:t>silencer</a:t>
            </a:r>
            <a:r>
              <a:rPr lang="en-US" dirty="0" smtClean="0"/>
              <a:t>)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 smtClean="0"/>
              <a:t>Regulatory transcription factors are </a:t>
            </a:r>
            <a:r>
              <a:rPr lang="en-US" b="1" dirty="0" smtClean="0"/>
              <a:t>activators</a:t>
            </a:r>
            <a:r>
              <a:rPr lang="en-US" dirty="0" smtClean="0"/>
              <a:t> or </a:t>
            </a:r>
            <a:r>
              <a:rPr lang="en-US" b="1" dirty="0" smtClean="0"/>
              <a:t>repressors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 smtClean="0"/>
              <a:t>Regulatory transcription factors usually have a </a:t>
            </a:r>
            <a:r>
              <a:rPr lang="en-US" b="1" dirty="0" smtClean="0"/>
              <a:t>DNA binding domain</a:t>
            </a:r>
            <a:r>
              <a:rPr lang="en-US" dirty="0" smtClean="0"/>
              <a:t> and an </a:t>
            </a:r>
            <a:r>
              <a:rPr lang="en-US" b="1" dirty="0" smtClean="0"/>
              <a:t>activation domain</a:t>
            </a:r>
          </a:p>
          <a:p>
            <a:pPr marL="690563" lvl="1" indent="-233363">
              <a:buFont typeface="Arial" panose="020B0604020202020204" pitchFamily="34" charset="0"/>
              <a:buChar char="•"/>
            </a:pPr>
            <a:r>
              <a:rPr lang="en-US" dirty="0" smtClean="0"/>
              <a:t>There are several families of DNA binding domains</a:t>
            </a:r>
          </a:p>
          <a:p>
            <a:pPr marL="690563" lvl="1" indent="-233363">
              <a:buFont typeface="Arial" panose="020B0604020202020204" pitchFamily="34" charset="0"/>
              <a:buChar char="•"/>
            </a:pPr>
            <a:r>
              <a:rPr lang="en-US" dirty="0" smtClean="0"/>
              <a:t>Most use an </a:t>
            </a:r>
            <a:r>
              <a:rPr lang="en-US" b="1" dirty="0" smtClean="0"/>
              <a:t>alpha helix</a:t>
            </a:r>
            <a:r>
              <a:rPr lang="en-US" dirty="0" smtClean="0"/>
              <a:t> to contact the bases in the </a:t>
            </a:r>
            <a:r>
              <a:rPr lang="en-US" b="1" dirty="0" smtClean="0"/>
              <a:t>major groove of DNA</a:t>
            </a:r>
          </a:p>
          <a:p>
            <a:pPr marL="690563" lvl="1" indent="-233363">
              <a:buFont typeface="Arial" panose="020B0604020202020204" pitchFamily="34" charset="0"/>
              <a:buChar char="•"/>
            </a:pPr>
            <a:r>
              <a:rPr lang="en-US" dirty="0" smtClean="0"/>
              <a:t>DNA binding domains bind to specific DNA sequences, known as</a:t>
            </a:r>
            <a:r>
              <a:rPr lang="en-US" b="1" dirty="0" smtClean="0"/>
              <a:t> binding sites</a:t>
            </a:r>
            <a:r>
              <a:rPr lang="en-US" dirty="0" smtClean="0"/>
              <a:t> or </a:t>
            </a:r>
            <a:r>
              <a:rPr lang="en-US" b="1" dirty="0" smtClean="0"/>
              <a:t>motifs</a:t>
            </a:r>
          </a:p>
          <a:p>
            <a:pPr marL="690563" lvl="1" indent="-233363">
              <a:buFont typeface="Arial" panose="020B0604020202020204" pitchFamily="34" charset="0"/>
              <a:buChar char="•"/>
            </a:pPr>
            <a:r>
              <a:rPr lang="en-US" dirty="0" smtClean="0"/>
              <a:t>Motifs are </a:t>
            </a:r>
            <a:r>
              <a:rPr lang="en-US" b="1" dirty="0" smtClean="0"/>
              <a:t>short</a:t>
            </a:r>
            <a:r>
              <a:rPr lang="en-US" dirty="0" smtClean="0"/>
              <a:t>, usually 8-12 base pairs long</a:t>
            </a:r>
          </a:p>
          <a:p>
            <a:pPr marL="690563" lvl="1" indent="-233363">
              <a:buFont typeface="Arial" panose="020B0604020202020204" pitchFamily="34" charset="0"/>
              <a:buChar char="•"/>
            </a:pPr>
            <a:r>
              <a:rPr lang="en-US" dirty="0" smtClean="0"/>
              <a:t>Motifs can be </a:t>
            </a:r>
            <a:r>
              <a:rPr lang="en-US" b="1" dirty="0" smtClean="0"/>
              <a:t>degenerate</a:t>
            </a:r>
            <a:r>
              <a:rPr lang="en-US" dirty="0" smtClean="0"/>
              <a:t> (variations possible)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 smtClean="0"/>
              <a:t>Transcription factors themselves are encoded by genes and subject to gene regulation by other transcription factors (in a </a:t>
            </a:r>
            <a:r>
              <a:rPr lang="en-US" b="1" dirty="0" smtClean="0"/>
              <a:t>gene regulatory network</a:t>
            </a:r>
            <a:r>
              <a:rPr lang="en-US" dirty="0" smtClean="0"/>
              <a:t>)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 smtClean="0"/>
              <a:t>Variation in binding site sequences can affect transcription factor binding and, thus, expression of the regulated gene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83899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Background for Molecular Biology of Lactase Persistence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4286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467100"/>
            <a:ext cx="7305675" cy="2933700"/>
          </a:xfrm>
          <a:prstGeom prst="rect">
            <a:avLst/>
          </a:prstGeom>
        </p:spPr>
      </p:pic>
      <p:pic>
        <p:nvPicPr>
          <p:cNvPr id="3" name="Picture 4" descr="http://motifmap.ics.uci.edu/static/logos/M0034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09600"/>
            <a:ext cx="6029325" cy="2933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228600"/>
            <a:ext cx="92137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MotifMap</a:t>
            </a:r>
            <a:r>
              <a:rPr lang="en-US" sz="2400" dirty="0" smtClean="0"/>
              <a:t> Database reports 9 different consensus binding sites for Oct-1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858000" y="1447800"/>
            <a:ext cx="1288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“Canonical”</a:t>
            </a:r>
          </a:p>
          <a:p>
            <a:r>
              <a:rPr lang="en-US" dirty="0" smtClean="0"/>
              <a:t>  M00342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0" y="3925669"/>
            <a:ext cx="17245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“Non-canonical”</a:t>
            </a:r>
          </a:p>
          <a:p>
            <a:r>
              <a:rPr lang="en-US" dirty="0" smtClean="0"/>
              <a:t>  M00137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0" y="6211669"/>
            <a:ext cx="5415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NNNVTAAWNRNNN consensus from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Motifmap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NNNRTAATNANNN consensus from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Transfac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1679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685800"/>
            <a:ext cx="8991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POU2F1</a:t>
            </a:r>
            <a:r>
              <a:rPr lang="en-US" dirty="0" smtClean="0"/>
              <a:t> protein is 743 amino acids long.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 smtClean="0"/>
              <a:t>It has a </a:t>
            </a:r>
            <a:r>
              <a:rPr lang="en-US" dirty="0" err="1" smtClean="0"/>
              <a:t>homeobox</a:t>
            </a:r>
            <a:r>
              <a:rPr lang="en-US" dirty="0" smtClean="0"/>
              <a:t> DNA binding domain and a POU-specific DNA binding domain separated by a flexible linker.</a:t>
            </a:r>
          </a:p>
          <a:p>
            <a:pPr marL="690563" lvl="1" indent="-233363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POU-specific domain contacts the 5' half of </a:t>
            </a:r>
            <a:r>
              <a:rPr lang="en-US" dirty="0" smtClean="0"/>
              <a:t>the canonical binding site </a:t>
            </a:r>
            <a:r>
              <a:rPr lang="en-US" dirty="0"/>
              <a:t>(ATGCAAAT</a:t>
            </a:r>
            <a:r>
              <a:rPr lang="en-US" dirty="0" smtClean="0"/>
              <a:t>).</a:t>
            </a:r>
          </a:p>
          <a:p>
            <a:pPr marL="690563" lvl="1" indent="-233363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POU homeodomain contacts the 3' half of </a:t>
            </a:r>
            <a:r>
              <a:rPr lang="en-US" dirty="0" smtClean="0"/>
              <a:t>the canonical binding </a:t>
            </a:r>
            <a:r>
              <a:rPr lang="en-US" dirty="0"/>
              <a:t>site (ATGCAAAT</a:t>
            </a:r>
            <a:r>
              <a:rPr lang="en-US" dirty="0" smtClean="0"/>
              <a:t>).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linker region is not visible </a:t>
            </a:r>
            <a:r>
              <a:rPr lang="en-US" dirty="0" smtClean="0"/>
              <a:t>in the crystal structure.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 smtClean="0"/>
              <a:t>Since the POU2F1 binding site in the LCT enhancer is </a:t>
            </a:r>
            <a:r>
              <a:rPr lang="en-US" dirty="0" err="1" smtClean="0"/>
              <a:t>noncanonical</a:t>
            </a:r>
            <a:r>
              <a:rPr lang="en-US" dirty="0" smtClean="0"/>
              <a:t>, we cannot use the crystal structure to understand structurally how the SNPs affect the binding of POU2F1.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12" t="8208" r="28840" b="3325"/>
          <a:stretch/>
        </p:blipFill>
        <p:spPr bwMode="auto">
          <a:xfrm>
            <a:off x="2331886" y="2994124"/>
            <a:ext cx="4145114" cy="3655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7276" y="152400"/>
            <a:ext cx="84112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8 structures for Oct-1 (POU2F1) in the Protein Data Bank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862768" y="6003030"/>
            <a:ext cx="18850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1OCT viewed with</a:t>
            </a:r>
          </a:p>
          <a:p>
            <a:r>
              <a:rPr lang="en-US" dirty="0" smtClean="0"/>
              <a:t>NCBI Cn3D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17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166843"/>
            <a:ext cx="7467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&gt;hg19_dna range=chr2:136608590-136608902 5'pad=0 3'pad=200 strand=+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repeatMasking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=none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AAAATCAAACATTATACAAATGCAACCTAAGGAGGAGAGTTCCTTTGAGG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CAGGGGCTACATTATCTT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ATCTGTATTGCCAGCGCAGAGGCCTACTAGT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ACATTGTAGGGTCTAAGTACATTTTTCCTGAATGAAAGGTATTAAATGGT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AACTTACGTCTTTATGCACTCTATAAACTATGACGTGATCGTCTCCGTCT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AACAACTACACTCAAATGCTTACCAAGCTCTTTAAAGGGAAGAATTCCAT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GGTCGTATGAGCATTCAACAGTTACATAAAAATGTATTTGCAGTGAATTC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TAGTATGTCCCAT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750332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rs4988235 in 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53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guim.co.uk/img/static/sys-images/Guardian/Pix/pictures/2011/12/30/1325245165097/Madonna-Litta-001.jpg?w=620&amp;q=85&amp;auto=format&amp;sharp=10&amp;s=53b7be8fa62662f9b6dab5137514e5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"/>
            <a:ext cx="4629150" cy="588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181600" y="457200"/>
            <a:ext cx="3733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Leonardo da Vinci's Madonna and Child (Madonna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Litta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Photograph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 State Hermitage Museum, St Petersburg 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6504801"/>
            <a:ext cx="7696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http://www.theguardian.com/commentisfree/2011/dec/30/leonardo-da-vinci-madonna-litta-breastfeeding</a:t>
            </a:r>
          </a:p>
        </p:txBody>
      </p:sp>
    </p:spTree>
    <p:extLst>
      <p:ext uri="{BB962C8B-B14F-4D97-AF65-F5344CB8AC3E}">
        <p14:creationId xmlns:p14="http://schemas.microsoft.com/office/powerpoint/2010/main" val="2613609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" y="5336738"/>
            <a:ext cx="58368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5’-...GCAATACAGAT</a:t>
            </a:r>
            <a:r>
              <a:rPr lang="en-US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AAGATAATGTAGC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CCCTG...-3’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-------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98436"/>
            <a:ext cx="847311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615618" y="3503782"/>
            <a:ext cx="3162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Lewinsky et al. (2005) Figure 3A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304800"/>
            <a:ext cx="83835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/>
              <a:t>LCT</a:t>
            </a:r>
            <a:r>
              <a:rPr lang="en-US" sz="2800" dirty="0" smtClean="0"/>
              <a:t> enhancer (left) and proximal promoter region (right)</a:t>
            </a:r>
            <a:endParaRPr lang="en-US" sz="2800" dirty="0"/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990600" y="3355538"/>
            <a:ext cx="381000" cy="1981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57200" y="59830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/>
              <a:t>Underline is Oct-1 binding site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/>
              <a:t>Dashed line is overlapping GATA binding site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3401" y="914400"/>
            <a:ext cx="80010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2000" dirty="0" smtClean="0"/>
              <a:t>The enhancer is located within intron 13 of the upstream </a:t>
            </a:r>
            <a:r>
              <a:rPr lang="en-US" sz="2000" i="1" dirty="0" smtClean="0"/>
              <a:t>MCM6</a:t>
            </a:r>
            <a:r>
              <a:rPr lang="en-US" sz="2000" dirty="0" smtClean="0"/>
              <a:t> gene, over 13,000 base pairs away from the transcription start site.</a:t>
            </a:r>
          </a:p>
          <a:p>
            <a:pPr marL="690563" lvl="1" indent="-233363">
              <a:buFont typeface="Arial" panose="020B0604020202020204" pitchFamily="34" charset="0"/>
              <a:buChar char="•"/>
            </a:pPr>
            <a:r>
              <a:rPr lang="en-US" dirty="0"/>
              <a:t>3 TF binding sites in proximal </a:t>
            </a:r>
            <a:r>
              <a:rPr lang="en-US" dirty="0" smtClean="0"/>
              <a:t>promoter</a:t>
            </a:r>
          </a:p>
          <a:p>
            <a:pPr marL="690563" lvl="1" indent="-233363">
              <a:buFont typeface="Arial" panose="020B0604020202020204" pitchFamily="34" charset="0"/>
              <a:buChar char="•"/>
            </a:pPr>
            <a:r>
              <a:rPr lang="en-US" dirty="0" smtClean="0"/>
              <a:t>5 </a:t>
            </a:r>
            <a:r>
              <a:rPr lang="en-US" dirty="0"/>
              <a:t>TF binding sites in </a:t>
            </a:r>
            <a:r>
              <a:rPr lang="en-US" dirty="0" smtClean="0"/>
              <a:t>enhancer</a:t>
            </a:r>
            <a:endParaRPr lang="en-US" dirty="0"/>
          </a:p>
          <a:p>
            <a:pPr marL="690563" lvl="1" indent="-233363">
              <a:buFont typeface="Arial" panose="020B0604020202020204" pitchFamily="34" charset="0"/>
              <a:buChar char="•"/>
            </a:pPr>
            <a:r>
              <a:rPr lang="en-US" dirty="0"/>
              <a:t>Total of 6 different TFs bind these 8 binding sites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28" name="Rectangle 27"/>
          <p:cNvSpPr/>
          <p:nvPr/>
        </p:nvSpPr>
        <p:spPr>
          <a:xfrm>
            <a:off x="1752600" y="3429000"/>
            <a:ext cx="1089626" cy="1068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2514600" y="3503782"/>
            <a:ext cx="2286000" cy="18426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39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" y="5336738"/>
            <a:ext cx="58368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5’-...GCAATACAGAT</a:t>
            </a:r>
            <a:r>
              <a:rPr lang="en-US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AAGATAATGTAG</a:t>
            </a:r>
            <a:r>
              <a:rPr lang="en-US" b="1" u="sng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CCCTG...-3’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-------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98436"/>
            <a:ext cx="847311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615618" y="3503782"/>
            <a:ext cx="3162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Lewinsky et al. (2005) Figure 3A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304800"/>
            <a:ext cx="83835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/>
              <a:t>LCT</a:t>
            </a:r>
            <a:r>
              <a:rPr lang="en-US" sz="2800" dirty="0" smtClean="0"/>
              <a:t> enhancer (left) and proximal promoter region (right)</a:t>
            </a:r>
            <a:endParaRPr lang="en-US" sz="2800" dirty="0"/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990600" y="3355538"/>
            <a:ext cx="381000" cy="1981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514600" y="3503782"/>
            <a:ext cx="2286000" cy="18426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895600" y="4584436"/>
            <a:ext cx="1219200" cy="838200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57200" y="59830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/>
              <a:t>Underline is Oct-1 binding site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dirty="0"/>
              <a:t>Dashed line is overlapping GATA binding site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3401" y="1066800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enhancer is located within intron 13 of the upstream </a:t>
            </a:r>
            <a:r>
              <a:rPr lang="en-US" sz="2000" i="1" dirty="0" smtClean="0"/>
              <a:t>MCM6</a:t>
            </a:r>
            <a:r>
              <a:rPr lang="en-US" sz="2000" dirty="0" smtClean="0"/>
              <a:t> gene, over 13,000 base pairs away from the transcription start site.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5257800" y="4191000"/>
            <a:ext cx="32394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European SNP associated with lactase persistence is at the end of the Oct-1 binding site.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78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-1" y="1177159"/>
            <a:ext cx="9171871" cy="3547241"/>
            <a:chOff x="-1" y="228600"/>
            <a:chExt cx="9171871" cy="3547241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276" t="11442" r="1034" b="31818"/>
            <a:stretch/>
          </p:blipFill>
          <p:spPr bwMode="auto">
            <a:xfrm>
              <a:off x="-1" y="228600"/>
              <a:ext cx="9171871" cy="35472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3579808" y="2074026"/>
              <a:ext cx="3066217" cy="1524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6432253" y="2171590"/>
              <a:ext cx="4603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5’</a:t>
              </a:r>
              <a:endPara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541216" y="2175165"/>
              <a:ext cx="4603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3’</a:t>
              </a:r>
              <a:endPara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066800" y="6412468"/>
            <a:ext cx="8043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3"/>
              </a:rPr>
              <a:t>http://www.ncbi.nlm.nih.gov/variation/view/?</a:t>
            </a:r>
            <a:r>
              <a:rPr lang="en-US" dirty="0" smtClean="0">
                <a:hlinkClick r:id="rId3"/>
              </a:rPr>
              <a:t>q=rs4988235</a:t>
            </a:r>
            <a:r>
              <a:rPr lang="en-US" dirty="0" smtClean="0"/>
              <a:t>, Accessed 19 June 2015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76200"/>
            <a:ext cx="8763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6 SNPs are located in or near the Oct-1 binding site in the </a:t>
            </a:r>
            <a:r>
              <a:rPr lang="en-US" sz="3200" i="1" dirty="0" smtClean="0"/>
              <a:t>LCT</a:t>
            </a:r>
            <a:r>
              <a:rPr lang="en-US" sz="3200" dirty="0" smtClean="0"/>
              <a:t> enhancer region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5208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97" t="36973" r="21610" b="33495"/>
          <a:stretch/>
        </p:blipFill>
        <p:spPr bwMode="auto">
          <a:xfrm>
            <a:off x="1770611" y="512464"/>
            <a:ext cx="5807823" cy="3145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057399" y="956648"/>
            <a:ext cx="5216235" cy="2596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988105" y="1209932"/>
            <a:ext cx="7842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5’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60044" y="1209932"/>
            <a:ext cx="7842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3’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3722132"/>
            <a:ext cx="811151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“Wild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type”: 5’-...CA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GG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TATCTT...-3’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rs185707784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: 5’-...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CAGGGGCTACA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TATCTT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...-3’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rs41380347: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5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CAGGGGCTAC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TTATCTT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...-3’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rs41456145: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5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CAGGGGCT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CATTATCTT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...-3’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rs4988235:   5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CAGGG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CTACATTATCTT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...-3’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rs4988236: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5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CAG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GGCTACATTATCTT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...-3’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rs41525747: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5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GGGCTACATTATCTT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...-3’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66800" y="6412468"/>
            <a:ext cx="8043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3"/>
              </a:rPr>
              <a:t>http://www.ncbi.nlm.nih.gov/variation/view/?</a:t>
            </a:r>
            <a:r>
              <a:rPr lang="en-US" dirty="0" smtClean="0">
                <a:hlinkClick r:id="rId3"/>
              </a:rPr>
              <a:t>q=rs4988235</a:t>
            </a:r>
            <a:r>
              <a:rPr lang="en-US" dirty="0" smtClean="0"/>
              <a:t>, Accessed 19 June 2015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941407" y="87868"/>
            <a:ext cx="5526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“wild type” and 6 SNP sequences, top strand only shown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49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8993" y="756821"/>
            <a:ext cx="8480207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top strand: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5’-...CA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GG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TATCTT...-3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bottom:      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3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’-...GT</a:t>
            </a:r>
            <a:r>
              <a:rPr lang="en-US" sz="2400" b="1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CC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GA</a:t>
            </a:r>
            <a:r>
              <a:rPr lang="en-US" sz="2400" b="1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400" b="1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ATAGAA...-5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rs185707784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5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CAGGGGCTACA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TATCTT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...-3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bottom:      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3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GTCCCCGATGT</a:t>
            </a:r>
            <a:r>
              <a:rPr lang="en-US" sz="2400" b="1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ATAGAA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...-5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rs41380347: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5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CAGGGGCTAC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TTATCTT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...-3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bottom:      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3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GTCCCCGATG</a:t>
            </a:r>
            <a:r>
              <a:rPr lang="en-US" sz="2400" b="1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AATAGAA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...-5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rs41456145: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5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CAGGGGCT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CATTATCTT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...-3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bottom:      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3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GTCCCCGA</a:t>
            </a:r>
            <a:r>
              <a:rPr lang="en-US" sz="2400" b="1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GTAATAGAA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...-5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rs4988235:     5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CAGGG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CTACATTATCTT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...-3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bottom:      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3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GTCCC</a:t>
            </a:r>
            <a:r>
              <a:rPr lang="en-US" sz="2400" b="1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GATGTAATAGAA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...-5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rs4988236: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5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CAG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GGCTACATTATCTT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...-3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bottom:      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3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GTC</a:t>
            </a:r>
            <a:r>
              <a:rPr lang="en-US" sz="2400" b="1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CCGATGTAATAGAA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...-5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rs41525747: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5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GGGCTACATTATCTT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...-3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3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GT</a:t>
            </a:r>
            <a:r>
              <a:rPr lang="en-US" sz="2400" b="1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CCCGATGTAATAGAA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...-5’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76200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“wild type” and 6 SNPs: both strands of DNA shown for each, top strand in black, bottom strand in grey, oriented as shown in NCBI Variation Viewer window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38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8993" y="756821"/>
            <a:ext cx="848020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bottom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:    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’-...GT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GA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ATAGAA...-5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rs185707784:   3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GTCCCCGATGT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ATAGAA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...-5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rs41380347 :   3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GTCCCCGATG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AATAGAA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...-5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rs41456145 :   3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GTCCCCGA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GTAATAGAA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...-5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rs4988235 :    3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GTCCC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GATGTAATAGAA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...-5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rs4988236 :    3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GTC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CCGATGTAATAGAA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...-5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s41525747:    3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’-...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GT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CCCGATGTAATAGAA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...-5’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76200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“wild type” and 6 SNPs: bottom strand only shown for each, oriented as shown in NCBI Variation Viewer window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3505200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“wild type” and 6 SNPs: bottom strand only shown for each, oriented as shown in </a:t>
            </a:r>
            <a:r>
              <a:rPr lang="en-US" i="1" dirty="0" smtClean="0"/>
              <a:t>LCT</a:t>
            </a:r>
            <a:r>
              <a:rPr lang="en-US" dirty="0" smtClean="0"/>
              <a:t> enhancer region/TF binding sites (reversed so 5’ is on left)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4064675"/>
            <a:ext cx="866455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bottom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:    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5’-...AAGATA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AG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CC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TG...-3’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rs185707784:  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’-...AAGATA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TGTAGCCCCTG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...-5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rs41380347 :  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’-...AAGATAA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GTAGCCCCTG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...-5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rs41456145 :  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’-...AAGATAATG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AGCCCCTG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...-5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rs4988235 :   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’-...AAGATAATGTAG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CCCTG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...-5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rs4988236 :   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’-...AAGATAATGTAGCC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CTG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...-5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s41525747:   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’-...AAGATAATGTAGCCC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TG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...-5’</a:t>
            </a:r>
          </a:p>
        </p:txBody>
      </p:sp>
    </p:spTree>
    <p:extLst>
      <p:ext uri="{BB962C8B-B14F-4D97-AF65-F5344CB8AC3E}">
        <p14:creationId xmlns:p14="http://schemas.microsoft.com/office/powerpoint/2010/main" val="8183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76200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“wild type” and 6 SNPs: bottom strand only shown for each, oriented as shown in </a:t>
            </a:r>
            <a:r>
              <a:rPr lang="en-US" i="1" dirty="0" smtClean="0"/>
              <a:t>LCT</a:t>
            </a:r>
            <a:r>
              <a:rPr lang="en-US" dirty="0" smtClean="0"/>
              <a:t> enhancer region/TF binding sites (reversed so 5’ is on left)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48831"/>
            <a:ext cx="9264075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bottom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  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5’-...AAGATA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TG...-3’</a:t>
            </a:r>
          </a:p>
          <a:p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rs185707784: 5’-...AAGATA</a:t>
            </a:r>
            <a:r>
              <a:rPr lang="en-US" sz="2000" b="1" dirty="0" smtClean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TG...-3’</a:t>
            </a:r>
          </a:p>
          <a:p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rs41380347:  5’-...AAGATA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TG...-3’</a:t>
            </a:r>
            <a:r>
              <a:rPr lang="en-US" sz="20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G-13915, Kenya</a:t>
            </a:r>
          </a:p>
          <a:p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rs41456145:  5’-...AAGATA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000" b="1" dirty="0" smtClean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TG...-3’</a:t>
            </a:r>
          </a:p>
          <a:p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rs4988235:   5’-...AAGATA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AG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TG...-3’ 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T-13910, Europe</a:t>
            </a:r>
          </a:p>
          <a:p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rs4988236:   5’-...AAGATA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TG...-3’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s41525747:  5’-...AAGATA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TG...-3’ </a:t>
            </a:r>
            <a:r>
              <a:rPr lang="en-US" sz="2000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G-13907, Sudan</a:t>
            </a:r>
            <a:endParaRPr lang="en-US" sz="20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4962"/>
            <a:ext cx="9144000" cy="225443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6208" y="4114800"/>
            <a:ext cx="3988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Graphic from original </a:t>
            </a:r>
            <a:r>
              <a:rPr lang="en-US" dirty="0" err="1" smtClean="0"/>
              <a:t>Evo</a:t>
            </a:r>
            <a:r>
              <a:rPr lang="en-US" dirty="0" smtClean="0"/>
              <a:t>-Ed PowerPoint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97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164068"/>
            <a:ext cx="899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“wild type” and 6 SNPs compared to Oct-1 binding site shown in Lewinsky et al. (2005), Fig. 2A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48831"/>
            <a:ext cx="9372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bottom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  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5’-...AAGATA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TG...-3’</a:t>
            </a:r>
          </a:p>
          <a:p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rs185707784: 5’-...AAGATA</a:t>
            </a:r>
            <a:r>
              <a:rPr lang="en-US" sz="2000" b="1" dirty="0" smtClean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TG...-3’</a:t>
            </a:r>
          </a:p>
          <a:p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rs41380347:  5’-...AAGATA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0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TG...-3’</a:t>
            </a:r>
            <a:r>
              <a:rPr lang="en-US" sz="20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G-13915, Kenya</a:t>
            </a:r>
          </a:p>
          <a:p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rs41456145:  5’-...AAGATA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000" b="1" dirty="0" smtClean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TG...-3’</a:t>
            </a:r>
          </a:p>
          <a:p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rs4988235:   5’-...AAGATA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AG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TG...-3’ 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T-13910, Europe</a:t>
            </a:r>
          </a:p>
          <a:p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rs4988236:   5’-...AAGATA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TG...-3’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s41525747:  5’-...AAGATA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AG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TG...-3’ </a:t>
            </a:r>
            <a:r>
              <a:rPr lang="en-US" sz="2000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G-13907, Sudan</a:t>
            </a:r>
          </a:p>
          <a:p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Transfac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M000137:  NNNRTA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NN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Oct-1 consensus sequence                     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5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’-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GGCAATACAGAT</a:t>
            </a:r>
            <a:r>
              <a:rPr lang="en-US" sz="20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AAGATAATGTAG</a:t>
            </a:r>
            <a:r>
              <a:rPr lang="en-US" sz="2000" b="1" u="sng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C-3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-------</a:t>
            </a:r>
            <a:endParaRPr lang="en-US" sz="20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dirty="0" smtClean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3733800"/>
            <a:ext cx="46104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 smtClean="0"/>
              <a:t>Underline is Oct-1 binding site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 smtClean="0"/>
              <a:t>Dashed line is overlapping GATA binding site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4724400"/>
            <a:ext cx="4953000" cy="198894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010567" y="6412468"/>
            <a:ext cx="28771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http://motifmap.ics.uci.edu/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81049" y="5005401"/>
            <a:ext cx="4286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DNA logo of Oct-1 binding motif (M000137)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72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1209</Words>
  <Application>Microsoft Office PowerPoint</Application>
  <PresentationFormat>On-screen Show (4:3)</PresentationFormat>
  <Paragraphs>133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 D. Dahlquist</dc:creator>
  <cp:lastModifiedBy>Dahlquist, Kam D.</cp:lastModifiedBy>
  <cp:revision>74</cp:revision>
  <dcterms:created xsi:type="dcterms:W3CDTF">2015-06-18T20:05:42Z</dcterms:created>
  <dcterms:modified xsi:type="dcterms:W3CDTF">2015-11-02T18:20:50Z</dcterms:modified>
</cp:coreProperties>
</file>