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5" name="Shape 20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2" name="Shape 22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9" name="Shape 22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*Comparison of Shade and Sahara </a:t>
            </a:r>
            <a:r>
              <a:rPr i="1" lang="en-US" sz="1000">
                <a:solidFill>
                  <a:schemeClr val="dk1"/>
                </a:solidFill>
              </a:rPr>
              <a:t>et al. </a:t>
            </a:r>
            <a:r>
              <a:rPr lang="en-US" sz="1000">
                <a:solidFill>
                  <a:schemeClr val="dk1"/>
                </a:solidFill>
              </a:rPr>
              <a:t>(2000) yield conflicting and supporting results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*Comparison of 634 cold-responsive genes</a:t>
            </a:r>
          </a:p>
          <a:p>
            <a:pPr lvl="0">
              <a:lnSpc>
                <a:spcPct val="115000"/>
              </a:lnSpc>
              <a:spcBef>
                <a:spcPts val="4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*Contradiction between the Schade and Sahara et al. (2002) data. Difference found in induction or repression of ribosomal genes.</a:t>
            </a:r>
          </a:p>
          <a:p>
            <a:pPr lvl="0">
              <a:lnSpc>
                <a:spcPct val="115000"/>
              </a:lnSpc>
              <a:spcBef>
                <a:spcPts val="4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*Consistency between the Schade and Sahara et al. (2002) data. Environmental stress response genes being unregulated at times of exposure longer than 2 hours.</a:t>
            </a:r>
          </a:p>
        </p:txBody>
      </p:sp>
      <p:sp>
        <p:nvSpPr>
          <p:cNvPr id="243" name="Shape 24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0" name="Shape 25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7" name="Shape 25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3" name="Shape 26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 rot="5400000">
            <a:off x="2309018" y="-251619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Shape 37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0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0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07.png"/><Relationship Id="rId4" Type="http://schemas.openxmlformats.org/officeDocument/2006/relationships/image" Target="../media/image08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09.png"/><Relationship Id="rId4" Type="http://schemas.openxmlformats.org/officeDocument/2006/relationships/image" Target="../media/image1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2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ctrTitle"/>
          </p:nvPr>
        </p:nvSpPr>
        <p:spPr>
          <a:xfrm>
            <a:off x="685800" y="304800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Cold Adaptation in Budding Yeast</a:t>
            </a:r>
          </a:p>
        </p:txBody>
      </p:sp>
      <p:sp>
        <p:nvSpPr>
          <p:cNvPr id="85" name="Shape 85"/>
          <p:cNvSpPr txBox="1"/>
          <p:nvPr>
            <p:ph idx="1" type="subTitle"/>
          </p:nvPr>
        </p:nvSpPr>
        <p:spPr>
          <a:xfrm>
            <a:off x="763650" y="2158800"/>
            <a:ext cx="7616700" cy="8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Schade, B., Jansen, G., Whiteway, M., Entian, K. D., &amp; Thomas, D. Y. (2004). Cold adaptation in budding yeast. </a:t>
            </a:r>
            <a:r>
              <a:rPr i="1" lang="en-US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Molecular biology of the cell</a:t>
            </a:r>
            <a:r>
              <a:rPr lang="en-US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</a:t>
            </a:r>
            <a:r>
              <a:rPr i="1" lang="en-US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15</a:t>
            </a:r>
            <a:r>
              <a:rPr lang="en-US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(12), 5492-5502.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1433100" y="3623925"/>
            <a:ext cx="6277800" cy="24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>
                <a:solidFill>
                  <a:schemeClr val="dk1"/>
                </a:solidFill>
                <a:highlight>
                  <a:srgbClr val="FFFFFF"/>
                </a:highlight>
              </a:rPr>
              <a:t>Avery Vernon Moore, Courtney Merriam, Jordan Detamore, Zachary Goldstein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Department of Biology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Loyola Marymount University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BIOL </a:t>
            </a:r>
            <a:r>
              <a:rPr lang="en-US" sz="2400">
                <a:solidFill>
                  <a:schemeClr val="dk1"/>
                </a:solidFill>
              </a:rPr>
              <a:t>368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December 1</a:t>
            </a:r>
            <a:r>
              <a:rPr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3, 201</a:t>
            </a:r>
            <a:r>
              <a:rPr lang="en-US" sz="2400">
                <a:solidFill>
                  <a:schemeClr val="dk1"/>
                </a:solidFill>
              </a:rPr>
              <a:t>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0" y="12526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lang="en-US" sz="3200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Vertical dendrogram shows similarities between different times of exposure to cold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250075" y="5720125"/>
            <a:ext cx="8993100" cy="9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683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</a:pPr>
            <a:r>
              <a:rPr b="1"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Regulation responses in ECR and LCR	</a:t>
            </a:r>
          </a:p>
          <a:p>
            <a:pPr indent="-368300" lvl="0" marL="457200" rtl="0">
              <a:lnSpc>
                <a:spcPct val="80000"/>
              </a:lnSpc>
              <a:spcBef>
                <a:spcPts val="0"/>
              </a:spcBef>
              <a:buSzPct val="100000"/>
            </a:pPr>
            <a:r>
              <a:rPr b="1" lang="en-US" sz="2200">
                <a:latin typeface="Arial"/>
                <a:ea typeface="Arial"/>
                <a:cs typeface="Arial"/>
                <a:sym typeface="Arial"/>
              </a:rPr>
              <a:t>Gene expression patterns on horizontal dendrogram</a:t>
            </a:r>
          </a:p>
        </p:txBody>
      </p:sp>
      <p:pic>
        <p:nvPicPr>
          <p:cNvPr descr="Screen shot 2013-04-22 at 8.38.50 PM.png" id="151" name="Shape 1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06550" y="1459525"/>
            <a:ext cx="6930900" cy="426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0" y="274637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Genes in ECR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ssociated with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ransport,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ipid and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mino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cid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etabolism,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ranscription, and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ther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nknown ORFs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3996700" y="1711100"/>
            <a:ext cx="5147100" cy="51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1115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Transcription genes included the RNA helicase genes, the RNA processing genes, and the RNA polymerase subunit gene.</a:t>
            </a:r>
          </a:p>
          <a:p>
            <a:pPr indent="-31115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Genes involved in lipid metabolism involved in membrane fluidity were also affected (ex: OLE1).</a:t>
            </a:r>
          </a:p>
          <a:p>
            <a:pPr indent="-31115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Expression of 32 genes were reduced by at least twofold in the first 2 hours.</a:t>
            </a:r>
          </a:p>
        </p:txBody>
      </p:sp>
      <p:grpSp>
        <p:nvGrpSpPr>
          <p:cNvPr id="158" name="Shape 158"/>
          <p:cNvGrpSpPr/>
          <p:nvPr/>
        </p:nvGrpSpPr>
        <p:grpSpPr>
          <a:xfrm>
            <a:off x="120000" y="1655950"/>
            <a:ext cx="3754500" cy="5007000"/>
            <a:chOff x="473075" y="1628775"/>
            <a:chExt cx="3754500" cy="5007000"/>
          </a:xfrm>
        </p:grpSpPr>
        <p:pic>
          <p:nvPicPr>
            <p:cNvPr descr="Screen shot 2013-04-22 at 8.58.07 PM.png" id="159" name="Shape 15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73075" y="1628775"/>
              <a:ext cx="3754500" cy="5007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0" name="Shape 160"/>
            <p:cNvSpPr/>
            <p:nvPr/>
          </p:nvSpPr>
          <p:spPr>
            <a:xfrm>
              <a:off x="1077912" y="2574925"/>
              <a:ext cx="261936" cy="977899"/>
            </a:xfrm>
            <a:prstGeom prst="downArrow">
              <a:avLst>
                <a:gd fmla="val 18720" name="adj1"/>
                <a:gd fmla="val 50000" name="adj2"/>
              </a:avLst>
            </a:prstGeom>
            <a:solidFill>
              <a:srgbClr val="FF0000"/>
            </a:solidFill>
            <a:ln cap="flat" cmpd="sng" w="9525">
              <a:solidFill>
                <a:srgbClr val="4A7EBB"/>
              </a:solidFill>
              <a:prstDash val="solid"/>
              <a:miter/>
              <a:headEnd len="med" w="med" type="none"/>
              <a:tailEnd len="med" w="med" type="none"/>
            </a:ln>
            <a:effectLst>
              <a:outerShdw blurRad="6350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Shape 161"/>
            <p:cNvSpPr/>
            <p:nvPr/>
          </p:nvSpPr>
          <p:spPr>
            <a:xfrm>
              <a:off x="2065336" y="2574925"/>
              <a:ext cx="261936" cy="977899"/>
            </a:xfrm>
            <a:prstGeom prst="downArrow">
              <a:avLst>
                <a:gd fmla="val 18720" name="adj1"/>
                <a:gd fmla="val 50000" name="adj2"/>
              </a:avLst>
            </a:prstGeom>
            <a:solidFill>
              <a:srgbClr val="FF0000"/>
            </a:solidFill>
            <a:ln cap="flat" cmpd="sng" w="9525">
              <a:solidFill>
                <a:srgbClr val="4A7EBB"/>
              </a:solidFill>
              <a:prstDash val="solid"/>
              <a:miter/>
              <a:headEnd len="med" w="med" type="none"/>
              <a:tailEnd len="med" w="med" type="none"/>
            </a:ln>
            <a:effectLst>
              <a:outerShdw blurRad="6350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Shape 162"/>
            <p:cNvSpPr/>
            <p:nvPr/>
          </p:nvSpPr>
          <p:spPr>
            <a:xfrm>
              <a:off x="3035300" y="2574925"/>
              <a:ext cx="261936" cy="977899"/>
            </a:xfrm>
            <a:prstGeom prst="downArrow">
              <a:avLst>
                <a:gd fmla="val 18720" name="adj1"/>
                <a:gd fmla="val 50000" name="adj2"/>
              </a:avLst>
            </a:prstGeom>
            <a:solidFill>
              <a:srgbClr val="FF0000"/>
            </a:solidFill>
            <a:ln cap="flat" cmpd="sng" w="9525">
              <a:solidFill>
                <a:srgbClr val="4A7EBB"/>
              </a:solidFill>
              <a:prstDash val="solid"/>
              <a:miter/>
              <a:headEnd len="med" w="med" type="none"/>
              <a:tailEnd len="med" w="med" type="none"/>
            </a:ln>
            <a:effectLst>
              <a:outerShdw blurRad="6350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Shape 163"/>
            <p:cNvSpPr/>
            <p:nvPr/>
          </p:nvSpPr>
          <p:spPr>
            <a:xfrm>
              <a:off x="3814762" y="1962150"/>
              <a:ext cx="260350" cy="977899"/>
            </a:xfrm>
            <a:prstGeom prst="downArrow">
              <a:avLst>
                <a:gd fmla="val 18720" name="adj1"/>
                <a:gd fmla="val 50000" name="adj2"/>
              </a:avLst>
            </a:prstGeom>
            <a:solidFill>
              <a:srgbClr val="FF0000"/>
            </a:solidFill>
            <a:ln cap="flat" cmpd="sng" w="9525">
              <a:solidFill>
                <a:srgbClr val="4A7EBB"/>
              </a:solidFill>
              <a:prstDash val="solid"/>
              <a:miter/>
              <a:headEnd len="med" w="med" type="none"/>
              <a:tailEnd len="med" w="med" type="none"/>
            </a:ln>
            <a:effectLst>
              <a:outerShdw blurRad="6350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457200" y="1417623"/>
            <a:ext cx="8532900" cy="54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19050" lvl="0" rtl="0">
              <a:lnSpc>
                <a:spcPct val="115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Unicellular organisms respond to stress, little is known about cell response to cold shock</a:t>
            </a:r>
          </a:p>
          <a:p>
            <a:pPr indent="19050" lvl="0" rtl="0">
              <a:lnSpc>
                <a:spcPct val="90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shock affects transcriptional responses in </a:t>
            </a:r>
            <a:r>
              <a:rPr i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Saccharomyces cerevisiae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Two distinct expression patterns are defined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as an early (ECR) and late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(LCR) 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response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Study suggests environmental stress response (ESR) is activated during the late cold response (LCR)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Significance of g</a:t>
            </a: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lycogen and trehalose accumulation and the induction of transcriptional activators Msn2p and Msn4p occurr</a:t>
            </a:r>
            <a:r>
              <a:rPr b="1"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</a:t>
            </a: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during the LCR.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ECR did not show markers of the ESR.</a:t>
            </a:r>
          </a:p>
          <a:p>
            <a:pPr indent="-34290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Shape 170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90000"/>
              </a:lnSpc>
              <a:spcBef>
                <a:spcPts val="54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0" y="17461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Genes in LCR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ssociated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ith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arbohydrate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etabolism</a:t>
            </a: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4141950" y="1160600"/>
            <a:ext cx="5002200" cy="57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175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280 LCR genes were induced at 12 and/or 60 hours.</a:t>
            </a:r>
          </a:p>
          <a:p>
            <a:pPr indent="-27940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1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Genes identified are involved in glycolysis, glycogen metabolism, and trehalose metabolism. </a:t>
            </a:r>
          </a:p>
          <a:p>
            <a:pPr indent="-27940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1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Another set of induced LCR genes encode for heat shock proteins.</a:t>
            </a:r>
          </a:p>
          <a:p>
            <a:pPr indent="-317500" lvl="0" marL="342900" marR="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256 LCR genes were repressed.</a:t>
            </a:r>
          </a:p>
          <a:p>
            <a:pPr indent="-27940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1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Genes identified are involved in protein synthesis, nucleotide biosynthesis, protein modification and vesicle transport.</a:t>
            </a:r>
          </a:p>
        </p:txBody>
      </p:sp>
      <p:grpSp>
        <p:nvGrpSpPr>
          <p:cNvPr id="177" name="Shape 177"/>
          <p:cNvGrpSpPr/>
          <p:nvPr/>
        </p:nvGrpSpPr>
        <p:grpSpPr>
          <a:xfrm>
            <a:off x="-76200" y="1058875"/>
            <a:ext cx="4313237" cy="5799136"/>
            <a:chOff x="139700" y="1038225"/>
            <a:chExt cx="4313237" cy="5799136"/>
          </a:xfrm>
        </p:grpSpPr>
        <p:pic>
          <p:nvPicPr>
            <p:cNvPr descr="Screen shot 2013-04-22 at 8.58.13 PM.png" id="178" name="Shape 17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39700" y="1038225"/>
              <a:ext cx="4313237" cy="579913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9" name="Shape 179"/>
            <p:cNvSpPr/>
            <p:nvPr/>
          </p:nvSpPr>
          <p:spPr>
            <a:xfrm>
              <a:off x="817562" y="1792286"/>
              <a:ext cx="260350" cy="676275"/>
            </a:xfrm>
            <a:prstGeom prst="downArrow">
              <a:avLst>
                <a:gd fmla="val 17434" name="adj1"/>
                <a:gd fmla="val 50000" name="adj2"/>
              </a:avLst>
            </a:prstGeom>
            <a:solidFill>
              <a:srgbClr val="FF0000"/>
            </a:solidFill>
            <a:ln cap="flat" cmpd="sng" w="9525">
              <a:solidFill>
                <a:srgbClr val="4A7EBB"/>
              </a:solidFill>
              <a:prstDash val="solid"/>
              <a:miter/>
              <a:headEnd len="med" w="med" type="none"/>
              <a:tailEnd len="med" w="med" type="none"/>
            </a:ln>
            <a:effectLst>
              <a:outerShdw blurRad="6350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Shape 180"/>
            <p:cNvSpPr/>
            <p:nvPr/>
          </p:nvSpPr>
          <p:spPr>
            <a:xfrm>
              <a:off x="1652586" y="2157411"/>
              <a:ext cx="644524" cy="311149"/>
            </a:xfrm>
            <a:prstGeom prst="rightArrow">
              <a:avLst>
                <a:gd fmla="val 16378" name="adj1"/>
                <a:gd fmla="val 50000" name="adj2"/>
              </a:avLst>
            </a:prstGeom>
            <a:solidFill>
              <a:srgbClr val="FF0000"/>
            </a:solidFill>
            <a:ln cap="flat" cmpd="sng" w="9525">
              <a:solidFill>
                <a:srgbClr val="4A7EBB"/>
              </a:solidFill>
              <a:prstDash val="solid"/>
              <a:miter/>
              <a:headEnd len="med" w="med" type="none"/>
              <a:tailEnd len="med" w="med" type="none"/>
            </a:ln>
            <a:effectLst>
              <a:outerShdw blurRad="6350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Temperature downshift yields similar response </a:t>
            </a:r>
            <a:r>
              <a:rPr b="1" lang="en-US" sz="3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early cold shock response.</a:t>
            </a:r>
          </a:p>
        </p:txBody>
      </p:sp>
      <p:pic>
        <p:nvPicPr>
          <p:cNvPr descr="An external file that holds a picture, illustration, etc. Object name is zmk0120429490002.jpg" id="186" name="Shape 1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3850" y="1600075"/>
            <a:ext cx="3894000" cy="49149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Shape 187"/>
          <p:cNvSpPr txBox="1"/>
          <p:nvPr>
            <p:ph idx="1" type="body"/>
          </p:nvPr>
        </p:nvSpPr>
        <p:spPr>
          <a:xfrm>
            <a:off x="4087850" y="1860475"/>
            <a:ext cx="4820700" cy="46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47% of induced early cold shock genes were induced by the temperature downshift (a).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large amount of down regulated genes in early cold shock were also repressed in the</a:t>
            </a:r>
            <a:r>
              <a:rPr b="1" lang="en-US" sz="2800"/>
              <a:t> </a:t>
            </a: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temperature downshift (b).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ECR </a:t>
            </a:r>
            <a:r>
              <a:rPr b="1" lang="en-US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enes </a:t>
            </a:r>
            <a:r>
              <a:rPr b="1" lang="en-US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howed </a:t>
            </a:r>
            <a:r>
              <a:rPr b="1" lang="en-US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eciprocal </a:t>
            </a:r>
            <a:r>
              <a:rPr b="1" lang="en-US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ranscriptional </a:t>
            </a:r>
            <a:r>
              <a:rPr b="1" lang="en-US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ehavior in </a:t>
            </a:r>
            <a:r>
              <a:rPr b="1" lang="en-US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omparison to </a:t>
            </a:r>
            <a:r>
              <a:rPr b="1" lang="en-US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ther </a:t>
            </a:r>
            <a:r>
              <a:rPr b="1" lang="en-US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tress </a:t>
            </a:r>
            <a:r>
              <a:rPr b="1" lang="en-US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timuli</a:t>
            </a:r>
          </a:p>
        </p:txBody>
      </p:sp>
      <p:pic>
        <p:nvPicPr>
          <p:cNvPr descr="Screen shot 2013-04-22 at 9.19.53 PM.png" id="193" name="Shape 1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60450"/>
            <a:ext cx="4432200" cy="4622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Shape 194"/>
          <p:cNvSpPr txBox="1"/>
          <p:nvPr>
            <p:ph idx="1" type="body"/>
          </p:nvPr>
        </p:nvSpPr>
        <p:spPr>
          <a:xfrm>
            <a:off x="4432199" y="1374775"/>
            <a:ext cx="4711800" cy="54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2385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Comparison of ECR genes (CS 2 hours) to LCR genes (CS 12 hours) and to the responses to other stimuli.</a:t>
            </a:r>
          </a:p>
          <a:p>
            <a:pPr indent="-323850" lvl="0" marL="342900" marR="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Half of repressed ECR genes were induced in heat shock.</a:t>
            </a:r>
          </a:p>
          <a:p>
            <a:pPr indent="-323850" lvl="0" marL="342900" marR="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40% of induced ECR genes were repressed after 0.5 h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ours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heat shock.</a:t>
            </a:r>
          </a:p>
          <a:p>
            <a:pPr indent="-323850" lvl="0" marL="342900" marR="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18% of induced ECR genes showed no heat shock response.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x="69012" y="5657850"/>
            <a:ext cx="42942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CS=cold shock, MD=menadione, XS=oxidative stress, OS=osmotic stress, DTT=reducing agent, HS=heat shock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type="title"/>
          </p:nvPr>
        </p:nvSpPr>
        <p:spPr>
          <a:xfrm>
            <a:off x="0" y="206375"/>
            <a:ext cx="9144000" cy="146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LCR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enes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howed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consistent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ranscriptional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esponses </a:t>
            </a:r>
          </a:p>
        </p:txBody>
      </p:sp>
      <p:pic>
        <p:nvPicPr>
          <p:cNvPr descr="Screen shot 2013-04-22 at 9.20.03 PM.png" id="201" name="Shape 2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2300" y="1590675"/>
            <a:ext cx="4897500" cy="485310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Shape 202"/>
          <p:cNvSpPr txBox="1"/>
          <p:nvPr/>
        </p:nvSpPr>
        <p:spPr>
          <a:xfrm>
            <a:off x="5662598" y="2355850"/>
            <a:ext cx="3098400" cy="17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CS=cold shock, MD=menadione, XS=oxidative stress, OS=osmotic stress, DTT=reducing agent, HS=heat shock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</a:p>
        </p:txBody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x="457200" y="1417623"/>
            <a:ext cx="8532900" cy="54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19050" lvl="0" rtl="0">
              <a:lnSpc>
                <a:spcPct val="115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Unicellular organisms respond to stress, little is known about cell response to cold shock</a:t>
            </a:r>
          </a:p>
          <a:p>
            <a:pPr indent="19050" lvl="0" rtl="0">
              <a:lnSpc>
                <a:spcPct val="90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shock affects transcriptional responses in </a:t>
            </a:r>
            <a:r>
              <a:rPr i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Saccharomyces cerevisiae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Two distinct expression patterns are defined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as an early (ECR) and late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(LCR) 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response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Study suggests environmental stress response (ESR) is activated during the late cold response (LCR)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Significance of g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lycogen and trehalose accumulation and the induction of transcriptional activators Msn2p and Msn4p occurr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ing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during the LCR.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ECR did not show markers of the ESR.</a:t>
            </a:r>
          </a:p>
          <a:p>
            <a:pPr indent="-34290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90000"/>
              </a:lnSpc>
              <a:spcBef>
                <a:spcPts val="54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type="title"/>
          </p:nvPr>
        </p:nvSpPr>
        <p:spPr>
          <a:xfrm>
            <a:off x="0" y="22225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LCR Involves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he ESR and ECR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ndicates a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old-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pecific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ranscriptional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esponse</a:t>
            </a: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4060475" y="1492200"/>
            <a:ext cx="4970400" cy="53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3655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Induced and repressed LCR and ECR genes compared to identified environmental stress response (ESR) genes (Gasch </a:t>
            </a:r>
            <a:r>
              <a:rPr b="1" i="1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 al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., 2000).</a:t>
            </a:r>
          </a:p>
          <a:p>
            <a:pPr indent="-336550" lvl="0" marL="342900" marR="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Induced and repressed LCR genes had a significant overlap of 87 and 111 genes with induced ESR genes.</a:t>
            </a:r>
          </a:p>
          <a:p>
            <a:pPr indent="-336550" lvl="0" marL="342900" marR="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ECR and ESR genes did not have a significant overlap.</a:t>
            </a:r>
          </a:p>
          <a:p>
            <a:pPr indent="-171450" lvl="0" marL="17145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3846"/>
              <a:buFont typeface="Arial"/>
              <a:buNone/>
            </a:pPr>
            <a:r>
              <a:t/>
            </a:r>
            <a:endParaRPr b="1" i="0" sz="2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creen shot 2013-04-22 at 9.34.22 PM.png" id="216" name="Shape 2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6550" y="1812925"/>
            <a:ext cx="2238374" cy="36528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 shot 2013-04-22 at 9.34.27 PM.png" id="217" name="Shape 2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93936" y="1812925"/>
            <a:ext cx="1916112" cy="3597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8" name="Shape 218"/>
          <p:cNvCxnSpPr/>
          <p:nvPr/>
        </p:nvCxnSpPr>
        <p:spPr>
          <a:xfrm>
            <a:off x="1217612" y="2835275"/>
            <a:ext cx="260350" cy="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/>
            <a:headEnd len="med" w="med" type="none"/>
            <a:tailEnd len="med" w="med" type="none"/>
          </a:ln>
          <a:effectLst>
            <a:outerShdw blurRad="63500" dir="5400000" dist="20000">
              <a:srgbClr val="808080">
                <a:alpha val="37647"/>
              </a:srgbClr>
            </a:outerShdw>
          </a:effectLst>
        </p:spPr>
      </p:cxnSp>
      <p:cxnSp>
        <p:nvCxnSpPr>
          <p:cNvPr id="219" name="Shape 219"/>
          <p:cNvCxnSpPr/>
          <p:nvPr/>
        </p:nvCxnSpPr>
        <p:spPr>
          <a:xfrm>
            <a:off x="1217612" y="4727575"/>
            <a:ext cx="260350" cy="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/>
            <a:headEnd len="med" w="med" type="none"/>
            <a:tailEnd len="med" w="med" type="none"/>
          </a:ln>
          <a:effectLst>
            <a:outerShdw blurRad="63500" dir="5400000" dist="20000">
              <a:srgbClr val="808080">
                <a:alpha val="37647"/>
              </a:srgbClr>
            </a:outerShdw>
          </a:effectLst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Msn2p and msn4p play a major role in late cold shock response and environmental response</a:t>
            </a:r>
          </a:p>
        </p:txBody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3915599" y="2058250"/>
            <a:ext cx="5228400" cy="403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55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Msn2p and msn4p are transcription factors that are required for 99 long cold shock response genes.</a:t>
            </a:r>
          </a:p>
          <a:p>
            <a:pPr indent="-3556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are other factors that control late cold shock response.</a:t>
            </a:r>
          </a:p>
          <a:p>
            <a:pPr indent="-3556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Msn2p and msn4p have little effect in early cold shock response</a:t>
            </a:r>
          </a:p>
        </p:txBody>
      </p:sp>
      <p:pic>
        <p:nvPicPr>
          <p:cNvPr descr="An external file that holds a picture, illustration, etc. Object name is zmk0120429490004.jpg" id="226" name="Shape 2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417637"/>
            <a:ext cx="3573462" cy="53165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457200" y="1417624"/>
            <a:ext cx="8532900" cy="507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19050"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Unicellular organisms respond to stress, little is known about cell response to cold shock.</a:t>
            </a:r>
          </a:p>
          <a:p>
            <a:pPr indent="19050" lvl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Cold shock affects transcriptional responses in </a:t>
            </a:r>
            <a:r>
              <a:rPr b="1" i="1" lang="en-US" sz="2400">
                <a:latin typeface="Arial"/>
                <a:ea typeface="Arial"/>
                <a:cs typeface="Arial"/>
                <a:sym typeface="Arial"/>
              </a:rPr>
              <a:t>Saccharomyces cerevisiae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Two distinct expression patterns are defined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 an early (ECR) and late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(LCR) 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cold response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Study suggests environmental stress response (ESR) is activated during the late cold response (LCR).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Significant g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lycogen and trehalose accumulation and induction of transcriptional activators Msn2p and Msn4p 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occur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during the LCR.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ECR did not show markers of the ESR.</a:t>
            </a:r>
          </a:p>
          <a:p>
            <a:pPr indent="-34290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90000"/>
              </a:lnSpc>
              <a:spcBef>
                <a:spcPts val="54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/>
          <p:nvPr>
            <p:ph type="title"/>
          </p:nvPr>
        </p:nvSpPr>
        <p:spPr>
          <a:xfrm>
            <a:off x="0" y="3175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Genes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nvolved in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arbohydrate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etabolism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nduced at 12 hours</a:t>
            </a:r>
          </a:p>
        </p:txBody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x="0" y="4698700"/>
            <a:ext cx="9144000" cy="21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Increase in glycogen and trehalose content observed after 12 hours (LCR).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Induction of genes in carbohydrate metabolism depend on STREs in the promoters.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Mutant strains lacking Msn2p and Msn4p lose induction of these genes during cold treatment.</a:t>
            </a:r>
          </a:p>
        </p:txBody>
      </p:sp>
      <p:grpSp>
        <p:nvGrpSpPr>
          <p:cNvPr id="233" name="Shape 233"/>
          <p:cNvGrpSpPr/>
          <p:nvPr/>
        </p:nvGrpSpPr>
        <p:grpSpPr>
          <a:xfrm>
            <a:off x="679365" y="1174757"/>
            <a:ext cx="7785268" cy="3523944"/>
            <a:chOff x="376225" y="1174750"/>
            <a:chExt cx="7962024" cy="3658200"/>
          </a:xfrm>
        </p:grpSpPr>
        <p:pic>
          <p:nvPicPr>
            <p:cNvPr descr="Screen shot 2013-04-22 at 9.41.50 PM.png" id="234" name="Shape 23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6225" y="1174750"/>
              <a:ext cx="3765600" cy="3658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5" name="Shape 235"/>
            <p:cNvSpPr/>
            <p:nvPr/>
          </p:nvSpPr>
          <p:spPr>
            <a:xfrm>
              <a:off x="2886929" y="2253781"/>
              <a:ext cx="260400" cy="978000"/>
            </a:xfrm>
            <a:prstGeom prst="downArrow">
              <a:avLst>
                <a:gd fmla="val 18720" name="adj1"/>
                <a:gd fmla="val 50000" name="adj2"/>
              </a:avLst>
            </a:prstGeom>
            <a:solidFill>
              <a:srgbClr val="FF0000"/>
            </a:solidFill>
            <a:ln cap="flat" cmpd="sng" w="9525">
              <a:solidFill>
                <a:srgbClr val="4A7EBB"/>
              </a:solidFill>
              <a:prstDash val="solid"/>
              <a:miter/>
              <a:headEnd len="med" w="med" type="none"/>
              <a:tailEnd len="med" w="med" type="none"/>
            </a:ln>
            <a:effectLst>
              <a:outerShdw blurRad="6350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Shape 236"/>
            <p:cNvSpPr/>
            <p:nvPr/>
          </p:nvSpPr>
          <p:spPr>
            <a:xfrm>
              <a:off x="3472304" y="1174750"/>
              <a:ext cx="261900" cy="624000"/>
            </a:xfrm>
            <a:prstGeom prst="downArrow">
              <a:avLst>
                <a:gd fmla="val 17087" name="adj1"/>
                <a:gd fmla="val 50000" name="adj2"/>
              </a:avLst>
            </a:prstGeom>
            <a:solidFill>
              <a:srgbClr val="FF0000"/>
            </a:solidFill>
            <a:ln cap="flat" cmpd="sng" w="9525">
              <a:solidFill>
                <a:srgbClr val="4A7EBB"/>
              </a:solidFill>
              <a:prstDash val="solid"/>
              <a:miter/>
              <a:headEnd len="med" w="med" type="none"/>
              <a:tailEnd len="med" w="med" type="none"/>
            </a:ln>
            <a:effectLst>
              <a:outerShdw blurRad="6350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37" name="Shape 237"/>
            <p:cNvGrpSpPr/>
            <p:nvPr/>
          </p:nvGrpSpPr>
          <p:grpSpPr>
            <a:xfrm>
              <a:off x="4572650" y="1174750"/>
              <a:ext cx="3765600" cy="3658200"/>
              <a:chOff x="4518325" y="1256225"/>
              <a:chExt cx="3765600" cy="3658200"/>
            </a:xfrm>
          </p:grpSpPr>
          <p:pic>
            <p:nvPicPr>
              <p:cNvPr descr="Screen shot 2013-04-22 at 9.41.56 PM.png" id="238" name="Shape 23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4518325" y="1256225"/>
                <a:ext cx="3765600" cy="36582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39" name="Shape 239"/>
              <p:cNvSpPr/>
              <p:nvPr/>
            </p:nvSpPr>
            <p:spPr>
              <a:xfrm>
                <a:off x="7045325" y="2805111"/>
                <a:ext cx="261936" cy="977899"/>
              </a:xfrm>
              <a:prstGeom prst="downArrow">
                <a:avLst>
                  <a:gd fmla="val 18720" name="adj1"/>
                  <a:gd fmla="val 50000" name="adj2"/>
                </a:avLst>
              </a:prstGeom>
              <a:solidFill>
                <a:srgbClr val="FF0000"/>
              </a:solidFill>
              <a:ln cap="flat" cmpd="sng" w="9525">
                <a:solidFill>
                  <a:srgbClr val="4A7EBB"/>
                </a:solidFill>
                <a:prstDash val="solid"/>
                <a:miter/>
                <a:headEnd len="med" w="med" type="none"/>
                <a:tailEnd len="med" w="med" type="none"/>
              </a:ln>
              <a:effectLst>
                <a:outerShdw blurRad="63500" dir="5400000" dist="23000">
                  <a:srgbClr val="808080">
                    <a:alpha val="34901"/>
                  </a:srgbClr>
                </a:outerShdw>
              </a:effectLst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Shape 240"/>
              <p:cNvSpPr/>
              <p:nvPr/>
            </p:nvSpPr>
            <p:spPr>
              <a:xfrm>
                <a:off x="7654925" y="2203450"/>
                <a:ext cx="260350" cy="977899"/>
              </a:xfrm>
              <a:prstGeom prst="downArrow">
                <a:avLst>
                  <a:gd fmla="val 18720" name="adj1"/>
                  <a:gd fmla="val 50000" name="adj2"/>
                </a:avLst>
              </a:prstGeom>
              <a:solidFill>
                <a:srgbClr val="FF0000"/>
              </a:solidFill>
              <a:ln cap="flat" cmpd="sng" w="9525">
                <a:solidFill>
                  <a:srgbClr val="4A7EBB"/>
                </a:solidFill>
                <a:prstDash val="solid"/>
                <a:miter/>
                <a:headEnd len="med" w="med" type="none"/>
                <a:tailEnd len="med" w="med" type="none"/>
              </a:ln>
              <a:effectLst>
                <a:outerShdw blurRad="63500" dir="5400000" dist="23000">
                  <a:srgbClr val="808080">
                    <a:alpha val="34901"/>
                  </a:srgbClr>
                </a:outerShdw>
              </a:effectLst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>
            <p:ph type="title"/>
          </p:nvPr>
        </p:nvSpPr>
        <p:spPr>
          <a:xfrm>
            <a:off x="228600" y="211125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Comparison of Shade and Sahara </a:t>
            </a:r>
            <a:r>
              <a:rPr b="1" i="1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et al. </a:t>
            </a:r>
            <a:r>
              <a:rPr b="1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(2000)</a:t>
            </a:r>
          </a:p>
        </p:txBody>
      </p:sp>
      <p:sp>
        <p:nvSpPr>
          <p:cNvPr id="246" name="Shape 246"/>
          <p:cNvSpPr txBox="1"/>
          <p:nvPr>
            <p:ph idx="1" type="body"/>
          </p:nvPr>
        </p:nvSpPr>
        <p:spPr>
          <a:xfrm>
            <a:off x="4345650" y="1656775"/>
            <a:ext cx="4658100" cy="48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55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Comparison of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634 cold-responsive genes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-355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ontradiction between Schade and Sahara et al. (2002)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. I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nduction 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versus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repression of ribosomal genes.</a:t>
            </a:r>
          </a:p>
          <a:p>
            <a:pPr indent="-355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onsistency between the Schade and Sahara </a:t>
            </a: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 al.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(2002)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. E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nvironmental stress response genes u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n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regulated at times greater than 2 hours.</a:t>
            </a:r>
          </a:p>
        </p:txBody>
      </p:sp>
      <p:pic>
        <p:nvPicPr>
          <p:cNvPr descr="An external file that holds a picture, illustration, etc. Object name is zmk0120429490006.jpg" id="247" name="Shape 2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561701"/>
            <a:ext cx="3522900" cy="502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</a:p>
        </p:txBody>
      </p:sp>
      <p:sp>
        <p:nvSpPr>
          <p:cNvPr id="253" name="Shape 253"/>
          <p:cNvSpPr txBox="1"/>
          <p:nvPr>
            <p:ph idx="1" type="body"/>
          </p:nvPr>
        </p:nvSpPr>
        <p:spPr>
          <a:xfrm>
            <a:off x="457200" y="1417624"/>
            <a:ext cx="8532900" cy="507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19050"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Unicellular organisms respond to stress, little is known about cell response to cold shock.</a:t>
            </a:r>
          </a:p>
          <a:p>
            <a:pPr indent="19050" lvl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Cold shock affects transcriptional responses in </a:t>
            </a:r>
            <a:r>
              <a:rPr b="1" i="1" lang="en-US" sz="2400">
                <a:latin typeface="Arial"/>
                <a:ea typeface="Arial"/>
                <a:cs typeface="Arial"/>
                <a:sym typeface="Arial"/>
              </a:rPr>
              <a:t>Saccharomyces cerevisiae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Two distinct expression patterns are defined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 an early (ECR) and late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(LCR) 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cold response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Study suggests environmental stress response (ESR) is activated during the late cold response (LCR).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Significant g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lycogen and trehalose accumulation and induction of transcriptional activators Msn2p and Msn4p 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occur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during the LCR.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ECR did not show markers of the ESR.</a:t>
            </a:r>
          </a:p>
          <a:p>
            <a:pPr indent="-34290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Shape 254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90000"/>
              </a:lnSpc>
              <a:spcBef>
                <a:spcPts val="54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Acknowledgements</a:t>
            </a:r>
          </a:p>
        </p:txBody>
      </p:sp>
      <p:sp>
        <p:nvSpPr>
          <p:cNvPr id="260" name="Shape 260"/>
          <p:cNvSpPr txBox="1"/>
          <p:nvPr>
            <p:ph idx="1" type="body"/>
          </p:nvPr>
        </p:nvSpPr>
        <p:spPr>
          <a:xfrm>
            <a:off x="385325" y="2193950"/>
            <a:ext cx="6690600" cy="34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19100" lvl="0" marL="457200" rtl="0">
              <a:spcBef>
                <a:spcPts val="0"/>
              </a:spcBef>
              <a:buSzPct val="100000"/>
              <a:buFont typeface="Arial"/>
            </a:pPr>
            <a:r>
              <a:rPr b="1" lang="en-US" sz="3000">
                <a:latin typeface="Arial"/>
                <a:ea typeface="Arial"/>
                <a:cs typeface="Arial"/>
                <a:sym typeface="Arial"/>
              </a:rPr>
              <a:t>Dr. Dahlquist 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b="1"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rtl="0">
              <a:spcBef>
                <a:spcPts val="0"/>
              </a:spcBef>
              <a:buSzPct val="100000"/>
              <a:buFont typeface="Arial"/>
            </a:pPr>
            <a:r>
              <a:rPr b="1" lang="en-US" sz="3000">
                <a:latin typeface="Arial"/>
                <a:ea typeface="Arial"/>
                <a:cs typeface="Arial"/>
                <a:sym typeface="Arial"/>
              </a:rPr>
              <a:t>Department of Biology, Loyola Marymount University 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b="1"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rtl="0">
              <a:spcBef>
                <a:spcPts val="0"/>
              </a:spcBef>
              <a:buSzPct val="100000"/>
              <a:buFont typeface="Arial"/>
            </a:pPr>
            <a:r>
              <a:rPr b="1" lang="en-US" sz="3000">
                <a:latin typeface="Arial"/>
                <a:ea typeface="Arial"/>
                <a:cs typeface="Arial"/>
                <a:sym typeface="Arial"/>
              </a:rPr>
              <a:t>Bioinformatic Lab, Fall 2016 </a:t>
            </a:r>
          </a:p>
          <a:p>
            <a:pPr indent="0" lvl="0" marL="0" marR="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</a:p>
        </p:txBody>
      </p:sp>
      <p:sp>
        <p:nvSpPr>
          <p:cNvPr id="266" name="Shape 266"/>
          <p:cNvSpPr txBox="1"/>
          <p:nvPr>
            <p:ph idx="1" type="body"/>
          </p:nvPr>
        </p:nvSpPr>
        <p:spPr>
          <a:xfrm>
            <a:off x="457200" y="1384650"/>
            <a:ext cx="8229600" cy="408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76200" lvl="0" marL="76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Schade, B., Jansen, G., Whiteway, M., Entian, K. D., &amp; Thomas, D. Y. (2004). Cold adaptation in budding yeast. </a:t>
            </a:r>
            <a:r>
              <a:rPr i="1" lang="en-US" sz="2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Molecular biology of the cell</a:t>
            </a:r>
            <a:r>
              <a:rPr lang="en-US" sz="2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</a:t>
            </a:r>
            <a:r>
              <a:rPr i="1" lang="en-US" sz="2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15</a:t>
            </a:r>
            <a:r>
              <a:rPr lang="en-US" sz="2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(12), 5492-5502.</a:t>
            </a:r>
          </a:p>
          <a:p>
            <a:pPr indent="-34290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457200" y="1417623"/>
            <a:ext cx="8532900" cy="54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19050"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Unicellular organisms respond to stress, little is known about cell response to cold shock.</a:t>
            </a:r>
          </a:p>
          <a:p>
            <a:pPr indent="19050" lvl="0" rtl="0">
              <a:lnSpc>
                <a:spcPct val="90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b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shock affects transcriptional responses in </a:t>
            </a:r>
            <a:r>
              <a:rPr b="1" i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Saccharomyces cerevisiae</a:t>
            </a:r>
            <a:r>
              <a:rPr b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b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Two distinct expression patterns are defined</a:t>
            </a:r>
            <a:r>
              <a:rPr b="1"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as an early (ECR) and late</a:t>
            </a:r>
            <a:r>
              <a:rPr b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(LCR) </a:t>
            </a:r>
            <a:r>
              <a:rPr b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response</a:t>
            </a:r>
            <a:r>
              <a:rPr b="1"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b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Study suggests environmental stress response (ESR) is activated during the late cold response (LCR).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b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Significance of g</a:t>
            </a:r>
            <a:r>
              <a:rPr b="1"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lycogen and trehalose accumulation and the induction of transcriptional activators Msn2p and Msn4p occurr</a:t>
            </a:r>
            <a:r>
              <a:rPr b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ing</a:t>
            </a:r>
            <a:r>
              <a:rPr b="1"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during the LCR.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b="1"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ECR did not show markers of the ESR.</a:t>
            </a:r>
          </a:p>
          <a:p>
            <a:pPr indent="-34290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90000"/>
              </a:lnSpc>
              <a:spcBef>
                <a:spcPts val="54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0" y="274637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Yeast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ells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espond to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nvironmental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hanges on the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ranscriptional </a:t>
            </a:r>
            <a:r>
              <a:rPr b="1" lang="en-US"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evel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317500" y="1704975"/>
            <a:ext cx="8686800" cy="4957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700"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enes are induced or repressed due to changes in the environment.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Regulation of ESR depends on the function of transcription factors Msn2p and Msn4p that bind to stress response elements (STREs).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Little is known about yeast growth and survival at low temperatures.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Cold temperatures </a:t>
            </a:r>
            <a:r>
              <a:rPr b="1" lang="en-US" sz="2700">
                <a:latin typeface="Arial"/>
                <a:ea typeface="Arial"/>
                <a:cs typeface="Arial"/>
                <a:sym typeface="Arial"/>
              </a:rPr>
              <a:t>induce</a:t>
            </a: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physical and biochemical </a:t>
            </a:r>
            <a:r>
              <a:rPr b="1" lang="en-US" sz="2700">
                <a:latin typeface="Arial"/>
                <a:ea typeface="Arial"/>
                <a:cs typeface="Arial"/>
                <a:sym typeface="Arial"/>
              </a:rPr>
              <a:t>changes</a:t>
            </a: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such as decreased membrane fluidity and membrane transport.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457200" y="1417623"/>
            <a:ext cx="8532900" cy="54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19050" lvl="0" rtl="0">
              <a:lnSpc>
                <a:spcPct val="115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Unicellular organisms respond to stress, little is known about cell response to cold shock.</a:t>
            </a:r>
          </a:p>
          <a:p>
            <a:pPr indent="19050" lvl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Cold shock affects transcriptional responses in </a:t>
            </a:r>
            <a:r>
              <a:rPr b="1" i="1" lang="en-US" sz="2400">
                <a:latin typeface="Arial"/>
                <a:ea typeface="Arial"/>
                <a:cs typeface="Arial"/>
                <a:sym typeface="Arial"/>
              </a:rPr>
              <a:t>Saccharomyces cerevisiae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Two distinct expression patterns are defined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as an early (ECR) and late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(LCR) 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response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Study suggests environmental stress response (ESR) is activated during the late cold response (LCR).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Significance of g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lycogen and trehalose accumulation and the induction of transcriptional activators Msn2p and Msn4p occurr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ing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during the LCR.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ECR did not show markers of the ESR.</a:t>
            </a:r>
          </a:p>
          <a:p>
            <a:pPr indent="-34290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Shape 113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90000"/>
              </a:lnSpc>
              <a:spcBef>
                <a:spcPts val="54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Cold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hock in </a:t>
            </a:r>
            <a:r>
              <a:rPr b="1" i="1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S. cerevisiae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ild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ype and Δmsn2, Δmsn4 </a:t>
            </a:r>
            <a:r>
              <a:rPr b="1" lang="en-US" sz="3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1" i="0" lang="en-US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trains 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457200" y="1600200"/>
            <a:ext cx="8229600" cy="4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Diploid strains were used to perform cold shock and DNA microarrays.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Samples collected at 0m, 10m, 30m, 120m, 12 h</a:t>
            </a:r>
            <a:r>
              <a:rPr b="1" lang="en-US" sz="2700">
                <a:latin typeface="Arial"/>
                <a:ea typeface="Arial"/>
                <a:cs typeface="Arial"/>
                <a:sym typeface="Arial"/>
              </a:rPr>
              <a:t>ours</a:t>
            </a: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and 60</a:t>
            </a:r>
            <a:r>
              <a:rPr b="1" lang="en-US" sz="2700">
                <a:latin typeface="Arial"/>
                <a:ea typeface="Arial"/>
                <a:cs typeface="Arial"/>
                <a:sym typeface="Arial"/>
              </a:rPr>
              <a:t> hours</a:t>
            </a: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Glucose and trehalose concentrations in the yeast cells were determined for each sample.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Study compared experimental data to Gasch </a:t>
            </a:r>
            <a:r>
              <a:rPr b="1" i="1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 al.</a:t>
            </a: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(2000) and Sahara </a:t>
            </a:r>
            <a:r>
              <a:rPr b="1" i="1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 al.</a:t>
            </a: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(2002) data.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Student’s t-test (p value &lt; 0.03) was used for experimental analysis.</a:t>
            </a:r>
          </a:p>
          <a:p>
            <a:pPr indent="-34290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i="0" sz="27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457200" y="1417623"/>
            <a:ext cx="8532900" cy="54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19050" lvl="0" rtl="0">
              <a:lnSpc>
                <a:spcPct val="115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Unicellular organisms respond to stress, little is known about cell response to cold shock.</a:t>
            </a:r>
          </a:p>
          <a:p>
            <a:pPr indent="19050" lvl="0" rtl="0">
              <a:lnSpc>
                <a:spcPct val="90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shock affects transcriptional responses in </a:t>
            </a:r>
            <a:r>
              <a:rPr i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Saccharomyces cerevisiae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Two distinct expression patterns are defined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 an early (ECR) and late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(LCR) 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cold response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Study suggests environmental stress response (ESR) is activated during the late cold response (LCR).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Significance of g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lycogen and trehalose accumulation and the induction of transcriptional activators Msn2p and Msn4p occurr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ing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during the LCR.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ECR did not show markers of the ESR.</a:t>
            </a:r>
          </a:p>
          <a:p>
            <a:pPr indent="-34290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90000"/>
              </a:lnSpc>
              <a:spcBef>
                <a:spcPts val="54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0" y="37150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lnSpc>
                <a:spcPct val="80000"/>
              </a:lnSpc>
              <a:spcBef>
                <a:spcPts val="0"/>
              </a:spcBef>
              <a:buNone/>
            </a:pPr>
            <a:r>
              <a:rPr b="1" i="1" lang="en-US" sz="3400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S. cerevisiae </a:t>
            </a:r>
            <a:r>
              <a:rPr b="1" lang="en-US" sz="3400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respond to temperature change from 30 to 10°C</a:t>
            </a:r>
          </a:p>
        </p:txBody>
      </p:sp>
      <p:pic>
        <p:nvPicPr>
          <p:cNvPr descr="Screen shot 2013-04-22 at 8.38.41 PM.png" id="132" name="Shape 132"/>
          <p:cNvPicPr preferRelativeResize="0"/>
          <p:nvPr/>
        </p:nvPicPr>
        <p:blipFill rotWithShape="1">
          <a:blip r:embed="rId3">
            <a:alphaModFix/>
          </a:blip>
          <a:srcRect b="0" l="2660" r="3346" t="0"/>
          <a:stretch/>
        </p:blipFill>
        <p:spPr>
          <a:xfrm>
            <a:off x="0" y="1514487"/>
            <a:ext cx="5222700" cy="4148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Shape 133"/>
          <p:cNvSpPr txBox="1"/>
          <p:nvPr>
            <p:ph idx="1" type="body"/>
          </p:nvPr>
        </p:nvSpPr>
        <p:spPr>
          <a:xfrm>
            <a:off x="5065200" y="1852625"/>
            <a:ext cx="4078800" cy="42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36550" lvl="0" marL="342900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634 genes examined.</a:t>
            </a:r>
          </a:p>
          <a:p>
            <a:pPr indent="-336550" lvl="0" marL="342900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induced gene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 clusters</a:t>
            </a:r>
          </a:p>
          <a:p>
            <a:pPr indent="-336550" lvl="0" marL="342900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repressed genes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 clusters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336550" lvl="0" marL="342900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Clusters D, E are ECR during 0-2 hours.</a:t>
            </a:r>
          </a:p>
          <a:p>
            <a:pPr indent="-336550" lvl="0" marL="342900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Clusters A, B, C are LCR after 12 and 60 hours.</a:t>
            </a:r>
          </a:p>
          <a:p>
            <a:pPr indent="-342900" lvl="0" marL="34290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13636"/>
              <a:buFont typeface="Arial"/>
              <a:buNone/>
            </a:pPr>
            <a:r>
              <a:t/>
            </a:r>
            <a:endParaRPr b="1" i="0" sz="2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Shape 134"/>
          <p:cNvSpPr txBox="1"/>
          <p:nvPr/>
        </p:nvSpPr>
        <p:spPr>
          <a:xfrm>
            <a:off x="815975" y="5849937"/>
            <a:ext cx="442912" cy="457200"/>
          </a:xfrm>
          <a:prstGeom prst="rect">
            <a:avLst/>
          </a:prstGeom>
          <a:solidFill>
            <a:srgbClr val="008000"/>
          </a:solidFill>
          <a:ln cap="flat" cmpd="sng" w="25400">
            <a:solidFill>
              <a:srgbClr val="71893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/>
          <p:nvPr/>
        </p:nvSpPr>
        <p:spPr>
          <a:xfrm>
            <a:off x="2938461" y="5849937"/>
            <a:ext cx="523874" cy="457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4A7EBB"/>
            </a:solidFill>
            <a:prstDash val="solid"/>
            <a:miter/>
            <a:headEnd len="med" w="med" type="none"/>
            <a:tailEnd len="med" w="med" type="none"/>
          </a:ln>
          <a:effectLst>
            <a:outerShdw blurRad="63500" dir="5400000" dist="23000">
              <a:srgbClr val="808080">
                <a:alpha val="34901"/>
              </a:srgbClr>
            </a:outerShdw>
          </a:effectLst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Shape 136"/>
          <p:cNvSpPr txBox="1"/>
          <p:nvPr/>
        </p:nvSpPr>
        <p:spPr>
          <a:xfrm>
            <a:off x="1312862" y="5849937"/>
            <a:ext cx="1281111" cy="92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down regulated genes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x="3606800" y="5884862"/>
            <a:ext cx="1185862" cy="92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up regulated genes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457200" y="1417623"/>
            <a:ext cx="8532900" cy="54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19050" lvl="0" rtl="0">
              <a:lnSpc>
                <a:spcPct val="115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Unicellular organisms respond to stress, little is known about cell response to cold shock.</a:t>
            </a:r>
          </a:p>
          <a:p>
            <a:pPr indent="19050" lvl="0" rtl="0">
              <a:lnSpc>
                <a:spcPct val="90000"/>
              </a:lnSpc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shock affects transcriptional responses in </a:t>
            </a:r>
            <a:r>
              <a:rPr i="1"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Saccharomyces cerevisiae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Two distinct expression patterns are defined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as an early (ECR) and late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(LCR) 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cold response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19050" lvl="0" rtl="0">
              <a:lnSpc>
                <a:spcPct val="90000"/>
              </a:lnSpc>
              <a:spcBef>
                <a:spcPts val="54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1"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Study suggests environmental stress response (ESR) is activated during the late cold response (LCR).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Significance of g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lycogen and trehalose accumulation and the induction of transcriptional activators Msn2p and Msn4p occurr</a:t>
            </a:r>
            <a:r>
              <a:rPr lang="en-US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ing</a:t>
            </a: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during the LCR.</a:t>
            </a:r>
          </a:p>
          <a:p>
            <a:pPr indent="-32385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Arial"/>
              <a:buChar char="•"/>
            </a:pPr>
            <a:r>
              <a:rPr i="0" lang="en-US" sz="2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ECR did not show markers of the ESR.</a:t>
            </a:r>
          </a:p>
          <a:p>
            <a:pPr indent="-34290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Shape 144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90000"/>
              </a:lnSpc>
              <a:spcBef>
                <a:spcPts val="54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