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66" r:id="rId2"/>
    <p:sldId id="268" r:id="rId3"/>
    <p:sldId id="256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57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us-ascii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76" d="100"/>
          <a:sy n="76" d="100"/>
        </p:scale>
        <p:origin x="-10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22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A640B4-87FB-46A9-AA6D-3952A145B5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0A093702-CEC8-489D-AB8F-9F7DAD0DEEE8}" type="slidenum">
              <a:rPr lang="en-GB" sz="1200">
                <a:solidFill>
                  <a:srgbClr val="000000"/>
                </a:solidFill>
                <a:latin typeface="Times New Roman" pitchFamily="18" charset="0"/>
                <a:ea typeface="MS Gothic" pitchFamily="49" charset="-128"/>
                <a:cs typeface="Tahoma" pitchFamily="34" charset="0"/>
              </a:rPr>
              <a:pPr algn="r" defTabSz="393700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2</a:t>
            </a:fld>
            <a:endParaRPr lang="en-GB" sz="1200">
              <a:solidFill>
                <a:srgbClr val="000000"/>
              </a:solidFill>
              <a:latin typeface="Times New Roman" pitchFamily="18" charset="0"/>
              <a:ea typeface="MS Gothic" pitchFamily="49" charset="-128"/>
              <a:cs typeface="Tahoma" pitchFamily="34" charset="0"/>
            </a:endParaRPr>
          </a:p>
        </p:txBody>
      </p:sp>
      <p:sp>
        <p:nvSpPr>
          <p:cNvPr id="307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/>
        </p:spPr>
      </p:sp>
      <p:sp>
        <p:nvSpPr>
          <p:cNvPr id="307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117F2B-AAB7-4DBE-A506-935810170981}" type="slidenum">
              <a:rPr lang="en-US"/>
              <a:pPr/>
              <a:t>3</a:t>
            </a:fld>
            <a:endParaRPr lang="en-US"/>
          </a:p>
        </p:txBody>
      </p:sp>
      <p:sp>
        <p:nvSpPr>
          <p:cNvPr id="133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504EB1-4169-4071-85D3-12308113F8E1}" type="slidenum">
              <a:rPr lang="en-US"/>
              <a:pPr/>
              <a:t>6</a:t>
            </a:fld>
            <a:endParaRPr lang="en-US"/>
          </a:p>
        </p:txBody>
      </p:sp>
      <p:sp>
        <p:nvSpPr>
          <p:cNvPr id="14339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A1B761AA-DEBA-43CC-97DA-47D67C1A8E51}" type="slidenum">
              <a:rPr lang="en-GB" sz="1200">
                <a:solidFill>
                  <a:srgbClr val="000000"/>
                </a:solidFill>
                <a:latin typeface="Times New Roman" pitchFamily="18" charset="0"/>
                <a:ea typeface="MS Gothic" pitchFamily="49" charset="-128"/>
              </a:rPr>
              <a:pPr algn="r" defTabSz="393700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6</a:t>
            </a:fld>
            <a:endParaRPr lang="en-GB" sz="1200">
              <a:solidFill>
                <a:srgbClr val="000000"/>
              </a:solidFill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1434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/>
        </p:spPr>
      </p:sp>
      <p:sp>
        <p:nvSpPr>
          <p:cNvPr id="1434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>
            <a:solidFill>
              <a:srgbClr val="000000"/>
            </a:solidFill>
          </a:ln>
        </p:spPr>
        <p:txBody>
          <a:bodyPr wrap="none" lIns="0" tIns="0" rIns="0" bIns="0" anchor="ctr"/>
          <a:lstStyle/>
          <a:p>
            <a:pPr eaLnBrk="1" hangingPunct="1"/>
            <a:endParaRPr lang="en-GB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E51B95-434B-44B9-88B4-97FAD36C2F80}" type="slidenum">
              <a:rPr lang="en-US"/>
              <a:pPr/>
              <a:t>7</a:t>
            </a:fld>
            <a:endParaRPr lang="en-US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68825" cy="3425825"/>
          </a:xfrm>
          <a:solidFill>
            <a:srgbClr val="FFFFFF"/>
          </a:solidFill>
          <a:ln/>
        </p:spPr>
      </p:sp>
      <p:sp>
        <p:nvSpPr>
          <p:cNvPr id="15364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0165" tIns="40083" rIns="80165" bIns="40083"/>
          <a:lstStyle/>
          <a:p>
            <a:pPr eaLnBrk="1" hangingPunct="1"/>
            <a:endParaRPr lang="en-GB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11B7BE-534E-4A89-9E17-2E3A029997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C7194-F472-4CB8-8615-1784499C2D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A2B795-13F7-44FC-8FFA-08D2ADECF7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98A2BB-9BE0-4F93-8804-334436777D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E42338-2EBB-4395-B2E3-21FBBDB01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A7DD9A-4F62-4F0F-9F2A-3FE8A01239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3BF84-D9E9-477E-B00A-3FE84F8D5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BE1B1-EB1A-41ED-99B8-445DDE6823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3AEC6E-E889-4B2B-91C4-7B9CD024CF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2C7C5-B1FC-4D33-B9FD-C2FFF39798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9EC24A-8AAB-400D-B85D-BF698CD41A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3AE1578-DDD3-49E8-930E-B832DA92DE3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://openwetware.org/images/2/21/3AAssembly.gi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hyperlink" Target="http://openwetware.org/images/3/3f/Ccdb_Mixture_A.gif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hyperlink" Target="http://openwetware.org/images/6/61/Infusion.gi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hyperlink" Target="http://openwetware.org/images/d/d8/In-fusion_biobrick_assembly_640x480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9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25413"/>
            <a:ext cx="7772400" cy="1143000"/>
          </a:xfrm>
        </p:spPr>
        <p:txBody>
          <a:bodyPr/>
          <a:lstStyle/>
          <a:p>
            <a:r>
              <a:rPr lang="en-GB" sz="4000" smtClean="0">
                <a:latin typeface="Gungsuh" pitchFamily="18" charset="-127"/>
              </a:rPr>
              <a:t>DNA aSsEmBlY tEcHnIqUes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125538"/>
            <a:ext cx="7772400" cy="52562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1400" smtClean="0"/>
              <a:t>Design and construct novel biological organisms programmed by genetic circuits using standardized biological parts called BioBricks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1400" smtClean="0"/>
          </a:p>
          <a:p>
            <a:pPr>
              <a:lnSpc>
                <a:spcPct val="90000"/>
              </a:lnSpc>
            </a:pPr>
            <a:r>
              <a:rPr lang="en-GB" sz="1400" smtClean="0"/>
              <a:t>Every BioBrick is a physical DNA sequence on a circular plasmid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1400" smtClean="0"/>
          </a:p>
          <a:p>
            <a:pPr>
              <a:lnSpc>
                <a:spcPct val="90000"/>
              </a:lnSpc>
            </a:pPr>
            <a:r>
              <a:rPr lang="en-GB" sz="1400" smtClean="0"/>
              <a:t>Standardized sequences on BioBricks enable Standard Assembly of two BioBricks 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1400" smtClean="0"/>
          </a:p>
          <a:p>
            <a:pPr>
              <a:lnSpc>
                <a:spcPct val="90000"/>
              </a:lnSpc>
            </a:pPr>
            <a:r>
              <a:rPr lang="en-GB" sz="1400" smtClean="0"/>
              <a:t>Several BioBrick assembly standards have been proposed to improve upon the original BioBrick standard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1400" smtClean="0"/>
          </a:p>
          <a:p>
            <a:pPr>
              <a:lnSpc>
                <a:spcPct val="90000"/>
              </a:lnSpc>
            </a:pPr>
            <a:r>
              <a:rPr lang="en-GB" sz="1400" smtClean="0"/>
              <a:t>Traditional techniques involve assembly by restriction enzyme digestion and ligation. iGEM utilizes this in an idempotent fashion</a:t>
            </a:r>
          </a:p>
          <a:p>
            <a:pPr>
              <a:lnSpc>
                <a:spcPct val="90000"/>
              </a:lnSpc>
            </a:pPr>
            <a:endParaRPr lang="en-GB" sz="1400" smtClean="0"/>
          </a:p>
          <a:p>
            <a:pPr>
              <a:lnSpc>
                <a:spcPct val="90000"/>
              </a:lnSpc>
            </a:pPr>
            <a:endParaRPr lang="en-GB" sz="1400" smtClean="0"/>
          </a:p>
          <a:p>
            <a:pPr>
              <a:lnSpc>
                <a:spcPct val="90000"/>
              </a:lnSpc>
            </a:pPr>
            <a:r>
              <a:rPr lang="en-GB" sz="1400" smtClean="0"/>
              <a:t>There are also several existing and more recently developed PCR-based methods currently being used for DNA assembly that have the potential for standardization. These convert overlapping, blunt-end PCR products into fragments with sticky overhangs that can anneal to form circular plasmids.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1400" smtClean="0"/>
          </a:p>
          <a:p>
            <a:pPr>
              <a:lnSpc>
                <a:spcPct val="90000"/>
              </a:lnSpc>
              <a:buFontTx/>
              <a:buNone/>
            </a:pPr>
            <a:endParaRPr lang="en-GB" sz="2000" smtClean="0"/>
          </a:p>
        </p:txBody>
      </p:sp>
      <p:grpSp>
        <p:nvGrpSpPr>
          <p:cNvPr id="27652" name="Group 93"/>
          <p:cNvGrpSpPr>
            <a:grpSpLocks/>
          </p:cNvGrpSpPr>
          <p:nvPr/>
        </p:nvGrpSpPr>
        <p:grpSpPr bwMode="auto">
          <a:xfrm>
            <a:off x="468313" y="5373688"/>
            <a:ext cx="8070850" cy="900112"/>
            <a:chOff x="499" y="1519"/>
            <a:chExt cx="5646" cy="861"/>
          </a:xfrm>
        </p:grpSpPr>
        <p:sp>
          <p:nvSpPr>
            <p:cNvPr id="27653" name="AutoShape 94"/>
            <p:cNvSpPr>
              <a:spLocks noChangeArrowheads="1"/>
            </p:cNvSpPr>
            <p:nvPr/>
          </p:nvSpPr>
          <p:spPr bwMode="auto">
            <a:xfrm>
              <a:off x="499" y="1678"/>
              <a:ext cx="1134" cy="680"/>
            </a:xfrm>
            <a:prstGeom prst="roundRect">
              <a:avLst>
                <a:gd name="adj" fmla="val 50000"/>
              </a:avLst>
            </a:prstGeom>
            <a:noFill/>
            <a:ln w="720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800">
                <a:ea typeface="MS Gothic" pitchFamily="49" charset="-128"/>
              </a:endParaRPr>
            </a:p>
          </p:txBody>
        </p:sp>
        <p:sp>
          <p:nvSpPr>
            <p:cNvPr id="27654" name="Rectangle 95"/>
            <p:cNvSpPr>
              <a:spLocks noChangeArrowheads="1"/>
            </p:cNvSpPr>
            <p:nvPr/>
          </p:nvSpPr>
          <p:spPr bwMode="auto">
            <a:xfrm>
              <a:off x="713" y="1519"/>
              <a:ext cx="738" cy="340"/>
            </a:xfrm>
            <a:prstGeom prst="rect">
              <a:avLst/>
            </a:prstGeom>
            <a:blipFill dpi="0" rotWithShape="0">
              <a:blip r:embed="rId2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800" b="1">
                  <a:solidFill>
                    <a:srgbClr val="FFFFFF"/>
                  </a:solidFill>
                  <a:ea typeface="MS Gothic" pitchFamily="49" charset="-128"/>
                </a:rPr>
                <a:t> </a:t>
              </a:r>
            </a:p>
          </p:txBody>
        </p:sp>
        <p:pic>
          <p:nvPicPr>
            <p:cNvPr id="27655" name="Picture 9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75" y="1577"/>
              <a:ext cx="193" cy="1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7656" name="AutoShape 97"/>
            <p:cNvSpPr>
              <a:spLocks noChangeArrowheads="1"/>
            </p:cNvSpPr>
            <p:nvPr/>
          </p:nvSpPr>
          <p:spPr bwMode="auto">
            <a:xfrm>
              <a:off x="2064" y="1701"/>
              <a:ext cx="1134" cy="680"/>
            </a:xfrm>
            <a:prstGeom prst="roundRect">
              <a:avLst>
                <a:gd name="adj" fmla="val 50000"/>
              </a:avLst>
            </a:prstGeom>
            <a:noFill/>
            <a:ln w="720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800">
                <a:ea typeface="MS Gothic" pitchFamily="49" charset="-128"/>
              </a:endParaRPr>
            </a:p>
          </p:txBody>
        </p:sp>
        <p:sp>
          <p:nvSpPr>
            <p:cNvPr id="27657" name="Rectangle 98"/>
            <p:cNvSpPr>
              <a:spLocks noChangeArrowheads="1"/>
            </p:cNvSpPr>
            <p:nvPr/>
          </p:nvSpPr>
          <p:spPr bwMode="auto">
            <a:xfrm>
              <a:off x="2278" y="1542"/>
              <a:ext cx="738" cy="340"/>
            </a:xfrm>
            <a:prstGeom prst="rect">
              <a:avLst/>
            </a:prstGeom>
            <a:blipFill dpi="0" rotWithShape="0">
              <a:blip r:embed="rId2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800" b="1">
                  <a:solidFill>
                    <a:srgbClr val="FFFFFF"/>
                  </a:solidFill>
                  <a:ea typeface="MS Gothic" pitchFamily="49" charset="-128"/>
                </a:rPr>
                <a:t> </a:t>
              </a:r>
            </a:p>
          </p:txBody>
        </p:sp>
        <p:pic>
          <p:nvPicPr>
            <p:cNvPr id="27658" name="Picture 9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40" y="1529"/>
              <a:ext cx="350" cy="3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7659" name="AutoShape 100"/>
            <p:cNvSpPr>
              <a:spLocks noChangeArrowheads="1"/>
            </p:cNvSpPr>
            <p:nvPr/>
          </p:nvSpPr>
          <p:spPr bwMode="auto">
            <a:xfrm>
              <a:off x="5012" y="1678"/>
              <a:ext cx="1134" cy="680"/>
            </a:xfrm>
            <a:prstGeom prst="roundRect">
              <a:avLst>
                <a:gd name="adj" fmla="val 50000"/>
              </a:avLst>
            </a:prstGeom>
            <a:noFill/>
            <a:ln w="720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800">
                <a:ea typeface="MS Gothic" pitchFamily="49" charset="-128"/>
              </a:endParaRPr>
            </a:p>
          </p:txBody>
        </p:sp>
        <p:sp>
          <p:nvSpPr>
            <p:cNvPr id="27660" name="Rectangle 101"/>
            <p:cNvSpPr>
              <a:spLocks noChangeArrowheads="1"/>
            </p:cNvSpPr>
            <p:nvPr/>
          </p:nvSpPr>
          <p:spPr bwMode="auto">
            <a:xfrm>
              <a:off x="5226" y="1519"/>
              <a:ext cx="738" cy="340"/>
            </a:xfrm>
            <a:prstGeom prst="rect">
              <a:avLst/>
            </a:prstGeom>
            <a:blipFill dpi="0" rotWithShape="0">
              <a:blip r:embed="rId2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800" b="1">
                  <a:solidFill>
                    <a:srgbClr val="FFFFFF"/>
                  </a:solidFill>
                  <a:ea typeface="MS Gothic" pitchFamily="49" charset="-128"/>
                </a:rPr>
                <a:t> </a:t>
              </a:r>
            </a:p>
          </p:txBody>
        </p:sp>
        <p:pic>
          <p:nvPicPr>
            <p:cNvPr id="27661" name="Picture 10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397" y="1556"/>
              <a:ext cx="384" cy="23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7662" name="AutoShape 103"/>
            <p:cNvSpPr>
              <a:spLocks noChangeArrowheads="1"/>
            </p:cNvSpPr>
            <p:nvPr/>
          </p:nvSpPr>
          <p:spPr bwMode="auto">
            <a:xfrm>
              <a:off x="3583" y="1678"/>
              <a:ext cx="1134" cy="680"/>
            </a:xfrm>
            <a:prstGeom prst="roundRect">
              <a:avLst>
                <a:gd name="adj" fmla="val 50000"/>
              </a:avLst>
            </a:prstGeom>
            <a:noFill/>
            <a:ln w="720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800">
                <a:ea typeface="MS Gothic" pitchFamily="49" charset="-128"/>
              </a:endParaRPr>
            </a:p>
          </p:txBody>
        </p:sp>
        <p:sp>
          <p:nvSpPr>
            <p:cNvPr id="27663" name="Rectangle 104"/>
            <p:cNvSpPr>
              <a:spLocks noChangeArrowheads="1"/>
            </p:cNvSpPr>
            <p:nvPr/>
          </p:nvSpPr>
          <p:spPr bwMode="auto">
            <a:xfrm>
              <a:off x="3797" y="1519"/>
              <a:ext cx="738" cy="340"/>
            </a:xfrm>
            <a:prstGeom prst="rect">
              <a:avLst/>
            </a:prstGeom>
            <a:blipFill dpi="0" rotWithShape="0">
              <a:blip r:embed="rId2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800" b="1">
                  <a:solidFill>
                    <a:srgbClr val="FFFFFF"/>
                  </a:solidFill>
                  <a:ea typeface="MS Gothic" pitchFamily="49" charset="-128"/>
                </a:rPr>
                <a:t> </a:t>
              </a:r>
            </a:p>
          </p:txBody>
        </p:sp>
        <p:pic>
          <p:nvPicPr>
            <p:cNvPr id="27664" name="Picture 10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014" y="1586"/>
              <a:ext cx="281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75" y="0"/>
            <a:ext cx="4629150" cy="1143000"/>
          </a:xfrm>
        </p:spPr>
        <p:txBody>
          <a:bodyPr/>
          <a:lstStyle/>
          <a:p>
            <a:pPr algn="r" eaLnBrk="1" hangingPunct="1"/>
            <a:r>
              <a:rPr lang="en-US" smtClean="0"/>
              <a:t>3A </a:t>
            </a:r>
            <a:r>
              <a:rPr lang="en-US" sz="800" smtClean="0"/>
              <a:t>http://openwetware.org/wiki/Synthetic_Biology:BioBricks/3A_assembly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071563"/>
            <a:ext cx="7772400" cy="1357312"/>
          </a:xfrm>
        </p:spPr>
        <p:txBody>
          <a:bodyPr/>
          <a:lstStyle/>
          <a:p>
            <a:pPr eaLnBrk="1" hangingPunct="1"/>
            <a:r>
              <a:rPr lang="en-GB" sz="1600" smtClean="0"/>
              <a:t>relies on three way ligation (between the two parts and the backbone vector)</a:t>
            </a:r>
          </a:p>
          <a:p>
            <a:pPr eaLnBrk="1" hangingPunct="1"/>
            <a:r>
              <a:rPr lang="en-GB" sz="1600" smtClean="0"/>
              <a:t>uses both positive and negative selection to reduce/eliminate the number of incorrect assemblies that give rise to colonies after transformation</a:t>
            </a:r>
          </a:p>
          <a:p>
            <a:pPr eaLnBrk="1" hangingPunct="1"/>
            <a:r>
              <a:rPr lang="en-GB" sz="1600" smtClean="0"/>
              <a:t>designed so that gel purification of the digested parts is unnecessary</a:t>
            </a:r>
            <a:endParaRPr lang="en-US" sz="1600" smtClean="0"/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428625" y="5357813"/>
            <a:ext cx="80724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>
                <a:solidFill>
                  <a:srgbClr val="FF0000"/>
                </a:solidFill>
              </a:rPr>
              <a:t>The vectors necessary for doing 3A assembly are only available at high copy. If your assembly generates a construct that places a large burden on the cell at high copy, it may be difficult to assemble using this technique until new vectors are available.</a:t>
            </a:r>
          </a:p>
        </p:txBody>
      </p:sp>
      <p:pic>
        <p:nvPicPr>
          <p:cNvPr id="9221" name="Picture 5" descr="Image:3AAssembly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2786063"/>
            <a:ext cx="36195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7" descr="Image:Ccdb Mixture A.gif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2786063"/>
            <a:ext cx="3686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SLIC </a:t>
            </a:r>
            <a:br>
              <a:rPr lang="en-US" smtClean="0"/>
            </a:br>
            <a:r>
              <a:rPr lang="en-US" sz="2400" smtClean="0">
                <a:solidFill>
                  <a:srgbClr val="254061"/>
                </a:solidFill>
              </a:rPr>
              <a:t>Sequence and Ligation Independent Cloning</a:t>
            </a:r>
            <a:r>
              <a:rPr lang="en-US" sz="2400" smtClean="0">
                <a:solidFill>
                  <a:srgbClr val="254061"/>
                </a:solidFill>
                <a:latin typeface="ヒラギノ角ゴ ProN W3" pitchFamily="-32" charset="-128"/>
              </a:rPr>
              <a:t/>
            </a:r>
          </a:p>
        </p:txBody>
      </p:sp>
      <p:pic>
        <p:nvPicPr>
          <p:cNvPr id="11267" name="Picture 7" descr="Picture 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500" y="1714500"/>
            <a:ext cx="4741863" cy="464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14375" y="357188"/>
            <a:ext cx="7772400" cy="1143000"/>
          </a:xfrm>
        </p:spPr>
        <p:txBody>
          <a:bodyPr/>
          <a:lstStyle/>
          <a:p>
            <a:pPr algn="l" eaLnBrk="1" hangingPunct="1"/>
            <a:r>
              <a:rPr lang="en-GB" sz="3200" smtClean="0"/>
              <a:t>InFusion</a:t>
            </a:r>
            <a:br>
              <a:rPr lang="en-GB" sz="3200" smtClean="0"/>
            </a:br>
            <a:r>
              <a:rPr lang="en-GB" sz="1800" smtClean="0"/>
              <a:t>alternative assembly method that allows for BioBricks to be assembled via fusion of PCR products</a:t>
            </a:r>
          </a:p>
        </p:txBody>
      </p:sp>
      <p:pic>
        <p:nvPicPr>
          <p:cNvPr id="10243" name="Picture 2" descr="Image:Infusion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1714500"/>
            <a:ext cx="574357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571500" y="5143500"/>
            <a:ext cx="778668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>
                <a:solidFill>
                  <a:srgbClr val="00B050"/>
                </a:solidFill>
              </a:rPr>
              <a:t>faster, does not require restriction digestions or ligations or DNA extraction from a gel, and is more flexible</a:t>
            </a:r>
          </a:p>
          <a:p>
            <a:endParaRPr lang="en-GB" sz="1800">
              <a:solidFill>
                <a:srgbClr val="00B050"/>
              </a:solidFill>
            </a:endParaRPr>
          </a:p>
          <a:p>
            <a:r>
              <a:rPr lang="en-GB" sz="1800">
                <a:solidFill>
                  <a:srgbClr val="FF0000"/>
                </a:solidFill>
              </a:rPr>
              <a:t>supplies are more expensive, custom primers are required, and occasionally there are mutations in assembled plasmids</a:t>
            </a:r>
          </a:p>
        </p:txBody>
      </p:sp>
      <p:pic>
        <p:nvPicPr>
          <p:cNvPr id="10245" name="Picture 4" descr="Image:In-fusion biobrick assembly 640x480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 l="10170" r="15253"/>
          <a:stretch>
            <a:fillRect/>
          </a:stretch>
        </p:blipFill>
        <p:spPr bwMode="auto">
          <a:xfrm>
            <a:off x="6143625" y="1857375"/>
            <a:ext cx="2714625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468438" y="182563"/>
            <a:ext cx="5767387" cy="725487"/>
          </a:xfrm>
        </p:spPr>
        <p:txBody>
          <a:bodyPr lIns="0" tIns="0" rIns="0" bIns="0"/>
          <a:lstStyle/>
          <a:p>
            <a:pPr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2400" smtClean="0"/>
              <a:t>Towards a BioBrick Standard</a:t>
            </a:r>
          </a:p>
        </p:txBody>
      </p:sp>
      <p:grpSp>
        <p:nvGrpSpPr>
          <p:cNvPr id="29704" name="Group 8"/>
          <p:cNvGrpSpPr>
            <a:grpSpLocks/>
          </p:cNvGrpSpPr>
          <p:nvPr/>
        </p:nvGrpSpPr>
        <p:grpSpPr bwMode="auto">
          <a:xfrm>
            <a:off x="322263" y="1196975"/>
            <a:ext cx="8353425" cy="1020763"/>
            <a:chOff x="157" y="2016"/>
            <a:chExt cx="5439" cy="734"/>
          </a:xfrm>
        </p:grpSpPr>
        <p:sp>
          <p:nvSpPr>
            <p:cNvPr id="29699" name="AutoShape 2"/>
            <p:cNvSpPr>
              <a:spLocks noChangeArrowheads="1"/>
            </p:cNvSpPr>
            <p:nvPr/>
          </p:nvSpPr>
          <p:spPr bwMode="auto">
            <a:xfrm>
              <a:off x="157" y="2133"/>
              <a:ext cx="5439" cy="617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72000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82945" tIns="41473" rIns="82945" bIns="4147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600">
                <a:ea typeface="MS Gothic" pitchFamily="49" charset="-128"/>
              </a:endParaRPr>
            </a:p>
          </p:txBody>
        </p:sp>
        <p:grpSp>
          <p:nvGrpSpPr>
            <p:cNvPr id="29703" name="Group 7"/>
            <p:cNvGrpSpPr>
              <a:grpSpLocks/>
            </p:cNvGrpSpPr>
            <p:nvPr/>
          </p:nvGrpSpPr>
          <p:grpSpPr bwMode="auto">
            <a:xfrm>
              <a:off x="412" y="2016"/>
              <a:ext cx="4833" cy="308"/>
              <a:chOff x="412" y="2016"/>
              <a:chExt cx="4833" cy="308"/>
            </a:xfrm>
          </p:grpSpPr>
          <p:sp>
            <p:nvSpPr>
              <p:cNvPr id="29700" name="Rectangle 3"/>
              <p:cNvSpPr>
                <a:spLocks noChangeArrowheads="1"/>
              </p:cNvSpPr>
              <p:nvPr/>
            </p:nvSpPr>
            <p:spPr bwMode="auto">
              <a:xfrm>
                <a:off x="412" y="2016"/>
                <a:ext cx="2098" cy="308"/>
              </a:xfrm>
              <a:prstGeom prst="rect">
                <a:avLst/>
              </a:prstGeom>
              <a:blipFill dpi="0" rotWithShape="0">
                <a:blip r:embed="rId3"/>
                <a:srcRect/>
                <a:stretch>
                  <a:fillRect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 lIns="81639" tIns="40820" rIns="81639" bIns="40820" anchor="ctr" anchorCtr="1"/>
              <a:lstStyle/>
              <a:p>
                <a:pPr algn="ctr" defTabSz="407988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Wingdings" pitchFamily="2" charset="2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  <a:tab pos="3282950" algn="l"/>
                  </a:tabLst>
                </a:pPr>
                <a:r>
                  <a:rPr lang="en-GB" sz="1500" b="1">
                    <a:solidFill>
                      <a:srgbClr val="FFFFFF"/>
                    </a:solidFill>
                    <a:ea typeface="MS Gothic" pitchFamily="49" charset="-128"/>
                  </a:rPr>
                  <a:t>Standard Sequence</a:t>
                </a:r>
              </a:p>
            </p:txBody>
          </p:sp>
          <p:sp>
            <p:nvSpPr>
              <p:cNvPr id="29701" name="Rectangle 4"/>
              <p:cNvSpPr>
                <a:spLocks noChangeArrowheads="1"/>
              </p:cNvSpPr>
              <p:nvPr/>
            </p:nvSpPr>
            <p:spPr bwMode="auto">
              <a:xfrm>
                <a:off x="2407" y="2016"/>
                <a:ext cx="822" cy="308"/>
              </a:xfrm>
              <a:prstGeom prst="rect">
                <a:avLst/>
              </a:prstGeom>
              <a:blipFill dpi="0" rotWithShape="0">
                <a:blip r:embed="rId4"/>
                <a:srcRect/>
                <a:stretch>
                  <a:fillRect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 lIns="81639" tIns="40820" rIns="81639" bIns="40820" anchor="ctr" anchorCtr="1"/>
              <a:lstStyle/>
              <a:p>
                <a:pPr algn="ctr" defTabSz="407988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Wingdings" pitchFamily="2" charset="2"/>
                  <a:buNone/>
                  <a:tabLst>
                    <a:tab pos="657225" algn="l"/>
                  </a:tabLst>
                </a:pPr>
                <a:r>
                  <a:rPr lang="en-GB" sz="1600" b="1">
                    <a:solidFill>
                      <a:srgbClr val="FFFFFF"/>
                    </a:solidFill>
                    <a:ea typeface="MS Gothic" pitchFamily="49" charset="-128"/>
                  </a:rPr>
                  <a:t>DNA part</a:t>
                </a:r>
              </a:p>
            </p:txBody>
          </p:sp>
          <p:sp>
            <p:nvSpPr>
              <p:cNvPr id="29702" name="Rectangle 5"/>
              <p:cNvSpPr>
                <a:spLocks noChangeArrowheads="1"/>
              </p:cNvSpPr>
              <p:nvPr/>
            </p:nvSpPr>
            <p:spPr bwMode="auto">
              <a:xfrm>
                <a:off x="3189" y="2016"/>
                <a:ext cx="2056" cy="308"/>
              </a:xfrm>
              <a:prstGeom prst="rect">
                <a:avLst/>
              </a:prstGeom>
              <a:blipFill dpi="0" rotWithShape="0">
                <a:blip r:embed="rId5"/>
                <a:srcRect/>
                <a:stretch>
                  <a:fillRect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 lIns="81639" tIns="40820" rIns="81639" bIns="40820" anchor="ctr" anchorCtr="1"/>
              <a:lstStyle/>
              <a:p>
                <a:pPr algn="ctr" defTabSz="407988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Wingdings" pitchFamily="2" charset="2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</a:tabLst>
                </a:pPr>
                <a:r>
                  <a:rPr lang="en-GB" sz="1500" b="1">
                    <a:solidFill>
                      <a:srgbClr val="FFFFFF"/>
                    </a:solidFill>
                    <a:ea typeface="MS Gothic" pitchFamily="49" charset="-128"/>
                  </a:rPr>
                  <a:t>Standard Sequence</a:t>
                </a:r>
              </a:p>
            </p:txBody>
          </p:sp>
        </p:grpSp>
      </p:grpSp>
      <p:grpSp>
        <p:nvGrpSpPr>
          <p:cNvPr id="29710" name="Group 14"/>
          <p:cNvGrpSpPr>
            <a:grpSpLocks/>
          </p:cNvGrpSpPr>
          <p:nvPr/>
        </p:nvGrpSpPr>
        <p:grpSpPr bwMode="auto">
          <a:xfrm>
            <a:off x="322263" y="2708275"/>
            <a:ext cx="8353425" cy="1081088"/>
            <a:chOff x="113" y="1933"/>
            <a:chExt cx="5489" cy="771"/>
          </a:xfrm>
        </p:grpSpPr>
        <p:sp>
          <p:nvSpPr>
            <p:cNvPr id="29705" name="AutoShape 2"/>
            <p:cNvSpPr>
              <a:spLocks noChangeArrowheads="1"/>
            </p:cNvSpPr>
            <p:nvPr/>
          </p:nvSpPr>
          <p:spPr bwMode="auto">
            <a:xfrm>
              <a:off x="113" y="2024"/>
              <a:ext cx="5489" cy="68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720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800">
                <a:ea typeface="MS Gothic" pitchFamily="49" charset="-128"/>
              </a:endParaRPr>
            </a:p>
          </p:txBody>
        </p:sp>
        <p:grpSp>
          <p:nvGrpSpPr>
            <p:cNvPr id="29709" name="Group 13"/>
            <p:cNvGrpSpPr>
              <a:grpSpLocks/>
            </p:cNvGrpSpPr>
            <p:nvPr/>
          </p:nvGrpSpPr>
          <p:grpSpPr bwMode="auto">
            <a:xfrm>
              <a:off x="250" y="1933"/>
              <a:ext cx="5261" cy="340"/>
              <a:chOff x="567" y="2222"/>
              <a:chExt cx="5261" cy="340"/>
            </a:xfrm>
          </p:grpSpPr>
          <p:sp>
            <p:nvSpPr>
              <p:cNvPr id="29706" name="Rectangle 3"/>
              <p:cNvSpPr>
                <a:spLocks noChangeArrowheads="1"/>
              </p:cNvSpPr>
              <p:nvPr/>
            </p:nvSpPr>
            <p:spPr bwMode="auto">
              <a:xfrm>
                <a:off x="567" y="2222"/>
                <a:ext cx="2200" cy="340"/>
              </a:xfrm>
              <a:prstGeom prst="rect">
                <a:avLst/>
              </a:prstGeom>
              <a:blipFill dpi="0" rotWithShape="0">
                <a:blip r:embed="rId6"/>
                <a:srcRect/>
                <a:stretch>
                  <a:fillRect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/>
              <a:lstStyle/>
              <a:p>
                <a:pPr algn="ctr" defTabSz="449263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Wingdings" pitchFamily="2" charset="2"/>
                  <a:buNone/>
                  <a:tabLst>
                    <a:tab pos="723900" algn="l"/>
                    <a:tab pos="1447800" algn="l"/>
                    <a:tab pos="2171700" algn="l"/>
                    <a:tab pos="2895600" algn="l"/>
                  </a:tabLst>
                </a:pPr>
                <a:r>
                  <a:rPr lang="en-GB" sz="1800" b="1">
                    <a:solidFill>
                      <a:srgbClr val="FFFFFF"/>
                    </a:solidFill>
                    <a:ea typeface="MS Gothic" pitchFamily="49" charset="-128"/>
                  </a:rPr>
                  <a:t>Prefix Sequence</a:t>
                </a:r>
              </a:p>
            </p:txBody>
          </p:sp>
          <p:sp>
            <p:nvSpPr>
              <p:cNvPr id="29707" name="Rectangle 4"/>
              <p:cNvSpPr>
                <a:spLocks noChangeArrowheads="1"/>
              </p:cNvSpPr>
              <p:nvPr/>
            </p:nvSpPr>
            <p:spPr bwMode="auto">
              <a:xfrm>
                <a:off x="2653" y="2222"/>
                <a:ext cx="907" cy="340"/>
              </a:xfrm>
              <a:prstGeom prst="rect">
                <a:avLst/>
              </a:prstGeom>
              <a:blipFill dpi="0" rotWithShape="0">
                <a:blip r:embed="rId4"/>
                <a:srcRect/>
                <a:stretch>
                  <a:fillRect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/>
              <a:lstStyle/>
              <a:p>
                <a:pPr algn="ctr" defTabSz="449263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Wingdings" pitchFamily="2" charset="2"/>
                  <a:buNone/>
                  <a:tabLst>
                    <a:tab pos="723900" algn="l"/>
                  </a:tabLst>
                </a:pPr>
                <a:r>
                  <a:rPr lang="en-GB" sz="1800" b="1">
                    <a:solidFill>
                      <a:srgbClr val="FFFFFF"/>
                    </a:solidFill>
                    <a:ea typeface="MS Gothic" pitchFamily="49" charset="-128"/>
                  </a:rPr>
                  <a:t>DNA part</a:t>
                </a:r>
              </a:p>
            </p:txBody>
          </p:sp>
          <p:sp>
            <p:nvSpPr>
              <p:cNvPr id="29708" name="Rectangle 5"/>
              <p:cNvSpPr>
                <a:spLocks noChangeArrowheads="1"/>
              </p:cNvSpPr>
              <p:nvPr/>
            </p:nvSpPr>
            <p:spPr bwMode="auto">
              <a:xfrm>
                <a:off x="3527" y="2222"/>
                <a:ext cx="2301" cy="340"/>
              </a:xfrm>
              <a:prstGeom prst="rect">
                <a:avLst/>
              </a:prstGeom>
              <a:blipFill dpi="0" rotWithShape="0">
                <a:blip r:embed="rId7"/>
                <a:srcRect/>
                <a:stretch>
                  <a:fillRect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 anchor="ctr" anchorCtr="1"/>
              <a:lstStyle/>
              <a:p>
                <a:pPr algn="ctr" defTabSz="449263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Wingdings" pitchFamily="2" charset="2"/>
                  <a:buNone/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</a:tabLst>
                </a:pPr>
                <a:r>
                  <a:rPr lang="en-GB" sz="1800" b="1">
                    <a:solidFill>
                      <a:srgbClr val="FFFFFF"/>
                    </a:solidFill>
                    <a:ea typeface="MS Gothic" pitchFamily="49" charset="-128"/>
                  </a:rPr>
                  <a:t>Suffix Sequence</a:t>
                </a:r>
              </a:p>
            </p:txBody>
          </p:sp>
        </p:grpSp>
      </p:grpSp>
      <p:grpSp>
        <p:nvGrpSpPr>
          <p:cNvPr id="29711" name="Group 15"/>
          <p:cNvGrpSpPr>
            <a:grpSpLocks/>
          </p:cNvGrpSpPr>
          <p:nvPr/>
        </p:nvGrpSpPr>
        <p:grpSpPr bwMode="auto">
          <a:xfrm>
            <a:off x="215900" y="4581525"/>
            <a:ext cx="8748713" cy="1189038"/>
            <a:chOff x="173" y="2222"/>
            <a:chExt cx="5996" cy="839"/>
          </a:xfrm>
        </p:grpSpPr>
        <p:sp>
          <p:nvSpPr>
            <p:cNvPr id="29712" name="AutoShape 2"/>
            <p:cNvSpPr>
              <a:spLocks noChangeArrowheads="1"/>
            </p:cNvSpPr>
            <p:nvPr/>
          </p:nvSpPr>
          <p:spPr bwMode="auto">
            <a:xfrm>
              <a:off x="173" y="2381"/>
              <a:ext cx="5996" cy="68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720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800">
                <a:ea typeface="MS Gothic" pitchFamily="49" charset="-128"/>
              </a:endParaRPr>
            </a:p>
          </p:txBody>
        </p:sp>
        <p:sp>
          <p:nvSpPr>
            <p:cNvPr id="29713" name="Rectangle 3"/>
            <p:cNvSpPr>
              <a:spLocks noChangeArrowheads="1"/>
            </p:cNvSpPr>
            <p:nvPr/>
          </p:nvSpPr>
          <p:spPr bwMode="auto">
            <a:xfrm>
              <a:off x="567" y="2222"/>
              <a:ext cx="2200" cy="340"/>
            </a:xfrm>
            <a:prstGeom prst="rect">
              <a:avLst/>
            </a:prstGeom>
            <a:blipFill dpi="0" rotWithShape="0">
              <a:blip r:embed="rId6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GB" sz="1200" b="1">
                  <a:solidFill>
                    <a:srgbClr val="FFFFFF"/>
                  </a:solidFill>
                  <a:ea typeface="MS Gothic" pitchFamily="49" charset="-128"/>
                </a:rPr>
                <a:t>Prefix Sequence</a:t>
              </a:r>
            </a:p>
          </p:txBody>
        </p:sp>
        <p:sp>
          <p:nvSpPr>
            <p:cNvPr id="29714" name="Rectangle 4"/>
            <p:cNvSpPr>
              <a:spLocks noChangeArrowheads="1"/>
            </p:cNvSpPr>
            <p:nvPr/>
          </p:nvSpPr>
          <p:spPr bwMode="auto">
            <a:xfrm>
              <a:off x="2653" y="2222"/>
              <a:ext cx="907" cy="340"/>
            </a:xfrm>
            <a:prstGeom prst="rect">
              <a:avLst/>
            </a:prstGeom>
            <a:blipFill dpi="0" rotWithShape="0">
              <a:blip r:embed="rId4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800" b="1">
                  <a:solidFill>
                    <a:srgbClr val="FFFFFF"/>
                  </a:solidFill>
                  <a:ea typeface="MS Gothic" pitchFamily="49" charset="-128"/>
                </a:rPr>
                <a:t>DNA part</a:t>
              </a:r>
            </a:p>
          </p:txBody>
        </p:sp>
        <p:sp>
          <p:nvSpPr>
            <p:cNvPr id="29715" name="Rectangle 5"/>
            <p:cNvSpPr>
              <a:spLocks noChangeArrowheads="1"/>
            </p:cNvSpPr>
            <p:nvPr/>
          </p:nvSpPr>
          <p:spPr bwMode="auto">
            <a:xfrm>
              <a:off x="3527" y="2222"/>
              <a:ext cx="2301" cy="340"/>
            </a:xfrm>
            <a:prstGeom prst="rect">
              <a:avLst/>
            </a:prstGeom>
            <a:blipFill dpi="0" rotWithShape="0">
              <a:blip r:embed="rId7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GB" sz="1200" b="1">
                  <a:solidFill>
                    <a:srgbClr val="FFFFFF"/>
                  </a:solidFill>
                  <a:ea typeface="MS Gothic" pitchFamily="49" charset="-128"/>
                </a:rPr>
                <a:t>Suffix Sequence</a:t>
              </a:r>
            </a:p>
          </p:txBody>
        </p:sp>
        <p:sp>
          <p:nvSpPr>
            <p:cNvPr id="29716" name="Rectangle 6"/>
            <p:cNvSpPr>
              <a:spLocks noChangeArrowheads="1"/>
            </p:cNvSpPr>
            <p:nvPr/>
          </p:nvSpPr>
          <p:spPr bwMode="auto">
            <a:xfrm>
              <a:off x="612" y="2231"/>
              <a:ext cx="658" cy="308"/>
            </a:xfrm>
            <a:prstGeom prst="rect">
              <a:avLst/>
            </a:prstGeom>
            <a:blipFill dpi="0" rotWithShape="0">
              <a:blip r:embed="rId8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b="1">
                  <a:solidFill>
                    <a:srgbClr val="FFFFFF"/>
                  </a:solidFill>
                  <a:ea typeface="MS Gothic" pitchFamily="49" charset="-128"/>
                </a:rPr>
                <a:t>RS1</a:t>
              </a:r>
            </a:p>
          </p:txBody>
        </p:sp>
        <p:sp>
          <p:nvSpPr>
            <p:cNvPr id="29717" name="Rectangle 7"/>
            <p:cNvSpPr>
              <a:spLocks noChangeArrowheads="1"/>
            </p:cNvSpPr>
            <p:nvPr/>
          </p:nvSpPr>
          <p:spPr bwMode="auto">
            <a:xfrm>
              <a:off x="1996" y="2231"/>
              <a:ext cx="658" cy="308"/>
            </a:xfrm>
            <a:prstGeom prst="rect">
              <a:avLst/>
            </a:prstGeom>
            <a:blipFill dpi="0" rotWithShape="0">
              <a:blip r:embed="rId8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b="1">
                  <a:solidFill>
                    <a:srgbClr val="FFFFFF"/>
                  </a:solidFill>
                  <a:ea typeface="MS Gothic" pitchFamily="49" charset="-128"/>
                </a:rPr>
                <a:t>RS2</a:t>
              </a:r>
            </a:p>
          </p:txBody>
        </p:sp>
        <p:sp>
          <p:nvSpPr>
            <p:cNvPr id="29718" name="Rectangle 8"/>
            <p:cNvSpPr>
              <a:spLocks noChangeArrowheads="1"/>
            </p:cNvSpPr>
            <p:nvPr/>
          </p:nvSpPr>
          <p:spPr bwMode="auto">
            <a:xfrm>
              <a:off x="3538" y="2231"/>
              <a:ext cx="658" cy="308"/>
            </a:xfrm>
            <a:prstGeom prst="rect">
              <a:avLst/>
            </a:prstGeom>
            <a:blipFill dpi="0" rotWithShape="0">
              <a:blip r:embed="rId8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b="1">
                  <a:solidFill>
                    <a:srgbClr val="FFFFFF"/>
                  </a:solidFill>
                  <a:ea typeface="MS Gothic" pitchFamily="49" charset="-128"/>
                </a:rPr>
                <a:t>RS3</a:t>
              </a:r>
            </a:p>
          </p:txBody>
        </p:sp>
        <p:sp>
          <p:nvSpPr>
            <p:cNvPr id="29719" name="Rectangle 9"/>
            <p:cNvSpPr>
              <a:spLocks noChangeArrowheads="1"/>
            </p:cNvSpPr>
            <p:nvPr/>
          </p:nvSpPr>
          <p:spPr bwMode="auto">
            <a:xfrm>
              <a:off x="5102" y="2231"/>
              <a:ext cx="658" cy="308"/>
            </a:xfrm>
            <a:prstGeom prst="rect">
              <a:avLst/>
            </a:prstGeom>
            <a:blipFill dpi="0" rotWithShape="0">
              <a:blip r:embed="rId8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b="1">
                  <a:solidFill>
                    <a:srgbClr val="FFFFFF"/>
                  </a:solidFill>
                  <a:ea typeface="MS Gothic" pitchFamily="49" charset="-128"/>
                </a:rPr>
                <a:t>RS4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eaLnBrk="1" hangingPunct="1"/>
            <a:r>
              <a:rPr lang="en-US" smtClean="0">
                <a:latin typeface="Adobe Caslon Pro Bold Italic" pitchFamily="-32" charset="0"/>
              </a:rPr>
              <a:t>DNA Biobrick assembly techniques</a:t>
            </a:r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371600"/>
            <a:ext cx="7543800" cy="38862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sz="1800" smtClean="0"/>
              <a:t>Tom Knight's original BioBrick assembly standard (Bba)</a:t>
            </a:r>
          </a:p>
          <a:p>
            <a:pPr algn="l" eaLnBrk="1" hangingPunct="1"/>
            <a:endParaRPr lang="en-US" sz="1800" smtClean="0"/>
          </a:p>
          <a:p>
            <a:pPr algn="l" eaLnBrk="1" hangingPunct="1">
              <a:buFontTx/>
              <a:buChar char="•"/>
            </a:pPr>
            <a:r>
              <a:rPr lang="en-GB" sz="2000" b="1" smtClean="0">
                <a:solidFill>
                  <a:srgbClr val="17375E"/>
                </a:solidFill>
              </a:rPr>
              <a:t>Biofusion Standard </a:t>
            </a:r>
            <a:r>
              <a:rPr lang="en-GB" sz="1600" b="1" smtClean="0">
                <a:solidFill>
                  <a:srgbClr val="17375E"/>
                </a:solidFill>
              </a:rPr>
              <a:t>(Silver lab)</a:t>
            </a:r>
            <a:endParaRPr lang="en-US" sz="1800" smtClean="0"/>
          </a:p>
          <a:p>
            <a:pPr algn="l" eaLnBrk="1" hangingPunct="1"/>
            <a:endParaRPr lang="en-US" sz="1800" smtClean="0"/>
          </a:p>
          <a:p>
            <a:pPr algn="l" eaLnBrk="1" hangingPunct="1">
              <a:buFontTx/>
              <a:buChar char="•"/>
            </a:pPr>
            <a:r>
              <a:rPr lang="en-GB" sz="2000" b="1" smtClean="0">
                <a:solidFill>
                  <a:srgbClr val="17375E"/>
                </a:solidFill>
              </a:rPr>
              <a:t>Freiburg Fusion Standard </a:t>
            </a:r>
            <a:r>
              <a:rPr lang="en-GB" sz="1600" b="1" smtClean="0">
                <a:solidFill>
                  <a:srgbClr val="17375E"/>
                </a:solidFill>
              </a:rPr>
              <a:t>(Freiburg IGEM 2007)</a:t>
            </a:r>
            <a:r>
              <a:rPr lang="ar-SA" sz="1600" b="1" smtClean="0">
                <a:solidFill>
                  <a:srgbClr val="17375E"/>
                </a:solidFill>
                <a:cs typeface="Arial" charset="0"/>
              </a:rPr>
              <a:t>‏</a:t>
            </a:r>
            <a:endParaRPr lang="en-US" sz="1800" smtClean="0"/>
          </a:p>
          <a:p>
            <a:pPr algn="l" eaLnBrk="1" hangingPunct="1"/>
            <a:endParaRPr lang="en-US" sz="1800" smtClean="0"/>
          </a:p>
          <a:p>
            <a:pPr algn="l" eaLnBrk="1" hangingPunct="1">
              <a:buFontTx/>
              <a:buChar char="•"/>
            </a:pPr>
            <a:r>
              <a:rPr lang="en-US" sz="1800" smtClean="0"/>
              <a:t>The Berkeley (BBb) Format (now called BglBricks)</a:t>
            </a:r>
          </a:p>
          <a:p>
            <a:pPr algn="l" eaLnBrk="1" hangingPunct="1"/>
            <a:endParaRPr lang="en-US" sz="1800" smtClean="0"/>
          </a:p>
          <a:p>
            <a:pPr algn="l" eaLnBrk="1" hangingPunct="1">
              <a:buFontTx/>
              <a:buChar char="•"/>
            </a:pPr>
            <a:r>
              <a:rPr lang="en-US" sz="1800" smtClean="0"/>
              <a:t>Tom Knight's BB-2 proposal</a:t>
            </a:r>
          </a:p>
          <a:p>
            <a:pPr algn="l" eaLnBrk="1" hangingPunct="1"/>
            <a:endParaRPr lang="en-US" sz="1800" smtClean="0"/>
          </a:p>
          <a:p>
            <a:pPr algn="l" eaLnBrk="1" hangingPunct="1">
              <a:buFontTx/>
              <a:buChar char="•"/>
            </a:pPr>
            <a:r>
              <a:rPr lang="en-US" sz="1800" smtClean="0"/>
              <a:t>3A</a:t>
            </a:r>
          </a:p>
          <a:p>
            <a:pPr eaLnBrk="1" hangingPunct="1"/>
            <a:r>
              <a:rPr lang="en-GB" sz="2000" b="1" smtClean="0"/>
              <a:t>assembly is by restriction enzyme digestion and ligation</a:t>
            </a:r>
            <a:endParaRPr lang="en-US" sz="2000" b="1" smtClean="0">
              <a:latin typeface="Adobe Caslon Pro Bold Italic" pitchFamily="-32" charset="0"/>
            </a:endParaRPr>
          </a:p>
          <a:p>
            <a:pPr eaLnBrk="1" hangingPunct="1"/>
            <a:r>
              <a:rPr lang="en-US" sz="2800" b="1" smtClean="0">
                <a:latin typeface="Adobe Caslon Pro Bold Italic" pitchFamily="-32" charset="0"/>
              </a:rPr>
              <a:t>MODULAR PLUG AND PLAY PARTS: IDEMPOTENCE</a:t>
            </a:r>
            <a:endParaRPr lang="en-US" sz="1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4572000" cy="762000"/>
          </a:xfrm>
        </p:spPr>
        <p:txBody>
          <a:bodyPr/>
          <a:lstStyle/>
          <a:p>
            <a:pPr eaLnBrk="1" hangingPunct="1"/>
            <a:r>
              <a:rPr lang="en-US" sz="2800" u="sng" smtClean="0">
                <a:latin typeface="Adobe Caslon Pro Bold Italic" pitchFamily="-32" charset="0"/>
              </a:rPr>
              <a:t>BB 1 (BBa) standard assembly</a:t>
            </a:r>
            <a:endParaRPr lang="en-US" smtClean="0"/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038" y="1447800"/>
            <a:ext cx="4957762" cy="403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142875" y="0"/>
            <a:ext cx="8715375" cy="1143000"/>
          </a:xfrm>
        </p:spPr>
        <p:txBody>
          <a:bodyPr lIns="91430" tIns="45715" rIns="91430" bIns="45715"/>
          <a:lstStyle/>
          <a:p>
            <a:pPr eaLnBrk="1" hangingPunct="1"/>
            <a:r>
              <a:rPr lang="en-GB" sz="2800" b="1" smtClean="0">
                <a:solidFill>
                  <a:srgbClr val="17375E"/>
                </a:solidFill>
              </a:rPr>
              <a:t>Restriction enzyme techniques have </a:t>
            </a:r>
            <a:r>
              <a:rPr lang="en-GB" sz="2800" b="1" u="sng" smtClean="0">
                <a:solidFill>
                  <a:srgbClr val="17375E"/>
                </a:solidFill>
              </a:rPr>
              <a:t>limitations</a:t>
            </a:r>
            <a:endParaRPr lang="en-GB" sz="2800" b="1" smtClean="0">
              <a:solidFill>
                <a:srgbClr val="17375E"/>
              </a:solidFill>
            </a:endParaRP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212725" y="1257300"/>
            <a:ext cx="8720138" cy="73183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72000">
            <a:solidFill>
              <a:srgbClr val="808080"/>
            </a:solidFill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GB" sz="1600">
              <a:ea typeface="MS Gothic" pitchFamily="49" charset="-128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5138" y="1062038"/>
            <a:ext cx="2608262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946400" y="1085850"/>
            <a:ext cx="1022350" cy="365125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7225" algn="l"/>
              </a:tabLst>
            </a:pPr>
            <a:r>
              <a:rPr lang="en-GB" sz="1500" b="1">
                <a:solidFill>
                  <a:srgbClr val="FFFFFF"/>
                </a:solidFill>
                <a:ea typeface="MS Gothic" pitchFamily="49" charset="-128"/>
              </a:rPr>
              <a:t>DNA part 1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7859713" y="1085850"/>
            <a:ext cx="677862" cy="365125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7225" algn="l"/>
              </a:tabLst>
            </a:pPr>
            <a:r>
              <a:rPr lang="en-GB" sz="1600" b="1">
                <a:solidFill>
                  <a:srgbClr val="FFFFFF"/>
                </a:solidFill>
                <a:ea typeface="MS Gothic" pitchFamily="49" charset="-128"/>
              </a:rPr>
              <a:t>   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57200" y="838200"/>
            <a:ext cx="768350" cy="1063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GAATTC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CTTAAG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1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EcoRI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066800" y="838200"/>
            <a:ext cx="1049338" cy="1063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GCGGCCGC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CGCCGGCG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1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NotI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057400" y="838200"/>
            <a:ext cx="766763" cy="1063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TCTAGA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ACATCT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1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XbaI</a:t>
            </a:r>
          </a:p>
        </p:txBody>
      </p:sp>
      <p:sp>
        <p:nvSpPr>
          <p:cNvPr id="4106" name="Text Box 11"/>
          <p:cNvSpPr txBox="1">
            <a:spLocks noChangeArrowheads="1"/>
          </p:cNvSpPr>
          <p:nvPr/>
        </p:nvSpPr>
        <p:spPr bwMode="auto">
          <a:xfrm>
            <a:off x="7696200" y="990600"/>
            <a:ext cx="895350" cy="898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            *G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   ACGTC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1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PstI</a:t>
            </a:r>
          </a:p>
        </p:txBody>
      </p:sp>
      <p:sp>
        <p:nvSpPr>
          <p:cNvPr id="4107" name="Text Box 12"/>
          <p:cNvSpPr txBox="1">
            <a:spLocks noChangeArrowheads="1"/>
          </p:cNvSpPr>
          <p:nvPr/>
        </p:nvSpPr>
        <p:spPr bwMode="auto">
          <a:xfrm>
            <a:off x="2667000" y="914400"/>
            <a:ext cx="255588" cy="614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G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C</a:t>
            </a:r>
          </a:p>
        </p:txBody>
      </p:sp>
      <p:sp>
        <p:nvSpPr>
          <p:cNvPr id="4108" name="Text Box 13"/>
          <p:cNvSpPr txBox="1">
            <a:spLocks noChangeArrowheads="1"/>
          </p:cNvSpPr>
          <p:nvPr/>
        </p:nvSpPr>
        <p:spPr bwMode="auto">
          <a:xfrm>
            <a:off x="1981200" y="914400"/>
            <a:ext cx="255588" cy="614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A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T</a:t>
            </a:r>
          </a:p>
        </p:txBody>
      </p:sp>
      <p:sp>
        <p:nvSpPr>
          <p:cNvPr id="4109" name="Rectangle 15"/>
          <p:cNvSpPr>
            <a:spLocks noChangeArrowheads="1"/>
          </p:cNvSpPr>
          <p:nvPr/>
        </p:nvSpPr>
        <p:spPr bwMode="auto">
          <a:xfrm>
            <a:off x="6708775" y="1135063"/>
            <a:ext cx="1150938" cy="2444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GB" sz="1600">
              <a:ea typeface="MS Gothic" pitchFamily="49" charset="-128"/>
            </a:endParaRPr>
          </a:p>
        </p:txBody>
      </p:sp>
      <p:sp>
        <p:nvSpPr>
          <p:cNvPr id="4110" name="Rectangle 18"/>
          <p:cNvSpPr>
            <a:spLocks noChangeArrowheads="1"/>
          </p:cNvSpPr>
          <p:nvPr/>
        </p:nvSpPr>
        <p:spPr bwMode="auto">
          <a:xfrm>
            <a:off x="4970463" y="1082675"/>
            <a:ext cx="1022350" cy="365125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7225" algn="l"/>
              </a:tabLst>
            </a:pPr>
            <a:r>
              <a:rPr lang="en-GB" sz="1500" b="1">
                <a:solidFill>
                  <a:srgbClr val="FFFFFF"/>
                </a:solidFill>
                <a:ea typeface="MS Gothic" pitchFamily="49" charset="-128"/>
              </a:rPr>
              <a:t>DNA part 2</a:t>
            </a:r>
          </a:p>
        </p:txBody>
      </p:sp>
      <p:pic>
        <p:nvPicPr>
          <p:cNvPr id="4111" name="Picture 1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56300" y="1082675"/>
            <a:ext cx="2593975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112" name="Text Box 20"/>
          <p:cNvSpPr txBox="1">
            <a:spLocks noChangeArrowheads="1"/>
          </p:cNvSpPr>
          <p:nvPr/>
        </p:nvSpPr>
        <p:spPr bwMode="auto">
          <a:xfrm>
            <a:off x="6781800" y="914400"/>
            <a:ext cx="1022350" cy="1063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GCGGCCGC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CGCCGGCG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1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NotI</a:t>
            </a:r>
          </a:p>
        </p:txBody>
      </p:sp>
      <p:sp>
        <p:nvSpPr>
          <p:cNvPr id="4113" name="Text Box 23"/>
          <p:cNvSpPr txBox="1">
            <a:spLocks noChangeArrowheads="1"/>
          </p:cNvSpPr>
          <p:nvPr/>
        </p:nvSpPr>
        <p:spPr bwMode="auto">
          <a:xfrm>
            <a:off x="6678613" y="987425"/>
            <a:ext cx="255587" cy="612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A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T</a:t>
            </a:r>
          </a:p>
        </p:txBody>
      </p:sp>
      <p:sp>
        <p:nvSpPr>
          <p:cNvPr id="4114" name="Text Box 24"/>
          <p:cNvSpPr txBox="1">
            <a:spLocks noChangeArrowheads="1"/>
          </p:cNvSpPr>
          <p:nvPr/>
        </p:nvSpPr>
        <p:spPr bwMode="auto">
          <a:xfrm>
            <a:off x="5943600" y="990600"/>
            <a:ext cx="255588" cy="612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T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A</a:t>
            </a:r>
          </a:p>
        </p:txBody>
      </p:sp>
      <p:sp>
        <p:nvSpPr>
          <p:cNvPr id="4115" name="Text Box 25"/>
          <p:cNvSpPr txBox="1">
            <a:spLocks noChangeArrowheads="1"/>
          </p:cNvSpPr>
          <p:nvPr/>
        </p:nvSpPr>
        <p:spPr bwMode="auto">
          <a:xfrm>
            <a:off x="6096000" y="914400"/>
            <a:ext cx="741363" cy="1063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ACTAGT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TGATCA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1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SpeI</a:t>
            </a:r>
          </a:p>
        </p:txBody>
      </p:sp>
      <p:sp>
        <p:nvSpPr>
          <p:cNvPr id="4116" name="Text Box 26"/>
          <p:cNvSpPr txBox="1">
            <a:spLocks noChangeArrowheads="1"/>
          </p:cNvSpPr>
          <p:nvPr/>
        </p:nvSpPr>
        <p:spPr bwMode="auto">
          <a:xfrm>
            <a:off x="7696200" y="990600"/>
            <a:ext cx="895350" cy="739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CTGCAG</a:t>
            </a:r>
          </a:p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G ACGTC  </a:t>
            </a:r>
          </a:p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100" b="1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4117" name="Rounded Rectangle 21"/>
          <p:cNvGrpSpPr>
            <a:grpSpLocks/>
          </p:cNvGrpSpPr>
          <p:nvPr/>
        </p:nvGrpSpPr>
        <p:grpSpPr bwMode="auto">
          <a:xfrm>
            <a:off x="3898900" y="1023938"/>
            <a:ext cx="1111250" cy="425450"/>
            <a:chOff x="4297680" y="1127760"/>
            <a:chExt cx="1225296" cy="469392"/>
          </a:xfrm>
        </p:grpSpPr>
        <p:pic>
          <p:nvPicPr>
            <p:cNvPr id="4138" name="Picture 42"/>
            <p:cNvPicPr>
              <a:picLocks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297680" y="1127760"/>
              <a:ext cx="1225296" cy="469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39" name="Text Box 43"/>
            <p:cNvSpPr txBox="1">
              <a:spLocks noChangeArrowheads="1"/>
            </p:cNvSpPr>
            <p:nvPr/>
          </p:nvSpPr>
          <p:spPr bwMode="auto">
            <a:xfrm>
              <a:off x="4342801" y="1174946"/>
              <a:ext cx="1141022" cy="385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810" tIns="7905" rIns="15810" bIns="7905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600">
                <a:ea typeface="MS Gothic" pitchFamily="49" charset="-128"/>
              </a:endParaRPr>
            </a:p>
          </p:txBody>
        </p:sp>
      </p:grp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4038600" y="1066800"/>
            <a:ext cx="1077913" cy="717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5810" tIns="7905" rIns="15810" bIns="79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TACTAGAG           </a:t>
            </a:r>
          </a:p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ATGATCTC</a:t>
            </a:r>
          </a:p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100" b="1">
              <a:solidFill>
                <a:srgbClr val="000000"/>
              </a:solidFill>
              <a:cs typeface="Arial" charset="0"/>
            </a:endParaRPr>
          </a:p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100" b="1">
                <a:solidFill>
                  <a:srgbClr val="000000"/>
                </a:solidFill>
                <a:cs typeface="Arial" charset="0"/>
              </a:rPr>
              <a:t> SCAR SITE</a:t>
            </a:r>
          </a:p>
        </p:txBody>
      </p:sp>
      <p:sp>
        <p:nvSpPr>
          <p:cNvPr id="4119" name="TextBox 23"/>
          <p:cNvSpPr txBox="1">
            <a:spLocks noChangeArrowheads="1"/>
          </p:cNvSpPr>
          <p:nvPr/>
        </p:nvSpPr>
        <p:spPr bwMode="auto">
          <a:xfrm>
            <a:off x="319088" y="2632075"/>
            <a:ext cx="27305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>
                <a:solidFill>
                  <a:srgbClr val="254061"/>
                </a:solidFill>
                <a:ea typeface="MS Gothic" pitchFamily="49" charset="-128"/>
              </a:rPr>
              <a:t>Part 1 = RBS</a:t>
            </a:r>
          </a:p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>
                <a:solidFill>
                  <a:srgbClr val="254061"/>
                </a:solidFill>
                <a:ea typeface="MS Gothic" pitchFamily="49" charset="-128"/>
              </a:rPr>
              <a:t>Part 2 = ORF</a:t>
            </a:r>
          </a:p>
        </p:txBody>
      </p:sp>
      <p:sp>
        <p:nvSpPr>
          <p:cNvPr id="4120" name="TextBox 24"/>
          <p:cNvSpPr txBox="1">
            <a:spLocks noChangeArrowheads="1"/>
          </p:cNvSpPr>
          <p:nvPr/>
        </p:nvSpPr>
        <p:spPr bwMode="auto">
          <a:xfrm>
            <a:off x="2876550" y="2632075"/>
            <a:ext cx="54959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>
                <a:solidFill>
                  <a:srgbClr val="376092"/>
                </a:solidFill>
                <a:ea typeface="MS Gothic" pitchFamily="49" charset="-128"/>
              </a:rPr>
              <a:t>Fixed distance set by SCAR site</a:t>
            </a:r>
          </a:p>
          <a:p>
            <a:pPr marL="392113" lvl="1" indent="-196850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Char char="q"/>
            </a:pPr>
            <a:r>
              <a:rPr lang="en-GB" sz="2200">
                <a:solidFill>
                  <a:srgbClr val="376092"/>
                </a:solidFill>
                <a:ea typeface="MS Gothic" pitchFamily="49" charset="-128"/>
              </a:rPr>
              <a:t>May affect translation efficiency</a:t>
            </a:r>
          </a:p>
        </p:txBody>
      </p:sp>
      <p:sp>
        <p:nvSpPr>
          <p:cNvPr id="4121" name="TextBox 25"/>
          <p:cNvSpPr txBox="1">
            <a:spLocks noChangeArrowheads="1"/>
          </p:cNvSpPr>
          <p:nvPr/>
        </p:nvSpPr>
        <p:spPr bwMode="auto">
          <a:xfrm>
            <a:off x="301625" y="3617913"/>
            <a:ext cx="27305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>
                <a:solidFill>
                  <a:srgbClr val="254061"/>
                </a:solidFill>
                <a:ea typeface="MS Gothic" pitchFamily="49" charset="-128"/>
              </a:rPr>
              <a:t>Part 1 = ORF</a:t>
            </a:r>
          </a:p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>
                <a:solidFill>
                  <a:srgbClr val="254061"/>
                </a:solidFill>
                <a:ea typeface="MS Gothic" pitchFamily="49" charset="-128"/>
              </a:rPr>
              <a:t>Part 2 = ORF</a:t>
            </a:r>
          </a:p>
        </p:txBody>
      </p:sp>
      <p:sp>
        <p:nvSpPr>
          <p:cNvPr id="4122" name="TextBox 26"/>
          <p:cNvSpPr txBox="1">
            <a:spLocks noChangeArrowheads="1"/>
          </p:cNvSpPr>
          <p:nvPr/>
        </p:nvSpPr>
        <p:spPr bwMode="auto">
          <a:xfrm>
            <a:off x="2911475" y="3859213"/>
            <a:ext cx="54959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>
                <a:solidFill>
                  <a:srgbClr val="376092"/>
                </a:solidFill>
                <a:ea typeface="MS Gothic" pitchFamily="49" charset="-128"/>
              </a:rPr>
              <a:t>Fusion protein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3695700" y="4597400"/>
            <a:ext cx="1752600" cy="612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800" b="1">
                <a:solidFill>
                  <a:srgbClr val="000000"/>
                </a:solidFill>
                <a:cs typeface="Arial" charset="0"/>
              </a:rPr>
              <a:t>TAC  TAG  AG</a:t>
            </a:r>
          </a:p>
        </p:txBody>
      </p:sp>
      <p:grpSp>
        <p:nvGrpSpPr>
          <p:cNvPr id="4124" name="Group 30"/>
          <p:cNvGrpSpPr>
            <a:grpSpLocks/>
          </p:cNvGrpSpPr>
          <p:nvPr/>
        </p:nvGrpSpPr>
        <p:grpSpPr bwMode="auto">
          <a:xfrm>
            <a:off x="5365750" y="4292600"/>
            <a:ext cx="889000" cy="635000"/>
            <a:chOff x="5981700" y="4572000"/>
            <a:chExt cx="981075" cy="699695"/>
          </a:xfrm>
        </p:grpSpPr>
        <p:sp>
          <p:nvSpPr>
            <p:cNvPr id="4136" name="TextBox 31"/>
            <p:cNvSpPr txBox="1">
              <a:spLocks noChangeArrowheads="1"/>
            </p:cNvSpPr>
            <p:nvPr/>
          </p:nvSpPr>
          <p:spPr bwMode="auto">
            <a:xfrm>
              <a:off x="5981700" y="4906105"/>
              <a:ext cx="981075" cy="365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5239" tIns="37620" rIns="75239" bIns="37620">
              <a:spAutoFit/>
            </a:bodyPr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ea typeface="MS Gothic" pitchFamily="49" charset="-128"/>
                </a:rPr>
                <a:t>ATG</a:t>
              </a:r>
            </a:p>
          </p:txBody>
        </p:sp>
        <p:sp>
          <p:nvSpPr>
            <p:cNvPr id="4137" name="TextBox 32"/>
            <p:cNvSpPr txBox="1">
              <a:spLocks noChangeArrowheads="1"/>
            </p:cNvSpPr>
            <p:nvPr/>
          </p:nvSpPr>
          <p:spPr bwMode="auto">
            <a:xfrm>
              <a:off x="6009731" y="4572000"/>
              <a:ext cx="867200" cy="365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5239" tIns="37620" rIns="75239" bIns="37620">
              <a:spAutoFit/>
            </a:bodyPr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>
                  <a:solidFill>
                    <a:srgbClr val="376092"/>
                  </a:solidFill>
                  <a:ea typeface="MS Gothic" pitchFamily="49" charset="-128"/>
                </a:rPr>
                <a:t>Part 2</a:t>
              </a:r>
            </a:p>
          </p:txBody>
        </p:sp>
      </p:grpSp>
      <p:grpSp>
        <p:nvGrpSpPr>
          <p:cNvPr id="4125" name="Group 33"/>
          <p:cNvGrpSpPr>
            <a:grpSpLocks/>
          </p:cNvGrpSpPr>
          <p:nvPr/>
        </p:nvGrpSpPr>
        <p:grpSpPr bwMode="auto">
          <a:xfrm>
            <a:off x="3006725" y="4337050"/>
            <a:ext cx="758825" cy="590550"/>
            <a:chOff x="2819400" y="4610100"/>
            <a:chExt cx="836417" cy="652045"/>
          </a:xfrm>
        </p:grpSpPr>
        <p:sp>
          <p:nvSpPr>
            <p:cNvPr id="4134" name="TextBox 34"/>
            <p:cNvSpPr txBox="1">
              <a:spLocks noChangeArrowheads="1"/>
            </p:cNvSpPr>
            <p:nvPr/>
          </p:nvSpPr>
          <p:spPr bwMode="auto">
            <a:xfrm>
              <a:off x="2819400" y="4610100"/>
              <a:ext cx="836417" cy="366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239" tIns="37620" rIns="75239" bIns="37620">
              <a:spAutoFit/>
            </a:bodyPr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>
                  <a:solidFill>
                    <a:srgbClr val="376092"/>
                  </a:solidFill>
                  <a:ea typeface="MS Gothic" pitchFamily="49" charset="-128"/>
                </a:rPr>
                <a:t>Part 1</a:t>
              </a:r>
            </a:p>
          </p:txBody>
        </p:sp>
        <p:sp>
          <p:nvSpPr>
            <p:cNvPr id="4135" name="TextBox 35"/>
            <p:cNvSpPr txBox="1">
              <a:spLocks noChangeArrowheads="1"/>
            </p:cNvSpPr>
            <p:nvPr/>
          </p:nvSpPr>
          <p:spPr bwMode="auto">
            <a:xfrm>
              <a:off x="2847397" y="4895808"/>
              <a:ext cx="710430" cy="366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239" tIns="37620" rIns="75239" bIns="37620">
              <a:spAutoFit/>
            </a:bodyPr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ea typeface="MS Gothic" pitchFamily="49" charset="-128"/>
                </a:rPr>
                <a:t>ACC</a:t>
              </a:r>
            </a:p>
          </p:txBody>
        </p:sp>
      </p:grpSp>
      <p:sp>
        <p:nvSpPr>
          <p:cNvPr id="4126" name="TextBox 36"/>
          <p:cNvSpPr txBox="1">
            <a:spLocks noChangeArrowheads="1"/>
          </p:cNvSpPr>
          <p:nvPr/>
        </p:nvSpPr>
        <p:spPr bwMode="auto">
          <a:xfrm>
            <a:off x="3136900" y="4938713"/>
            <a:ext cx="379413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600">
                <a:ea typeface="MS Gothic" pitchFamily="49" charset="-128"/>
              </a:rPr>
              <a:t>Ile</a:t>
            </a:r>
          </a:p>
        </p:txBody>
      </p:sp>
      <p:sp>
        <p:nvSpPr>
          <p:cNvPr id="4127" name="TextBox 37"/>
          <p:cNvSpPr txBox="1">
            <a:spLocks noChangeArrowheads="1"/>
          </p:cNvSpPr>
          <p:nvPr/>
        </p:nvSpPr>
        <p:spPr bwMode="auto">
          <a:xfrm>
            <a:off x="5416550" y="4938713"/>
            <a:ext cx="503238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600">
                <a:ea typeface="MS Gothic" pitchFamily="49" charset="-128"/>
              </a:rPr>
              <a:t>Met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810000" y="4938713"/>
            <a:ext cx="458788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600">
                <a:ea typeface="MS Gothic" pitchFamily="49" charset="-128"/>
              </a:rPr>
              <a:t>Tyr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4316413" y="4938713"/>
            <a:ext cx="719137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600">
                <a:solidFill>
                  <a:srgbClr val="FF0000"/>
                </a:solidFill>
                <a:ea typeface="MS Gothic" pitchFamily="49" charset="-128"/>
              </a:rPr>
              <a:t>STOP</a:t>
            </a:r>
          </a:p>
        </p:txBody>
      </p: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4913313" y="4938713"/>
            <a:ext cx="3406775" cy="844550"/>
            <a:chOff x="5416925" y="5443538"/>
            <a:chExt cx="3754928" cy="931761"/>
          </a:xfrm>
        </p:grpSpPr>
        <p:cxnSp>
          <p:nvCxnSpPr>
            <p:cNvPr id="4132" name="Straight Arrow Connector 41"/>
            <p:cNvCxnSpPr>
              <a:cxnSpLocks noChangeShapeType="1"/>
            </p:cNvCxnSpPr>
            <p:nvPr/>
          </p:nvCxnSpPr>
          <p:spPr bwMode="auto">
            <a:xfrm rot="5400000" flipH="1" flipV="1">
              <a:off x="5388938" y="5684228"/>
              <a:ext cx="481379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4133" name="TextBox 43"/>
            <p:cNvSpPr txBox="1">
              <a:spLocks noChangeArrowheads="1"/>
            </p:cNvSpPr>
            <p:nvPr/>
          </p:nvSpPr>
          <p:spPr bwMode="auto">
            <a:xfrm>
              <a:off x="5416925" y="6033770"/>
              <a:ext cx="3754928" cy="341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2945" tIns="41473" rIns="82945" bIns="41473">
              <a:spAutoFit/>
            </a:bodyPr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600">
                  <a:solidFill>
                    <a:srgbClr val="FF0000"/>
                  </a:solidFill>
                  <a:ea typeface="MS Gothic" pitchFamily="49" charset="-128"/>
                </a:rPr>
                <a:t>Frame shift – prevents read-through</a:t>
              </a:r>
            </a:p>
          </p:txBody>
        </p:sp>
      </p:grp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286000" y="6000750"/>
            <a:ext cx="64023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>
                <a:solidFill>
                  <a:srgbClr val="376092"/>
                </a:solidFill>
                <a:ea typeface="MS Gothic" pitchFamily="49" charset="-128"/>
              </a:rPr>
              <a:t>Fusion protein requires continuous read of codons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963613" y="0"/>
            <a:ext cx="7216775" cy="1063625"/>
          </a:xfrm>
        </p:spPr>
        <p:txBody>
          <a:bodyPr lIns="91430" tIns="45715" rIns="91430" bIns="45715"/>
          <a:lstStyle/>
          <a:p>
            <a:pPr defTabSz="1006475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sz="3100" b="1" smtClean="0">
                <a:solidFill>
                  <a:srgbClr val="17375E"/>
                </a:solidFill>
              </a:rPr>
              <a:t>Biofusion Standard </a:t>
            </a:r>
            <a:r>
              <a:rPr lang="en-GB" sz="2400" b="1" smtClean="0">
                <a:solidFill>
                  <a:srgbClr val="17375E"/>
                </a:solidFill>
              </a:rPr>
              <a:t>(Silver lab)</a:t>
            </a:r>
            <a:r>
              <a:rPr lang="ar-SA" sz="2400" b="1" smtClean="0">
                <a:solidFill>
                  <a:srgbClr val="17375E"/>
                </a:solidFill>
                <a:cs typeface="Arial" charset="0"/>
              </a:rPr>
              <a:t>‏</a:t>
            </a:r>
            <a:endParaRPr lang="en-GB" sz="2400" b="1" smtClean="0">
              <a:solidFill>
                <a:srgbClr val="17375E"/>
              </a:solidFill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285750" y="1447800"/>
            <a:ext cx="8613775" cy="97948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72000">
            <a:solidFill>
              <a:srgbClr val="808080"/>
            </a:solidFill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GB" sz="1600">
              <a:ea typeface="MS Gothic" pitchFamily="49" charset="-128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4050" y="1443038"/>
            <a:ext cx="3330575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821113" y="1474788"/>
            <a:ext cx="1306512" cy="488950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7225" algn="l"/>
              </a:tabLst>
            </a:pPr>
            <a:r>
              <a:rPr lang="en-GB" sz="1600" b="1">
                <a:solidFill>
                  <a:srgbClr val="FFFFFF"/>
                </a:solidFill>
                <a:ea typeface="MS Gothic" pitchFamily="49" charset="-128"/>
              </a:rPr>
              <a:t>DNA part</a:t>
            </a: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80000" y="1474788"/>
            <a:ext cx="3443288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69913" y="1462088"/>
            <a:ext cx="979487" cy="927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GAATTC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CTTAAG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5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EcoRI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192838" y="1462088"/>
            <a:ext cx="1306512" cy="965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GCGGCCGC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CGCCGGCG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5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NotI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362075" y="1462088"/>
            <a:ext cx="1339850" cy="896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GCGGCCGC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CGCCGGCG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5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NotI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578100" y="1428750"/>
            <a:ext cx="1136650" cy="927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FFC000"/>
                </a:solidFill>
                <a:cs typeface="Arial" charset="0"/>
              </a:rPr>
              <a:t>  </a:t>
            </a:r>
            <a:r>
              <a:rPr lang="en-GB" sz="1400" b="1">
                <a:solidFill>
                  <a:srgbClr val="FFC000"/>
                </a:solidFill>
                <a:cs typeface="Arial" charset="0"/>
              </a:rPr>
              <a:t>T </a:t>
            </a:r>
            <a:r>
              <a:rPr lang="en-GB" sz="1400" b="1">
                <a:solidFill>
                  <a:srgbClr val="000000"/>
                </a:solidFill>
                <a:cs typeface="Arial" charset="0"/>
              </a:rPr>
              <a:t>TCTAGA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400" b="1">
                <a:solidFill>
                  <a:srgbClr val="FFC000"/>
                </a:solidFill>
                <a:cs typeface="Arial" charset="0"/>
              </a:rPr>
              <a:t>   A </a:t>
            </a:r>
            <a:r>
              <a:rPr lang="en-GB" sz="1400" b="1">
                <a:cs typeface="Arial" charset="0"/>
              </a:rPr>
              <a:t>A</a:t>
            </a:r>
            <a:r>
              <a:rPr lang="en-GB" sz="1400" b="1">
                <a:solidFill>
                  <a:srgbClr val="000000"/>
                </a:solidFill>
                <a:cs typeface="Arial" charset="0"/>
              </a:rPr>
              <a:t>GATCT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5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XbaI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226050" y="1462088"/>
            <a:ext cx="947738" cy="989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ACTAGT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TGATCA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5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SpeI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7329488" y="1462088"/>
            <a:ext cx="1143000" cy="989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CTGCAG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GACGTC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endParaRPr lang="en-GB" sz="1500" b="1">
              <a:solidFill>
                <a:srgbClr val="000000"/>
              </a:solidFill>
              <a:cs typeface="Arial" charset="0"/>
            </a:endParaRP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PstI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571875" y="1285875"/>
            <a:ext cx="327025" cy="820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400" b="1">
                <a:solidFill>
                  <a:srgbClr val="FF0000"/>
                </a:solidFill>
                <a:cs typeface="Arial" charset="0"/>
              </a:rPr>
              <a:t>G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400" b="1">
                <a:solidFill>
                  <a:srgbClr val="FF0000"/>
                </a:solidFill>
                <a:cs typeface="Arial" charset="0"/>
              </a:rPr>
              <a:t>C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501900" y="1285875"/>
            <a:ext cx="327025" cy="820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A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T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6034088" y="1462088"/>
            <a:ext cx="327025" cy="820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A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000000"/>
                </a:solidFill>
                <a:cs typeface="Arial" charset="0"/>
              </a:rPr>
              <a:t>T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062538" y="1312863"/>
            <a:ext cx="327025" cy="820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808" tIns="4405" rIns="8808" bIns="4405" anchor="ctr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FF0000"/>
                </a:solidFill>
                <a:cs typeface="Arial" charset="0"/>
              </a:rPr>
              <a:t>T</a:t>
            </a:r>
          </a:p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322263" algn="l"/>
                <a:tab pos="644525" algn="l"/>
                <a:tab pos="966788" algn="l"/>
                <a:tab pos="1289050" algn="l"/>
                <a:tab pos="1612900" algn="l"/>
                <a:tab pos="1935163" algn="l"/>
                <a:tab pos="2255838" algn="l"/>
                <a:tab pos="2579688" algn="l"/>
                <a:tab pos="2903538" algn="l"/>
                <a:tab pos="3225800" algn="l"/>
                <a:tab pos="3548063" algn="l"/>
                <a:tab pos="3868738" algn="l"/>
              </a:tabLst>
            </a:pPr>
            <a:r>
              <a:rPr lang="en-GB" sz="15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137" name="TextBox 63"/>
          <p:cNvSpPr txBox="1">
            <a:spLocks noChangeArrowheads="1"/>
          </p:cNvSpPr>
          <p:nvPr/>
        </p:nvSpPr>
        <p:spPr bwMode="auto">
          <a:xfrm>
            <a:off x="5295900" y="1325563"/>
            <a:ext cx="712788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00B050"/>
                </a:solidFill>
                <a:ea typeface="MS Gothic" pitchFamily="49" charset="-128"/>
                <a:sym typeface="Symbol" pitchFamily="18" charset="2"/>
              </a:rPr>
              <a:t></a:t>
            </a:r>
            <a:endParaRPr lang="en-GB" sz="1600" b="1">
              <a:solidFill>
                <a:srgbClr val="00B050"/>
              </a:solidFill>
              <a:ea typeface="MS Gothic" pitchFamily="49" charset="-128"/>
            </a:endParaRPr>
          </a:p>
        </p:txBody>
      </p:sp>
      <p:sp>
        <p:nvSpPr>
          <p:cNvPr id="5138" name="TextBox 64"/>
          <p:cNvSpPr txBox="1">
            <a:spLocks noChangeArrowheads="1"/>
          </p:cNvSpPr>
          <p:nvPr/>
        </p:nvSpPr>
        <p:spPr bwMode="auto">
          <a:xfrm>
            <a:off x="7981950" y="1323975"/>
            <a:ext cx="7127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00B050"/>
                </a:solidFill>
                <a:ea typeface="MS Gothic" pitchFamily="49" charset="-128"/>
                <a:sym typeface="Symbol" pitchFamily="18" charset="2"/>
              </a:rPr>
              <a:t></a:t>
            </a:r>
            <a:endParaRPr lang="en-GB" sz="1600" b="1">
              <a:solidFill>
                <a:srgbClr val="00B050"/>
              </a:solidFill>
              <a:ea typeface="MS Gothic" pitchFamily="49" charset="-128"/>
            </a:endParaRPr>
          </a:p>
        </p:txBody>
      </p:sp>
      <p:sp>
        <p:nvSpPr>
          <p:cNvPr id="5139" name="TextBox 65"/>
          <p:cNvSpPr txBox="1">
            <a:spLocks noChangeArrowheads="1"/>
          </p:cNvSpPr>
          <p:nvPr/>
        </p:nvSpPr>
        <p:spPr bwMode="auto">
          <a:xfrm>
            <a:off x="5775325" y="1833563"/>
            <a:ext cx="7143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00B050"/>
                </a:solidFill>
                <a:ea typeface="MS Gothic" pitchFamily="49" charset="-128"/>
                <a:sym typeface="Symbol" pitchFamily="18" charset="2"/>
              </a:rPr>
              <a:t></a:t>
            </a:r>
            <a:endParaRPr lang="en-GB" sz="1600" b="1">
              <a:solidFill>
                <a:srgbClr val="00B050"/>
              </a:solidFill>
              <a:ea typeface="MS Gothic" pitchFamily="49" charset="-128"/>
            </a:endParaRPr>
          </a:p>
        </p:txBody>
      </p:sp>
      <p:sp>
        <p:nvSpPr>
          <p:cNvPr id="5140" name="TextBox 66"/>
          <p:cNvSpPr txBox="1">
            <a:spLocks noChangeArrowheads="1"/>
          </p:cNvSpPr>
          <p:nvPr/>
        </p:nvSpPr>
        <p:spPr bwMode="auto">
          <a:xfrm>
            <a:off x="6969125" y="1833563"/>
            <a:ext cx="7127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00B050"/>
                </a:solidFill>
                <a:ea typeface="MS Gothic" pitchFamily="49" charset="-128"/>
                <a:sym typeface="Symbol" pitchFamily="18" charset="2"/>
              </a:rPr>
              <a:t></a:t>
            </a:r>
            <a:endParaRPr lang="en-GB" sz="1600" b="1">
              <a:solidFill>
                <a:srgbClr val="00B050"/>
              </a:solidFill>
              <a:ea typeface="MS Gothic" pitchFamily="49" charset="-128"/>
            </a:endParaRPr>
          </a:p>
        </p:txBody>
      </p:sp>
      <p:sp>
        <p:nvSpPr>
          <p:cNvPr id="5141" name="TextBox 67"/>
          <p:cNvSpPr txBox="1">
            <a:spLocks noChangeArrowheads="1"/>
          </p:cNvSpPr>
          <p:nvPr/>
        </p:nvSpPr>
        <p:spPr bwMode="auto">
          <a:xfrm>
            <a:off x="692150" y="1323975"/>
            <a:ext cx="712788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FF0000"/>
                </a:solidFill>
                <a:ea typeface="MS Gothic" pitchFamily="49" charset="-128"/>
                <a:sym typeface="Symbol" pitchFamily="18" charset="2"/>
              </a:rPr>
              <a:t></a:t>
            </a:r>
            <a:endParaRPr lang="en-GB" sz="1600" b="1">
              <a:solidFill>
                <a:srgbClr val="FF0000"/>
              </a:solidFill>
              <a:ea typeface="MS Gothic" pitchFamily="49" charset="-128"/>
            </a:endParaRPr>
          </a:p>
        </p:txBody>
      </p:sp>
      <p:sp>
        <p:nvSpPr>
          <p:cNvPr id="5142" name="TextBox 68"/>
          <p:cNvSpPr txBox="1">
            <a:spLocks noChangeArrowheads="1"/>
          </p:cNvSpPr>
          <p:nvPr/>
        </p:nvSpPr>
        <p:spPr bwMode="auto">
          <a:xfrm>
            <a:off x="6421438" y="1316038"/>
            <a:ext cx="712787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00B050"/>
                </a:solidFill>
                <a:ea typeface="MS Gothic" pitchFamily="49" charset="-128"/>
                <a:sym typeface="Symbol" pitchFamily="18" charset="2"/>
              </a:rPr>
              <a:t></a:t>
            </a:r>
            <a:endParaRPr lang="en-GB" sz="1600" b="1">
              <a:solidFill>
                <a:srgbClr val="00B050"/>
              </a:solidFill>
              <a:ea typeface="MS Gothic" pitchFamily="49" charset="-128"/>
            </a:endParaRPr>
          </a:p>
        </p:txBody>
      </p:sp>
      <p:sp>
        <p:nvSpPr>
          <p:cNvPr id="5143" name="TextBox 69"/>
          <p:cNvSpPr txBox="1">
            <a:spLocks noChangeArrowheads="1"/>
          </p:cNvSpPr>
          <p:nvPr/>
        </p:nvSpPr>
        <p:spPr bwMode="auto">
          <a:xfrm>
            <a:off x="7488238" y="1833563"/>
            <a:ext cx="7127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00B050"/>
                </a:solidFill>
                <a:ea typeface="MS Gothic" pitchFamily="49" charset="-128"/>
                <a:sym typeface="Symbol" pitchFamily="18" charset="2"/>
              </a:rPr>
              <a:t></a:t>
            </a:r>
            <a:endParaRPr lang="en-GB" sz="1600" b="1">
              <a:solidFill>
                <a:srgbClr val="00B050"/>
              </a:solidFill>
              <a:ea typeface="MS Gothic" pitchFamily="49" charset="-128"/>
            </a:endParaRPr>
          </a:p>
        </p:txBody>
      </p:sp>
      <p:sp>
        <p:nvSpPr>
          <p:cNvPr id="5144" name="TextBox 70"/>
          <p:cNvSpPr txBox="1">
            <a:spLocks noChangeArrowheads="1"/>
          </p:cNvSpPr>
          <p:nvPr/>
        </p:nvSpPr>
        <p:spPr bwMode="auto">
          <a:xfrm>
            <a:off x="2808288" y="1365250"/>
            <a:ext cx="712787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FF0000"/>
                </a:solidFill>
                <a:ea typeface="MS Gothic" pitchFamily="49" charset="-128"/>
                <a:sym typeface="Symbol" pitchFamily="18" charset="2"/>
              </a:rPr>
              <a:t></a:t>
            </a:r>
            <a:endParaRPr lang="en-GB" sz="1600" b="1">
              <a:solidFill>
                <a:srgbClr val="FF0000"/>
              </a:solidFill>
              <a:ea typeface="MS Gothic" pitchFamily="49" charset="-128"/>
            </a:endParaRPr>
          </a:p>
        </p:txBody>
      </p:sp>
      <p:sp>
        <p:nvSpPr>
          <p:cNvPr id="5145" name="TextBox 71"/>
          <p:cNvSpPr txBox="1">
            <a:spLocks noChangeArrowheads="1"/>
          </p:cNvSpPr>
          <p:nvPr/>
        </p:nvSpPr>
        <p:spPr bwMode="auto">
          <a:xfrm>
            <a:off x="3276600" y="1833563"/>
            <a:ext cx="7127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FF0000"/>
                </a:solidFill>
                <a:ea typeface="MS Gothic" pitchFamily="49" charset="-128"/>
                <a:sym typeface="Symbol" pitchFamily="18" charset="2"/>
              </a:rPr>
              <a:t></a:t>
            </a:r>
            <a:endParaRPr lang="en-GB" sz="1600" b="1">
              <a:solidFill>
                <a:srgbClr val="FF0000"/>
              </a:solidFill>
              <a:ea typeface="MS Gothic" pitchFamily="49" charset="-128"/>
            </a:endParaRPr>
          </a:p>
        </p:txBody>
      </p:sp>
      <p:sp>
        <p:nvSpPr>
          <p:cNvPr id="5146" name="TextBox 72"/>
          <p:cNvSpPr txBox="1">
            <a:spLocks noChangeArrowheads="1"/>
          </p:cNvSpPr>
          <p:nvPr/>
        </p:nvSpPr>
        <p:spPr bwMode="auto">
          <a:xfrm>
            <a:off x="1471613" y="1316038"/>
            <a:ext cx="712787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FF0000"/>
                </a:solidFill>
                <a:ea typeface="MS Gothic" pitchFamily="49" charset="-128"/>
                <a:sym typeface="Symbol" pitchFamily="18" charset="2"/>
              </a:rPr>
              <a:t></a:t>
            </a:r>
            <a:endParaRPr lang="en-GB" sz="1600" b="1">
              <a:solidFill>
                <a:srgbClr val="FF0000"/>
              </a:solidFill>
              <a:ea typeface="MS Gothic" pitchFamily="49" charset="-128"/>
            </a:endParaRPr>
          </a:p>
        </p:txBody>
      </p:sp>
      <p:sp>
        <p:nvSpPr>
          <p:cNvPr id="5147" name="TextBox 73"/>
          <p:cNvSpPr txBox="1">
            <a:spLocks noChangeArrowheads="1"/>
          </p:cNvSpPr>
          <p:nvPr/>
        </p:nvSpPr>
        <p:spPr bwMode="auto">
          <a:xfrm>
            <a:off x="2214563" y="1857375"/>
            <a:ext cx="712787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FF0000"/>
                </a:solidFill>
                <a:ea typeface="MS Gothic" pitchFamily="49" charset="-128"/>
                <a:sym typeface="Symbol" pitchFamily="18" charset="2"/>
              </a:rPr>
              <a:t></a:t>
            </a:r>
            <a:endParaRPr lang="en-GB" sz="1600" b="1">
              <a:solidFill>
                <a:srgbClr val="FF0000"/>
              </a:solidFill>
              <a:ea typeface="MS Gothic" pitchFamily="49" charset="-128"/>
            </a:endParaRPr>
          </a:p>
        </p:txBody>
      </p:sp>
      <p:sp>
        <p:nvSpPr>
          <p:cNvPr id="5148" name="TextBox 74"/>
          <p:cNvSpPr txBox="1">
            <a:spLocks noChangeArrowheads="1"/>
          </p:cNvSpPr>
          <p:nvPr/>
        </p:nvSpPr>
        <p:spPr bwMode="auto">
          <a:xfrm>
            <a:off x="1138238" y="1812925"/>
            <a:ext cx="712787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08" tIns="4405" rIns="8808" bIns="4405" anchor="ctr"/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solidFill>
                  <a:srgbClr val="FF0000"/>
                </a:solidFill>
                <a:ea typeface="MS Gothic" pitchFamily="49" charset="-128"/>
                <a:sym typeface="Symbol" pitchFamily="18" charset="2"/>
              </a:rPr>
              <a:t></a:t>
            </a:r>
            <a:endParaRPr lang="en-GB" sz="1600" b="1">
              <a:solidFill>
                <a:srgbClr val="FF0000"/>
              </a:solidFill>
              <a:ea typeface="MS Gothic" pitchFamily="49" charset="-128"/>
            </a:endParaRPr>
          </a:p>
        </p:txBody>
      </p:sp>
      <p:grpSp>
        <p:nvGrpSpPr>
          <p:cNvPr id="5149" name="Group 30"/>
          <p:cNvGrpSpPr>
            <a:grpSpLocks/>
          </p:cNvGrpSpPr>
          <p:nvPr/>
        </p:nvGrpSpPr>
        <p:grpSpPr bwMode="auto">
          <a:xfrm>
            <a:off x="255588" y="3200400"/>
            <a:ext cx="8632825" cy="1257300"/>
            <a:chOff x="280988" y="3331029"/>
            <a:chExt cx="9518650" cy="1385569"/>
          </a:xfrm>
        </p:grpSpPr>
        <p:sp>
          <p:nvSpPr>
            <p:cNvPr id="5158" name="AutoShape 38"/>
            <p:cNvSpPr>
              <a:spLocks noChangeArrowheads="1"/>
            </p:cNvSpPr>
            <p:nvPr/>
          </p:nvSpPr>
          <p:spPr bwMode="auto">
            <a:xfrm>
              <a:off x="280988" y="3637098"/>
              <a:ext cx="9518650" cy="107950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72000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600">
                <a:ea typeface="MS Gothic" pitchFamily="49" charset="-128"/>
              </a:endParaRPr>
            </a:p>
          </p:txBody>
        </p:sp>
        <p:pic>
          <p:nvPicPr>
            <p:cNvPr id="5159" name="Picture 3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20725" y="3470729"/>
              <a:ext cx="3671888" cy="5397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5160" name="Rectangle 40"/>
            <p:cNvSpPr>
              <a:spLocks noChangeArrowheads="1"/>
            </p:cNvSpPr>
            <p:nvPr/>
          </p:nvSpPr>
          <p:spPr bwMode="auto">
            <a:xfrm>
              <a:off x="4211638" y="3505654"/>
              <a:ext cx="1439862" cy="539750"/>
            </a:xfrm>
            <a:prstGeom prst="rect">
              <a:avLst/>
            </a:prstGeom>
            <a:blipFill dpi="0" rotWithShape="0">
              <a:blip r:embed="rId4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7225" algn="l"/>
                </a:tabLst>
              </a:pPr>
              <a:r>
                <a:rPr lang="en-GB" sz="1600" b="1">
                  <a:solidFill>
                    <a:srgbClr val="FFFFFF"/>
                  </a:solidFill>
                  <a:ea typeface="MS Gothic" pitchFamily="49" charset="-128"/>
                </a:rPr>
                <a:t>DNA part</a:t>
              </a:r>
            </a:p>
          </p:txBody>
        </p:sp>
        <p:pic>
          <p:nvPicPr>
            <p:cNvPr id="5161" name="Picture 4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99113" y="3505654"/>
              <a:ext cx="3796347" cy="5397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5162" name="Text Box 42"/>
            <p:cNvSpPr txBox="1">
              <a:spLocks noChangeArrowheads="1"/>
            </p:cNvSpPr>
            <p:nvPr/>
          </p:nvSpPr>
          <p:spPr bwMode="auto">
            <a:xfrm>
              <a:off x="628650" y="3491367"/>
              <a:ext cx="1079500" cy="10239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GAATTC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CTTAAG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endParaRPr lang="en-GB" sz="1500" b="1">
                <a:solidFill>
                  <a:srgbClr val="000000"/>
                </a:solidFill>
                <a:cs typeface="Arial" charset="0"/>
              </a:endParaRP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EcoRI</a:t>
              </a:r>
            </a:p>
          </p:txBody>
        </p:sp>
        <p:sp>
          <p:nvSpPr>
            <p:cNvPr id="5163" name="Text Box 43"/>
            <p:cNvSpPr txBox="1">
              <a:spLocks noChangeArrowheads="1"/>
            </p:cNvSpPr>
            <p:nvPr/>
          </p:nvSpPr>
          <p:spPr bwMode="auto">
            <a:xfrm>
              <a:off x="6826885" y="3491367"/>
              <a:ext cx="1439863" cy="1065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GCGGCCGC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CGCCGGCG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endParaRPr lang="en-GB" sz="1500" b="1">
                <a:solidFill>
                  <a:srgbClr val="000000"/>
                </a:solidFill>
                <a:cs typeface="Arial" charset="0"/>
              </a:endParaRP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NotI</a:t>
              </a:r>
            </a:p>
          </p:txBody>
        </p:sp>
        <p:sp>
          <p:nvSpPr>
            <p:cNvPr id="5164" name="Text Box 44"/>
            <p:cNvSpPr txBox="1">
              <a:spLocks noChangeArrowheads="1"/>
            </p:cNvSpPr>
            <p:nvPr/>
          </p:nvSpPr>
          <p:spPr bwMode="auto">
            <a:xfrm>
              <a:off x="1501458" y="3491367"/>
              <a:ext cx="1476375" cy="990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GCGGCCGC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CGCCGGCG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endParaRPr lang="en-GB" sz="1500" b="1">
                <a:solidFill>
                  <a:srgbClr val="000000"/>
                </a:solidFill>
                <a:cs typeface="Arial" charset="0"/>
              </a:endParaRP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NotI</a:t>
              </a:r>
            </a:p>
          </p:txBody>
        </p:sp>
        <p:sp>
          <p:nvSpPr>
            <p:cNvPr id="5165" name="Text Box 45"/>
            <p:cNvSpPr txBox="1">
              <a:spLocks noChangeArrowheads="1"/>
            </p:cNvSpPr>
            <p:nvPr/>
          </p:nvSpPr>
          <p:spPr bwMode="auto">
            <a:xfrm>
              <a:off x="2952750" y="3491367"/>
              <a:ext cx="1276350" cy="102393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TTCTAGA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AACATCT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endParaRPr lang="en-GB" sz="1500" b="1">
                <a:solidFill>
                  <a:srgbClr val="000000"/>
                </a:solidFill>
                <a:cs typeface="Arial" charset="0"/>
              </a:endParaRP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XbaI</a:t>
              </a:r>
            </a:p>
          </p:txBody>
        </p:sp>
        <p:sp>
          <p:nvSpPr>
            <p:cNvPr id="5166" name="Text Box 46"/>
            <p:cNvSpPr txBox="1">
              <a:spLocks noChangeArrowheads="1"/>
            </p:cNvSpPr>
            <p:nvPr/>
          </p:nvSpPr>
          <p:spPr bwMode="auto">
            <a:xfrm>
              <a:off x="5761038" y="3491367"/>
              <a:ext cx="1044575" cy="1092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ACTAGT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TGATCA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endParaRPr lang="en-GB" sz="1500" b="1">
                <a:solidFill>
                  <a:srgbClr val="000000"/>
                </a:solidFill>
                <a:cs typeface="Arial" charset="0"/>
              </a:endParaRP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SpeI</a:t>
              </a:r>
            </a:p>
          </p:txBody>
        </p:sp>
        <p:sp>
          <p:nvSpPr>
            <p:cNvPr id="5167" name="Text Box 47"/>
            <p:cNvSpPr txBox="1">
              <a:spLocks noChangeArrowheads="1"/>
            </p:cNvSpPr>
            <p:nvPr/>
          </p:nvSpPr>
          <p:spPr bwMode="auto">
            <a:xfrm>
              <a:off x="8079740" y="3491367"/>
              <a:ext cx="1260475" cy="1092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CTGCAG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GACGTC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endParaRPr lang="en-GB" sz="1500" b="1">
                <a:solidFill>
                  <a:srgbClr val="000000"/>
                </a:solidFill>
                <a:cs typeface="Arial" charset="0"/>
              </a:endParaRP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PstI</a:t>
              </a:r>
            </a:p>
          </p:txBody>
        </p:sp>
        <p:sp>
          <p:nvSpPr>
            <p:cNvPr id="5168" name="Text Box 48"/>
            <p:cNvSpPr txBox="1">
              <a:spLocks noChangeArrowheads="1"/>
            </p:cNvSpPr>
            <p:nvPr/>
          </p:nvSpPr>
          <p:spPr bwMode="auto">
            <a:xfrm>
              <a:off x="2789509" y="3346774"/>
              <a:ext cx="360363" cy="78726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A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69" name="Text Box 49"/>
            <p:cNvSpPr txBox="1">
              <a:spLocks noChangeArrowheads="1"/>
            </p:cNvSpPr>
            <p:nvPr/>
          </p:nvSpPr>
          <p:spPr bwMode="auto">
            <a:xfrm>
              <a:off x="6651308" y="3346776"/>
              <a:ext cx="360362" cy="9064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A</a:t>
              </a:r>
            </a:p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22263" algn="l"/>
                  <a:tab pos="644525" algn="l"/>
                  <a:tab pos="966788" algn="l"/>
                  <a:tab pos="1289050" algn="l"/>
                  <a:tab pos="1612900" algn="l"/>
                  <a:tab pos="1935163" algn="l"/>
                  <a:tab pos="2255838" algn="l"/>
                  <a:tab pos="2579688" algn="l"/>
                  <a:tab pos="2903538" algn="l"/>
                  <a:tab pos="3225800" algn="l"/>
                  <a:tab pos="3548063" algn="l"/>
                  <a:tab pos="3868738" algn="l"/>
                </a:tabLst>
              </a:pPr>
              <a:r>
                <a:rPr lang="en-GB" sz="1500" b="1">
                  <a:solidFill>
                    <a:srgbClr val="000000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70" name="TextBox 45"/>
            <p:cNvSpPr txBox="1">
              <a:spLocks noChangeArrowheads="1"/>
            </p:cNvSpPr>
            <p:nvPr/>
          </p:nvSpPr>
          <p:spPr bwMode="auto">
            <a:xfrm>
              <a:off x="5837238" y="3342139"/>
              <a:ext cx="785813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00B050"/>
                  </a:solidFill>
                  <a:ea typeface="MS Gothic" pitchFamily="49" charset="-128"/>
                  <a:sym typeface="Symbol" pitchFamily="18" charset="2"/>
                </a:rPr>
                <a:t></a:t>
              </a:r>
              <a:endParaRPr lang="en-GB" sz="1600" b="1">
                <a:solidFill>
                  <a:srgbClr val="00B050"/>
                </a:solidFill>
                <a:ea typeface="MS Gothic" pitchFamily="49" charset="-128"/>
              </a:endParaRPr>
            </a:p>
          </p:txBody>
        </p:sp>
        <p:sp>
          <p:nvSpPr>
            <p:cNvPr id="5171" name="TextBox 46"/>
            <p:cNvSpPr txBox="1">
              <a:spLocks noChangeArrowheads="1"/>
            </p:cNvSpPr>
            <p:nvPr/>
          </p:nvSpPr>
          <p:spPr bwMode="auto">
            <a:xfrm>
              <a:off x="8799513" y="3338965"/>
              <a:ext cx="785813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00B050"/>
                  </a:solidFill>
                  <a:ea typeface="MS Gothic" pitchFamily="49" charset="-128"/>
                  <a:sym typeface="Symbol" pitchFamily="18" charset="2"/>
                </a:rPr>
                <a:t></a:t>
              </a:r>
              <a:endParaRPr lang="en-GB" sz="1600" b="1">
                <a:solidFill>
                  <a:srgbClr val="00B050"/>
                </a:solidFill>
                <a:ea typeface="MS Gothic" pitchFamily="49" charset="-128"/>
              </a:endParaRPr>
            </a:p>
          </p:txBody>
        </p:sp>
        <p:sp>
          <p:nvSpPr>
            <p:cNvPr id="5172" name="TextBox 47"/>
            <p:cNvSpPr txBox="1">
              <a:spLocks noChangeArrowheads="1"/>
            </p:cNvSpPr>
            <p:nvPr/>
          </p:nvSpPr>
          <p:spPr bwMode="auto">
            <a:xfrm>
              <a:off x="6367463" y="3900811"/>
              <a:ext cx="785813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00B050"/>
                  </a:solidFill>
                  <a:ea typeface="MS Gothic" pitchFamily="49" charset="-128"/>
                  <a:sym typeface="Symbol" pitchFamily="18" charset="2"/>
                </a:rPr>
                <a:t></a:t>
              </a:r>
              <a:endParaRPr lang="en-GB" sz="1600" b="1">
                <a:solidFill>
                  <a:srgbClr val="00B050"/>
                </a:solidFill>
                <a:ea typeface="MS Gothic" pitchFamily="49" charset="-128"/>
              </a:endParaRPr>
            </a:p>
          </p:txBody>
        </p:sp>
        <p:sp>
          <p:nvSpPr>
            <p:cNvPr id="5173" name="TextBox 62"/>
            <p:cNvSpPr txBox="1">
              <a:spLocks noChangeArrowheads="1"/>
            </p:cNvSpPr>
            <p:nvPr/>
          </p:nvSpPr>
          <p:spPr bwMode="auto">
            <a:xfrm>
              <a:off x="7683501" y="3900811"/>
              <a:ext cx="785812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00B050"/>
                  </a:solidFill>
                  <a:ea typeface="MS Gothic" pitchFamily="49" charset="-128"/>
                  <a:sym typeface="Symbol" pitchFamily="18" charset="2"/>
                </a:rPr>
                <a:t></a:t>
              </a:r>
              <a:endParaRPr lang="en-GB" sz="1600" b="1">
                <a:solidFill>
                  <a:srgbClr val="00B050"/>
                </a:solidFill>
                <a:ea typeface="MS Gothic" pitchFamily="49" charset="-128"/>
              </a:endParaRPr>
            </a:p>
          </p:txBody>
        </p:sp>
        <p:sp>
          <p:nvSpPr>
            <p:cNvPr id="5174" name="TextBox 76"/>
            <p:cNvSpPr txBox="1">
              <a:spLocks noChangeArrowheads="1"/>
            </p:cNvSpPr>
            <p:nvPr/>
          </p:nvSpPr>
          <p:spPr bwMode="auto">
            <a:xfrm>
              <a:off x="762001" y="3340552"/>
              <a:ext cx="785812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FF0000"/>
                  </a:solidFill>
                  <a:ea typeface="MS Gothic" pitchFamily="49" charset="-128"/>
                  <a:sym typeface="Symbol" pitchFamily="18" charset="2"/>
                </a:rPr>
                <a:t></a:t>
              </a:r>
              <a:endParaRPr lang="en-GB" sz="1600" b="1">
                <a:solidFill>
                  <a:srgbClr val="FF0000"/>
                </a:solidFill>
                <a:ea typeface="MS Gothic" pitchFamily="49" charset="-128"/>
              </a:endParaRPr>
            </a:p>
          </p:txBody>
        </p:sp>
        <p:sp>
          <p:nvSpPr>
            <p:cNvPr id="5175" name="TextBox 77"/>
            <p:cNvSpPr txBox="1">
              <a:spLocks noChangeArrowheads="1"/>
            </p:cNvSpPr>
            <p:nvPr/>
          </p:nvSpPr>
          <p:spPr bwMode="auto">
            <a:xfrm>
              <a:off x="7078663" y="3331029"/>
              <a:ext cx="785813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00B050"/>
                  </a:solidFill>
                  <a:ea typeface="MS Gothic" pitchFamily="49" charset="-128"/>
                  <a:sym typeface="Symbol" pitchFamily="18" charset="2"/>
                </a:rPr>
                <a:t></a:t>
              </a:r>
              <a:endParaRPr lang="en-GB" sz="1600" b="1">
                <a:solidFill>
                  <a:srgbClr val="00B050"/>
                </a:solidFill>
                <a:ea typeface="MS Gothic" pitchFamily="49" charset="-128"/>
              </a:endParaRPr>
            </a:p>
          </p:txBody>
        </p:sp>
        <p:sp>
          <p:nvSpPr>
            <p:cNvPr id="5176" name="TextBox 78"/>
            <p:cNvSpPr txBox="1">
              <a:spLocks noChangeArrowheads="1"/>
            </p:cNvSpPr>
            <p:nvPr/>
          </p:nvSpPr>
          <p:spPr bwMode="auto">
            <a:xfrm>
              <a:off x="8255001" y="3900811"/>
              <a:ext cx="785812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00B050"/>
                  </a:solidFill>
                  <a:ea typeface="MS Gothic" pitchFamily="49" charset="-128"/>
                  <a:sym typeface="Symbol" pitchFamily="18" charset="2"/>
                </a:rPr>
                <a:t></a:t>
              </a:r>
              <a:endParaRPr lang="en-GB" sz="1600" b="1">
                <a:solidFill>
                  <a:srgbClr val="00B050"/>
                </a:solidFill>
                <a:ea typeface="MS Gothic" pitchFamily="49" charset="-128"/>
              </a:endParaRPr>
            </a:p>
          </p:txBody>
        </p:sp>
        <p:sp>
          <p:nvSpPr>
            <p:cNvPr id="5177" name="TextBox 79"/>
            <p:cNvSpPr txBox="1">
              <a:spLocks noChangeArrowheads="1"/>
            </p:cNvSpPr>
            <p:nvPr/>
          </p:nvSpPr>
          <p:spPr bwMode="auto">
            <a:xfrm>
              <a:off x="3200401" y="3384992"/>
              <a:ext cx="785812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FF0000"/>
                  </a:solidFill>
                  <a:ea typeface="MS Gothic" pitchFamily="49" charset="-128"/>
                  <a:sym typeface="Symbol" pitchFamily="18" charset="2"/>
                </a:rPr>
                <a:t></a:t>
              </a:r>
              <a:endParaRPr lang="en-GB" sz="1600" b="1">
                <a:solidFill>
                  <a:srgbClr val="FF0000"/>
                </a:solidFill>
                <a:ea typeface="MS Gothic" pitchFamily="49" charset="-128"/>
              </a:endParaRPr>
            </a:p>
          </p:txBody>
        </p:sp>
        <p:sp>
          <p:nvSpPr>
            <p:cNvPr id="5178" name="TextBox 80"/>
            <p:cNvSpPr txBox="1">
              <a:spLocks noChangeArrowheads="1"/>
            </p:cNvSpPr>
            <p:nvPr/>
          </p:nvSpPr>
          <p:spPr bwMode="auto">
            <a:xfrm>
              <a:off x="3763963" y="3900811"/>
              <a:ext cx="785813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FF0000"/>
                  </a:solidFill>
                  <a:ea typeface="MS Gothic" pitchFamily="49" charset="-128"/>
                  <a:sym typeface="Symbol" pitchFamily="18" charset="2"/>
                </a:rPr>
                <a:t></a:t>
              </a:r>
              <a:endParaRPr lang="en-GB" sz="1600" b="1">
                <a:solidFill>
                  <a:srgbClr val="FF0000"/>
                </a:solidFill>
                <a:ea typeface="MS Gothic" pitchFamily="49" charset="-128"/>
              </a:endParaRPr>
            </a:p>
          </p:txBody>
        </p:sp>
        <p:sp>
          <p:nvSpPr>
            <p:cNvPr id="5179" name="TextBox 81"/>
            <p:cNvSpPr txBox="1">
              <a:spLocks noChangeArrowheads="1"/>
            </p:cNvSpPr>
            <p:nvPr/>
          </p:nvSpPr>
          <p:spPr bwMode="auto">
            <a:xfrm>
              <a:off x="1622426" y="3331029"/>
              <a:ext cx="785812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FF0000"/>
                  </a:solidFill>
                  <a:ea typeface="MS Gothic" pitchFamily="49" charset="-128"/>
                  <a:sym typeface="Symbol" pitchFamily="18" charset="2"/>
                </a:rPr>
                <a:t></a:t>
              </a:r>
              <a:endParaRPr lang="en-GB" sz="1600" b="1">
                <a:solidFill>
                  <a:srgbClr val="FF0000"/>
                </a:solidFill>
                <a:ea typeface="MS Gothic" pitchFamily="49" charset="-128"/>
              </a:endParaRPr>
            </a:p>
          </p:txBody>
        </p:sp>
        <p:sp>
          <p:nvSpPr>
            <p:cNvPr id="5180" name="TextBox 82"/>
            <p:cNvSpPr txBox="1">
              <a:spLocks noChangeArrowheads="1"/>
            </p:cNvSpPr>
            <p:nvPr/>
          </p:nvSpPr>
          <p:spPr bwMode="auto">
            <a:xfrm>
              <a:off x="2381251" y="3889701"/>
              <a:ext cx="785812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FF0000"/>
                  </a:solidFill>
                  <a:ea typeface="MS Gothic" pitchFamily="49" charset="-128"/>
                  <a:sym typeface="Symbol" pitchFamily="18" charset="2"/>
                </a:rPr>
                <a:t></a:t>
              </a:r>
              <a:endParaRPr lang="en-GB" sz="1600" b="1">
                <a:solidFill>
                  <a:srgbClr val="FF0000"/>
                </a:solidFill>
                <a:ea typeface="MS Gothic" pitchFamily="49" charset="-128"/>
              </a:endParaRPr>
            </a:p>
          </p:txBody>
        </p:sp>
        <p:sp>
          <p:nvSpPr>
            <p:cNvPr id="5181" name="TextBox 83"/>
            <p:cNvSpPr txBox="1">
              <a:spLocks noChangeArrowheads="1"/>
            </p:cNvSpPr>
            <p:nvPr/>
          </p:nvSpPr>
          <p:spPr bwMode="auto">
            <a:xfrm>
              <a:off x="1254126" y="3878591"/>
              <a:ext cx="785812" cy="37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704" tIns="5353" rIns="10704" bIns="5353" anchor="ctr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rgbClr val="FF0000"/>
                  </a:solidFill>
                  <a:ea typeface="MS Gothic" pitchFamily="49" charset="-128"/>
                  <a:sym typeface="Symbol" pitchFamily="18" charset="2"/>
                </a:rPr>
                <a:t></a:t>
              </a:r>
              <a:endParaRPr lang="en-GB" sz="1600" b="1">
                <a:solidFill>
                  <a:srgbClr val="FF0000"/>
                </a:solidFill>
                <a:ea typeface="MS Gothic" pitchFamily="49" charset="-128"/>
              </a:endParaRPr>
            </a:p>
          </p:txBody>
        </p:sp>
      </p:grpSp>
      <p:sp>
        <p:nvSpPr>
          <p:cNvPr id="5150" name="TextBox 85"/>
          <p:cNvSpPr txBox="1">
            <a:spLocks noChangeArrowheads="1"/>
          </p:cNvSpPr>
          <p:nvPr/>
        </p:nvSpPr>
        <p:spPr bwMode="auto">
          <a:xfrm>
            <a:off x="457200" y="2819400"/>
            <a:ext cx="49164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 b="1">
                <a:solidFill>
                  <a:srgbClr val="17375E"/>
                </a:solidFill>
                <a:ea typeface="MS Gothic" pitchFamily="49" charset="-128"/>
              </a:rPr>
              <a:t>New Biofusion Standard</a:t>
            </a:r>
          </a:p>
        </p:txBody>
      </p:sp>
      <p:sp>
        <p:nvSpPr>
          <p:cNvPr id="5151" name="TextBox 75"/>
          <p:cNvSpPr txBox="1">
            <a:spLocks noChangeArrowheads="1"/>
          </p:cNvSpPr>
          <p:nvPr/>
        </p:nvSpPr>
        <p:spPr bwMode="auto">
          <a:xfrm>
            <a:off x="396875" y="922338"/>
            <a:ext cx="49164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 b="1">
                <a:solidFill>
                  <a:srgbClr val="17375E"/>
                </a:solidFill>
                <a:ea typeface="MS Gothic" pitchFamily="49" charset="-128"/>
              </a:rPr>
              <a:t>Changes – </a:t>
            </a:r>
            <a:r>
              <a:rPr lang="en-GB" sz="1800" b="1">
                <a:solidFill>
                  <a:srgbClr val="FFC000"/>
                </a:solidFill>
                <a:ea typeface="MS Gothic" pitchFamily="49" charset="-128"/>
              </a:rPr>
              <a:t>Insertions</a:t>
            </a:r>
            <a:r>
              <a:rPr lang="en-GB" sz="1800" b="1">
                <a:solidFill>
                  <a:srgbClr val="17375E"/>
                </a:solidFill>
                <a:ea typeface="MS Gothic" pitchFamily="49" charset="-128"/>
              </a:rPr>
              <a:t> and </a:t>
            </a:r>
            <a:r>
              <a:rPr lang="en-GB" sz="1800" b="1">
                <a:solidFill>
                  <a:srgbClr val="FF0000"/>
                </a:solidFill>
                <a:ea typeface="MS Gothic" pitchFamily="49" charset="-128"/>
              </a:rPr>
              <a:t>Deletions</a:t>
            </a:r>
            <a:endParaRPr lang="en-GB" sz="2200" b="1">
              <a:solidFill>
                <a:srgbClr val="FF0000"/>
              </a:solidFill>
              <a:ea typeface="MS Gothic" pitchFamily="49" charset="-128"/>
            </a:endParaRPr>
          </a:p>
        </p:txBody>
      </p:sp>
      <p:sp>
        <p:nvSpPr>
          <p:cNvPr id="5152" name="TextBox 86"/>
          <p:cNvSpPr txBox="1">
            <a:spLocks noChangeArrowheads="1"/>
          </p:cNvSpPr>
          <p:nvPr/>
        </p:nvSpPr>
        <p:spPr bwMode="auto">
          <a:xfrm>
            <a:off x="5443538" y="6369050"/>
            <a:ext cx="3506787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600">
                <a:ea typeface="MS Gothic" pitchFamily="49" charset="-128"/>
              </a:rPr>
              <a:t>Biobrick Foundation</a:t>
            </a: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914400" y="4876800"/>
            <a:ext cx="4191000" cy="2133600"/>
            <a:chOff x="687388" y="4102100"/>
            <a:chExt cx="4135437" cy="2235200"/>
          </a:xfrm>
        </p:grpSpPr>
        <p:sp>
          <p:nvSpPr>
            <p:cNvPr id="5154" name="Rectangle 28"/>
            <p:cNvSpPr>
              <a:spLocks noChangeArrowheads="1"/>
            </p:cNvSpPr>
            <p:nvPr/>
          </p:nvSpPr>
          <p:spPr bwMode="auto">
            <a:xfrm>
              <a:off x="687388" y="4108450"/>
              <a:ext cx="1439862" cy="539750"/>
            </a:xfrm>
            <a:prstGeom prst="rect">
              <a:avLst/>
            </a:prstGeom>
            <a:blipFill dpi="0" rotWithShape="0">
              <a:blip r:embed="rId4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800" b="1">
                  <a:solidFill>
                    <a:srgbClr val="FFFFFF"/>
                  </a:solidFill>
                  <a:ea typeface="MS Gothic" pitchFamily="49" charset="-128"/>
                </a:rPr>
                <a:t>DNA part</a:t>
              </a:r>
            </a:p>
          </p:txBody>
        </p:sp>
        <p:sp>
          <p:nvSpPr>
            <p:cNvPr id="5155" name="Text Box 35"/>
            <p:cNvSpPr txBox="1">
              <a:spLocks noChangeArrowheads="1"/>
            </p:cNvSpPr>
            <p:nvPr/>
          </p:nvSpPr>
          <p:spPr bwMode="auto">
            <a:xfrm>
              <a:off x="2103438" y="4102100"/>
              <a:ext cx="1487487" cy="1092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55600" algn="l"/>
                  <a:tab pos="711200" algn="l"/>
                  <a:tab pos="1065213" algn="l"/>
                  <a:tab pos="1420813" algn="l"/>
                  <a:tab pos="1778000" algn="l"/>
                  <a:tab pos="2133600" algn="l"/>
                  <a:tab pos="2487613" algn="l"/>
                  <a:tab pos="2843213" algn="l"/>
                  <a:tab pos="3200400" algn="l"/>
                  <a:tab pos="3556000" algn="l"/>
                  <a:tab pos="3911600" algn="l"/>
                  <a:tab pos="4265613" algn="l"/>
                </a:tabLst>
              </a:pPr>
              <a:r>
                <a:rPr lang="en-GB" sz="1800" b="1">
                  <a:solidFill>
                    <a:srgbClr val="000000"/>
                  </a:solidFill>
                  <a:cs typeface="Arial" charset="0"/>
                </a:rPr>
                <a:t>ACTAGA</a:t>
              </a:r>
            </a:p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55600" algn="l"/>
                  <a:tab pos="711200" algn="l"/>
                  <a:tab pos="1065213" algn="l"/>
                  <a:tab pos="1420813" algn="l"/>
                  <a:tab pos="1778000" algn="l"/>
                  <a:tab pos="2133600" algn="l"/>
                  <a:tab pos="2487613" algn="l"/>
                  <a:tab pos="2843213" algn="l"/>
                  <a:tab pos="3200400" algn="l"/>
                  <a:tab pos="3556000" algn="l"/>
                  <a:tab pos="3911600" algn="l"/>
                  <a:tab pos="4265613" algn="l"/>
                </a:tabLst>
              </a:pPr>
              <a:r>
                <a:rPr lang="en-GB" sz="1800" b="1">
                  <a:solidFill>
                    <a:srgbClr val="000000"/>
                  </a:solidFill>
                  <a:cs typeface="Arial" charset="0"/>
                </a:rPr>
                <a:t>TGATCT</a:t>
              </a:r>
            </a:p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55600" algn="l"/>
                  <a:tab pos="711200" algn="l"/>
                  <a:tab pos="1065213" algn="l"/>
                  <a:tab pos="1420813" algn="l"/>
                  <a:tab pos="1778000" algn="l"/>
                  <a:tab pos="2133600" algn="l"/>
                  <a:tab pos="2487613" algn="l"/>
                  <a:tab pos="2843213" algn="l"/>
                  <a:tab pos="3200400" algn="l"/>
                  <a:tab pos="3556000" algn="l"/>
                  <a:tab pos="3911600" algn="l"/>
                  <a:tab pos="4265613" algn="l"/>
                </a:tabLst>
              </a:pPr>
              <a:endParaRPr lang="en-GB" sz="1800" b="1">
                <a:solidFill>
                  <a:srgbClr val="000000"/>
                </a:solidFill>
                <a:cs typeface="Arial" charset="0"/>
              </a:endParaRPr>
            </a:p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55600" algn="l"/>
                  <a:tab pos="711200" algn="l"/>
                  <a:tab pos="1065213" algn="l"/>
                  <a:tab pos="1420813" algn="l"/>
                  <a:tab pos="1778000" algn="l"/>
                  <a:tab pos="2133600" algn="l"/>
                  <a:tab pos="2487613" algn="l"/>
                  <a:tab pos="2843213" algn="l"/>
                  <a:tab pos="3200400" algn="l"/>
                  <a:tab pos="3556000" algn="l"/>
                  <a:tab pos="3911600" algn="l"/>
                  <a:tab pos="4265613" algn="l"/>
                </a:tabLst>
              </a:pPr>
              <a:r>
                <a:rPr lang="en-GB" sz="1800" b="1">
                  <a:solidFill>
                    <a:srgbClr val="000000"/>
                  </a:solidFill>
                  <a:cs typeface="Arial" charset="0"/>
                </a:rPr>
                <a:t>SCAR</a:t>
              </a:r>
            </a:p>
          </p:txBody>
        </p:sp>
        <p:sp>
          <p:nvSpPr>
            <p:cNvPr id="5156" name="Rectangle 30"/>
            <p:cNvSpPr>
              <a:spLocks noChangeArrowheads="1"/>
            </p:cNvSpPr>
            <p:nvPr/>
          </p:nvSpPr>
          <p:spPr bwMode="auto">
            <a:xfrm>
              <a:off x="3382963" y="4108450"/>
              <a:ext cx="1439862" cy="539750"/>
            </a:xfrm>
            <a:prstGeom prst="rect">
              <a:avLst/>
            </a:prstGeom>
            <a:blipFill dpi="0" rotWithShape="0">
              <a:blip r:embed="rId4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800" b="1">
                  <a:solidFill>
                    <a:srgbClr val="FFFFFF"/>
                  </a:solidFill>
                  <a:ea typeface="MS Gothic" pitchFamily="49" charset="-128"/>
                </a:rPr>
                <a:t>DNA part</a:t>
              </a:r>
            </a:p>
          </p:txBody>
        </p:sp>
        <p:sp>
          <p:nvSpPr>
            <p:cNvPr id="5157" name="Text Box 37"/>
            <p:cNvSpPr txBox="1">
              <a:spLocks noChangeArrowheads="1"/>
            </p:cNvSpPr>
            <p:nvPr/>
          </p:nvSpPr>
          <p:spPr bwMode="auto">
            <a:xfrm>
              <a:off x="2112861" y="5244647"/>
              <a:ext cx="1488131" cy="10926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55600" algn="l"/>
                  <a:tab pos="711200" algn="l"/>
                  <a:tab pos="1065213" algn="l"/>
                  <a:tab pos="1420813" algn="l"/>
                  <a:tab pos="1778000" algn="l"/>
                  <a:tab pos="2133600" algn="l"/>
                  <a:tab pos="2487613" algn="l"/>
                  <a:tab pos="2843213" algn="l"/>
                  <a:tab pos="3200400" algn="l"/>
                  <a:tab pos="3556000" algn="l"/>
                  <a:tab pos="3911600" algn="l"/>
                  <a:tab pos="4265613" algn="l"/>
                </a:tabLst>
              </a:pPr>
              <a:r>
                <a:rPr lang="en-GB" sz="1800" b="1">
                  <a:solidFill>
                    <a:srgbClr val="254061"/>
                  </a:solidFill>
                  <a:cs typeface="Arial" charset="0"/>
                </a:rPr>
                <a:t>ACT  AGA</a:t>
              </a:r>
            </a:p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355600" algn="l"/>
                  <a:tab pos="711200" algn="l"/>
                  <a:tab pos="1065213" algn="l"/>
                  <a:tab pos="1420813" algn="l"/>
                  <a:tab pos="1778000" algn="l"/>
                  <a:tab pos="2133600" algn="l"/>
                  <a:tab pos="2487613" algn="l"/>
                  <a:tab pos="2843213" algn="l"/>
                  <a:tab pos="3200400" algn="l"/>
                  <a:tab pos="3556000" algn="l"/>
                  <a:tab pos="3911600" algn="l"/>
                  <a:tab pos="4265613" algn="l"/>
                </a:tabLst>
              </a:pPr>
              <a:r>
                <a:rPr lang="en-GB" sz="1800" b="1">
                  <a:solidFill>
                    <a:srgbClr val="254061"/>
                  </a:solidFill>
                  <a:cs typeface="Arial" charset="0"/>
                </a:rPr>
                <a:t>Thr   Arg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Rounded Rectangle 12"/>
          <p:cNvGrpSpPr>
            <a:grpSpLocks/>
          </p:cNvGrpSpPr>
          <p:nvPr/>
        </p:nvGrpSpPr>
        <p:grpSpPr bwMode="auto">
          <a:xfrm>
            <a:off x="2084388" y="5397500"/>
            <a:ext cx="1503362" cy="692150"/>
            <a:chOff x="1448" y="3748"/>
            <a:chExt cx="1044" cy="480"/>
          </a:xfrm>
        </p:grpSpPr>
        <p:pic>
          <p:nvPicPr>
            <p:cNvPr id="6166" name="Picture 2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8" y="3748"/>
              <a:ext cx="104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67" name="Text Box 4"/>
            <p:cNvSpPr txBox="1">
              <a:spLocks noChangeArrowheads="1"/>
            </p:cNvSpPr>
            <p:nvPr/>
          </p:nvSpPr>
          <p:spPr bwMode="auto">
            <a:xfrm>
              <a:off x="1486" y="3787"/>
              <a:ext cx="973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2945" tIns="41473" rIns="82945" bIns="41473"/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600">
                <a:ea typeface="MS Gothic" pitchFamily="49" charset="-128"/>
              </a:endParaRPr>
            </a:p>
          </p:txBody>
        </p:sp>
      </p:grp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887413" y="3657600"/>
            <a:ext cx="1403350" cy="633413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lIns="81639" tIns="40820" rIns="81639" bIns="40820" anchor="ctr" anchorCtr="1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7225" algn="l"/>
              </a:tabLst>
            </a:pPr>
            <a:r>
              <a:rPr lang="en-GB" sz="1600" b="1">
                <a:solidFill>
                  <a:srgbClr val="FFFFFF"/>
                </a:solidFill>
                <a:ea typeface="MS Gothic" pitchFamily="49" charset="-128"/>
              </a:rPr>
              <a:t>DNA part 1</a:t>
            </a:r>
          </a:p>
        </p:txBody>
      </p:sp>
      <p:sp>
        <p:nvSpPr>
          <p:cNvPr id="6148" name="Title 1"/>
          <p:cNvSpPr>
            <a:spLocks noGrp="1"/>
          </p:cNvSpPr>
          <p:nvPr>
            <p:ph type="title" idx="4294967295"/>
          </p:nvPr>
        </p:nvSpPr>
        <p:spPr>
          <a:xfrm>
            <a:off x="1062038" y="0"/>
            <a:ext cx="7019925" cy="1143000"/>
          </a:xfrm>
        </p:spPr>
        <p:txBody>
          <a:bodyPr lIns="91430" tIns="45715" rIns="91430" bIns="45715"/>
          <a:lstStyle/>
          <a:p>
            <a:pPr eaLnBrk="1" hangingPunct="1"/>
            <a:r>
              <a:rPr lang="en-GB" sz="3100" b="1" smtClean="0">
                <a:solidFill>
                  <a:srgbClr val="17375E"/>
                </a:solidFill>
              </a:rPr>
              <a:t>Freiburg Fusion Standard </a:t>
            </a:r>
            <a:br>
              <a:rPr lang="en-GB" sz="3100" b="1" smtClean="0">
                <a:solidFill>
                  <a:srgbClr val="17375E"/>
                </a:solidFill>
              </a:rPr>
            </a:br>
            <a:r>
              <a:rPr lang="en-GB" sz="1400" b="1" smtClean="0">
                <a:solidFill>
                  <a:srgbClr val="17375E"/>
                </a:solidFill>
              </a:rPr>
              <a:t>(Freiburg IGEM 2007)</a:t>
            </a:r>
            <a:r>
              <a:rPr lang="ar-SA" sz="1400" b="1" smtClean="0">
                <a:solidFill>
                  <a:srgbClr val="17375E"/>
                </a:solidFill>
                <a:cs typeface="Arial" charset="0"/>
              </a:rPr>
              <a:t>‏</a:t>
            </a:r>
            <a:endParaRPr lang="en-GB" sz="3100" b="1" smtClean="0">
              <a:solidFill>
                <a:srgbClr val="17375E"/>
              </a:solidFill>
            </a:endParaRPr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527050" y="2841625"/>
            <a:ext cx="45561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 b="1">
                <a:solidFill>
                  <a:srgbClr val="254061"/>
                </a:solidFill>
                <a:ea typeface="MS Gothic" pitchFamily="49" charset="-128"/>
              </a:rPr>
              <a:t>Suffix</a:t>
            </a:r>
          </a:p>
        </p:txBody>
      </p:sp>
      <p:grpSp>
        <p:nvGrpSpPr>
          <p:cNvPr id="6150" name="Group 6"/>
          <p:cNvGrpSpPr>
            <a:grpSpLocks/>
          </p:cNvGrpSpPr>
          <p:nvPr/>
        </p:nvGrpSpPr>
        <p:grpSpPr bwMode="auto">
          <a:xfrm>
            <a:off x="2232025" y="3603625"/>
            <a:ext cx="5972175" cy="685800"/>
            <a:chOff x="868459" y="2464768"/>
            <a:chExt cx="6583220" cy="756103"/>
          </a:xfrm>
        </p:grpSpPr>
        <p:pic>
          <p:nvPicPr>
            <p:cNvPr id="6164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868459" y="2464768"/>
              <a:ext cx="6583220" cy="75610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6165" name="TextBox 5"/>
            <p:cNvSpPr txBox="1">
              <a:spLocks noChangeArrowheads="1"/>
            </p:cNvSpPr>
            <p:nvPr/>
          </p:nvSpPr>
          <p:spPr bwMode="auto">
            <a:xfrm>
              <a:off x="1160697" y="2510274"/>
              <a:ext cx="5557763" cy="59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2945" tIns="41473" rIns="82945" bIns="41473">
              <a:spAutoFit/>
            </a:bodyPr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600" b="1" u="sng">
                  <a:ea typeface="MS Gothic" pitchFamily="49" charset="-128"/>
                </a:rPr>
                <a:t>ACCGGT</a:t>
              </a:r>
              <a:r>
                <a:rPr lang="en-GB" sz="1600" b="1">
                  <a:ea typeface="MS Gothic" pitchFamily="49" charset="-128"/>
                </a:rPr>
                <a:t> TAAT </a:t>
              </a:r>
              <a:r>
                <a:rPr lang="en-GB" sz="1600" b="1" u="sng">
                  <a:ea typeface="MS Gothic" pitchFamily="49" charset="-128"/>
                </a:rPr>
                <a:t>ACTAGT</a:t>
              </a:r>
              <a:r>
                <a:rPr lang="en-GB" sz="1600" b="1">
                  <a:ea typeface="MS Gothic" pitchFamily="49" charset="-128"/>
                </a:rPr>
                <a:t> A </a:t>
              </a:r>
              <a:r>
                <a:rPr lang="en-GB" sz="1600" b="1" u="sng">
                  <a:ea typeface="MS Gothic" pitchFamily="49" charset="-128"/>
                </a:rPr>
                <a:t>GCGGCCG</a:t>
              </a:r>
              <a:r>
                <a:rPr lang="en-GB" sz="1600" b="1">
                  <a:ea typeface="MS Gothic" pitchFamily="49" charset="-128"/>
                </a:rPr>
                <a:t> </a:t>
              </a:r>
              <a:r>
                <a:rPr lang="en-GB" sz="1600" b="1" u="sng">
                  <a:ea typeface="MS Gothic" pitchFamily="49" charset="-128"/>
                </a:rPr>
                <a:t>CTGCAG</a:t>
              </a:r>
              <a:r>
                <a:rPr lang="en-GB" sz="1600" b="1">
                  <a:ea typeface="MS Gothic" pitchFamily="49" charset="-128"/>
                </a:rPr>
                <a:t> 3‘</a:t>
              </a:r>
            </a:p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600" b="1">
                  <a:ea typeface="MS Gothic" pitchFamily="49" charset="-128"/>
                </a:rPr>
                <a:t>    AgeI                 SpeI                NotI           PstI</a:t>
              </a:r>
            </a:p>
          </p:txBody>
        </p:sp>
      </p:grpSp>
      <p:sp>
        <p:nvSpPr>
          <p:cNvPr id="6151" name="TextBox 8"/>
          <p:cNvSpPr txBox="1">
            <a:spLocks noChangeArrowheads="1"/>
          </p:cNvSpPr>
          <p:nvPr/>
        </p:nvSpPr>
        <p:spPr bwMode="auto">
          <a:xfrm>
            <a:off x="530225" y="4649788"/>
            <a:ext cx="80708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2200" b="1">
                <a:solidFill>
                  <a:srgbClr val="254061"/>
                </a:solidFill>
                <a:ea typeface="MS Gothic" pitchFamily="49" charset="-128"/>
              </a:rPr>
              <a:t>Fusion (AgeI &amp; NgoMIV </a:t>
            </a:r>
            <a:r>
              <a:rPr lang="en-GB" sz="1800" b="1">
                <a:solidFill>
                  <a:srgbClr val="254061"/>
                </a:solidFill>
                <a:ea typeface="MS Gothic" pitchFamily="49" charset="-128"/>
              </a:rPr>
              <a:t>– compatible overhangs </a:t>
            </a:r>
            <a:r>
              <a:rPr lang="en-GB" sz="1600" b="1" u="sng">
                <a:solidFill>
                  <a:srgbClr val="254061"/>
                </a:solidFill>
                <a:ea typeface="MS Gothic" pitchFamily="49" charset="-128"/>
              </a:rPr>
              <a:t>CCGG</a:t>
            </a:r>
            <a:r>
              <a:rPr lang="en-GB" sz="2200" b="1">
                <a:solidFill>
                  <a:srgbClr val="254061"/>
                </a:solidFill>
                <a:ea typeface="MS Gothic" pitchFamily="49" charset="-128"/>
              </a:rPr>
              <a:t>)</a:t>
            </a:r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788988" y="5454650"/>
            <a:ext cx="1404937" cy="635000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lIns="81639" tIns="40820" rIns="81639" bIns="40820" anchor="ctr" anchorCtr="1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7225" algn="l"/>
              </a:tabLst>
            </a:pPr>
            <a:r>
              <a:rPr lang="en-GB" sz="1600" b="1">
                <a:solidFill>
                  <a:srgbClr val="FFFFFF"/>
                </a:solidFill>
                <a:ea typeface="MS Gothic" pitchFamily="49" charset="-128"/>
              </a:rPr>
              <a:t>DNA part 1</a:t>
            </a:r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3562350" y="5454650"/>
            <a:ext cx="1404938" cy="635000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lIns="81639" tIns="40820" rIns="81639" bIns="40820" anchor="ctr" anchorCtr="1"/>
          <a:lstStyle/>
          <a:p>
            <a:pPr algn="ctr"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7225" algn="l"/>
              </a:tabLst>
            </a:pPr>
            <a:r>
              <a:rPr lang="en-GB" sz="1600" b="1">
                <a:solidFill>
                  <a:srgbClr val="FFFFFF"/>
                </a:solidFill>
                <a:ea typeface="MS Gothic" pitchFamily="49" charset="-128"/>
              </a:rPr>
              <a:t>DNA part 2</a:t>
            </a:r>
          </a:p>
        </p:txBody>
      </p:sp>
      <p:sp>
        <p:nvSpPr>
          <p:cNvPr id="6154" name="TextBox 11"/>
          <p:cNvSpPr txBox="1">
            <a:spLocks noChangeArrowheads="1"/>
          </p:cNvSpPr>
          <p:nvPr/>
        </p:nvSpPr>
        <p:spPr bwMode="auto">
          <a:xfrm>
            <a:off x="2247900" y="5527675"/>
            <a:ext cx="235267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ea typeface="MS Gothic" pitchFamily="49" charset="-128"/>
              </a:rPr>
              <a:t>ACC GGC</a:t>
            </a:r>
          </a:p>
          <a:p>
            <a:pPr defTabSz="407988" eaLnBrk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GB" sz="1800" b="1">
                <a:ea typeface="MS Gothic" pitchFamily="49" charset="-128"/>
              </a:rPr>
              <a:t> Thr   Gly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11175" y="611188"/>
            <a:ext cx="9242425" cy="1522412"/>
            <a:chOff x="166284" y="3166281"/>
            <a:chExt cx="9627738" cy="1678212"/>
          </a:xfrm>
        </p:grpSpPr>
        <p:pic>
          <p:nvPicPr>
            <p:cNvPr id="6161" name="Picture 1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66284" y="3726381"/>
              <a:ext cx="5893321" cy="86629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6162" name="TextBox 16"/>
            <p:cNvSpPr txBox="1">
              <a:spLocks noChangeArrowheads="1"/>
            </p:cNvSpPr>
            <p:nvPr/>
          </p:nvSpPr>
          <p:spPr bwMode="auto">
            <a:xfrm>
              <a:off x="219202" y="3166281"/>
              <a:ext cx="9574820" cy="1678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5239" tIns="37620" rIns="75239" bIns="37620">
              <a:spAutoFit/>
            </a:bodyPr>
            <a:lstStyle/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2200" b="1">
                  <a:solidFill>
                    <a:srgbClr val="254061"/>
                  </a:solidFill>
                  <a:ea typeface="MS Gothic" pitchFamily="49" charset="-128"/>
                </a:rPr>
                <a:t>Prefix </a:t>
              </a:r>
            </a:p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600">
                <a:ea typeface="MS Gothic" pitchFamily="49" charset="-128"/>
              </a:endParaRPr>
            </a:p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600">
                  <a:ea typeface="MS Gothic" pitchFamily="49" charset="-128"/>
                </a:rPr>
                <a:t>5' </a:t>
              </a:r>
              <a:r>
                <a:rPr lang="en-GB" sz="1600" u="sng">
                  <a:ea typeface="MS Gothic" pitchFamily="49" charset="-128"/>
                </a:rPr>
                <a:t>GAATTC</a:t>
              </a:r>
              <a:r>
                <a:rPr lang="en-GB" sz="1600">
                  <a:ea typeface="MS Gothic" pitchFamily="49" charset="-128"/>
                </a:rPr>
                <a:t> </a:t>
              </a:r>
              <a:r>
                <a:rPr lang="en-GB" sz="1600" u="sng">
                  <a:ea typeface="MS Gothic" pitchFamily="49" charset="-128"/>
                </a:rPr>
                <a:t>GCGGCCGC</a:t>
              </a:r>
              <a:r>
                <a:rPr lang="en-GB" sz="1600">
                  <a:ea typeface="MS Gothic" pitchFamily="49" charset="-128"/>
                </a:rPr>
                <a:t> T </a:t>
              </a:r>
              <a:r>
                <a:rPr lang="en-GB" sz="1600" u="sng">
                  <a:ea typeface="MS Gothic" pitchFamily="49" charset="-128"/>
                </a:rPr>
                <a:t>TCTAG</a:t>
              </a:r>
              <a:r>
                <a:rPr lang="en-GB" sz="1600" u="sng">
                  <a:solidFill>
                    <a:srgbClr val="FF0000"/>
                  </a:solidFill>
                  <a:ea typeface="MS Gothic" pitchFamily="49" charset="-128"/>
                </a:rPr>
                <a:t>A</a:t>
              </a:r>
              <a:r>
                <a:rPr lang="en-GB" sz="1600">
                  <a:solidFill>
                    <a:srgbClr val="FF0000"/>
                  </a:solidFill>
                  <a:ea typeface="MS Gothic" pitchFamily="49" charset="-128"/>
                </a:rPr>
                <a:t>  TG</a:t>
              </a:r>
              <a:r>
                <a:rPr lang="en-GB" sz="1600">
                  <a:solidFill>
                    <a:srgbClr val="00B050"/>
                  </a:solidFill>
                  <a:ea typeface="MS Gothic" pitchFamily="49" charset="-128"/>
                </a:rPr>
                <a:t> </a:t>
              </a:r>
              <a:r>
                <a:rPr lang="en-GB" sz="1600" u="sng">
                  <a:ea typeface="MS Gothic" pitchFamily="49" charset="-128"/>
                </a:rPr>
                <a:t>GCCGGC</a:t>
              </a:r>
              <a:r>
                <a:rPr lang="en-GB" sz="1600">
                  <a:ea typeface="MS Gothic" pitchFamily="49" charset="-128"/>
                </a:rPr>
                <a:t> </a:t>
              </a:r>
            </a:p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600">
                  <a:ea typeface="MS Gothic" pitchFamily="49" charset="-128"/>
                </a:rPr>
                <a:t>      EcoRI           NotI              XbaI              NgoMIV  </a:t>
              </a:r>
            </a:p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600">
                  <a:solidFill>
                    <a:srgbClr val="00B050"/>
                  </a:solidFill>
                  <a:ea typeface="MS Gothic" pitchFamily="49" charset="-128"/>
                </a:rPr>
                <a:t>                                                          </a:t>
              </a:r>
              <a:r>
                <a:rPr lang="en-GB" sz="1600">
                  <a:solidFill>
                    <a:srgbClr val="FF0000"/>
                  </a:solidFill>
                  <a:ea typeface="MS Gothic" pitchFamily="49" charset="-128"/>
                </a:rPr>
                <a:t>Met</a:t>
              </a:r>
            </a:p>
            <a:p>
              <a:pPr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600">
                <a:solidFill>
                  <a:srgbClr val="254061"/>
                </a:solidFill>
                <a:ea typeface="MS Gothic" pitchFamily="49" charset="-128"/>
              </a:endParaRPr>
            </a:p>
          </p:txBody>
        </p:sp>
        <p:sp>
          <p:nvSpPr>
            <p:cNvPr id="6163" name="Rectangle 17"/>
            <p:cNvSpPr>
              <a:spLocks noChangeArrowheads="1"/>
            </p:cNvSpPr>
            <p:nvPr/>
          </p:nvSpPr>
          <p:spPr bwMode="auto">
            <a:xfrm>
              <a:off x="5759037" y="3789267"/>
              <a:ext cx="1584228" cy="334242"/>
            </a:xfrm>
            <a:prstGeom prst="rect">
              <a:avLst/>
            </a:prstGeom>
            <a:blipFill dpi="0" rotWithShape="0">
              <a:blip r:embed="rId4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75239" tIns="37620" rIns="75239" bIns="37620">
              <a:spAutoFit/>
            </a:bodyPr>
            <a:lstStyle/>
            <a:p>
              <a:pPr algn="ctr" defTabSz="407988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7225" algn="l"/>
                </a:tabLst>
              </a:pPr>
              <a:r>
                <a:rPr lang="en-GB" sz="1600" b="1">
                  <a:solidFill>
                    <a:srgbClr val="FFFFFF"/>
                  </a:solidFill>
                  <a:ea typeface="MS Gothic" pitchFamily="49" charset="-128"/>
                </a:rPr>
                <a:t>DNA part 2</a:t>
              </a:r>
            </a:p>
          </p:txBody>
        </p:sp>
      </p:grpSp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533400" y="2000250"/>
            <a:ext cx="9607550" cy="1200150"/>
            <a:chOff x="168561" y="5817658"/>
            <a:chExt cx="9912064" cy="1451164"/>
          </a:xfrm>
        </p:grpSpPr>
        <p:pic>
          <p:nvPicPr>
            <p:cNvPr id="6157" name="Picture 1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68561" y="6402532"/>
              <a:ext cx="4403440" cy="86629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6158" name="Text Box 14"/>
            <p:cNvSpPr txBox="1">
              <a:spLocks noChangeArrowheads="1"/>
            </p:cNvSpPr>
            <p:nvPr/>
          </p:nvSpPr>
          <p:spPr bwMode="auto">
            <a:xfrm>
              <a:off x="281542" y="5817658"/>
              <a:ext cx="5525992" cy="1278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800" b="1">
                  <a:solidFill>
                    <a:schemeClr val="accent2"/>
                  </a:solidFill>
                  <a:ea typeface="MS Gothic" pitchFamily="49" charset="-128"/>
                </a:rPr>
                <a:t>OR</a:t>
              </a:r>
              <a:r>
                <a:rPr lang="en-GB" b="1">
                  <a:ea typeface="MS Gothic" pitchFamily="49" charset="-128"/>
                </a:rPr>
                <a:t> </a:t>
              </a:r>
            </a:p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GB" sz="1800">
                <a:ea typeface="MS Gothic" pitchFamily="49" charset="-128"/>
              </a:endParaRPr>
            </a:p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600">
                  <a:ea typeface="MS Gothic" pitchFamily="49" charset="-128"/>
                </a:rPr>
                <a:t>5' </a:t>
              </a:r>
              <a:r>
                <a:rPr lang="en-GB" sz="1600" u="sng">
                  <a:ea typeface="MS Gothic" pitchFamily="49" charset="-128"/>
                </a:rPr>
                <a:t>GAATTC</a:t>
              </a:r>
              <a:r>
                <a:rPr lang="en-GB" sz="1600">
                  <a:ea typeface="MS Gothic" pitchFamily="49" charset="-128"/>
                </a:rPr>
                <a:t> </a:t>
              </a:r>
              <a:r>
                <a:rPr lang="en-GB" sz="1600" u="sng">
                  <a:ea typeface="MS Gothic" pitchFamily="49" charset="-128"/>
                </a:rPr>
                <a:t>GCGGCCGC</a:t>
              </a:r>
              <a:r>
                <a:rPr lang="en-GB" sz="1600">
                  <a:ea typeface="MS Gothic" pitchFamily="49" charset="-128"/>
                </a:rPr>
                <a:t> T </a:t>
              </a:r>
              <a:r>
                <a:rPr lang="en-GB" sz="1600" u="sng">
                  <a:ea typeface="MS Gothic" pitchFamily="49" charset="-128"/>
                </a:rPr>
                <a:t>TCTAGA</a:t>
              </a:r>
              <a:endParaRPr lang="en-GB" sz="1600">
                <a:ea typeface="MS Gothic" pitchFamily="49" charset="-128"/>
              </a:endParaRPr>
            </a:p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600">
                  <a:ea typeface="MS Gothic" pitchFamily="49" charset="-128"/>
                </a:rPr>
                <a:t>      EcoRI           NotI              XbaI</a:t>
              </a:r>
              <a:r>
                <a:rPr lang="en-GB" sz="1800">
                  <a:ea typeface="MS Gothic" pitchFamily="49" charset="-128"/>
                </a:rPr>
                <a:t>     </a:t>
              </a:r>
            </a:p>
          </p:txBody>
        </p:sp>
        <p:sp>
          <p:nvSpPr>
            <p:cNvPr id="6159" name="Rectangle 12"/>
            <p:cNvSpPr>
              <a:spLocks noChangeArrowheads="1"/>
            </p:cNvSpPr>
            <p:nvPr/>
          </p:nvSpPr>
          <p:spPr bwMode="auto">
            <a:xfrm>
              <a:off x="4328213" y="6464752"/>
              <a:ext cx="2086235" cy="715160"/>
            </a:xfrm>
            <a:prstGeom prst="rect">
              <a:avLst/>
            </a:prstGeom>
            <a:blipFill dpi="0" rotWithShape="0">
              <a:blip r:embed="rId4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algn="ctr"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800" b="1">
                  <a:solidFill>
                    <a:srgbClr val="FFFFFF"/>
                  </a:solidFill>
                  <a:ea typeface="MS Gothic" pitchFamily="49" charset="-128"/>
                </a:rPr>
                <a:t>ATG.DNA part</a:t>
              </a:r>
            </a:p>
          </p:txBody>
        </p:sp>
        <p:sp>
          <p:nvSpPr>
            <p:cNvPr id="6160" name="TextBox 13"/>
            <p:cNvSpPr txBox="1">
              <a:spLocks noChangeArrowheads="1"/>
            </p:cNvSpPr>
            <p:nvPr/>
          </p:nvSpPr>
          <p:spPr bwMode="auto">
            <a:xfrm>
              <a:off x="6633022" y="6577797"/>
              <a:ext cx="3447603" cy="660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600" b="1">
                  <a:solidFill>
                    <a:srgbClr val="254061"/>
                  </a:solidFill>
                  <a:ea typeface="MS Gothic" pitchFamily="49" charset="-128"/>
                </a:rPr>
                <a:t>Use native ATG </a:t>
              </a:r>
            </a:p>
            <a:p>
              <a:pPr defTabSz="449263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GB" sz="1600" b="1">
                  <a:solidFill>
                    <a:srgbClr val="254061"/>
                  </a:solidFill>
                  <a:ea typeface="MS Gothic" pitchFamily="49" charset="-128"/>
                </a:rPr>
                <a:t>contained in part</a:t>
              </a:r>
              <a:endParaRPr lang="en-GB" sz="2000" b="1">
                <a:solidFill>
                  <a:srgbClr val="254061"/>
                </a:solidFill>
                <a:ea typeface="MS Gothic" pitchFamily="49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sz="3000" smtClean="0">
                <a:solidFill>
                  <a:srgbClr val="254061"/>
                </a:solidFill>
                <a:latin typeface="Adobe Caslon Pro Bold Italic" pitchFamily="-32" charset="0"/>
              </a:rPr>
              <a:t>Berkeley BBb Format: </a:t>
            </a:r>
            <a:r>
              <a:rPr lang="en-US" sz="1800" smtClean="0">
                <a:latin typeface="Helvetica" pitchFamily="-32" charset="0"/>
              </a:rPr>
              <a:t>assembly with BamHI and BglII restriction enzymes</a:t>
            </a:r>
            <a:endParaRPr lang="en-US" smtClean="0">
              <a:latin typeface="Helvetica" pitchFamily="-32" charset="0"/>
            </a:endParaRPr>
          </a:p>
        </p:txBody>
      </p:sp>
      <p:pic>
        <p:nvPicPr>
          <p:cNvPr id="7171" name="Picture 8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1857375"/>
            <a:ext cx="5437187" cy="274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8575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b="1" smtClean="0">
                <a:latin typeface="Adobe Caslon Pro Bold Italic" pitchFamily="-32" charset="0"/>
              </a:rPr>
              <a:t>Tom Knight’s BB-2 proposal</a:t>
            </a:r>
            <a:r>
              <a:rPr lang="en-US" smtClean="0"/>
              <a:t> </a:t>
            </a:r>
          </a:p>
        </p:txBody>
      </p:sp>
      <p:pic>
        <p:nvPicPr>
          <p:cNvPr id="8195" name="Picture 5"/>
          <p:cNvPicPr>
            <a:picLocks noChangeAspect="1" noChangeArrowheads="1"/>
          </p:cNvPicPr>
          <p:nvPr/>
        </p:nvPicPr>
        <p:blipFill>
          <a:blip r:embed="rId2"/>
          <a:srcRect l="8789" t="35156" r="43750" b="15771"/>
          <a:stretch>
            <a:fillRect/>
          </a:stretch>
        </p:blipFill>
        <p:spPr bwMode="auto">
          <a:xfrm>
            <a:off x="1500188" y="1357313"/>
            <a:ext cx="5786437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596</Words>
  <Application>Microsoft Office PowerPoint</Application>
  <PresentationFormat>On-screen Show (4:3)</PresentationFormat>
  <Paragraphs>244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ＭＳ Ｐゴシック</vt:lpstr>
      <vt:lpstr>Gungsuh</vt:lpstr>
      <vt:lpstr>MS Gothic</vt:lpstr>
      <vt:lpstr>Wingdings</vt:lpstr>
      <vt:lpstr>Adobe Caslon Pro Bold Italic</vt:lpstr>
      <vt:lpstr>Symbol</vt:lpstr>
      <vt:lpstr>Helvetica</vt:lpstr>
      <vt:lpstr>ヒラギノ角ゴ ProN W3</vt:lpstr>
      <vt:lpstr>Times New Roman</vt:lpstr>
      <vt:lpstr>Tahoma</vt:lpstr>
      <vt:lpstr>Blank Presentation</vt:lpstr>
      <vt:lpstr>DNA aSsEmBlY tEcHnIqUes</vt:lpstr>
      <vt:lpstr>Towards a BioBrick Standard</vt:lpstr>
      <vt:lpstr>DNA Biobrick assembly techniques</vt:lpstr>
      <vt:lpstr>BB 1 (BBa) standard assembly</vt:lpstr>
      <vt:lpstr>Restriction enzyme techniques have limitations</vt:lpstr>
      <vt:lpstr>Biofusion Standard (Silver lab)‏</vt:lpstr>
      <vt:lpstr>Freiburg Fusion Standard  (Freiburg IGEM 2007)‏</vt:lpstr>
      <vt:lpstr>Berkeley BBb Format: assembly with BamHI and BglII restriction enzymes</vt:lpstr>
      <vt:lpstr>Tom Knight’s BB-2 proposal </vt:lpstr>
      <vt:lpstr>3A http://openwetware.org/wiki/Synthetic_Biology:BioBricks/3A_assembly </vt:lpstr>
      <vt:lpstr>SLIC  Sequence and Ligation Independent Cloning_x0016_</vt:lpstr>
      <vt:lpstr>InFusion alternative assembly method that allows for BioBricks to be assembled via fusion of PCR products</vt:lpstr>
    </vt:vector>
  </TitlesOfParts>
  <Company>Tom Edgar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Biobrick assembly techniques</dc:title>
  <dc:creator>Tom Edgar</dc:creator>
  <cp:lastModifiedBy>mlr107</cp:lastModifiedBy>
  <cp:revision>35</cp:revision>
  <dcterms:created xsi:type="dcterms:W3CDTF">2010-07-11T18:38:50Z</dcterms:created>
  <dcterms:modified xsi:type="dcterms:W3CDTF">2010-07-12T14:10:20Z</dcterms:modified>
</cp:coreProperties>
</file>