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86" r:id="rId4"/>
    <p:sldId id="295" r:id="rId5"/>
    <p:sldId id="296" r:id="rId6"/>
    <p:sldId id="297" r:id="rId7"/>
    <p:sldId id="291" r:id="rId8"/>
    <p:sldId id="294" r:id="rId9"/>
  </p:sldIdLst>
  <p:sldSz cx="9144000" cy="6858000" type="screen4x3"/>
  <p:notesSz cx="6858000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FFCCFF"/>
    <a:srgbClr val="FFFF00"/>
    <a:srgbClr val="CC0000"/>
    <a:srgbClr val="000066"/>
    <a:srgbClr val="CC9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72" autoAdjust="0"/>
    <p:restoredTop sz="94660" autoAdjust="0"/>
  </p:normalViewPr>
  <p:slideViewPr>
    <p:cSldViewPr>
      <p:cViewPr>
        <p:scale>
          <a:sx n="110" d="100"/>
          <a:sy n="110" d="100"/>
        </p:scale>
        <p:origin x="-1956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0F079-E5AD-4B59-A256-EBED3EA2B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8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6B435-F650-47C8-9B43-43F42CB64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7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1C3BD-B090-4703-AEDF-3B55F9DC8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81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DB2BC-9D82-489F-8519-6FD919228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0022A-5B26-44F1-B0A3-65F28134A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9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4E4E-FF74-43AA-9CC3-4ED524621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1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A2010-427C-48C0-8C51-03A9175BA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4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C3B2F-42E1-4662-8762-43F8C6781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3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B9E6A-0230-4A7D-8F1D-523366AD9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0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9D8EA-2C41-4943-BDE9-29E020CA0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7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9F614-AE1B-44F9-8178-B1C45D04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7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68194D4-1E13-4418-8214-13538831C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689225" y="3352800"/>
            <a:ext cx="3775075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/>
              <a:t>Elizabeth Polidan</a:t>
            </a:r>
          </a:p>
          <a:p>
            <a:pPr algn="ctr" eaLnBrk="1" hangingPunct="1"/>
            <a:endParaRPr lang="en-US" sz="1400"/>
          </a:p>
          <a:p>
            <a:pPr algn="ctr" eaLnBrk="1" hangingPunct="1"/>
            <a:r>
              <a:rPr lang="en-US" sz="2000"/>
              <a:t>Department of Mathematics</a:t>
            </a:r>
          </a:p>
          <a:p>
            <a:pPr algn="ctr" eaLnBrk="1" hangingPunct="1"/>
            <a:r>
              <a:rPr lang="en-US" sz="2000"/>
              <a:t>Loyola Marymount University</a:t>
            </a:r>
          </a:p>
          <a:p>
            <a:pPr algn="ctr" eaLnBrk="1" hangingPunct="1"/>
            <a:endParaRPr lang="en-US" sz="2000"/>
          </a:p>
          <a:p>
            <a:pPr algn="ctr" eaLnBrk="1" hangingPunct="1"/>
            <a:endParaRPr lang="en-US" sz="2000"/>
          </a:p>
          <a:p>
            <a:pPr algn="ctr" eaLnBrk="1" hangingPunct="1"/>
            <a:r>
              <a:rPr lang="en-US" sz="2000"/>
              <a:t>BIOL 398-03/MATH 388</a:t>
            </a:r>
          </a:p>
          <a:p>
            <a:pPr algn="ctr" eaLnBrk="1" hangingPunct="1"/>
            <a:r>
              <a:rPr lang="en-US" sz="2000"/>
              <a:t>February 28, 2013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619125" y="1038225"/>
            <a:ext cx="79152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>
                <a:solidFill>
                  <a:srgbClr val="000099"/>
                </a:solidFill>
              </a:rPr>
              <a:t>Considering Carbon and Fermentation vs. Respiration </a:t>
            </a:r>
            <a:endParaRPr lang="en-US" sz="4000" i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581400" y="228600"/>
            <a:ext cx="175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</a:rPr>
              <a:t>Outline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33400" y="1014413"/>
            <a:ext cx="80010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687388" indent="-2301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/>
              <a:t>Point 1</a:t>
            </a:r>
          </a:p>
          <a:p>
            <a:pPr eaLnBrk="1" hangingPunct="1">
              <a:buFontTx/>
              <a:buChar char="•"/>
            </a:pPr>
            <a:r>
              <a:rPr lang="en-US"/>
              <a:t>Point 2</a:t>
            </a:r>
          </a:p>
          <a:p>
            <a:pPr lvl="1" eaLnBrk="1" hangingPunct="1">
              <a:buFont typeface="Arial" charset="0"/>
              <a:buChar char="−"/>
            </a:pPr>
            <a:r>
              <a:rPr lang="en-US" sz="2000"/>
              <a:t>2a</a:t>
            </a:r>
          </a:p>
          <a:p>
            <a:pPr lvl="1" eaLnBrk="1" hangingPunct="1">
              <a:buFont typeface="Arial" charset="0"/>
              <a:buChar char="−"/>
            </a:pPr>
            <a:r>
              <a:rPr lang="en-US" sz="2000"/>
              <a:t>2b</a:t>
            </a:r>
          </a:p>
          <a:p>
            <a:pPr lvl="1" eaLnBrk="1" hangingPunct="1">
              <a:buFont typeface="Arial" charset="0"/>
              <a:buChar char="−"/>
            </a:pPr>
            <a:r>
              <a:rPr lang="en-US" sz="2000"/>
              <a:t>2c</a:t>
            </a:r>
          </a:p>
          <a:p>
            <a:pPr eaLnBrk="1" hangingPunct="1">
              <a:buFontTx/>
              <a:buChar char="•"/>
            </a:pPr>
            <a:r>
              <a:rPr lang="en-US"/>
              <a:t>Point 3</a:t>
            </a:r>
          </a:p>
          <a:p>
            <a:pPr eaLnBrk="1" hangingPunct="1">
              <a:buFontTx/>
              <a:buChar char="•"/>
            </a:pPr>
            <a:r>
              <a:rPr lang="en-US"/>
              <a:t>Point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198438" y="228600"/>
            <a:ext cx="8716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>
                <a:solidFill>
                  <a:srgbClr val="000099"/>
                </a:solidFill>
              </a:rPr>
              <a:t>By the time NH</a:t>
            </a:r>
            <a:r>
              <a:rPr lang="en-US" sz="2800" baseline="-25000">
                <a:solidFill>
                  <a:srgbClr val="000099"/>
                </a:solidFill>
              </a:rPr>
              <a:t>4</a:t>
            </a:r>
            <a:r>
              <a:rPr lang="en-US" sz="2800" baseline="30000">
                <a:solidFill>
                  <a:srgbClr val="000099"/>
                </a:solidFill>
              </a:rPr>
              <a:t>+</a:t>
            </a:r>
            <a:r>
              <a:rPr lang="en-US" sz="2800">
                <a:solidFill>
                  <a:srgbClr val="000099"/>
                </a:solidFill>
              </a:rPr>
              <a:t> concentration goes from limiting to excess at 61 mM no more fermentation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800600" y="1676400"/>
            <a:ext cx="43434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Respiratory quotient shows </a:t>
            </a:r>
            <a:br>
              <a:rPr lang="en-US" sz="2000" dirty="0" smtClean="0"/>
            </a:br>
            <a:r>
              <a:rPr lang="en-US" sz="2000" dirty="0" smtClean="0"/>
              <a:t>at 29 </a:t>
            </a:r>
            <a:r>
              <a:rPr lang="en-US" sz="2000" dirty="0" err="1" smtClean="0"/>
              <a:t>mM</a:t>
            </a:r>
            <a:r>
              <a:rPr lang="en-US" sz="2000" dirty="0" smtClean="0"/>
              <a:t>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in the feed, the culture is performing fermentation.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At 44 </a:t>
            </a:r>
            <a:r>
              <a:rPr lang="en-US" sz="2000" dirty="0" err="1" smtClean="0"/>
              <a:t>mM</a:t>
            </a:r>
            <a:r>
              <a:rPr lang="en-US" sz="2000" dirty="0" smtClean="0"/>
              <a:t>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, yeast begin to switch over to respiration.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After nitrogen is no longer limiting (61 </a:t>
            </a:r>
            <a:r>
              <a:rPr lang="en-US" sz="2000" dirty="0" err="1" smtClean="0"/>
              <a:t>mM</a:t>
            </a:r>
            <a:r>
              <a:rPr lang="en-US" sz="2000" dirty="0" smtClean="0"/>
              <a:t>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) complete</a:t>
            </a:r>
            <a:br>
              <a:rPr lang="en-US" sz="2000" dirty="0" smtClean="0"/>
            </a:br>
            <a:r>
              <a:rPr lang="en-US" sz="2000" dirty="0" smtClean="0"/>
              <a:t>respiration.</a:t>
            </a:r>
          </a:p>
          <a:p>
            <a:pPr marL="0" indent="0" eaLnBrk="1" hangingPunct="1">
              <a:defRPr/>
            </a:pPr>
            <a:endParaRPr lang="en-US" sz="2000" dirty="0"/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81000" y="6553200"/>
            <a:ext cx="21971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0" i="1"/>
              <a:t>Figure from ter Schure, et al. 1995b</a:t>
            </a:r>
          </a:p>
        </p:txBody>
      </p:sp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75" t="5173" b="50000"/>
          <a:stretch>
            <a:fillRect/>
          </a:stretch>
        </p:blipFill>
        <p:spPr bwMode="auto">
          <a:xfrm>
            <a:off x="47625" y="1770063"/>
            <a:ext cx="482917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02" name="Straight Connector 2"/>
          <p:cNvCxnSpPr>
            <a:cxnSpLocks noChangeShapeType="1"/>
          </p:cNvCxnSpPr>
          <p:nvPr/>
        </p:nvCxnSpPr>
        <p:spPr bwMode="auto">
          <a:xfrm flipV="1">
            <a:off x="2674938" y="1939925"/>
            <a:ext cx="0" cy="312420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292225" y="268288"/>
            <a:ext cx="6546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>
                <a:solidFill>
                  <a:schemeClr val="accent2"/>
                </a:solidFill>
              </a:rPr>
              <a:t>Respiration vs. Fermentation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457200" y="1636713"/>
            <a:ext cx="83820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687388" indent="-2301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  <a:defRPr/>
            </a:pPr>
            <a:r>
              <a:rPr lang="en-US" dirty="0" smtClean="0"/>
              <a:t>Respiration (aerobic)</a:t>
            </a:r>
            <a:endParaRPr lang="en-US" sz="1800" dirty="0" smtClean="0"/>
          </a:p>
          <a:p>
            <a:pPr lvl="1" eaLnBrk="1" hangingPunct="1">
              <a:buFont typeface="Arial" charset="0"/>
              <a:buChar char="−"/>
              <a:defRPr/>
            </a:pPr>
            <a:r>
              <a:rPr lang="en-US" sz="2000" dirty="0" smtClean="0"/>
              <a:t>C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12</a:t>
            </a:r>
            <a:r>
              <a:rPr lang="en-US" sz="2000" dirty="0" smtClean="0"/>
              <a:t>O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 + 6O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6CO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 + 6H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O + 36ATP</a:t>
            </a:r>
          </a:p>
          <a:p>
            <a:pPr lvl="1" eaLnBrk="1" hangingPunct="1">
              <a:buFont typeface="Arial" charset="0"/>
              <a:buChar char="−"/>
              <a:defRPr/>
            </a:pPr>
            <a:r>
              <a:rPr lang="en-US" sz="2000" dirty="0" smtClean="0">
                <a:sym typeface="Wingdings" pitchFamily="2" charset="2"/>
              </a:rPr>
              <a:t>More energy, less glucose needed, but slower</a:t>
            </a:r>
          </a:p>
          <a:p>
            <a:pPr lvl="1" eaLnBrk="1" hangingPunct="1">
              <a:buFont typeface="Arial" charset="0"/>
              <a:buChar char="−"/>
              <a:defRPr/>
            </a:pPr>
            <a:r>
              <a:rPr lang="en-US" sz="2000" dirty="0" smtClean="0">
                <a:sym typeface="Wingdings" pitchFamily="2" charset="2"/>
              </a:rPr>
              <a:t>Faster growth rate - ~3 times faster (Novak, et. al., 2007)</a:t>
            </a:r>
            <a:endParaRPr lang="en-US" sz="2000" dirty="0" smtClean="0"/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Fermentation (anaerobic)</a:t>
            </a:r>
          </a:p>
          <a:p>
            <a:pPr lvl="1" eaLnBrk="1" hangingPunct="1">
              <a:buFont typeface="Arial" charset="0"/>
              <a:buChar char="−"/>
              <a:defRPr/>
            </a:pPr>
            <a:r>
              <a:rPr lang="en-US" sz="2000" dirty="0" smtClean="0"/>
              <a:t>2ATP + C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12</a:t>
            </a:r>
            <a:r>
              <a:rPr lang="en-US" sz="2000" dirty="0" smtClean="0"/>
              <a:t>O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2CH</a:t>
            </a:r>
            <a:r>
              <a:rPr lang="en-US" sz="2000" baseline="-25000" dirty="0" smtClean="0">
                <a:sym typeface="Wingdings" pitchFamily="2" charset="2"/>
              </a:rPr>
              <a:t>3</a:t>
            </a:r>
            <a:r>
              <a:rPr lang="en-US" sz="2000" dirty="0" smtClean="0">
                <a:sym typeface="Wingdings" pitchFamily="2" charset="2"/>
              </a:rPr>
              <a:t>CH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OH + 2C</a:t>
            </a:r>
            <a:r>
              <a:rPr lang="en-US" sz="2000" dirty="0" smtClean="0"/>
              <a:t>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+ 4ATP</a:t>
            </a:r>
          </a:p>
          <a:p>
            <a:pPr lvl="1" eaLnBrk="1" hangingPunct="1">
              <a:buFont typeface="Arial" charset="0"/>
              <a:buChar char="−"/>
              <a:defRPr/>
            </a:pPr>
            <a:r>
              <a:rPr lang="en-US" sz="2000" dirty="0" smtClean="0"/>
              <a:t>Less energy, more glucose needed, but faster</a:t>
            </a:r>
          </a:p>
          <a:p>
            <a:pPr eaLnBrk="1" hangingPunct="1">
              <a:buFontTx/>
              <a:buChar char="•"/>
              <a:defRPr/>
            </a:pPr>
            <a:r>
              <a:rPr lang="en-US" dirty="0" smtClean="0"/>
              <a:t>Use the different growth rates and inefficiencies in the model</a:t>
            </a:r>
            <a:endParaRPr lang="en-US" sz="2000" dirty="0" smtClean="0"/>
          </a:p>
          <a:p>
            <a:pPr marL="0" indent="0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198438" y="228600"/>
            <a:ext cx="8716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>
                <a:solidFill>
                  <a:srgbClr val="000099"/>
                </a:solidFill>
              </a:rPr>
              <a:t>What happens at different levels of carbon?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4876800" y="1571625"/>
            <a:ext cx="3962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Biomass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Carbon Residual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Nitrogen Residual</a:t>
            </a:r>
          </a:p>
          <a:p>
            <a:pPr marL="0" indent="0" eaLnBrk="1" hangingPunct="1">
              <a:defRPr/>
            </a:pPr>
            <a:endParaRPr lang="en-US" sz="2000" dirty="0"/>
          </a:p>
        </p:txBody>
      </p:sp>
      <p:pic>
        <p:nvPicPr>
          <p:cNvPr id="6148" name="Picture 2" descr="C:\Users\Polidan\Documents\School\MATH 388\Project 1\Figures\Biomass - Aerob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41910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4" descr="C:\Users\Polidan\Documents\School\MATH 388\Project 1\Figures\Carbon Residual - Aerobi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3751263"/>
            <a:ext cx="4143375" cy="310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 descr="C:\Users\Polidan\Documents\School\MATH 388\Project 1\Figures\Nitrogen Residual - Aerobi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29050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198438" y="76200"/>
            <a:ext cx="8716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>
                <a:solidFill>
                  <a:srgbClr val="000099"/>
                </a:solidFill>
              </a:rPr>
              <a:t>And if it is fermentation?</a:t>
            </a:r>
          </a:p>
        </p:txBody>
      </p:sp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4724400" y="1193800"/>
            <a:ext cx="4343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000"/>
              <a:t>Biomass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/>
              <a:t>Residual Carbon</a:t>
            </a:r>
          </a:p>
          <a:p>
            <a:pPr eaLnBrk="1" hangingPunct="1">
              <a:buFont typeface="Arial" charset="0"/>
              <a:buChar char="•"/>
            </a:pPr>
            <a:r>
              <a:rPr lang="en-US" sz="2000"/>
              <a:t>Residual Nitrogen</a:t>
            </a:r>
          </a:p>
        </p:txBody>
      </p:sp>
      <p:pic>
        <p:nvPicPr>
          <p:cNvPr id="7172" name="Picture 3" descr="C:\Users\Polidan\Documents\School\MATH 388\Project 1\Figures\Biomass - Anaerob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533400"/>
            <a:ext cx="4311650" cy="322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 descr="C:\Users\Polidan\Documents\School\MATH 388\Project 1\Figures\Carbon Residual - Anaerobi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50" y="3567113"/>
            <a:ext cx="4387850" cy="329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" descr="C:\Users\Polidan\Documents\School\MATH 388\Project 1\Figures\Nitrogen Residual - Anaerobi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700" y="3590925"/>
            <a:ext cx="435610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276600" y="228600"/>
            <a:ext cx="2287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1014413"/>
            <a:ext cx="80010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7013" indent="-227013">
              <a:buFontTx/>
              <a:buChar char="•"/>
              <a:defRPr/>
            </a:pPr>
            <a:r>
              <a:rPr lang="en-US" dirty="0"/>
              <a:t>Yeast may prefer anaerobic metabolism, but aerobic is much more efficient</a:t>
            </a:r>
            <a:endParaRPr lang="en-US" dirty="0"/>
          </a:p>
          <a:p>
            <a:pPr marL="687388" lvl="1" indent="-230188">
              <a:buFont typeface="Arial" charset="0"/>
              <a:buChar char="−"/>
              <a:defRPr/>
            </a:pPr>
            <a:r>
              <a:rPr lang="en-US" sz="2000" dirty="0" err="1"/>
              <a:t>Summ</a:t>
            </a:r>
            <a:r>
              <a:rPr lang="en-US" sz="2000" dirty="0"/>
              <a:t> 1a</a:t>
            </a:r>
          </a:p>
          <a:p>
            <a:pPr marL="687388" lvl="1" indent="-230188">
              <a:buFont typeface="Arial" charset="0"/>
              <a:buChar char="−"/>
              <a:defRPr/>
            </a:pPr>
            <a:r>
              <a:rPr lang="en-US" sz="2000" dirty="0" err="1"/>
              <a:t>Summ</a:t>
            </a:r>
            <a:r>
              <a:rPr lang="en-US" sz="2000" dirty="0"/>
              <a:t> 1b</a:t>
            </a:r>
          </a:p>
          <a:p>
            <a:pPr marL="687388" lvl="1" indent="-230188">
              <a:buFont typeface="Arial" charset="0"/>
              <a:buChar char="−"/>
              <a:defRPr/>
            </a:pPr>
            <a:r>
              <a:rPr lang="en-US" sz="2000" dirty="0" err="1"/>
              <a:t>Summ</a:t>
            </a:r>
            <a:r>
              <a:rPr lang="en-US" sz="2000" dirty="0"/>
              <a:t> 1c</a:t>
            </a:r>
          </a:p>
          <a:p>
            <a:pPr marL="227013" indent="-227013">
              <a:buFontTx/>
              <a:buChar char="•"/>
              <a:defRPr/>
            </a:pPr>
            <a:r>
              <a:rPr lang="en-US" dirty="0" err="1"/>
              <a:t>Summ</a:t>
            </a:r>
            <a:r>
              <a:rPr lang="en-US" dirty="0"/>
              <a:t> 2</a:t>
            </a:r>
          </a:p>
          <a:p>
            <a:pPr marL="227013" indent="-227013">
              <a:buFontTx/>
              <a:buChar char="•"/>
              <a:defRPr/>
            </a:pPr>
            <a:r>
              <a:rPr lang="en-US" dirty="0" err="1"/>
              <a:t>Summ</a:t>
            </a:r>
            <a:r>
              <a:rPr lang="en-US" dirty="0"/>
              <a:t> 3</a:t>
            </a:r>
          </a:p>
          <a:p>
            <a:pPr marL="227013" indent="-227013">
              <a:buFontTx/>
              <a:buChar char="•"/>
              <a:defRPr/>
            </a:pPr>
            <a:r>
              <a:rPr lang="en-US" dirty="0" err="1"/>
              <a:t>Summ</a:t>
            </a:r>
            <a:r>
              <a:rPr lang="en-US" dirty="0"/>
              <a:t> 4</a:t>
            </a:r>
            <a:endParaRPr lang="en-US" i="1" dirty="0"/>
          </a:p>
          <a:p>
            <a:pPr marL="684213" lvl="1" indent="-227013">
              <a:buFont typeface="Arial" pitchFamily="34" charset="0"/>
              <a:buChar char="−"/>
              <a:defRPr/>
            </a:pPr>
            <a:r>
              <a:rPr lang="en-US" sz="2000" dirty="0" err="1"/>
              <a:t>Summ</a:t>
            </a:r>
            <a:r>
              <a:rPr lang="en-US" sz="2000" dirty="0"/>
              <a:t> 4a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276600" y="228600"/>
            <a:ext cx="26717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</a:rPr>
              <a:t>References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1014413"/>
            <a:ext cx="80010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0" dirty="0" err="1"/>
              <a:t>Alberts</a:t>
            </a:r>
            <a:r>
              <a:rPr lang="en-US" sz="1800" b="0" dirty="0"/>
              <a:t>, B., Bray, D., </a:t>
            </a:r>
            <a:r>
              <a:rPr lang="en-US" sz="1800" b="0" dirty="0" err="1"/>
              <a:t>Hopkin</a:t>
            </a:r>
            <a:r>
              <a:rPr lang="en-US" sz="1800" b="0" dirty="0"/>
              <a:t>, K., Johnson, A., Lewis, J., Raff, M., Roberts, K., &amp; Walter, P. (2004) </a:t>
            </a:r>
            <a:r>
              <a:rPr lang="en-US" sz="1800" b="0" i="1" dirty="0"/>
              <a:t>Essential Cell Biology</a:t>
            </a:r>
            <a:r>
              <a:rPr lang="en-US" sz="1800" b="0" dirty="0"/>
              <a:t>, 2</a:t>
            </a:r>
            <a:r>
              <a:rPr lang="en-US" sz="1800" b="0" baseline="30000" dirty="0"/>
              <a:t>nd</a:t>
            </a:r>
            <a:r>
              <a:rPr lang="en-US" sz="1800" b="0" dirty="0"/>
              <a:t> edition, New York, NY: Taylor &amp; Francis Group, pp. </a:t>
            </a:r>
            <a:r>
              <a:rPr lang="en-US" sz="1800" b="0"/>
              <a:t>431-433.</a:t>
            </a:r>
          </a:p>
          <a:p>
            <a:pPr>
              <a:defRPr/>
            </a:pPr>
            <a:r>
              <a:rPr lang="en-US" sz="1800" b="0"/>
              <a:t> </a:t>
            </a:r>
            <a:endParaRPr lang="en-US" sz="1800" b="0" dirty="0"/>
          </a:p>
          <a:p>
            <a:pPr>
              <a:defRPr/>
            </a:pPr>
            <a:r>
              <a:rPr lang="en-US" sz="1800" b="0" dirty="0"/>
              <a:t>Novak, J., </a:t>
            </a:r>
            <a:r>
              <a:rPr lang="en-US" sz="1800" b="0" dirty="0" err="1"/>
              <a:t>Basarova</a:t>
            </a:r>
            <a:r>
              <a:rPr lang="en-US" sz="1800" b="0" dirty="0"/>
              <a:t>, G., Teixeira, J.A., &amp; Vicente, A.A. (2007) Monitoring of Brewing yeast propagation under aerobic and anaerobic conditions employing flow </a:t>
            </a:r>
            <a:r>
              <a:rPr lang="en-US" sz="1800" b="0" dirty="0" err="1"/>
              <a:t>cytometry</a:t>
            </a:r>
            <a:r>
              <a:rPr lang="en-US" sz="1800" b="0" dirty="0"/>
              <a:t>, </a:t>
            </a:r>
            <a:r>
              <a:rPr lang="en-US" sz="1800" b="0" i="1" dirty="0"/>
              <a:t>Journal of the Institute of Brewing</a:t>
            </a:r>
            <a:r>
              <a:rPr lang="en-US" sz="1800" b="0" dirty="0"/>
              <a:t>, </a:t>
            </a:r>
            <a:r>
              <a:rPr lang="en-US" sz="1800" dirty="0"/>
              <a:t>111</a:t>
            </a:r>
            <a:r>
              <a:rPr lang="en-US" sz="1800" b="0" dirty="0"/>
              <a:t>:249-255.</a:t>
            </a:r>
          </a:p>
          <a:p>
            <a:pPr marL="55563">
              <a:defRPr/>
            </a:pPr>
            <a:endParaRPr lang="en-US" sz="1800" b="0" dirty="0"/>
          </a:p>
          <a:p>
            <a:pPr marL="55563">
              <a:defRPr/>
            </a:pPr>
            <a:r>
              <a:rPr lang="en-US" sz="1800" b="0" dirty="0" err="1"/>
              <a:t>Ter</a:t>
            </a:r>
            <a:r>
              <a:rPr lang="en-US" sz="1800" b="0" dirty="0"/>
              <a:t> </a:t>
            </a:r>
            <a:r>
              <a:rPr lang="en-US" sz="1800" b="0" dirty="0" err="1"/>
              <a:t>Schure</a:t>
            </a:r>
            <a:r>
              <a:rPr lang="en-US" sz="1800" b="0" dirty="0"/>
              <a:t>, E.G., </a:t>
            </a:r>
            <a:r>
              <a:rPr lang="en-US" sz="1800" b="0" dirty="0" err="1"/>
              <a:t>Sillije</a:t>
            </a:r>
            <a:r>
              <a:rPr lang="en-US" sz="1800" b="0" dirty="0"/>
              <a:t>, H.H.W., </a:t>
            </a:r>
            <a:r>
              <a:rPr lang="en-US" sz="1800" b="0" dirty="0" err="1"/>
              <a:t>Raeven</a:t>
            </a:r>
            <a:r>
              <a:rPr lang="en-US" sz="1800" b="0" dirty="0"/>
              <a:t>, L.J.R.M, </a:t>
            </a:r>
            <a:r>
              <a:rPr lang="en-US" sz="1800" b="0" dirty="0" err="1"/>
              <a:t>Boonstra</a:t>
            </a:r>
            <a:r>
              <a:rPr lang="en-US" sz="1800" b="0" dirty="0"/>
              <a:t>, J., </a:t>
            </a:r>
            <a:r>
              <a:rPr lang="en-US" sz="1800" b="0" dirty="0" err="1"/>
              <a:t>Verkleij</a:t>
            </a:r>
            <a:r>
              <a:rPr lang="en-US" sz="1800" b="0" dirty="0"/>
              <a:t>, A.J., and </a:t>
            </a:r>
            <a:r>
              <a:rPr lang="en-US" sz="1800" b="0" dirty="0" err="1"/>
              <a:t>Verrips</a:t>
            </a:r>
            <a:r>
              <a:rPr lang="en-US" sz="1800" b="0" dirty="0"/>
              <a:t>, C.T. (1995a)</a:t>
            </a:r>
            <a:r>
              <a:rPr lang="en-US" sz="1800" dirty="0"/>
              <a:t> </a:t>
            </a:r>
            <a:r>
              <a:rPr lang="en-US" sz="1800" b="0" dirty="0"/>
              <a:t>Nitrogen-regulated transcription and enzyme activities in continuous cultures of </a:t>
            </a:r>
            <a:r>
              <a:rPr lang="en-US" sz="1800" b="0" i="1" dirty="0"/>
              <a:t>Saccharomyces </a:t>
            </a:r>
            <a:r>
              <a:rPr lang="en-US" sz="1800" b="0" i="1" dirty="0" err="1"/>
              <a:t>cerevisiae</a:t>
            </a:r>
            <a:r>
              <a:rPr lang="en-US" sz="1800" b="0" dirty="0"/>
              <a:t>, </a:t>
            </a:r>
            <a:r>
              <a:rPr lang="en-US" sz="1800" b="0" i="1" dirty="0"/>
              <a:t>Microbiology</a:t>
            </a:r>
            <a:r>
              <a:rPr lang="en-US" sz="1800" b="0" dirty="0"/>
              <a:t>,</a:t>
            </a:r>
            <a:r>
              <a:rPr lang="en-US" sz="1800" dirty="0"/>
              <a:t> 141</a:t>
            </a:r>
            <a:r>
              <a:rPr lang="en-US" sz="1800" b="0" dirty="0"/>
              <a:t>:1101-1108.</a:t>
            </a:r>
          </a:p>
          <a:p>
            <a:pPr marL="55563">
              <a:defRPr/>
            </a:pPr>
            <a:endParaRPr lang="en-US" sz="1800" b="0" dirty="0"/>
          </a:p>
          <a:p>
            <a:pPr marL="55563">
              <a:defRPr/>
            </a:pPr>
            <a:r>
              <a:rPr lang="en-US" sz="1800" b="0" dirty="0" err="1"/>
              <a:t>Ter</a:t>
            </a:r>
            <a:r>
              <a:rPr lang="en-US" sz="1800" b="0" dirty="0"/>
              <a:t> </a:t>
            </a:r>
            <a:r>
              <a:rPr lang="en-US" sz="1800" b="0" dirty="0" err="1"/>
              <a:t>Schure</a:t>
            </a:r>
            <a:r>
              <a:rPr lang="en-US" sz="1800" b="0" dirty="0"/>
              <a:t>, E.G., </a:t>
            </a:r>
            <a:r>
              <a:rPr lang="en-US" sz="1800" b="0" dirty="0" err="1"/>
              <a:t>Sillije</a:t>
            </a:r>
            <a:r>
              <a:rPr lang="en-US" sz="1800" b="0" dirty="0"/>
              <a:t>, H.H.W., </a:t>
            </a:r>
            <a:r>
              <a:rPr lang="en-US" sz="1800" b="0" dirty="0" err="1"/>
              <a:t>Verkleij</a:t>
            </a:r>
            <a:r>
              <a:rPr lang="en-US" sz="1800" b="0" dirty="0"/>
              <a:t>, A.J., </a:t>
            </a:r>
            <a:r>
              <a:rPr lang="en-US" sz="1800" b="0" dirty="0" err="1"/>
              <a:t>Boonstra</a:t>
            </a:r>
            <a:r>
              <a:rPr lang="en-US" sz="1800" b="0" dirty="0"/>
              <a:t>, J., </a:t>
            </a:r>
            <a:r>
              <a:rPr lang="en-US" sz="1800" b="0" dirty="0"/>
              <a:t>and </a:t>
            </a:r>
            <a:r>
              <a:rPr lang="en-US" sz="1800" b="0" dirty="0" err="1"/>
              <a:t>Verrips</a:t>
            </a:r>
            <a:r>
              <a:rPr lang="en-US" sz="1800" b="0" dirty="0"/>
              <a:t>, C.T. (</a:t>
            </a:r>
            <a:r>
              <a:rPr lang="en-US" sz="1800" b="0" dirty="0"/>
              <a:t>1995b)  The concentration of ammonia regulates nitrogen metabolism in </a:t>
            </a:r>
            <a:r>
              <a:rPr lang="en-US" sz="1800" b="0" i="1" dirty="0"/>
              <a:t>Saccharomyces </a:t>
            </a:r>
            <a:r>
              <a:rPr lang="en-US" sz="1800" b="0" i="1" dirty="0" err="1"/>
              <a:t>cerevisiae</a:t>
            </a:r>
            <a:r>
              <a:rPr lang="en-US" sz="1800" b="0" dirty="0"/>
              <a:t>, </a:t>
            </a:r>
            <a:r>
              <a:rPr lang="en-US" sz="1800" b="0" i="1" dirty="0"/>
              <a:t>J. </a:t>
            </a:r>
            <a:r>
              <a:rPr lang="en-US" sz="1800" b="0" i="1" dirty="0" err="1"/>
              <a:t>Bacteriol</a:t>
            </a:r>
            <a:r>
              <a:rPr lang="en-US" sz="1800" b="0" i="1" dirty="0"/>
              <a:t>.</a:t>
            </a:r>
            <a:r>
              <a:rPr lang="en-US" sz="1800" b="0" dirty="0"/>
              <a:t>,</a:t>
            </a:r>
            <a:r>
              <a:rPr lang="en-US" sz="1800" dirty="0"/>
              <a:t> 177</a:t>
            </a:r>
            <a:r>
              <a:rPr lang="en-US" sz="1800" b="0" dirty="0"/>
              <a:t>:6672-6675.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</TotalTime>
  <Words>378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Vassar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 Dahlquist</dc:creator>
  <cp:lastModifiedBy>Polidan</cp:lastModifiedBy>
  <cp:revision>185</cp:revision>
  <cp:lastPrinted>2013-02-25T13:39:24Z</cp:lastPrinted>
  <dcterms:created xsi:type="dcterms:W3CDTF">2004-09-03T20:39:13Z</dcterms:created>
  <dcterms:modified xsi:type="dcterms:W3CDTF">2013-02-26T10:49:18Z</dcterms:modified>
</cp:coreProperties>
</file>