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61" r:id="rId3"/>
    <p:sldId id="276" r:id="rId4"/>
    <p:sldId id="270" r:id="rId5"/>
    <p:sldId id="271" r:id="rId6"/>
    <p:sldId id="257" r:id="rId7"/>
    <p:sldId id="287" r:id="rId8"/>
    <p:sldId id="264" r:id="rId9"/>
    <p:sldId id="262" r:id="rId10"/>
    <p:sldId id="280" r:id="rId11"/>
    <p:sldId id="272" r:id="rId12"/>
    <p:sldId id="263" r:id="rId13"/>
    <p:sldId id="281" r:id="rId14"/>
    <p:sldId id="282" r:id="rId15"/>
    <p:sldId id="294" r:id="rId16"/>
    <p:sldId id="302" r:id="rId17"/>
    <p:sldId id="284" r:id="rId18"/>
    <p:sldId id="286" r:id="rId19"/>
    <p:sldId id="303" r:id="rId20"/>
    <p:sldId id="299" r:id="rId21"/>
    <p:sldId id="295" r:id="rId22"/>
    <p:sldId id="296" r:id="rId23"/>
    <p:sldId id="298" r:id="rId24"/>
    <p:sldId id="292" r:id="rId25"/>
    <p:sldId id="289" r:id="rId26"/>
    <p:sldId id="277" r:id="rId27"/>
    <p:sldId id="291" r:id="rId28"/>
    <p:sldId id="300" r:id="rId29"/>
    <p:sldId id="304" r:id="rId30"/>
    <p:sldId id="305" r:id="rId31"/>
    <p:sldId id="308" r:id="rId32"/>
    <p:sldId id="306" r:id="rId33"/>
    <p:sldId id="307"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m Polio" initials="SP" lastIdx="1" clrIdx="0">
    <p:extLst>
      <p:ext uri="{19B8F6BF-5375-455C-9EA6-DF929625EA0E}">
        <p15:presenceInfo xmlns:p15="http://schemas.microsoft.com/office/powerpoint/2012/main" userId="5aa19137e190e47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9" autoAdjust="0"/>
    <p:restoredTop sz="68153" autoAdjust="0"/>
  </p:normalViewPr>
  <p:slideViewPr>
    <p:cSldViewPr snapToGrid="0">
      <p:cViewPr varScale="1">
        <p:scale>
          <a:sx n="41" d="100"/>
          <a:sy n="41" d="100"/>
        </p:scale>
        <p:origin x="240" y="2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00826F-9754-437D-8C2A-CCD8B962AA60}" type="datetimeFigureOut">
              <a:rPr lang="en-US" smtClean="0"/>
              <a:t>9/28/2015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A55832-F804-42DD-9B6E-0FFA889F993A}" type="slidenum">
              <a:rPr lang="en-US" smtClean="0"/>
              <a:t>‹#›</a:t>
            </a:fld>
            <a:endParaRPr lang="en-US"/>
          </a:p>
        </p:txBody>
      </p:sp>
    </p:spTree>
    <p:extLst>
      <p:ext uri="{BB962C8B-B14F-4D97-AF65-F5344CB8AC3E}">
        <p14:creationId xmlns:p14="http://schemas.microsoft.com/office/powerpoint/2010/main" val="1670490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aVb3, with and without ligand (</a:t>
            </a:r>
            <a:r>
              <a:rPr lang="en-US" dirty="0" err="1" smtClean="0"/>
              <a:t>Xiong</a:t>
            </a:r>
            <a:r>
              <a:rPr lang="en-US" dirty="0" smtClean="0"/>
              <a:t> et al. 2001, 2002), aIIbb3 (Zhu et al. 2008), and axb2 (</a:t>
            </a:r>
            <a:r>
              <a:rPr lang="en-US" dirty="0" err="1" smtClean="0"/>
              <a:t>Xie</a:t>
            </a:r>
            <a:endParaRPr lang="en-US" dirty="0" smtClean="0"/>
          </a:p>
          <a:p>
            <a:endParaRPr lang="en-US" dirty="0" smtClean="0"/>
          </a:p>
          <a:p>
            <a:r>
              <a:rPr lang="en-US" dirty="0" smtClean="0"/>
              <a:t>Basically, we know this</a:t>
            </a:r>
            <a:r>
              <a:rPr lang="en-US" baseline="0" dirty="0" smtClean="0"/>
              <a:t> is true for a few integrins, but not necessarily all integrins</a:t>
            </a:r>
          </a:p>
          <a:p>
            <a:endParaRPr lang="en-US" dirty="0" smtClean="0"/>
          </a:p>
          <a:p>
            <a:r>
              <a:rPr lang="en-US" dirty="0" smtClean="0"/>
              <a:t>Using </a:t>
            </a:r>
            <a:r>
              <a:rPr lang="en-US" dirty="0" err="1" smtClean="0"/>
              <a:t>cryo</a:t>
            </a:r>
            <a:r>
              <a:rPr lang="en-US" dirty="0" smtClean="0"/>
              <a:t>-EM we can see active forms on the surface</a:t>
            </a:r>
            <a:r>
              <a:rPr lang="en-US" baseline="0" dirty="0" smtClean="0"/>
              <a:t> of the cell </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6</a:t>
            </a:fld>
            <a:endParaRPr lang="en-US"/>
          </a:p>
        </p:txBody>
      </p:sp>
    </p:spTree>
    <p:extLst>
      <p:ext uri="{BB962C8B-B14F-4D97-AF65-F5344CB8AC3E}">
        <p14:creationId xmlns:p14="http://schemas.microsoft.com/office/powerpoint/2010/main" val="38603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constitutively active form of vinculin bearing</a:t>
            </a:r>
          </a:p>
          <a:p>
            <a:r>
              <a:rPr lang="en-US" sz="1200" b="0" i="0" u="none" strike="noStrike" kern="1200" baseline="0" dirty="0" smtClean="0">
                <a:solidFill>
                  <a:schemeClr val="tx1"/>
                </a:solidFill>
                <a:latin typeface="+mn-lt"/>
                <a:ea typeface="+mn-ea"/>
                <a:cs typeface="+mn-cs"/>
              </a:rPr>
              <a:t>mutations that inhibit the head–tail association (EGFP-Vin (T</a:t>
            </a:r>
          </a:p>
          <a:p>
            <a:r>
              <a:rPr lang="en-US" sz="1200" b="0" i="0" u="none" strike="noStrike" kern="1200" baseline="0" dirty="0" smtClean="0">
                <a:solidFill>
                  <a:schemeClr val="tx1"/>
                </a:solidFill>
                <a:latin typeface="+mn-lt"/>
                <a:ea typeface="+mn-ea"/>
                <a:cs typeface="+mn-cs"/>
              </a:rPr>
              <a:t>12)) (Fig. 3A) [3]. PAC-1 binding to CHO cells expressing native</a:t>
            </a:r>
          </a:p>
          <a:p>
            <a:r>
              <a:rPr lang="en-US" sz="1200" b="0" i="0" u="none" strike="noStrike" kern="1200" baseline="0" dirty="0" smtClean="0">
                <a:solidFill>
                  <a:schemeClr val="tx1"/>
                </a:solidFill>
                <a:latin typeface="+mn-lt"/>
                <a:ea typeface="+mn-ea"/>
                <a:cs typeface="+mn-cs"/>
              </a:rPr>
              <a:t>aIIbb3 was significantly increased by the expression of EGFP-Vin</a:t>
            </a:r>
          </a:p>
          <a:p>
            <a:r>
              <a:rPr lang="en-US" sz="1200" b="0" i="0" u="none" strike="noStrike" kern="1200" baseline="0" dirty="0" smtClean="0">
                <a:solidFill>
                  <a:schemeClr val="tx1"/>
                </a:solidFill>
                <a:latin typeface="+mn-lt"/>
                <a:ea typeface="+mn-ea"/>
                <a:cs typeface="+mn-cs"/>
              </a:rPr>
              <a:t>(1–880) but also EGFP-Vin (1–258) and EGFP-Vin (T 12), but was</a:t>
            </a:r>
          </a:p>
          <a:p>
            <a:r>
              <a:rPr lang="en-US" sz="1200" b="0" i="0" u="none" strike="noStrike" kern="1200" baseline="0" dirty="0" smtClean="0">
                <a:solidFill>
                  <a:schemeClr val="tx1"/>
                </a:solidFill>
                <a:latin typeface="+mn-lt"/>
                <a:ea typeface="+mn-ea"/>
                <a:cs typeface="+mn-cs"/>
              </a:rPr>
              <a:t>not affected by the expression of EGFP-Vin (881–1066) (Fig. 3C).</a:t>
            </a:r>
          </a:p>
          <a:p>
            <a:r>
              <a:rPr lang="en-US" sz="1200" b="0" i="0" u="none" strike="noStrike" kern="1200" baseline="0" dirty="0" smtClean="0">
                <a:solidFill>
                  <a:schemeClr val="tx1"/>
                </a:solidFill>
                <a:latin typeface="+mn-lt"/>
                <a:ea typeface="+mn-ea"/>
                <a:cs typeface="+mn-cs"/>
              </a:rPr>
              <a:t>The increase in PAC-1 binding elicited by EGFP-Vin (1–880) was</a:t>
            </a:r>
          </a:p>
          <a:p>
            <a:r>
              <a:rPr lang="en-US" sz="1200" b="0" i="0" u="none" strike="noStrike" kern="1200" baseline="0" dirty="0" smtClean="0">
                <a:solidFill>
                  <a:schemeClr val="tx1"/>
                </a:solidFill>
                <a:latin typeface="+mn-lt"/>
                <a:ea typeface="+mn-ea"/>
                <a:cs typeface="+mn-cs"/>
              </a:rPr>
              <a:t>much higher than those elicited by EGFP-Vin (1–258) or </a:t>
            </a:r>
            <a:r>
              <a:rPr lang="en-US" sz="1200" b="0" i="0" u="none" strike="noStrike" kern="1200" baseline="0" dirty="0" err="1" smtClean="0">
                <a:solidFill>
                  <a:schemeClr val="tx1"/>
                </a:solidFill>
                <a:latin typeface="+mn-lt"/>
                <a:ea typeface="+mn-ea"/>
                <a:cs typeface="+mn-cs"/>
              </a:rPr>
              <a:t>EGFPVin</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(T 12) (Fig. 3C). These data suggest that the activated form of</a:t>
            </a:r>
          </a:p>
          <a:p>
            <a:r>
              <a:rPr lang="en-US" sz="1200" b="0" i="0" u="none" strike="noStrike" kern="1200" baseline="0" dirty="0" smtClean="0">
                <a:solidFill>
                  <a:schemeClr val="tx1"/>
                </a:solidFill>
                <a:latin typeface="+mn-lt"/>
                <a:ea typeface="+mn-ea"/>
                <a:cs typeface="+mn-cs"/>
              </a:rPr>
              <a:t>vinculin can increase the ligand-binding capacity of aIIbb3.</a:t>
            </a:r>
          </a:p>
          <a:p>
            <a:endParaRPr lang="en-US" sz="1200" b="0" i="0" u="none" strike="noStrike" kern="1200" baseline="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31</a:t>
            </a:fld>
            <a:endParaRPr lang="en-US"/>
          </a:p>
        </p:txBody>
      </p:sp>
    </p:spTree>
    <p:extLst>
      <p:ext uri="{BB962C8B-B14F-4D97-AF65-F5344CB8AC3E}">
        <p14:creationId xmlns:p14="http://schemas.microsoft.com/office/powerpoint/2010/main" val="404312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TCSPC-FLIM-FRET directly measures the time between the absorption and emission of individual photons in the FRET donor fluorophores and has the advantage of providing quantitative results largely free from artifacts such as </a:t>
            </a:r>
            <a:r>
              <a:rPr lang="en-US" dirty="0" err="1" smtClean="0"/>
              <a:t>photobleaching</a:t>
            </a:r>
            <a:r>
              <a:rPr lang="en-US" dirty="0" smtClean="0"/>
              <a:t> and radiative transfer </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7</a:t>
            </a:fld>
            <a:endParaRPr lang="en-US"/>
          </a:p>
        </p:txBody>
      </p:sp>
    </p:spTree>
    <p:extLst>
      <p:ext uri="{BB962C8B-B14F-4D97-AF65-F5344CB8AC3E}">
        <p14:creationId xmlns:p14="http://schemas.microsoft.com/office/powerpoint/2010/main" val="286784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Such </a:t>
            </a:r>
            <a:r>
              <a:rPr lang="en-US" dirty="0" err="1" smtClean="0"/>
              <a:t>talin</a:t>
            </a:r>
            <a:r>
              <a:rPr lang="en-US" dirty="0" smtClean="0"/>
              <a:t>-induced motion was demon- </a:t>
            </a:r>
            <a:r>
              <a:rPr lang="en-US" dirty="0" err="1" smtClean="0"/>
              <a:t>strated</a:t>
            </a:r>
            <a:r>
              <a:rPr lang="en-US" dirty="0" smtClean="0"/>
              <a:t> by increased fluorescence of </a:t>
            </a:r>
            <a:r>
              <a:rPr lang="en-US" dirty="0" err="1" smtClean="0"/>
              <a:t>solvatochromic</a:t>
            </a:r>
            <a:r>
              <a:rPr lang="en-US" dirty="0" smtClean="0"/>
              <a:t> dyes at- </a:t>
            </a:r>
            <a:r>
              <a:rPr lang="en-US" dirty="0" err="1" smtClean="0"/>
              <a:t>tached</a:t>
            </a:r>
            <a:r>
              <a:rPr lang="en-US" dirty="0" smtClean="0"/>
              <a:t> to the N- or C-</a:t>
            </a:r>
            <a:r>
              <a:rPr lang="en-US" dirty="0" err="1" smtClean="0"/>
              <a:t>terminii</a:t>
            </a:r>
            <a:r>
              <a:rPr lang="en-US" dirty="0" smtClean="0"/>
              <a:t> of the β3 TMD in the presence of THD (41)</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12</a:t>
            </a:fld>
            <a:endParaRPr lang="en-US"/>
          </a:p>
        </p:txBody>
      </p:sp>
    </p:spTree>
    <p:extLst>
      <p:ext uri="{BB962C8B-B14F-4D97-AF65-F5344CB8AC3E}">
        <p14:creationId xmlns:p14="http://schemas.microsoft.com/office/powerpoint/2010/main" val="2936519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In this situation the chemical shifts change continuously as the binding partner is added. Essentially, the interaction is so weak, that the complex only exists for part of the time it takes to record the NMR experiment. The observed chemical shift is therefore a weighted average of the chemical shifts for the free protein and the complex until the binding partner has been added to excess. </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18</a:t>
            </a:fld>
            <a:endParaRPr lang="en-US"/>
          </a:p>
        </p:txBody>
      </p:sp>
    </p:spTree>
    <p:extLst>
      <p:ext uri="{BB962C8B-B14F-4D97-AF65-F5344CB8AC3E}">
        <p14:creationId xmlns:p14="http://schemas.microsoft.com/office/powerpoint/2010/main" val="1282547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smtClean="0">
                <a:solidFill>
                  <a:schemeClr val="tx1"/>
                </a:solidFill>
                <a:latin typeface="+mn-lt"/>
                <a:ea typeface="+mn-ea"/>
                <a:cs typeface="+mn-cs"/>
              </a:rPr>
              <a:t>Sharpin</a:t>
            </a:r>
            <a:r>
              <a:rPr lang="en-US" sz="1200" b="0" i="0" u="none" strike="noStrike" kern="1200" baseline="0" dirty="0" smtClean="0">
                <a:solidFill>
                  <a:schemeClr val="tx1"/>
                </a:solidFill>
                <a:latin typeface="+mn-lt"/>
                <a:ea typeface="+mn-ea"/>
                <a:cs typeface="+mn-cs"/>
              </a:rPr>
              <a:t>, CIB and MDG</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Differences in the activation of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integrin measured with PAC-1 were normalized to differences in surface expression of α</a:t>
            </a:r>
            <a:r>
              <a:rPr lang="en-US" sz="1200" b="0" i="0" kern="1200" baseline="-25000" dirty="0"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integrin measured with 2G12 antibody</a:t>
            </a:r>
            <a:endParaRPr lang="en-US" sz="1200" b="0" i="0" u="none" strike="noStrike" kern="1200" baseline="0" dirty="0" smtClean="0">
              <a:solidFill>
                <a:schemeClr val="tx1"/>
              </a:solidFill>
              <a:latin typeface="+mn-lt"/>
              <a:ea typeface="+mn-ea"/>
              <a:cs typeface="+mn-cs"/>
            </a:endParaRP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KREE interrupts </a:t>
            </a:r>
            <a:r>
              <a:rPr lang="en-US" sz="1200" b="0" i="0" u="none" strike="noStrike" kern="1200" baseline="0" dirty="0" err="1" smtClean="0">
                <a:solidFill>
                  <a:schemeClr val="tx1"/>
                </a:solidFill>
                <a:latin typeface="+mn-lt"/>
                <a:ea typeface="+mn-ea"/>
                <a:cs typeface="+mn-cs"/>
              </a:rPr>
              <a:t>filamin</a:t>
            </a:r>
            <a:r>
              <a:rPr lang="en-US" sz="1200" b="0" i="0" u="none" strike="noStrike" kern="1200" baseline="0" dirty="0" smtClean="0">
                <a:solidFill>
                  <a:schemeClr val="tx1"/>
                </a:solidFill>
                <a:latin typeface="+mn-lt"/>
                <a:ea typeface="+mn-ea"/>
                <a:cs typeface="+mn-cs"/>
              </a:rPr>
              <a:t> binding to integrin</a:t>
            </a:r>
          </a:p>
          <a:p>
            <a:endParaRPr lang="en-US" sz="1200" b="0" i="0" u="none" strike="noStrike" kern="1200" baseline="0" dirty="0" smtClean="0">
              <a:solidFill>
                <a:schemeClr val="tx1"/>
              </a:solidFill>
              <a:latin typeface="+mn-lt"/>
              <a:ea typeface="+mn-ea"/>
              <a:cs typeface="+mn-cs"/>
            </a:endParaRPr>
          </a:p>
          <a:p>
            <a:r>
              <a:rPr lang="en-US" sz="1200" b="0" i="0" kern="1200" dirty="0" smtClean="0">
                <a:solidFill>
                  <a:schemeClr val="tx1"/>
                </a:solidFill>
                <a:effectLst/>
                <a:latin typeface="+mn-lt"/>
                <a:ea typeface="+mn-ea"/>
                <a:cs typeface="+mn-cs"/>
              </a:rPr>
              <a:t>Data are normalized for differences in surface expression of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integrin as measured by 2G12 antibody. In all experiments, EGFP or EGFP-tagged proteins are transiently expressed with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Relative fluorescence intensity (RFI) values are mean ± </a:t>
            </a:r>
            <a:r>
              <a:rPr lang="en-US" sz="1200" b="0" i="0" kern="1200" dirty="0" err="1" smtClean="0">
                <a:solidFill>
                  <a:schemeClr val="tx1"/>
                </a:solidFill>
                <a:effectLst/>
                <a:latin typeface="+mn-lt"/>
                <a:ea typeface="+mn-ea"/>
                <a:cs typeface="+mn-cs"/>
              </a:rPr>
              <a:t>s.e.m</a:t>
            </a:r>
            <a:r>
              <a:rPr lang="en-US" sz="1200" b="0" i="0" kern="1200" dirty="0" smtClean="0">
                <a:solidFill>
                  <a:schemeClr val="tx1"/>
                </a:solidFill>
                <a:effectLst/>
                <a:latin typeface="+mn-lt"/>
                <a:ea typeface="+mn-ea"/>
                <a:cs typeface="+mn-cs"/>
              </a:rPr>
              <a:t>. of fold change in PAC-1 binding over transiently expressed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and EGFP (scaled to 1), from multiple independent experiments as described. (</a:t>
            </a:r>
            <a:r>
              <a:rPr lang="en-US" sz="1200" b="1" i="0" kern="1200" dirty="0" smtClean="0">
                <a:solidFill>
                  <a:schemeClr val="tx1"/>
                </a:solidFill>
                <a:effectLst/>
                <a:latin typeface="+mn-lt"/>
                <a:ea typeface="+mn-ea"/>
                <a:cs typeface="+mn-cs"/>
              </a:rPr>
              <a:t>a</a:t>
            </a:r>
            <a:r>
              <a:rPr lang="en-US" sz="1200" b="0" i="0" kern="1200" dirty="0" smtClean="0">
                <a:solidFill>
                  <a:schemeClr val="tx1"/>
                </a:solidFill>
                <a:effectLst/>
                <a:latin typeface="+mn-lt"/>
                <a:ea typeface="+mn-ea"/>
                <a:cs typeface="+mn-cs"/>
              </a:rPr>
              <a:t>) Integrin activation assay showing the different effects of </a:t>
            </a:r>
            <a:r>
              <a:rPr lang="en-US" sz="1200" b="0" i="0" kern="1200" dirty="0" err="1" smtClean="0">
                <a:solidFill>
                  <a:schemeClr val="tx1"/>
                </a:solidFill>
                <a:effectLst/>
                <a:latin typeface="+mn-lt"/>
                <a:ea typeface="+mn-ea"/>
                <a:cs typeface="+mn-cs"/>
              </a:rPr>
              <a:t>talin</a:t>
            </a:r>
            <a:r>
              <a:rPr lang="en-US" sz="1200" b="0" i="0" kern="1200" dirty="0" smtClean="0">
                <a:solidFill>
                  <a:schemeClr val="tx1"/>
                </a:solidFill>
                <a:effectLst/>
                <a:latin typeface="+mn-lt"/>
                <a:ea typeface="+mn-ea"/>
                <a:cs typeface="+mn-cs"/>
              </a:rPr>
              <a:t> head (</a:t>
            </a:r>
            <a:r>
              <a:rPr lang="en-US" sz="1200" b="0" i="0" kern="1200" dirty="0" err="1" smtClean="0">
                <a:solidFill>
                  <a:schemeClr val="tx1"/>
                </a:solidFill>
                <a:effectLst/>
                <a:latin typeface="+mn-lt"/>
                <a:ea typeface="+mn-ea"/>
                <a:cs typeface="+mn-cs"/>
              </a:rPr>
              <a:t>talin</a:t>
            </a:r>
            <a:r>
              <a:rPr lang="en-US" sz="1200" b="0" i="0" kern="1200" dirty="0" smtClean="0">
                <a:solidFill>
                  <a:schemeClr val="tx1"/>
                </a:solidFill>
                <a:effectLst/>
                <a:latin typeface="+mn-lt"/>
                <a:ea typeface="+mn-ea"/>
                <a:cs typeface="+mn-cs"/>
              </a:rPr>
              <a:t> H), ​FLNa-Ig21 and the ​FLNa-Ig21 mutants (E2276A, F21EA; A2268K, F21AK) on the activation state of the transiently expressed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a:t>
            </a:r>
            <a:r>
              <a:rPr lang="en-US" sz="1200" b="0" i="1" kern="12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 3 independent transfections; experiments were repeated four times with independent cell cultures.) The difference between vector (EGFP) and ​FLNa-Ig21 is significant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 0.001 by two tailed </a:t>
            </a:r>
            <a:r>
              <a:rPr lang="en-US" sz="1200" b="0" i="1"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 test). The difference between vector (EGFP) and E2276A (F21EA) or A2268K (F21AK) is not significant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&gt;0.05). (</a:t>
            </a:r>
            <a:r>
              <a:rPr lang="en-US" sz="1200" b="1" i="0" kern="1200" dirty="0" smtClean="0">
                <a:solidFill>
                  <a:schemeClr val="tx1"/>
                </a:solidFill>
                <a:effectLst/>
                <a:latin typeface="+mn-lt"/>
                <a:ea typeface="+mn-ea"/>
                <a:cs typeface="+mn-cs"/>
              </a:rPr>
              <a:t>b</a:t>
            </a:r>
            <a:r>
              <a:rPr lang="en-US" sz="1200" b="0" i="0" kern="1200" dirty="0" smtClean="0">
                <a:solidFill>
                  <a:schemeClr val="tx1"/>
                </a:solidFill>
                <a:effectLst/>
                <a:latin typeface="+mn-lt"/>
                <a:ea typeface="+mn-ea"/>
                <a:cs typeface="+mn-cs"/>
              </a:rPr>
              <a:t>) Integrin activation assay showing that transiently expressed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(K994E R997E)​β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mutant,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(KREE)​β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exhibits substantially enhanced PAC-1 binding as compared to the WT integrin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&lt;0.05, two tailed </a:t>
            </a:r>
            <a:r>
              <a:rPr lang="en-US" sz="1200" b="0" i="1"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 test). (</a:t>
            </a:r>
            <a:r>
              <a:rPr lang="en-US" sz="1200" b="0" i="1" kern="12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 3 independent transfections; experiments were repeated two times with independent cell cultures.) (</a:t>
            </a:r>
            <a:r>
              <a:rPr lang="en-US" sz="1200" b="1" i="0" kern="1200" dirty="0" smtClean="0">
                <a:solidFill>
                  <a:schemeClr val="tx1"/>
                </a:solidFill>
                <a:effectLst/>
                <a:latin typeface="+mn-lt"/>
                <a:ea typeface="+mn-ea"/>
                <a:cs typeface="+mn-cs"/>
              </a:rPr>
              <a:t>c</a:t>
            </a:r>
            <a:r>
              <a:rPr lang="en-US" sz="1200" b="0" i="0" kern="1200" dirty="0" smtClean="0">
                <a:solidFill>
                  <a:schemeClr val="tx1"/>
                </a:solidFill>
                <a:effectLst/>
                <a:latin typeface="+mn-lt"/>
                <a:ea typeface="+mn-ea"/>
                <a:cs typeface="+mn-cs"/>
              </a:rPr>
              <a:t>) Integrin activation assay showing that ​FLNa-Ig9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&lt;0.05), Ig12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&lt;0.001), Ig17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&lt;0.001) and Ig19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&lt;0.001) exert an inhibitory effect on the PAC-1 binding of the transiently expressed α</a:t>
            </a:r>
            <a:r>
              <a:rPr lang="en-US" sz="1200" b="0" i="0" kern="1200" baseline="-25000" dirty="0" err="1" smtClean="0">
                <a:solidFill>
                  <a:schemeClr val="tx1"/>
                </a:solidFill>
                <a:effectLst/>
                <a:latin typeface="+mn-lt"/>
                <a:ea typeface="+mn-ea"/>
                <a:cs typeface="+mn-cs"/>
              </a:rPr>
              <a:t>IIb</a:t>
            </a:r>
            <a:r>
              <a:rPr lang="en-US" sz="1200" b="0" i="0" kern="1200" dirty="0" smtClean="0">
                <a:solidFill>
                  <a:schemeClr val="tx1"/>
                </a:solidFill>
                <a:effectLst/>
                <a:latin typeface="+mn-lt"/>
                <a:ea typeface="+mn-ea"/>
                <a:cs typeface="+mn-cs"/>
              </a:rPr>
              <a:t>β</a:t>
            </a:r>
            <a:r>
              <a:rPr lang="en-US" sz="1200" b="0" i="0" kern="1200" baseline="-25000" dirty="0" smtClean="0">
                <a:solidFill>
                  <a:schemeClr val="tx1"/>
                </a:solidFill>
                <a:effectLst/>
                <a:latin typeface="+mn-lt"/>
                <a:ea typeface="+mn-ea"/>
                <a:cs typeface="+mn-cs"/>
              </a:rPr>
              <a:t>3</a:t>
            </a:r>
            <a:r>
              <a:rPr lang="en-US" sz="1200" b="0" i="0" kern="1200" dirty="0" smtClean="0">
                <a:solidFill>
                  <a:schemeClr val="tx1"/>
                </a:solidFill>
                <a:effectLst/>
                <a:latin typeface="+mn-lt"/>
                <a:ea typeface="+mn-ea"/>
                <a:cs typeface="+mn-cs"/>
              </a:rPr>
              <a:t>. ​FLNa-Ig4 did not have a significant inhibitory effect (</a:t>
            </a:r>
            <a:r>
              <a:rPr lang="en-US" sz="1200" b="0" i="1" kern="1200" dirty="0" smtClean="0">
                <a:solidFill>
                  <a:schemeClr val="tx1"/>
                </a:solidFill>
                <a:effectLst/>
                <a:latin typeface="+mn-lt"/>
                <a:ea typeface="+mn-ea"/>
                <a:cs typeface="+mn-cs"/>
              </a:rPr>
              <a:t>P</a:t>
            </a:r>
            <a:r>
              <a:rPr lang="en-US" sz="1200" b="0" i="0" kern="1200" dirty="0" smtClean="0">
                <a:solidFill>
                  <a:schemeClr val="tx1"/>
                </a:solidFill>
                <a:effectLst/>
                <a:latin typeface="+mn-lt"/>
                <a:ea typeface="+mn-ea"/>
                <a:cs typeface="+mn-cs"/>
              </a:rPr>
              <a:t> &gt;0.05). (</a:t>
            </a:r>
            <a:r>
              <a:rPr lang="en-US" sz="1200" b="0" i="1" kern="1200" dirty="0" smtClean="0">
                <a:solidFill>
                  <a:schemeClr val="tx1"/>
                </a:solidFill>
                <a:effectLst/>
                <a:latin typeface="+mn-lt"/>
                <a:ea typeface="+mn-ea"/>
                <a:cs typeface="+mn-cs"/>
              </a:rPr>
              <a:t>n</a:t>
            </a:r>
            <a:r>
              <a:rPr lang="en-US" sz="1200" b="0" i="0" kern="1200" dirty="0" smtClean="0">
                <a:solidFill>
                  <a:schemeClr val="tx1"/>
                </a:solidFill>
                <a:effectLst/>
                <a:latin typeface="+mn-lt"/>
                <a:ea typeface="+mn-ea"/>
                <a:cs typeface="+mn-cs"/>
              </a:rPr>
              <a:t> = 3 independent transfections; experiments were repeated two times with independent cell cultures.) All </a:t>
            </a:r>
            <a:r>
              <a:rPr lang="en-US" sz="1200" b="0" i="1" kern="1200" dirty="0" err="1" smtClean="0">
                <a:solidFill>
                  <a:schemeClr val="tx1"/>
                </a:solidFill>
                <a:effectLst/>
                <a:latin typeface="+mn-lt"/>
                <a:ea typeface="+mn-ea"/>
                <a:cs typeface="+mn-cs"/>
              </a:rPr>
              <a:t>P</a:t>
            </a:r>
            <a:r>
              <a:rPr lang="en-US" sz="1200" b="0" i="0" kern="1200" dirty="0" err="1" smtClean="0">
                <a:solidFill>
                  <a:schemeClr val="tx1"/>
                </a:solidFill>
                <a:effectLst/>
                <a:latin typeface="+mn-lt"/>
                <a:ea typeface="+mn-ea"/>
                <a:cs typeface="+mn-cs"/>
              </a:rPr>
              <a:t>values</a:t>
            </a:r>
            <a:r>
              <a:rPr lang="en-US" sz="1200" b="0" i="0" kern="1200" dirty="0" smtClean="0">
                <a:solidFill>
                  <a:schemeClr val="tx1"/>
                </a:solidFill>
                <a:effectLst/>
                <a:latin typeface="+mn-lt"/>
                <a:ea typeface="+mn-ea"/>
                <a:cs typeface="+mn-cs"/>
              </a:rPr>
              <a:t> were calculated by two-tailed </a:t>
            </a:r>
            <a:r>
              <a:rPr lang="en-US" sz="1200" b="0" i="1" kern="1200" dirty="0" smtClean="0">
                <a:solidFill>
                  <a:schemeClr val="tx1"/>
                </a:solidFill>
                <a:effectLst/>
                <a:latin typeface="+mn-lt"/>
                <a:ea typeface="+mn-ea"/>
                <a:cs typeface="+mn-cs"/>
              </a:rPr>
              <a:t>t</a:t>
            </a:r>
            <a:r>
              <a:rPr lang="en-US" sz="1200" b="0" i="0" kern="1200" dirty="0" smtClean="0">
                <a:solidFill>
                  <a:schemeClr val="tx1"/>
                </a:solidFill>
                <a:effectLst/>
                <a:latin typeface="+mn-lt"/>
                <a:ea typeface="+mn-ea"/>
                <a:cs typeface="+mn-cs"/>
              </a:rPr>
              <a:t> test.</a:t>
            </a:r>
            <a:r>
              <a:rPr lang="en-US" sz="1200" b="0" i="0" u="none" strike="noStrike" kern="1200" baseline="0" dirty="0" smtClean="0">
                <a:solidFill>
                  <a:schemeClr val="tx1"/>
                </a:solidFill>
                <a:latin typeface="+mn-lt"/>
                <a:ea typeface="+mn-ea"/>
                <a:cs typeface="+mn-cs"/>
              </a:rPr>
              <a:t>1 </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20</a:t>
            </a:fld>
            <a:endParaRPr lang="en-US"/>
          </a:p>
        </p:txBody>
      </p:sp>
    </p:spTree>
    <p:extLst>
      <p:ext uri="{BB962C8B-B14F-4D97-AF65-F5344CB8AC3E}">
        <p14:creationId xmlns:p14="http://schemas.microsoft.com/office/powerpoint/2010/main" val="35897346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(AI), defined</a:t>
            </a:r>
          </a:p>
          <a:p>
            <a:r>
              <a:rPr lang="en-US" sz="1200" b="0" i="0" u="none" strike="noStrike" kern="1200" baseline="0" dirty="0" smtClean="0">
                <a:solidFill>
                  <a:schemeClr val="tx1"/>
                </a:solidFill>
                <a:latin typeface="+mn-lt"/>
                <a:ea typeface="+mn-ea"/>
                <a:cs typeface="+mn-cs"/>
              </a:rPr>
              <a:t>as 100 3 (</a:t>
            </a:r>
            <a:r>
              <a:rPr lang="en-US" sz="1200" b="0" i="0" u="none" strike="noStrike" kern="1200" baseline="0" dirty="0" err="1" smtClean="0">
                <a:solidFill>
                  <a:schemeClr val="tx1"/>
                </a:solidFill>
                <a:latin typeface="+mn-lt"/>
                <a:ea typeface="+mn-ea"/>
                <a:cs typeface="+mn-cs"/>
              </a:rPr>
              <a:t>Fo</a:t>
            </a:r>
            <a:r>
              <a:rPr lang="en-US" sz="1200" b="0" i="0" u="none" strike="noStrike" kern="1200" baseline="0" dirty="0" smtClean="0">
                <a:solidFill>
                  <a:schemeClr val="tx1"/>
                </a:solidFill>
                <a:latin typeface="+mn-lt"/>
                <a:ea typeface="+mn-ea"/>
                <a:cs typeface="+mn-cs"/>
              </a:rPr>
              <a:t> 2 Fr)/(FoLIBS6 2 Fr), where </a:t>
            </a:r>
            <a:r>
              <a:rPr lang="en-US" sz="1200" b="0" i="0" u="none" strike="noStrike" kern="1200" baseline="0" dirty="0" err="1" smtClean="0">
                <a:solidFill>
                  <a:schemeClr val="tx1"/>
                </a:solidFill>
                <a:latin typeface="+mn-lt"/>
                <a:ea typeface="+mn-ea"/>
                <a:cs typeface="+mn-cs"/>
              </a:rPr>
              <a:t>Fo</a:t>
            </a:r>
            <a:r>
              <a:rPr lang="en-US" sz="1200" b="0" i="0" u="none" strike="noStrike" kern="1200" baseline="0" dirty="0" smtClean="0">
                <a:solidFill>
                  <a:schemeClr val="tx1"/>
                </a:solidFill>
                <a:latin typeface="+mn-lt"/>
                <a:ea typeface="+mn-ea"/>
                <a:cs typeface="+mn-cs"/>
              </a:rPr>
              <a:t> is the median fluorescence</a:t>
            </a:r>
          </a:p>
          <a:p>
            <a:r>
              <a:rPr lang="en-US" sz="1200" b="0" i="0" u="none" strike="noStrike" kern="1200" baseline="0" dirty="0" smtClean="0">
                <a:solidFill>
                  <a:schemeClr val="tx1"/>
                </a:solidFill>
                <a:latin typeface="+mn-lt"/>
                <a:ea typeface="+mn-ea"/>
                <a:cs typeface="+mn-cs"/>
              </a:rPr>
              <a:t>intensity (MFI) of PAC1 binding, Fr is the MFI of PAC1 binding</a:t>
            </a:r>
          </a:p>
          <a:p>
            <a:r>
              <a:rPr lang="en-US" sz="1200" b="0" i="0" u="none" strike="noStrike" kern="1200" baseline="0" dirty="0" smtClean="0">
                <a:solidFill>
                  <a:schemeClr val="tx1"/>
                </a:solidFill>
                <a:latin typeface="+mn-lt"/>
                <a:ea typeface="+mn-ea"/>
                <a:cs typeface="+mn-cs"/>
              </a:rPr>
              <a:t>in the presence of competitive inhibitor (Ro43-5054, 1 </a:t>
            </a:r>
            <a:r>
              <a:rPr lang="en-US" sz="1200" b="0" i="0" u="none" strike="noStrike" kern="1200" baseline="0" dirty="0" err="1" smtClean="0">
                <a:solidFill>
                  <a:schemeClr val="tx1"/>
                </a:solidFill>
                <a:latin typeface="+mn-lt"/>
                <a:ea typeface="+mn-ea"/>
                <a:cs typeface="+mn-cs"/>
              </a:rPr>
              <a:t>mM</a:t>
            </a:r>
            <a:r>
              <a:rPr lang="en-US" sz="1200" b="0" i="0" u="none" strike="noStrike" kern="1200" baseline="0" dirty="0" smtClean="0">
                <a:solidFill>
                  <a:schemeClr val="tx1"/>
                </a:solidFill>
                <a:latin typeface="+mn-lt"/>
                <a:ea typeface="+mn-ea"/>
                <a:cs typeface="+mn-cs"/>
              </a:rPr>
              <a:t>), and</a:t>
            </a:r>
          </a:p>
          <a:p>
            <a:r>
              <a:rPr lang="en-US" sz="1200" b="0" i="0" u="none" strike="noStrike" kern="1200" baseline="0" dirty="0" smtClean="0">
                <a:solidFill>
                  <a:schemeClr val="tx1"/>
                </a:solidFill>
                <a:latin typeface="+mn-lt"/>
                <a:ea typeface="+mn-ea"/>
                <a:cs typeface="+mn-cs"/>
              </a:rPr>
              <a:t>FoLIBS6 is the MFI of PAC1 binding in the presence of 2 </a:t>
            </a:r>
            <a:r>
              <a:rPr lang="en-US" sz="1200" b="0" i="0" u="none" strike="noStrike" kern="1200" baseline="0" dirty="0" err="1" smtClean="0">
                <a:solidFill>
                  <a:schemeClr val="tx1"/>
                </a:solidFill>
                <a:latin typeface="+mn-lt"/>
                <a:ea typeface="+mn-ea"/>
                <a:cs typeface="+mn-cs"/>
              </a:rPr>
              <a:t>mM</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anti-LIBS6.</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22</a:t>
            </a:fld>
            <a:endParaRPr lang="en-US"/>
          </a:p>
        </p:txBody>
      </p:sp>
    </p:spTree>
    <p:extLst>
      <p:ext uri="{BB962C8B-B14F-4D97-AF65-F5344CB8AC3E}">
        <p14:creationId xmlns:p14="http://schemas.microsoft.com/office/powerpoint/2010/main" val="16848908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ADP (Adenosine</a:t>
            </a:r>
            <a:r>
              <a:rPr lang="en-US" baseline="0" dirty="0" smtClean="0"/>
              <a:t> Diphosphate)</a:t>
            </a:r>
            <a:r>
              <a:rPr lang="en-US" dirty="0" smtClean="0"/>
              <a:t>, the TxA2 analog U46619, thrombin, collagen and the GPVI-activating collagen-related peptide (CRP), whereas none of the agonists induced aggregation of Kind3/ </a:t>
            </a:r>
            <a:r>
              <a:rPr lang="en-US" dirty="0" err="1" smtClean="0"/>
              <a:t>pla</a:t>
            </a:r>
            <a:r>
              <a:rPr lang="en-US" dirty="0" smtClean="0"/>
              <a:t> </a:t>
            </a:r>
            <a:r>
              <a:rPr lang="en-US" dirty="0" err="1" smtClean="0"/>
              <a:t>telets</a:t>
            </a:r>
            <a:endParaRPr lang="en-US" dirty="0" smtClean="0"/>
          </a:p>
          <a:p>
            <a:endParaRPr lang="en-US" dirty="0" smtClean="0"/>
          </a:p>
          <a:p>
            <a:r>
              <a:rPr lang="en-US" dirty="0" smtClean="0"/>
              <a:t>Kind3/ platelets (gray bars) show a complete block in activation of integrin-aIIbb3 after stimulation with ADP (10 </a:t>
            </a:r>
            <a:r>
              <a:rPr lang="en-US" dirty="0" err="1" smtClean="0"/>
              <a:t>mM</a:t>
            </a:r>
            <a:r>
              <a:rPr lang="en-US" dirty="0" smtClean="0"/>
              <a:t>), CRP (10 mg/ml) and different concentrations (0.001–0.1 U/ml) of thrombin (c), whereas platelet degranulation measured by the surface expression of P-selectin is largely intact after the same treatments (d)</a:t>
            </a:r>
          </a:p>
          <a:p>
            <a:endParaRPr lang="en-US" dirty="0" smtClean="0"/>
          </a:p>
          <a:p>
            <a:r>
              <a:rPr lang="en-US" dirty="0" smtClean="0"/>
              <a:t>Resting platelets store P-selectin in a-granules, which fuse with the plasma membrane during agonist-induced platelet activation1. Both CRP and thrombin induced P-selectin translocation on wild-type and Kind3/ platelets, although a significant reduction was consistently observed at intermediate concentrations of thrombin (P o 0.001; Fig. 2d). As expected, the weak agonist ADP did not induce P-selectin surface expression in wild-type and Kind3/ platelets. Thus, although loss of Kindlin-3 specifically disables integrin activation, it still permits agonist-induced P-selectin translocation</a:t>
            </a:r>
          </a:p>
          <a:p>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26</a:t>
            </a:fld>
            <a:endParaRPr lang="en-US"/>
          </a:p>
        </p:txBody>
      </p:sp>
    </p:spTree>
    <p:extLst>
      <p:ext uri="{BB962C8B-B14F-4D97-AF65-F5344CB8AC3E}">
        <p14:creationId xmlns:p14="http://schemas.microsoft.com/office/powerpoint/2010/main" val="1569988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FIGURE 4. </a:t>
            </a:r>
            <a:r>
              <a:rPr lang="en-US" sz="1200" b="1" i="0" u="none" strike="noStrike" kern="1200" baseline="0" dirty="0" err="1" smtClean="0">
                <a:solidFill>
                  <a:schemeClr val="tx1"/>
                </a:solidFill>
                <a:latin typeface="+mn-lt"/>
                <a:ea typeface="+mn-ea"/>
                <a:cs typeface="+mn-cs"/>
              </a:rPr>
              <a:t>Kindlin</a:t>
            </a:r>
            <a:r>
              <a:rPr lang="en-US" sz="1200" b="1" i="0" u="none" strike="noStrike" kern="1200" baseline="0" dirty="0" smtClean="0">
                <a:solidFill>
                  <a:schemeClr val="tx1"/>
                </a:solidFill>
                <a:latin typeface="+mn-lt"/>
                <a:ea typeface="+mn-ea"/>
                <a:cs typeface="+mn-cs"/>
              </a:rPr>
              <a:t>-binding site residues in integrin 3 cytoplasmic tail</a:t>
            </a:r>
          </a:p>
          <a:p>
            <a:r>
              <a:rPr lang="en-US" sz="1200" b="1" i="0" u="none" strike="noStrike" kern="1200" baseline="0" dirty="0" smtClean="0">
                <a:solidFill>
                  <a:schemeClr val="tx1"/>
                </a:solidFill>
                <a:latin typeface="+mn-lt"/>
                <a:ea typeface="+mn-ea"/>
                <a:cs typeface="+mn-cs"/>
              </a:rPr>
              <a:t>influence HEL cell spreading. </a:t>
            </a:r>
            <a:r>
              <a:rPr lang="en-US" sz="1200" b="0" i="0" u="none" strike="noStrike" kern="1200" baseline="0" dirty="0" smtClean="0">
                <a:solidFill>
                  <a:schemeClr val="tx1"/>
                </a:solidFill>
                <a:latin typeface="+mn-lt"/>
                <a:ea typeface="+mn-ea"/>
                <a:cs typeface="+mn-cs"/>
              </a:rPr>
              <a:t>HEL cells were stimulated with 800 </a:t>
            </a:r>
            <a:r>
              <a:rPr lang="en-US" sz="1200" b="0" i="0" u="none" strike="noStrike" kern="1200" baseline="0" dirty="0" err="1" smtClean="0">
                <a:solidFill>
                  <a:schemeClr val="tx1"/>
                </a:solidFill>
                <a:latin typeface="+mn-lt"/>
                <a:ea typeface="+mn-ea"/>
                <a:cs typeface="+mn-cs"/>
              </a:rPr>
              <a:t>nMPMAfor</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5 min, and cells were plated on fibrinogen for 30 min. Cells were fixed, and</a:t>
            </a:r>
          </a:p>
          <a:p>
            <a:r>
              <a:rPr lang="en-US" sz="1200" b="0" i="0" u="none" strike="noStrike" kern="1200" baseline="0" dirty="0" smtClean="0">
                <a:solidFill>
                  <a:schemeClr val="tx1"/>
                </a:solidFill>
                <a:latin typeface="+mn-lt"/>
                <a:ea typeface="+mn-ea"/>
                <a:cs typeface="+mn-cs"/>
              </a:rPr>
              <a:t>actin was visualized with Alexa 488 </a:t>
            </a:r>
            <a:r>
              <a:rPr lang="en-US" sz="1200" b="0" i="0" u="none" strike="noStrike" kern="1200" baseline="0" dirty="0" err="1" smtClean="0">
                <a:solidFill>
                  <a:schemeClr val="tx1"/>
                </a:solidFill>
                <a:latin typeface="+mn-lt"/>
                <a:ea typeface="+mn-ea"/>
                <a:cs typeface="+mn-cs"/>
              </a:rPr>
              <a:t>phalloidin</a:t>
            </a:r>
            <a:r>
              <a:rPr lang="en-US" sz="1200" b="0" i="0" u="none" strike="noStrike" kern="1200" baseline="0" dirty="0" smtClean="0">
                <a:solidFill>
                  <a:schemeClr val="tx1"/>
                </a:solidFill>
                <a:latin typeface="+mn-lt"/>
                <a:ea typeface="+mn-ea"/>
                <a:cs typeface="+mn-cs"/>
              </a:rPr>
              <a:t>. Compared with control HEL</a:t>
            </a:r>
          </a:p>
          <a:p>
            <a:r>
              <a:rPr lang="en-US" sz="1200" b="0" i="0" u="none" strike="noStrike" kern="1200" baseline="0" dirty="0" smtClean="0">
                <a:solidFill>
                  <a:schemeClr val="tx1"/>
                </a:solidFill>
                <a:latin typeface="+mn-lt"/>
                <a:ea typeface="+mn-ea"/>
                <a:cs typeface="+mn-cs"/>
              </a:rPr>
              <a:t>cells and cells expressing PSGL-1 alone, expression of the wild-type 3CT</a:t>
            </a:r>
          </a:p>
          <a:p>
            <a:r>
              <a:rPr lang="en-US" sz="1200" b="0" i="0" u="none" strike="noStrike" kern="1200" baseline="0" dirty="0" smtClean="0">
                <a:solidFill>
                  <a:schemeClr val="tx1"/>
                </a:solidFill>
                <a:latin typeface="+mn-lt"/>
                <a:ea typeface="+mn-ea"/>
                <a:cs typeface="+mn-cs"/>
              </a:rPr>
              <a:t>chimera inhibited 3-mediated cell spreading by 50%. Y747A mutation,</a:t>
            </a:r>
          </a:p>
          <a:p>
            <a:r>
              <a:rPr lang="en-US" sz="1200" b="0" i="0" u="none" strike="noStrike" kern="1200" baseline="0" dirty="0" smtClean="0">
                <a:solidFill>
                  <a:schemeClr val="tx1"/>
                </a:solidFill>
                <a:latin typeface="+mn-lt"/>
                <a:ea typeface="+mn-ea"/>
                <a:cs typeface="+mn-cs"/>
              </a:rPr>
              <a:t>which interferes with </a:t>
            </a:r>
            <a:r>
              <a:rPr lang="en-US" sz="1200" b="0" i="0" u="none" strike="noStrike" kern="1200" baseline="0" dirty="0" err="1" smtClean="0">
                <a:solidFill>
                  <a:schemeClr val="tx1"/>
                </a:solidFill>
                <a:latin typeface="+mn-lt"/>
                <a:ea typeface="+mn-ea"/>
                <a:cs typeface="+mn-cs"/>
              </a:rPr>
              <a:t>talin</a:t>
            </a:r>
            <a:r>
              <a:rPr lang="en-US" sz="1200" b="0" i="0" u="none" strike="noStrike" kern="1200" baseline="0" dirty="0" smtClean="0">
                <a:solidFill>
                  <a:schemeClr val="tx1"/>
                </a:solidFill>
                <a:latin typeface="+mn-lt"/>
                <a:ea typeface="+mn-ea"/>
                <a:cs typeface="+mn-cs"/>
              </a:rPr>
              <a:t> binding, resulted in a loss of inhibitory activity,</a:t>
            </a:r>
          </a:p>
          <a:p>
            <a:r>
              <a:rPr lang="en-US" sz="1200" b="0" i="0" u="none" strike="noStrike" kern="1200" baseline="0" dirty="0" smtClean="0">
                <a:solidFill>
                  <a:schemeClr val="tx1"/>
                </a:solidFill>
                <a:latin typeface="+mn-lt"/>
                <a:ea typeface="+mn-ea"/>
                <a:cs typeface="+mn-cs"/>
              </a:rPr>
              <a:t>whereas Y747F mutation, which still allows </a:t>
            </a:r>
            <a:r>
              <a:rPr lang="en-US" sz="1200" b="0" i="0" u="none" strike="noStrike" kern="1200" baseline="0" dirty="0" err="1" smtClean="0">
                <a:solidFill>
                  <a:schemeClr val="tx1"/>
                </a:solidFill>
                <a:latin typeface="+mn-lt"/>
                <a:ea typeface="+mn-ea"/>
                <a:cs typeface="+mn-cs"/>
              </a:rPr>
              <a:t>talin</a:t>
            </a:r>
            <a:r>
              <a:rPr lang="en-US" sz="1200" b="0" i="0" u="none" strike="noStrike" kern="1200" baseline="0" dirty="0" smtClean="0">
                <a:solidFill>
                  <a:schemeClr val="tx1"/>
                </a:solidFill>
                <a:latin typeface="+mn-lt"/>
                <a:ea typeface="+mn-ea"/>
                <a:cs typeface="+mn-cs"/>
              </a:rPr>
              <a:t> binding, had an inhibitory</a:t>
            </a:r>
          </a:p>
          <a:p>
            <a:r>
              <a:rPr lang="en-US" sz="1200" b="0" i="0" u="none" strike="noStrike" kern="1200" baseline="0" dirty="0" smtClean="0">
                <a:solidFill>
                  <a:schemeClr val="tx1"/>
                </a:solidFill>
                <a:latin typeface="+mn-lt"/>
                <a:ea typeface="+mn-ea"/>
                <a:cs typeface="+mn-cs"/>
              </a:rPr>
              <a:t>effect on spreading. S752P and Y759A, which block kindlin-2 binding, also led</a:t>
            </a:r>
          </a:p>
          <a:p>
            <a:r>
              <a:rPr lang="en-US" sz="1200" b="0" i="0" u="none" strike="noStrike" kern="1200" baseline="0" dirty="0" smtClean="0">
                <a:solidFill>
                  <a:schemeClr val="tx1"/>
                </a:solidFill>
                <a:latin typeface="+mn-lt"/>
                <a:ea typeface="+mn-ea"/>
                <a:cs typeface="+mn-cs"/>
              </a:rPr>
              <a:t>to loss of competitive activity. This loss was not observed in S752A substitution,</a:t>
            </a:r>
          </a:p>
          <a:p>
            <a:r>
              <a:rPr lang="en-US" sz="1200" b="0" i="0" u="none" strike="noStrike" kern="1200" baseline="0" dirty="0" smtClean="0">
                <a:solidFill>
                  <a:schemeClr val="tx1"/>
                </a:solidFill>
                <a:latin typeface="+mn-lt"/>
                <a:ea typeface="+mn-ea"/>
                <a:cs typeface="+mn-cs"/>
              </a:rPr>
              <a:t>which would retain </a:t>
            </a:r>
            <a:r>
              <a:rPr lang="en-US" sz="1200" b="0" i="0" u="none" strike="noStrike" kern="1200" baseline="0" dirty="0" err="1" smtClean="0">
                <a:solidFill>
                  <a:schemeClr val="tx1"/>
                </a:solidFill>
                <a:latin typeface="+mn-lt"/>
                <a:ea typeface="+mn-ea"/>
                <a:cs typeface="+mn-cs"/>
              </a:rPr>
              <a:t>kindlin</a:t>
            </a:r>
            <a:r>
              <a:rPr lang="en-US" sz="1200" b="0" i="0" u="none" strike="noStrike" kern="1200" baseline="0" dirty="0" smtClean="0">
                <a:solidFill>
                  <a:schemeClr val="tx1"/>
                </a:solidFill>
                <a:latin typeface="+mn-lt"/>
                <a:ea typeface="+mn-ea"/>
                <a:cs typeface="+mn-cs"/>
              </a:rPr>
              <a:t> binding to 3 CT. The 3 CT kindlin-2 core</a:t>
            </a:r>
          </a:p>
          <a:p>
            <a:r>
              <a:rPr lang="en-US" sz="1200" b="0" i="0" u="none" strike="noStrike" kern="1200" baseline="0" dirty="0" smtClean="0">
                <a:solidFill>
                  <a:schemeClr val="tx1"/>
                </a:solidFill>
                <a:latin typeface="+mn-lt"/>
                <a:ea typeface="+mn-ea"/>
                <a:cs typeface="+mn-cs"/>
              </a:rPr>
              <a:t>(Ala750 to Gly761) was also sufficient to significantly suppress cell spreading.</a:t>
            </a:r>
          </a:p>
          <a:p>
            <a:r>
              <a:rPr lang="en-US" sz="1200" b="0" i="0" u="none" strike="noStrike" kern="1200" baseline="0" dirty="0" smtClean="0">
                <a:solidFill>
                  <a:schemeClr val="tx1"/>
                </a:solidFill>
                <a:latin typeface="+mn-lt"/>
                <a:ea typeface="+mn-ea"/>
                <a:cs typeface="+mn-cs"/>
              </a:rPr>
              <a:t>The 3CT 748, which only expresses the </a:t>
            </a:r>
            <a:r>
              <a:rPr lang="en-US" sz="1200" b="0" i="0" u="none" strike="noStrike" kern="1200" baseline="0" dirty="0" err="1" smtClean="0">
                <a:solidFill>
                  <a:schemeClr val="tx1"/>
                </a:solidFill>
                <a:latin typeface="+mn-lt"/>
                <a:ea typeface="+mn-ea"/>
                <a:cs typeface="+mn-cs"/>
              </a:rPr>
              <a:t>talin</a:t>
            </a:r>
            <a:r>
              <a:rPr lang="en-US" sz="1200" b="0" i="0" u="none" strike="noStrike" kern="1200" baseline="0" dirty="0" smtClean="0">
                <a:solidFill>
                  <a:schemeClr val="tx1"/>
                </a:solidFill>
                <a:latin typeface="+mn-lt"/>
                <a:ea typeface="+mn-ea"/>
                <a:cs typeface="+mn-cs"/>
              </a:rPr>
              <a:t> but not the </a:t>
            </a:r>
            <a:r>
              <a:rPr lang="en-US" sz="1200" b="0" i="0" u="none" strike="noStrike" kern="1200" baseline="0" dirty="0" err="1" smtClean="0">
                <a:solidFill>
                  <a:schemeClr val="tx1"/>
                </a:solidFill>
                <a:latin typeface="+mn-lt"/>
                <a:ea typeface="+mn-ea"/>
                <a:cs typeface="+mn-cs"/>
              </a:rPr>
              <a:t>kindlin</a:t>
            </a:r>
            <a:r>
              <a:rPr lang="en-US" sz="1200" b="0" i="0" u="none" strike="noStrike" kern="1200" baseline="0" dirty="0" smtClean="0">
                <a:solidFill>
                  <a:schemeClr val="tx1"/>
                </a:solidFill>
                <a:latin typeface="+mn-lt"/>
                <a:ea typeface="+mn-ea"/>
                <a:cs typeface="+mn-cs"/>
              </a:rPr>
              <a:t>-binding</a:t>
            </a:r>
          </a:p>
          <a:p>
            <a:r>
              <a:rPr lang="en-US" sz="1200" b="0" i="0" u="none" strike="noStrike" kern="1200" baseline="0" dirty="0" smtClean="0">
                <a:solidFill>
                  <a:schemeClr val="tx1"/>
                </a:solidFill>
                <a:latin typeface="+mn-lt"/>
                <a:ea typeface="+mn-ea"/>
                <a:cs typeface="+mn-cs"/>
              </a:rPr>
              <a:t>site, also significantly inhibited HEL cell spreading. The areas of cells were</a:t>
            </a:r>
          </a:p>
          <a:p>
            <a:r>
              <a:rPr lang="en-US" sz="1200" b="0" i="0" u="none" strike="noStrike" kern="1200" baseline="0" dirty="0" smtClean="0">
                <a:solidFill>
                  <a:schemeClr val="tx1"/>
                </a:solidFill>
                <a:latin typeface="+mn-lt"/>
                <a:ea typeface="+mn-ea"/>
                <a:cs typeface="+mn-cs"/>
              </a:rPr>
              <a:t>measured using </a:t>
            </a:r>
            <a:r>
              <a:rPr lang="en-US" sz="1200" b="0" i="0" u="none" strike="noStrike" kern="1200" baseline="0" dirty="0" err="1" smtClean="0">
                <a:solidFill>
                  <a:schemeClr val="tx1"/>
                </a:solidFill>
                <a:latin typeface="+mn-lt"/>
                <a:ea typeface="+mn-ea"/>
                <a:cs typeface="+mn-cs"/>
              </a:rPr>
              <a:t>ImageJ</a:t>
            </a:r>
            <a:r>
              <a:rPr lang="en-US" sz="1200" b="0" i="0" u="none" strike="noStrike" kern="1200" baseline="0" dirty="0" smtClean="0">
                <a:solidFill>
                  <a:schemeClr val="tx1"/>
                </a:solidFill>
                <a:latin typeface="+mn-lt"/>
                <a:ea typeface="+mn-ea"/>
                <a:cs typeface="+mn-cs"/>
              </a:rPr>
              <a:t> software, and 300 cells were quantified in each</a:t>
            </a:r>
          </a:p>
          <a:p>
            <a:r>
              <a:rPr lang="en-US" sz="1200" b="0" i="0" u="none" strike="noStrike" kern="1200" baseline="0" dirty="0" smtClean="0">
                <a:solidFill>
                  <a:schemeClr val="tx1"/>
                </a:solidFill>
                <a:latin typeface="+mn-lt"/>
                <a:ea typeface="+mn-ea"/>
                <a:cs typeface="+mn-cs"/>
              </a:rPr>
              <a:t>experiment (*, </a:t>
            </a:r>
            <a:r>
              <a:rPr lang="en-US" sz="1200" b="0" i="1" u="none" strike="noStrike" kern="1200" baseline="0" dirty="0" smtClean="0">
                <a:solidFill>
                  <a:schemeClr val="tx1"/>
                </a:solidFill>
                <a:latin typeface="+mn-lt"/>
                <a:ea typeface="+mn-ea"/>
                <a:cs typeface="+mn-cs"/>
              </a:rPr>
              <a:t>p </a:t>
            </a:r>
            <a:r>
              <a:rPr lang="en-US" sz="1200" b="0" i="0" u="none" strike="noStrike" kern="1200" baseline="0" dirty="0" smtClean="0">
                <a:solidFill>
                  <a:schemeClr val="tx1"/>
                </a:solidFill>
                <a:latin typeface="+mn-lt"/>
                <a:ea typeface="+mn-ea"/>
                <a:cs typeface="+mn-cs"/>
              </a:rPr>
              <a:t> 0.001). The </a:t>
            </a:r>
            <a:r>
              <a:rPr lang="en-US" sz="1200" b="0" i="1" u="none" strike="noStrike" kern="1200" baseline="0" dirty="0" smtClean="0">
                <a:solidFill>
                  <a:schemeClr val="tx1"/>
                </a:solidFill>
                <a:latin typeface="+mn-lt"/>
                <a:ea typeface="+mn-ea"/>
                <a:cs typeface="+mn-cs"/>
              </a:rPr>
              <a:t>error bars </a:t>
            </a:r>
            <a:r>
              <a:rPr lang="en-US" sz="1200" b="0" i="0" u="none" strike="noStrike" kern="1200" baseline="0" dirty="0" smtClean="0">
                <a:solidFill>
                  <a:schemeClr val="tx1"/>
                </a:solidFill>
                <a:latin typeface="+mn-lt"/>
                <a:ea typeface="+mn-ea"/>
                <a:cs typeface="+mn-cs"/>
              </a:rPr>
              <a:t>represent means  S.E. of three</a:t>
            </a:r>
          </a:p>
          <a:p>
            <a:r>
              <a:rPr lang="en-US" sz="1200" b="0" i="0" u="none" strike="noStrike" kern="1200" baseline="0" dirty="0" smtClean="0">
                <a:solidFill>
                  <a:schemeClr val="tx1"/>
                </a:solidFill>
                <a:latin typeface="+mn-lt"/>
                <a:ea typeface="+mn-ea"/>
                <a:cs typeface="+mn-cs"/>
              </a:rPr>
              <a:t>independent experiment</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27</a:t>
            </a:fld>
            <a:endParaRPr lang="en-US"/>
          </a:p>
        </p:txBody>
      </p:sp>
    </p:spTree>
    <p:extLst>
      <p:ext uri="{BB962C8B-B14F-4D97-AF65-F5344CB8AC3E}">
        <p14:creationId xmlns:p14="http://schemas.microsoft.com/office/powerpoint/2010/main" val="2449165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(B) Flow cytometry analyses for integrin expression (MAB1997) and activation (9EG7) at 15 min adhesion to fibronectin. Integrin </a:t>
            </a:r>
            <a:r>
              <a:rPr lang="el-GR" sz="1200" b="0" i="0" kern="1200" dirty="0" smtClean="0">
                <a:solidFill>
                  <a:schemeClr val="tx1"/>
                </a:solidFill>
                <a:effectLst/>
                <a:latin typeface="+mn-lt"/>
                <a:ea typeface="+mn-ea"/>
                <a:cs typeface="+mn-cs"/>
              </a:rPr>
              <a:t>α</a:t>
            </a:r>
            <a:r>
              <a:rPr lang="el-GR" sz="1200" b="0" i="0" kern="1200" baseline="-25000" dirty="0" smtClean="0">
                <a:solidFill>
                  <a:schemeClr val="tx1"/>
                </a:solidFill>
                <a:effectLst/>
                <a:latin typeface="+mn-lt"/>
                <a:ea typeface="+mn-ea"/>
                <a:cs typeface="+mn-cs"/>
              </a:rPr>
              <a:t>5</a:t>
            </a:r>
            <a:r>
              <a:rPr lang="el-GR" sz="1200" b="0" i="0" kern="1200" dirty="0" smtClean="0">
                <a:solidFill>
                  <a:schemeClr val="tx1"/>
                </a:solidFill>
                <a:effectLst/>
                <a:latin typeface="+mn-lt"/>
                <a:ea typeface="+mn-ea"/>
                <a:cs typeface="+mn-cs"/>
              </a:rPr>
              <a:t>β</a:t>
            </a:r>
            <a:r>
              <a:rPr lang="el-GR" sz="1200" b="0" i="0" kern="1200" baseline="-25000" dirty="0" smtClean="0">
                <a:solidFill>
                  <a:schemeClr val="tx1"/>
                </a:solidFill>
                <a:effectLst/>
                <a:latin typeface="+mn-lt"/>
                <a:ea typeface="+mn-ea"/>
                <a:cs typeface="+mn-cs"/>
              </a:rPr>
              <a:t>1</a:t>
            </a:r>
            <a:r>
              <a:rPr lang="el-GR" sz="1200" b="0" i="0" kern="120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surface expression (MAB1997, AB1950) was equal for both FAK-expressing and FAK-null cells. In contrast, FAK-expressing cells had elevated expression of the 9EG7-dependent activated integrin epitope. Results were confirmed in six independent experiments.</a:t>
            </a:r>
            <a:endParaRPr lang="en-US" dirty="0"/>
          </a:p>
        </p:txBody>
      </p:sp>
      <p:sp>
        <p:nvSpPr>
          <p:cNvPr id="4" name="Slide Number Placeholder 3"/>
          <p:cNvSpPr>
            <a:spLocks noGrp="1"/>
          </p:cNvSpPr>
          <p:nvPr>
            <p:ph type="sldNum" sz="quarter" idx="10"/>
          </p:nvPr>
        </p:nvSpPr>
        <p:spPr/>
        <p:txBody>
          <a:bodyPr/>
          <a:lstStyle/>
          <a:p>
            <a:fld id="{57A55832-F804-42DD-9B6E-0FFA889F993A}" type="slidenum">
              <a:rPr lang="en-US" smtClean="0"/>
              <a:t>29</a:t>
            </a:fld>
            <a:endParaRPr lang="en-US"/>
          </a:p>
        </p:txBody>
      </p:sp>
    </p:spTree>
    <p:extLst>
      <p:ext uri="{BB962C8B-B14F-4D97-AF65-F5344CB8AC3E}">
        <p14:creationId xmlns:p14="http://schemas.microsoft.com/office/powerpoint/2010/main" val="4077877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7651CA0-9855-4719-89E4-74965D177EBB}"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3025831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51CA0-9855-4719-89E4-74965D177EBB}"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3949394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51CA0-9855-4719-89E4-74965D177EBB}"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2861031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7651CA0-9855-4719-89E4-74965D177EBB}"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97256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651CA0-9855-4719-89E4-74965D177EBB}" type="datetimeFigureOut">
              <a:rPr lang="en-US" smtClean="0"/>
              <a:t>9/28/2015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3057239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7651CA0-9855-4719-89E4-74965D177EBB}"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4187013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7651CA0-9855-4719-89E4-74965D177EBB}" type="datetimeFigureOut">
              <a:rPr lang="en-US" smtClean="0"/>
              <a:t>9/28/2015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3388004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7651CA0-9855-4719-89E4-74965D177EBB}" type="datetimeFigureOut">
              <a:rPr lang="en-US" smtClean="0"/>
              <a:t>9/28/2015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2361263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651CA0-9855-4719-89E4-74965D177EBB}" type="datetimeFigureOut">
              <a:rPr lang="en-US" smtClean="0"/>
              <a:t>9/28/2015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563355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51CA0-9855-4719-89E4-74965D177EBB}"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2334870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651CA0-9855-4719-89E4-74965D177EBB}" type="datetimeFigureOut">
              <a:rPr lang="en-US" smtClean="0"/>
              <a:t>9/28/2015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1A6D4C1-3233-413C-B65E-8455942BEEB0}" type="slidenum">
              <a:rPr lang="en-US" smtClean="0"/>
              <a:t>‹#›</a:t>
            </a:fld>
            <a:endParaRPr lang="en-US"/>
          </a:p>
        </p:txBody>
      </p:sp>
    </p:spTree>
    <p:extLst>
      <p:ext uri="{BB962C8B-B14F-4D97-AF65-F5344CB8AC3E}">
        <p14:creationId xmlns:p14="http://schemas.microsoft.com/office/powerpoint/2010/main" val="4739240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651CA0-9855-4719-89E4-74965D177EBB}" type="datetimeFigureOut">
              <a:rPr lang="en-US" smtClean="0"/>
              <a:t>9/28/2015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A6D4C1-3233-413C-B65E-8455942BEEB0}" type="slidenum">
              <a:rPr lang="en-US" smtClean="0"/>
              <a:t>‹#›</a:t>
            </a:fld>
            <a:endParaRPr lang="en-US"/>
          </a:p>
        </p:txBody>
      </p:sp>
    </p:spTree>
    <p:extLst>
      <p:ext uri="{BB962C8B-B14F-4D97-AF65-F5344CB8AC3E}">
        <p14:creationId xmlns:p14="http://schemas.microsoft.com/office/powerpoint/2010/main" val="2254961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Inside-Out Integrin Activation</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82719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Talin is responsible for inside-out activation of the integrin</a:t>
            </a:r>
            <a:endParaRPr lang="en-US" dirty="0"/>
          </a:p>
        </p:txBody>
      </p:sp>
      <p:sp>
        <p:nvSpPr>
          <p:cNvPr id="3" name="Content Placeholder 2"/>
          <p:cNvSpPr>
            <a:spLocks noGrp="1"/>
          </p:cNvSpPr>
          <p:nvPr>
            <p:ph idx="1"/>
          </p:nvPr>
        </p:nvSpPr>
        <p:spPr>
          <a:xfrm>
            <a:off x="838200" y="1656080"/>
            <a:ext cx="7223760" cy="4351338"/>
          </a:xfrm>
        </p:spPr>
        <p:txBody>
          <a:bodyPr/>
          <a:lstStyle/>
          <a:p>
            <a:r>
              <a:rPr lang="en-US" dirty="0" smtClean="0"/>
              <a:t>The F3 Domain of </a:t>
            </a:r>
            <a:r>
              <a:rPr lang="en-US" dirty="0" err="1" smtClean="0"/>
              <a:t>talin</a:t>
            </a:r>
            <a:r>
              <a:rPr lang="en-US" dirty="0" smtClean="0"/>
              <a:t> interacts with the </a:t>
            </a:r>
            <a:r>
              <a:rPr lang="el-GR" dirty="0" smtClean="0"/>
              <a:t>β</a:t>
            </a:r>
            <a:r>
              <a:rPr lang="en-US" dirty="0" smtClean="0"/>
              <a:t> integrin’s cytoplasmic domain </a:t>
            </a:r>
          </a:p>
          <a:p>
            <a:r>
              <a:rPr lang="en-US" dirty="0" smtClean="0"/>
              <a:t>Important to note that images like this aren’t “real”, but composites of various NMR and x-ray structures.</a:t>
            </a:r>
            <a:endParaRPr lang="en-US" dirty="0"/>
          </a:p>
        </p:txBody>
      </p:sp>
      <p:pic>
        <p:nvPicPr>
          <p:cNvPr id="4" name="Picture 3"/>
          <p:cNvPicPr>
            <a:picLocks noChangeAspect="1"/>
          </p:cNvPicPr>
          <p:nvPr/>
        </p:nvPicPr>
        <p:blipFill>
          <a:blip r:embed="rId2"/>
          <a:stretch>
            <a:fillRect/>
          </a:stretch>
        </p:blipFill>
        <p:spPr>
          <a:xfrm>
            <a:off x="8296275" y="1915319"/>
            <a:ext cx="3057525" cy="3314700"/>
          </a:xfrm>
          <a:prstGeom prst="rect">
            <a:avLst/>
          </a:prstGeom>
        </p:spPr>
      </p:pic>
    </p:spTree>
    <p:extLst>
      <p:ext uri="{BB962C8B-B14F-4D97-AF65-F5344CB8AC3E}">
        <p14:creationId xmlns:p14="http://schemas.microsoft.com/office/powerpoint/2010/main" val="2756529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0"/>
            <a:ext cx="10515600" cy="1325563"/>
          </a:xfrm>
        </p:spPr>
        <p:txBody>
          <a:bodyPr/>
          <a:lstStyle/>
          <a:p>
            <a:r>
              <a:rPr lang="en-US" dirty="0" smtClean="0"/>
              <a:t>Structure of Talin</a:t>
            </a:r>
            <a:endParaRPr lang="en-US" dirty="0"/>
          </a:p>
        </p:txBody>
      </p:sp>
      <p:pic>
        <p:nvPicPr>
          <p:cNvPr id="4" name="Content Placeholder 3"/>
          <p:cNvPicPr>
            <a:picLocks noGrp="1" noChangeAspect="1"/>
          </p:cNvPicPr>
          <p:nvPr>
            <p:ph idx="1"/>
          </p:nvPr>
        </p:nvPicPr>
        <p:blipFill>
          <a:blip r:embed="rId2"/>
          <a:stretch>
            <a:fillRect/>
          </a:stretch>
        </p:blipFill>
        <p:spPr>
          <a:xfrm>
            <a:off x="1495425" y="1325563"/>
            <a:ext cx="9358131" cy="5132415"/>
          </a:xfrm>
          <a:prstGeom prst="rect">
            <a:avLst/>
          </a:prstGeom>
        </p:spPr>
      </p:pic>
    </p:spTree>
    <p:extLst>
      <p:ext uri="{BB962C8B-B14F-4D97-AF65-F5344CB8AC3E}">
        <p14:creationId xmlns:p14="http://schemas.microsoft.com/office/powerpoint/2010/main" val="2937648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Talin and Its Role in Activating Integrins</a:t>
            </a:r>
            <a:endParaRPr lang="en-US" dirty="0"/>
          </a:p>
        </p:txBody>
      </p:sp>
      <p:sp>
        <p:nvSpPr>
          <p:cNvPr id="3" name="Content Placeholder 2"/>
          <p:cNvSpPr>
            <a:spLocks noGrp="1"/>
          </p:cNvSpPr>
          <p:nvPr>
            <p:ph idx="1"/>
          </p:nvPr>
        </p:nvSpPr>
        <p:spPr>
          <a:xfrm>
            <a:off x="838200" y="1325563"/>
            <a:ext cx="6102246" cy="4925336"/>
          </a:xfrm>
        </p:spPr>
        <p:txBody>
          <a:bodyPr>
            <a:normAutofit lnSpcReduction="10000"/>
          </a:bodyPr>
          <a:lstStyle/>
          <a:p>
            <a:r>
              <a:rPr lang="en-US" dirty="0" smtClean="0"/>
              <a:t>The binding of </a:t>
            </a:r>
            <a:r>
              <a:rPr lang="en-US" dirty="0" err="1" smtClean="0"/>
              <a:t>talin</a:t>
            </a:r>
            <a:r>
              <a:rPr lang="en-US" dirty="0" smtClean="0"/>
              <a:t> to the integrin causes a change in the stability and structure of the </a:t>
            </a:r>
            <a:r>
              <a:rPr lang="el-GR" dirty="0" smtClean="0"/>
              <a:t>α</a:t>
            </a:r>
            <a:r>
              <a:rPr lang="en-US" dirty="0" smtClean="0"/>
              <a:t>-</a:t>
            </a:r>
            <a:r>
              <a:rPr lang="el-GR" dirty="0" smtClean="0"/>
              <a:t>β</a:t>
            </a:r>
            <a:r>
              <a:rPr lang="en-US" dirty="0" smtClean="0"/>
              <a:t> transmembrane domain interaction through binding to integrin </a:t>
            </a:r>
            <a:r>
              <a:rPr lang="el-GR" dirty="0" smtClean="0"/>
              <a:t>β</a:t>
            </a:r>
            <a:r>
              <a:rPr lang="en-US" dirty="0" smtClean="0"/>
              <a:t>3</a:t>
            </a:r>
          </a:p>
          <a:p>
            <a:r>
              <a:rPr lang="en-US" dirty="0" smtClean="0"/>
              <a:t>An increase in </a:t>
            </a:r>
            <a:r>
              <a:rPr lang="en-US" dirty="0" err="1" smtClean="0"/>
              <a:t>fluourescence</a:t>
            </a:r>
            <a:r>
              <a:rPr lang="en-US" dirty="0" smtClean="0"/>
              <a:t> emission resulted as increasing amounts of </a:t>
            </a:r>
            <a:r>
              <a:rPr lang="en-US" dirty="0" err="1" smtClean="0"/>
              <a:t>talin</a:t>
            </a:r>
            <a:r>
              <a:rPr lang="en-US" dirty="0" smtClean="0"/>
              <a:t> (only the head domain) was added to the solution</a:t>
            </a:r>
          </a:p>
          <a:p>
            <a:r>
              <a:rPr lang="en-US" dirty="0" smtClean="0"/>
              <a:t>This indicates that </a:t>
            </a:r>
            <a:r>
              <a:rPr lang="en-US" dirty="0" err="1" smtClean="0"/>
              <a:t>talin</a:t>
            </a:r>
            <a:r>
              <a:rPr lang="en-US" dirty="0" smtClean="0"/>
              <a:t> causes a change in conformation, that results in the activation of integrins</a:t>
            </a:r>
            <a:endParaRPr lang="en-US" dirty="0"/>
          </a:p>
        </p:txBody>
      </p:sp>
      <p:pic>
        <p:nvPicPr>
          <p:cNvPr id="4" name="Picture 3"/>
          <p:cNvPicPr>
            <a:picLocks noChangeAspect="1"/>
          </p:cNvPicPr>
          <p:nvPr/>
        </p:nvPicPr>
        <p:blipFill rotWithShape="1">
          <a:blip r:embed="rId3"/>
          <a:srcRect t="11187"/>
          <a:stretch/>
        </p:blipFill>
        <p:spPr>
          <a:xfrm>
            <a:off x="7476521" y="3431680"/>
            <a:ext cx="4525583" cy="1987263"/>
          </a:xfrm>
          <a:prstGeom prst="rect">
            <a:avLst/>
          </a:prstGeom>
        </p:spPr>
      </p:pic>
      <p:pic>
        <p:nvPicPr>
          <p:cNvPr id="5" name="Picture 4"/>
          <p:cNvPicPr>
            <a:picLocks noChangeAspect="1"/>
          </p:cNvPicPr>
          <p:nvPr/>
        </p:nvPicPr>
        <p:blipFill>
          <a:blip r:embed="rId4"/>
          <a:stretch>
            <a:fillRect/>
          </a:stretch>
        </p:blipFill>
        <p:spPr>
          <a:xfrm>
            <a:off x="7286625" y="916767"/>
            <a:ext cx="4905375" cy="2305050"/>
          </a:xfrm>
          <a:prstGeom prst="rect">
            <a:avLst/>
          </a:prstGeom>
        </p:spPr>
      </p:pic>
      <p:sp>
        <p:nvSpPr>
          <p:cNvPr id="6" name="TextBox 5"/>
          <p:cNvSpPr txBox="1"/>
          <p:nvPr/>
        </p:nvSpPr>
        <p:spPr>
          <a:xfrm>
            <a:off x="1004341" y="6250898"/>
            <a:ext cx="10461688" cy="369332"/>
          </a:xfrm>
          <a:prstGeom prst="rect">
            <a:avLst/>
          </a:prstGeom>
          <a:noFill/>
        </p:spPr>
        <p:txBody>
          <a:bodyPr wrap="square" rtlCol="0">
            <a:spAutoFit/>
          </a:bodyPr>
          <a:lstStyle/>
          <a:p>
            <a:r>
              <a:rPr lang="en-US" dirty="0" smtClean="0"/>
              <a:t>Ginsberg, M. Integrin Activation. 2014. BMB Reports. </a:t>
            </a:r>
            <a:endParaRPr lang="en-US" dirty="0"/>
          </a:p>
        </p:txBody>
      </p:sp>
    </p:spTree>
    <p:extLst>
      <p:ext uri="{BB962C8B-B14F-4D97-AF65-F5344CB8AC3E}">
        <p14:creationId xmlns:p14="http://schemas.microsoft.com/office/powerpoint/2010/main" val="477580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What does this look like? </a:t>
            </a:r>
            <a:endParaRPr lang="en-US" dirty="0"/>
          </a:p>
        </p:txBody>
      </p:sp>
      <p:pic>
        <p:nvPicPr>
          <p:cNvPr id="4" name="Content Placeholder 3"/>
          <p:cNvPicPr>
            <a:picLocks noGrp="1" noChangeAspect="1"/>
          </p:cNvPicPr>
          <p:nvPr>
            <p:ph idx="1"/>
          </p:nvPr>
        </p:nvPicPr>
        <p:blipFill>
          <a:blip r:embed="rId2"/>
          <a:stretch>
            <a:fillRect/>
          </a:stretch>
        </p:blipFill>
        <p:spPr>
          <a:xfrm>
            <a:off x="1835062" y="1833563"/>
            <a:ext cx="9518738" cy="4767262"/>
          </a:xfrm>
          <a:prstGeom prst="rect">
            <a:avLst/>
          </a:prstGeom>
        </p:spPr>
      </p:pic>
    </p:spTree>
    <p:extLst>
      <p:ext uri="{BB962C8B-B14F-4D97-AF65-F5344CB8AC3E}">
        <p14:creationId xmlns:p14="http://schemas.microsoft.com/office/powerpoint/2010/main" val="9121897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Talin Activation and </a:t>
            </a:r>
            <a:r>
              <a:rPr lang="en-US" dirty="0" err="1" smtClean="0"/>
              <a:t>Autoinhibition</a:t>
            </a:r>
            <a:endParaRPr lang="en-US" dirty="0"/>
          </a:p>
        </p:txBody>
      </p:sp>
      <p:sp>
        <p:nvSpPr>
          <p:cNvPr id="3" name="Content Placeholder 2"/>
          <p:cNvSpPr>
            <a:spLocks noGrp="1"/>
          </p:cNvSpPr>
          <p:nvPr>
            <p:ph idx="1"/>
          </p:nvPr>
        </p:nvSpPr>
        <p:spPr>
          <a:xfrm>
            <a:off x="838200" y="5543549"/>
            <a:ext cx="10515600" cy="1104901"/>
          </a:xfrm>
        </p:spPr>
        <p:txBody>
          <a:bodyPr>
            <a:normAutofit fontScale="70000" lnSpcReduction="20000"/>
          </a:bodyPr>
          <a:lstStyle/>
          <a:p>
            <a:r>
              <a:rPr lang="en-US" dirty="0" smtClean="0"/>
              <a:t>EGFP-</a:t>
            </a:r>
            <a:r>
              <a:rPr lang="en-US" dirty="0" err="1" smtClean="0"/>
              <a:t>talin</a:t>
            </a:r>
            <a:r>
              <a:rPr lang="en-US" dirty="0" smtClean="0"/>
              <a:t> (Talin FL), </a:t>
            </a:r>
            <a:r>
              <a:rPr lang="en-US" dirty="0"/>
              <a:t>EGFP-</a:t>
            </a:r>
            <a:r>
              <a:rPr lang="en-US" dirty="0" err="1"/>
              <a:t>talin</a:t>
            </a:r>
            <a:r>
              <a:rPr lang="en-US" dirty="0"/>
              <a:t>-H or EGFP vector </a:t>
            </a:r>
            <a:r>
              <a:rPr lang="en-US" dirty="0" smtClean="0"/>
              <a:t>alone</a:t>
            </a:r>
          </a:p>
          <a:p>
            <a:endParaRPr lang="en-US" dirty="0" smtClean="0"/>
          </a:p>
          <a:p>
            <a:pPr marL="0" indent="0">
              <a:buNone/>
            </a:pPr>
            <a:r>
              <a:rPr lang="en-US" dirty="0" err="1" smtClean="0"/>
              <a:t>Goksoy</a:t>
            </a:r>
            <a:r>
              <a:rPr lang="en-US" dirty="0" smtClean="0"/>
              <a:t> et al. </a:t>
            </a:r>
            <a:r>
              <a:rPr lang="en-US" dirty="0"/>
              <a:t>2008. Structural basis for the </a:t>
            </a:r>
            <a:r>
              <a:rPr lang="en-US" dirty="0" err="1"/>
              <a:t>autoinhibition</a:t>
            </a:r>
            <a:r>
              <a:rPr lang="en-US" dirty="0"/>
              <a:t> of </a:t>
            </a:r>
            <a:r>
              <a:rPr lang="en-US" dirty="0" err="1"/>
              <a:t>talin</a:t>
            </a:r>
            <a:r>
              <a:rPr lang="en-US" dirty="0"/>
              <a:t> in regulating integrin </a:t>
            </a:r>
            <a:r>
              <a:rPr lang="en-US" dirty="0" smtClean="0"/>
              <a:t>activation. </a:t>
            </a:r>
            <a:endParaRPr lang="en-US" dirty="0"/>
          </a:p>
        </p:txBody>
      </p:sp>
      <p:pic>
        <p:nvPicPr>
          <p:cNvPr id="8194" name="Picture 2" descr="An external file that holds a picture, illustration, etc.&#10;Object name is nihms-59842-f00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9424" y="1080346"/>
            <a:ext cx="3406775" cy="470842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38199" y="1325563"/>
            <a:ext cx="6257925"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Using NMR, it was also found that Talin-R binds to Talin-F2F3, resulting in </a:t>
            </a:r>
            <a:r>
              <a:rPr lang="en-US" sz="2400" dirty="0" err="1" smtClean="0"/>
              <a:t>autoinhibition</a:t>
            </a:r>
            <a:r>
              <a:rPr lang="en-US" sz="2400" dirty="0" smtClean="0"/>
              <a:t> of </a:t>
            </a:r>
            <a:r>
              <a:rPr lang="en-US" sz="2400" dirty="0" err="1" smtClean="0"/>
              <a:t>talin</a:t>
            </a:r>
            <a:r>
              <a:rPr lang="en-US" sz="2400" dirty="0" smtClean="0"/>
              <a:t> and a closed conformation </a:t>
            </a:r>
          </a:p>
          <a:p>
            <a:pPr marL="285750" indent="-285750">
              <a:buFont typeface="Arial" panose="020B0604020202020204" pitchFamily="34" charset="0"/>
              <a:buChar char="•"/>
            </a:pPr>
            <a:r>
              <a:rPr lang="en-US" sz="2400" dirty="0" smtClean="0"/>
              <a:t>Modifying a region on Talin to inhibit the binding of the R region to the PTB domain (F3) causes </a:t>
            </a:r>
            <a:r>
              <a:rPr lang="en-US" sz="2400" dirty="0" err="1" smtClean="0"/>
              <a:t>talin</a:t>
            </a:r>
            <a:r>
              <a:rPr lang="en-US" sz="2400" dirty="0" smtClean="0"/>
              <a:t> to become constitutively active</a:t>
            </a:r>
          </a:p>
          <a:p>
            <a:pPr marL="285750" indent="-285750">
              <a:buFont typeface="Arial" panose="020B0604020202020204" pitchFamily="34" charset="0"/>
              <a:buChar char="•"/>
            </a:pPr>
            <a:r>
              <a:rPr lang="en-US" sz="2400" dirty="0" smtClean="0"/>
              <a:t>This </a:t>
            </a:r>
            <a:r>
              <a:rPr lang="en-US" sz="2400" dirty="0" err="1" smtClean="0"/>
              <a:t>autoinhibition</a:t>
            </a:r>
            <a:r>
              <a:rPr lang="en-US" sz="2400" dirty="0" smtClean="0"/>
              <a:t> can be disrupted also by </a:t>
            </a:r>
            <a:r>
              <a:rPr lang="en-US" sz="2400" dirty="0"/>
              <a:t>Phosphatidylinositol 4,5-bisphosphate (PIP2</a:t>
            </a:r>
            <a:r>
              <a:rPr lang="en-US" sz="2400" dirty="0" smtClean="0"/>
              <a:t>)</a:t>
            </a:r>
          </a:p>
          <a:p>
            <a:pPr marL="285750" indent="-285750">
              <a:buFont typeface="Arial" panose="020B0604020202020204" pitchFamily="34" charset="0"/>
              <a:buChar char="•"/>
            </a:pPr>
            <a:r>
              <a:rPr lang="en-US" sz="2400" dirty="0" smtClean="0"/>
              <a:t>Most of this was demonstrated through NMR and shifts due to binding </a:t>
            </a:r>
            <a:endParaRPr lang="en-US" sz="2400" dirty="0"/>
          </a:p>
        </p:txBody>
      </p:sp>
    </p:spTree>
    <p:extLst>
      <p:ext uri="{BB962C8B-B14F-4D97-AF65-F5344CB8AC3E}">
        <p14:creationId xmlns:p14="http://schemas.microsoft.com/office/powerpoint/2010/main" val="8568075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PIP2 Can Help Unmask Talin</a:t>
            </a:r>
            <a:endParaRPr lang="en-US" dirty="0"/>
          </a:p>
        </p:txBody>
      </p:sp>
      <p:sp>
        <p:nvSpPr>
          <p:cNvPr id="3" name="Content Placeholder 2"/>
          <p:cNvSpPr>
            <a:spLocks noGrp="1"/>
          </p:cNvSpPr>
          <p:nvPr>
            <p:ph idx="1"/>
          </p:nvPr>
        </p:nvSpPr>
        <p:spPr>
          <a:xfrm>
            <a:off x="838200" y="1325563"/>
            <a:ext cx="5749413" cy="4851400"/>
          </a:xfrm>
        </p:spPr>
        <p:txBody>
          <a:bodyPr/>
          <a:lstStyle/>
          <a:p>
            <a:r>
              <a:rPr lang="en-US" dirty="0" smtClean="0"/>
              <a:t>The membrane lipid phosphotidylinositol-4,5-bisphosphate (PIP2) within the membrane strongly attracts </a:t>
            </a:r>
            <a:r>
              <a:rPr lang="en-US" dirty="0" err="1" smtClean="0"/>
              <a:t>talin</a:t>
            </a:r>
            <a:r>
              <a:rPr lang="en-US" dirty="0" smtClean="0"/>
              <a:t>, while it repels the RS domain</a:t>
            </a:r>
          </a:p>
          <a:p>
            <a:r>
              <a:rPr lang="en-US" dirty="0" smtClean="0"/>
              <a:t>In vivo, </a:t>
            </a:r>
            <a:r>
              <a:rPr lang="en-US" dirty="0"/>
              <a:t>PIPKI</a:t>
            </a:r>
            <a:r>
              <a:rPr lang="el-GR" dirty="0"/>
              <a:t>γ </a:t>
            </a:r>
            <a:r>
              <a:rPr lang="en-US" dirty="0" smtClean="0"/>
              <a:t>kinase locally enriches PIP2 once recruited by </a:t>
            </a:r>
            <a:r>
              <a:rPr lang="en-US" dirty="0" err="1" smtClean="0"/>
              <a:t>talin</a:t>
            </a:r>
            <a:r>
              <a:rPr lang="en-US" dirty="0" smtClean="0"/>
              <a:t> </a:t>
            </a:r>
          </a:p>
          <a:p>
            <a:r>
              <a:rPr lang="en-US" dirty="0" smtClean="0"/>
              <a:t>It is possible PIP2 is converted to PIP3 by recruitment of PI3K, which is known to aid in integrin activation</a:t>
            </a:r>
            <a:endParaRPr lang="en-US" dirty="0"/>
          </a:p>
        </p:txBody>
      </p:sp>
      <p:pic>
        <p:nvPicPr>
          <p:cNvPr id="9218" name="Picture 2" descr="Unfortunately we are unable to provide accessible alternative text for this. If you require assistance to access this image, please contact help@nature.com or the autho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4027" y="1170039"/>
            <a:ext cx="4038744" cy="485803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Unfortunately we are unable to provide accessible alternative text for this. If you require assistance to access this image, please contact help@nature.com or the auth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1780" y="3599055"/>
            <a:ext cx="4160991" cy="292656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8668" y="6063954"/>
            <a:ext cx="6292645" cy="923330"/>
          </a:xfrm>
          <a:prstGeom prst="rect">
            <a:avLst/>
          </a:prstGeom>
          <a:noFill/>
        </p:spPr>
        <p:txBody>
          <a:bodyPr wrap="square" rtlCol="0">
            <a:spAutoFit/>
          </a:bodyPr>
          <a:lstStyle/>
          <a:p>
            <a:r>
              <a:rPr lang="en-US" dirty="0" smtClean="0"/>
              <a:t>Song et al. 2012. </a:t>
            </a:r>
            <a:r>
              <a:rPr lang="en-US" dirty="0"/>
              <a:t>A novel membrane-dependent on/off switch mechanism of </a:t>
            </a:r>
            <a:r>
              <a:rPr lang="en-US" dirty="0" err="1"/>
              <a:t>talin</a:t>
            </a:r>
            <a:r>
              <a:rPr lang="en-US" dirty="0"/>
              <a:t> FERM domain at sites of cell adhesion</a:t>
            </a:r>
          </a:p>
          <a:p>
            <a:endParaRPr lang="en-US" dirty="0"/>
          </a:p>
        </p:txBody>
      </p:sp>
    </p:spTree>
    <p:extLst>
      <p:ext uri="{BB962C8B-B14F-4D97-AF65-F5344CB8AC3E}">
        <p14:creationId xmlns:p14="http://schemas.microsoft.com/office/powerpoint/2010/main" val="225842921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PIPKI</a:t>
            </a:r>
            <a:r>
              <a:rPr lang="el-GR" dirty="0" smtClean="0"/>
              <a:t>γ</a:t>
            </a:r>
            <a:r>
              <a:rPr lang="en-US" dirty="0" smtClean="0"/>
              <a:t> and PIP2 / </a:t>
            </a:r>
            <a:r>
              <a:rPr lang="en-US" dirty="0" err="1" smtClean="0"/>
              <a:t>Talin</a:t>
            </a:r>
            <a:r>
              <a:rPr lang="en-US" dirty="0" smtClean="0"/>
              <a:t> </a:t>
            </a:r>
            <a:endParaRPr lang="en-US" dirty="0"/>
          </a:p>
        </p:txBody>
      </p:sp>
      <p:sp>
        <p:nvSpPr>
          <p:cNvPr id="3" name="Content Placeholder 2"/>
          <p:cNvSpPr>
            <a:spLocks noGrp="1"/>
          </p:cNvSpPr>
          <p:nvPr>
            <p:ph idx="1"/>
          </p:nvPr>
        </p:nvSpPr>
        <p:spPr>
          <a:xfrm>
            <a:off x="838201" y="1325563"/>
            <a:ext cx="6450106" cy="4351338"/>
          </a:xfrm>
        </p:spPr>
        <p:txBody>
          <a:bodyPr/>
          <a:lstStyle/>
          <a:p>
            <a:r>
              <a:rPr lang="en-US" dirty="0"/>
              <a:t>PIPK1</a:t>
            </a:r>
            <a:r>
              <a:rPr lang="el-GR" dirty="0" smtClean="0"/>
              <a:t>γ</a:t>
            </a:r>
            <a:r>
              <a:rPr lang="en-US" dirty="0" smtClean="0"/>
              <a:t> binds to </a:t>
            </a:r>
            <a:r>
              <a:rPr lang="en-US" dirty="0" err="1" smtClean="0"/>
              <a:t>Talin</a:t>
            </a:r>
            <a:r>
              <a:rPr lang="en-US" dirty="0" smtClean="0"/>
              <a:t>, resulting in the production of </a:t>
            </a:r>
            <a:r>
              <a:rPr lang="en-US" dirty="0"/>
              <a:t>phosphatidylinositol 4,5 </a:t>
            </a:r>
            <a:r>
              <a:rPr lang="en-US" dirty="0" smtClean="0"/>
              <a:t>bisphosphate (PIP2)</a:t>
            </a:r>
          </a:p>
          <a:p>
            <a:r>
              <a:rPr lang="en-US" dirty="0" smtClean="0"/>
              <a:t>Only </a:t>
            </a:r>
            <a:r>
              <a:rPr lang="en-US" dirty="0"/>
              <a:t>PIPK1</a:t>
            </a:r>
            <a:r>
              <a:rPr lang="el-GR" dirty="0" smtClean="0"/>
              <a:t>γ</a:t>
            </a:r>
            <a:r>
              <a:rPr lang="en-US" dirty="0" smtClean="0"/>
              <a:t>661, not </a:t>
            </a:r>
            <a:r>
              <a:rPr lang="en-US" dirty="0"/>
              <a:t>PIPK1</a:t>
            </a:r>
            <a:r>
              <a:rPr lang="el-GR" dirty="0" smtClean="0"/>
              <a:t>γ</a:t>
            </a:r>
            <a:r>
              <a:rPr lang="en-US" dirty="0" smtClean="0"/>
              <a:t>635 has been found to pull down </a:t>
            </a:r>
          </a:p>
          <a:p>
            <a:r>
              <a:rPr lang="en-US" dirty="0" smtClean="0"/>
              <a:t>Vinculin, FAK, and </a:t>
            </a:r>
            <a:r>
              <a:rPr lang="en-US" dirty="0" err="1" smtClean="0"/>
              <a:t>tensin</a:t>
            </a:r>
            <a:r>
              <a:rPr lang="en-US" dirty="0" smtClean="0"/>
              <a:t> don’t pull down with </a:t>
            </a:r>
            <a:r>
              <a:rPr lang="en-US" dirty="0"/>
              <a:t>PIPK1</a:t>
            </a:r>
            <a:r>
              <a:rPr lang="el-GR" dirty="0"/>
              <a:t>γ</a:t>
            </a:r>
            <a:r>
              <a:rPr lang="en-US" dirty="0"/>
              <a:t>661</a:t>
            </a:r>
            <a:endParaRPr lang="en-US" dirty="0" smtClean="0"/>
          </a:p>
        </p:txBody>
      </p:sp>
      <p:sp>
        <p:nvSpPr>
          <p:cNvPr id="4" name="Rectangle 3"/>
          <p:cNvSpPr/>
          <p:nvPr/>
        </p:nvSpPr>
        <p:spPr>
          <a:xfrm>
            <a:off x="4482" y="5934870"/>
            <a:ext cx="8955741" cy="923330"/>
          </a:xfrm>
          <a:prstGeom prst="rect">
            <a:avLst/>
          </a:prstGeom>
        </p:spPr>
        <p:txBody>
          <a:bodyPr wrap="square">
            <a:spAutoFit/>
          </a:bodyPr>
          <a:lstStyle/>
          <a:p>
            <a:r>
              <a:rPr lang="en-US" dirty="0" smtClean="0"/>
              <a:t>Ling et al. </a:t>
            </a:r>
            <a:r>
              <a:rPr lang="en-US" dirty="0"/>
              <a:t>2002. Type Ig phosphatidylinositol phosphate kinase targets and regulates focal adhesions</a:t>
            </a:r>
          </a:p>
          <a:p>
            <a:r>
              <a:rPr lang="en-US" dirty="0" smtClean="0"/>
              <a:t>Wu et al. 2011. PIPKI</a:t>
            </a:r>
            <a:r>
              <a:rPr lang="el-GR" dirty="0" smtClean="0"/>
              <a:t>γ</a:t>
            </a:r>
            <a:r>
              <a:rPr lang="en-US" dirty="0" smtClean="0"/>
              <a:t> </a:t>
            </a:r>
            <a:r>
              <a:rPr lang="en-US" dirty="0"/>
              <a:t>Regulates Focal Adhesion Dynamics and Colon Cancer Cell </a:t>
            </a:r>
            <a:r>
              <a:rPr lang="en-US" dirty="0" smtClean="0"/>
              <a:t>Invasion.</a:t>
            </a:r>
            <a:endParaRPr lang="en-US" dirty="0"/>
          </a:p>
        </p:txBody>
      </p:sp>
      <p:pic>
        <p:nvPicPr>
          <p:cNvPr id="5" name="Picture 4"/>
          <p:cNvPicPr>
            <a:picLocks noChangeAspect="1"/>
          </p:cNvPicPr>
          <p:nvPr/>
        </p:nvPicPr>
        <p:blipFill>
          <a:blip r:embed="rId2"/>
          <a:stretch>
            <a:fillRect/>
          </a:stretch>
        </p:blipFill>
        <p:spPr>
          <a:xfrm>
            <a:off x="7632326" y="1067595"/>
            <a:ext cx="4457700" cy="4867275"/>
          </a:xfrm>
          <a:prstGeom prst="rect">
            <a:avLst/>
          </a:prstGeom>
        </p:spPr>
      </p:pic>
    </p:spTree>
    <p:extLst>
      <p:ext uri="{BB962C8B-B14F-4D97-AF65-F5344CB8AC3E}">
        <p14:creationId xmlns:p14="http://schemas.microsoft.com/office/powerpoint/2010/main" val="25169025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How else is </a:t>
            </a:r>
            <a:r>
              <a:rPr lang="en-US" dirty="0" err="1" smtClean="0"/>
              <a:t>talin</a:t>
            </a:r>
            <a:r>
              <a:rPr lang="en-US" dirty="0" smtClean="0"/>
              <a:t> regulated?</a:t>
            </a:r>
            <a:endParaRPr lang="en-US" dirty="0"/>
          </a:p>
        </p:txBody>
      </p:sp>
      <p:sp>
        <p:nvSpPr>
          <p:cNvPr id="3" name="Content Placeholder 2"/>
          <p:cNvSpPr>
            <a:spLocks noGrp="1"/>
          </p:cNvSpPr>
          <p:nvPr>
            <p:ph idx="1"/>
          </p:nvPr>
        </p:nvSpPr>
        <p:spPr>
          <a:xfrm>
            <a:off x="838200" y="1325562"/>
            <a:ext cx="5757863" cy="5113337"/>
          </a:xfrm>
        </p:spPr>
        <p:txBody>
          <a:bodyPr>
            <a:normAutofit fontScale="92500" lnSpcReduction="20000"/>
          </a:bodyPr>
          <a:lstStyle/>
          <a:p>
            <a:r>
              <a:rPr lang="en-US" dirty="0" smtClean="0"/>
              <a:t>Talin can be regulated through a number of mechanisms from within the cell, including being degraded by calpain-2</a:t>
            </a:r>
          </a:p>
          <a:p>
            <a:r>
              <a:rPr lang="en-US" dirty="0" smtClean="0"/>
              <a:t>Mouse NIH3T3s were demonstrated on FN where we see that </a:t>
            </a:r>
            <a:r>
              <a:rPr lang="en-US" dirty="0" err="1" smtClean="0"/>
              <a:t>Calpain</a:t>
            </a:r>
            <a:r>
              <a:rPr lang="en-US" dirty="0" smtClean="0"/>
              <a:t> 2 siRNA results in </a:t>
            </a:r>
            <a:r>
              <a:rPr lang="en-US" dirty="0" err="1" smtClean="0"/>
              <a:t>talin</a:t>
            </a:r>
            <a:r>
              <a:rPr lang="en-US" dirty="0" smtClean="0"/>
              <a:t> being left intact</a:t>
            </a:r>
          </a:p>
          <a:p>
            <a:r>
              <a:rPr lang="en-US" dirty="0" smtClean="0"/>
              <a:t>Also, using fluorescence, we see that the </a:t>
            </a:r>
            <a:r>
              <a:rPr lang="en-US" dirty="0" err="1" smtClean="0"/>
              <a:t>talin</a:t>
            </a:r>
            <a:r>
              <a:rPr lang="en-US" dirty="0" smtClean="0"/>
              <a:t> persists at adhesion sites longer without calpain-2 in both metrics</a:t>
            </a:r>
          </a:p>
          <a:p>
            <a:r>
              <a:rPr lang="en-US" dirty="0" smtClean="0"/>
              <a:t>Basically measured how the adhesions grew over time as compared to how they disassembled to get the rate constant</a:t>
            </a:r>
          </a:p>
          <a:p>
            <a:endParaRPr lang="en-US" dirty="0"/>
          </a:p>
          <a:p>
            <a:pPr marL="0" indent="0">
              <a:buNone/>
            </a:pPr>
            <a:endParaRPr lang="en-US" dirty="0" smtClean="0"/>
          </a:p>
        </p:txBody>
      </p:sp>
      <p:pic>
        <p:nvPicPr>
          <p:cNvPr id="4" name="Picture 3"/>
          <p:cNvPicPr>
            <a:picLocks noChangeAspect="1"/>
          </p:cNvPicPr>
          <p:nvPr/>
        </p:nvPicPr>
        <p:blipFill>
          <a:blip r:embed="rId2"/>
          <a:stretch>
            <a:fillRect/>
          </a:stretch>
        </p:blipFill>
        <p:spPr>
          <a:xfrm>
            <a:off x="6596063" y="1076324"/>
            <a:ext cx="5122000" cy="5514975"/>
          </a:xfrm>
          <a:prstGeom prst="rect">
            <a:avLst/>
          </a:prstGeom>
        </p:spPr>
      </p:pic>
      <p:sp>
        <p:nvSpPr>
          <p:cNvPr id="5" name="Rectangle 4"/>
          <p:cNvSpPr/>
          <p:nvPr/>
        </p:nvSpPr>
        <p:spPr>
          <a:xfrm>
            <a:off x="838200" y="6115734"/>
            <a:ext cx="6096000" cy="646331"/>
          </a:xfrm>
          <a:prstGeom prst="rect">
            <a:avLst/>
          </a:prstGeom>
        </p:spPr>
        <p:txBody>
          <a:bodyPr>
            <a:spAutoFit/>
          </a:bodyPr>
          <a:lstStyle/>
          <a:p>
            <a:r>
              <a:rPr lang="en-US" dirty="0"/>
              <a:t>Franco et al. 2004. </a:t>
            </a:r>
            <a:r>
              <a:rPr lang="en-US" dirty="0" err="1"/>
              <a:t>Calpain</a:t>
            </a:r>
            <a:r>
              <a:rPr lang="en-US" dirty="0"/>
              <a:t>-mediated proteolysis of </a:t>
            </a:r>
            <a:r>
              <a:rPr lang="en-US" dirty="0" err="1"/>
              <a:t>talin</a:t>
            </a:r>
            <a:r>
              <a:rPr lang="en-US" dirty="0"/>
              <a:t> regulates adhesion dynamics</a:t>
            </a:r>
          </a:p>
        </p:txBody>
      </p:sp>
    </p:spTree>
    <p:extLst>
      <p:ext uri="{BB962C8B-B14F-4D97-AF65-F5344CB8AC3E}">
        <p14:creationId xmlns:p14="http://schemas.microsoft.com/office/powerpoint/2010/main" val="28141705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Talin can be inhibited by SRC Family Kinase</a:t>
            </a:r>
            <a:endParaRPr lang="en-US" dirty="0"/>
          </a:p>
        </p:txBody>
      </p:sp>
      <p:sp>
        <p:nvSpPr>
          <p:cNvPr id="3" name="Content Placeholder 2"/>
          <p:cNvSpPr>
            <a:spLocks noGrp="1"/>
          </p:cNvSpPr>
          <p:nvPr>
            <p:ph idx="1"/>
          </p:nvPr>
        </p:nvSpPr>
        <p:spPr>
          <a:xfrm>
            <a:off x="838200" y="1325563"/>
            <a:ext cx="7029450" cy="1749936"/>
          </a:xfrm>
        </p:spPr>
        <p:txBody>
          <a:bodyPr>
            <a:normAutofit fontScale="62500" lnSpcReduction="20000"/>
          </a:bodyPr>
          <a:lstStyle/>
          <a:p>
            <a:r>
              <a:rPr lang="en-US" dirty="0" smtClean="0"/>
              <a:t>Talin binding can also be inhibited by SFK</a:t>
            </a:r>
          </a:p>
          <a:p>
            <a:r>
              <a:rPr lang="en-US" dirty="0" smtClean="0"/>
              <a:t>Phosphorylation of the integrin tail inhibits binding of the talin-F3 domain and thus activation of the integrin </a:t>
            </a:r>
          </a:p>
          <a:p>
            <a:r>
              <a:rPr lang="en-US" dirty="0" smtClean="0"/>
              <a:t>Dok1 competes for binding and negatively regulates integrin activation </a:t>
            </a:r>
          </a:p>
          <a:p>
            <a:r>
              <a:rPr lang="en-US" dirty="0" smtClean="0"/>
              <a:t>This gets real complex though and we start going into outside-in signaling if we continue on with SFKs</a:t>
            </a:r>
            <a:endParaRPr lang="en-US" dirty="0"/>
          </a:p>
        </p:txBody>
      </p:sp>
      <p:grpSp>
        <p:nvGrpSpPr>
          <p:cNvPr id="6" name="Group 5"/>
          <p:cNvGrpSpPr/>
          <p:nvPr/>
        </p:nvGrpSpPr>
        <p:grpSpPr>
          <a:xfrm>
            <a:off x="8181975" y="1183175"/>
            <a:ext cx="1514475" cy="1791801"/>
            <a:chOff x="8096249" y="1173650"/>
            <a:chExt cx="1514475" cy="1791801"/>
          </a:xfrm>
        </p:grpSpPr>
        <p:pic>
          <p:nvPicPr>
            <p:cNvPr id="4" name="Picture 2" descr="http://jcs.biologists.org/content/122/2/159/F1.po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t="16921" r="91938" b="70640"/>
            <a:stretch/>
          </p:blipFill>
          <p:spPr bwMode="auto">
            <a:xfrm>
              <a:off x="8096249" y="1173650"/>
              <a:ext cx="1514475" cy="17918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jcs.biologists.org/content/122/2/159/F1.po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 t="17032" r="97871" b="76547"/>
            <a:stretch/>
          </p:blipFill>
          <p:spPr bwMode="auto">
            <a:xfrm>
              <a:off x="9239250" y="1181100"/>
              <a:ext cx="371474" cy="92502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4"/>
          <a:stretch>
            <a:fillRect/>
          </a:stretch>
        </p:blipFill>
        <p:spPr>
          <a:xfrm>
            <a:off x="7867650" y="3057525"/>
            <a:ext cx="3895725" cy="2762250"/>
          </a:xfrm>
          <a:prstGeom prst="rect">
            <a:avLst/>
          </a:prstGeom>
        </p:spPr>
      </p:pic>
      <p:pic>
        <p:nvPicPr>
          <p:cNvPr id="8" name="Picture 7"/>
          <p:cNvPicPr>
            <a:picLocks noChangeAspect="1"/>
          </p:cNvPicPr>
          <p:nvPr/>
        </p:nvPicPr>
        <p:blipFill>
          <a:blip r:embed="rId5"/>
          <a:stretch>
            <a:fillRect/>
          </a:stretch>
        </p:blipFill>
        <p:spPr>
          <a:xfrm>
            <a:off x="1305562" y="3216966"/>
            <a:ext cx="3389625" cy="3091067"/>
          </a:xfrm>
          <a:prstGeom prst="rect">
            <a:avLst/>
          </a:prstGeom>
        </p:spPr>
      </p:pic>
      <p:pic>
        <p:nvPicPr>
          <p:cNvPr id="9" name="Picture 8"/>
          <p:cNvPicPr>
            <a:picLocks noChangeAspect="1"/>
          </p:cNvPicPr>
          <p:nvPr/>
        </p:nvPicPr>
        <p:blipFill>
          <a:blip r:embed="rId6"/>
          <a:stretch>
            <a:fillRect/>
          </a:stretch>
        </p:blipFill>
        <p:spPr>
          <a:xfrm>
            <a:off x="5162549" y="3228682"/>
            <a:ext cx="2458800" cy="3067634"/>
          </a:xfrm>
          <a:prstGeom prst="rect">
            <a:avLst/>
          </a:prstGeom>
        </p:spPr>
      </p:pic>
      <p:sp>
        <p:nvSpPr>
          <p:cNvPr id="10" name="Rectangle 9"/>
          <p:cNvSpPr/>
          <p:nvPr/>
        </p:nvSpPr>
        <p:spPr>
          <a:xfrm>
            <a:off x="457200" y="6449499"/>
            <a:ext cx="11544300" cy="338554"/>
          </a:xfrm>
          <a:prstGeom prst="rect">
            <a:avLst/>
          </a:prstGeom>
        </p:spPr>
        <p:txBody>
          <a:bodyPr wrap="square">
            <a:spAutoFit/>
          </a:bodyPr>
          <a:lstStyle/>
          <a:p>
            <a:r>
              <a:rPr lang="en-US" sz="1600" dirty="0" smtClean="0"/>
              <a:t>Oxley et al. 2007. An </a:t>
            </a:r>
            <a:r>
              <a:rPr lang="en-US" sz="1600" dirty="0"/>
              <a:t>Integrin Phosphorylation </a:t>
            </a:r>
            <a:r>
              <a:rPr lang="en-US" sz="1600" dirty="0" smtClean="0"/>
              <a:t>Switch. </a:t>
            </a:r>
            <a:r>
              <a:rPr lang="en-US" sz="1600" i="1" dirty="0" smtClean="0"/>
              <a:t>THE </a:t>
            </a:r>
            <a:r>
              <a:rPr lang="en-US" sz="1600" i="1" dirty="0"/>
              <a:t>EFFECT </a:t>
            </a:r>
            <a:r>
              <a:rPr lang="en-US" sz="1600" i="1" dirty="0" smtClean="0"/>
              <a:t>OF </a:t>
            </a:r>
            <a:r>
              <a:rPr lang="en-US" sz="1600" i="1" dirty="0"/>
              <a:t>INTEGRIN TAIL PHOSPHORYLATION ON DOK1 AND TALIN BINDING</a:t>
            </a:r>
            <a:endParaRPr lang="en-US" sz="1600" dirty="0"/>
          </a:p>
        </p:txBody>
      </p:sp>
    </p:spTree>
    <p:extLst>
      <p:ext uri="{BB962C8B-B14F-4D97-AF65-F5344CB8AC3E}">
        <p14:creationId xmlns:p14="http://schemas.microsoft.com/office/powerpoint/2010/main" val="27473513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8541" y="0"/>
            <a:ext cx="10515600" cy="1325563"/>
          </a:xfrm>
        </p:spPr>
        <p:txBody>
          <a:bodyPr/>
          <a:lstStyle/>
          <a:p>
            <a:r>
              <a:rPr lang="en-US" dirty="0" smtClean="0"/>
              <a:t>Other modes of integrin inactivation</a:t>
            </a:r>
            <a:endParaRPr lang="en-US" dirty="0"/>
          </a:p>
        </p:txBody>
      </p:sp>
      <p:pic>
        <p:nvPicPr>
          <p:cNvPr id="2050" name="Picture 2" descr="Integrin inactivat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881615" y="1022888"/>
            <a:ext cx="6509452" cy="58351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11669"/>
            <a:ext cx="8014447" cy="646331"/>
          </a:xfrm>
          <a:prstGeom prst="rect">
            <a:avLst/>
          </a:prstGeom>
        </p:spPr>
        <p:txBody>
          <a:bodyPr wrap="square">
            <a:spAutoFit/>
          </a:bodyPr>
          <a:lstStyle/>
          <a:p>
            <a:r>
              <a:rPr lang="en-US" dirty="0" err="1" smtClean="0">
                <a:solidFill>
                  <a:srgbClr val="222222"/>
                </a:solidFill>
                <a:latin typeface="arial" panose="020B0604020202020204" pitchFamily="34" charset="0"/>
              </a:rPr>
              <a:t>Bouvard</a:t>
            </a:r>
            <a:r>
              <a:rPr lang="en-US" dirty="0" smtClean="0">
                <a:solidFill>
                  <a:srgbClr val="222222"/>
                </a:solidFill>
                <a:latin typeface="arial" panose="020B0604020202020204" pitchFamily="34" charset="0"/>
              </a:rPr>
              <a:t> et al. 2013. Integrin </a:t>
            </a:r>
            <a:r>
              <a:rPr lang="en-US" dirty="0" err="1">
                <a:solidFill>
                  <a:srgbClr val="222222"/>
                </a:solidFill>
                <a:latin typeface="arial" panose="020B0604020202020204" pitchFamily="34" charset="0"/>
              </a:rPr>
              <a:t>inactivators</a:t>
            </a:r>
            <a:r>
              <a:rPr lang="en-US" dirty="0">
                <a:solidFill>
                  <a:srgbClr val="222222"/>
                </a:solidFill>
                <a:latin typeface="arial" panose="020B0604020202020204" pitchFamily="34" charset="0"/>
              </a:rPr>
              <a:t>: balancing cellular functions </a:t>
            </a:r>
            <a:r>
              <a:rPr lang="en-US" i="1" dirty="0">
                <a:solidFill>
                  <a:srgbClr val="222222"/>
                </a:solidFill>
                <a:latin typeface="arial" panose="020B0604020202020204" pitchFamily="34" charset="0"/>
              </a:rPr>
              <a:t>in vitro</a:t>
            </a:r>
            <a:r>
              <a:rPr lang="en-US" dirty="0">
                <a:solidFill>
                  <a:srgbClr val="222222"/>
                </a:solidFill>
                <a:latin typeface="arial" panose="020B0604020202020204" pitchFamily="34" charset="0"/>
              </a:rPr>
              <a:t> and </a:t>
            </a:r>
            <a:r>
              <a:rPr lang="en-US" i="1" dirty="0">
                <a:solidFill>
                  <a:srgbClr val="222222"/>
                </a:solidFill>
                <a:latin typeface="arial" panose="020B0604020202020204" pitchFamily="34" charset="0"/>
              </a:rPr>
              <a:t>in vivo</a:t>
            </a:r>
            <a:endParaRPr lang="en-US" b="0" i="0" dirty="0">
              <a:solidFill>
                <a:srgbClr val="222222"/>
              </a:solidFill>
              <a:effectLst/>
              <a:latin typeface="arial" panose="020B0604020202020204" pitchFamily="34" charset="0"/>
            </a:endParaRPr>
          </a:p>
        </p:txBody>
      </p:sp>
    </p:spTree>
    <p:extLst>
      <p:ext uri="{BB962C8B-B14F-4D97-AF65-F5344CB8AC3E}">
        <p14:creationId xmlns:p14="http://schemas.microsoft.com/office/powerpoint/2010/main" val="306239872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Inside-Outside-Inside… What’s the focus?</a:t>
            </a:r>
            <a:endParaRPr lang="en-US" dirty="0"/>
          </a:p>
        </p:txBody>
      </p:sp>
      <p:sp>
        <p:nvSpPr>
          <p:cNvPr id="3" name="Content Placeholder 2"/>
          <p:cNvSpPr>
            <a:spLocks noGrp="1"/>
          </p:cNvSpPr>
          <p:nvPr>
            <p:ph idx="1"/>
          </p:nvPr>
        </p:nvSpPr>
        <p:spPr>
          <a:xfrm>
            <a:off x="838200" y="1088650"/>
            <a:ext cx="6968319" cy="4793646"/>
          </a:xfrm>
        </p:spPr>
        <p:txBody>
          <a:bodyPr>
            <a:normAutofit fontScale="92500"/>
          </a:bodyPr>
          <a:lstStyle/>
          <a:p>
            <a:r>
              <a:rPr lang="en-US" dirty="0" smtClean="0"/>
              <a:t>Cells utilize </a:t>
            </a:r>
            <a:r>
              <a:rPr lang="en-US" dirty="0"/>
              <a:t>i</a:t>
            </a:r>
            <a:r>
              <a:rPr lang="en-US" dirty="0" smtClean="0"/>
              <a:t>ntegrins to interact physically with the extracellular environment in a number of different ways</a:t>
            </a:r>
          </a:p>
          <a:p>
            <a:r>
              <a:rPr lang="en-US" dirty="0" smtClean="0"/>
              <a:t>There has been a lot of focus on how outside-in mechanisms affect cell behavior</a:t>
            </a:r>
          </a:p>
          <a:p>
            <a:pPr lvl="1"/>
            <a:r>
              <a:rPr lang="en-US" dirty="0" smtClean="0"/>
              <a:t>Stiffness, shear </a:t>
            </a:r>
            <a:r>
              <a:rPr lang="en-US" dirty="0"/>
              <a:t>s</a:t>
            </a:r>
            <a:r>
              <a:rPr lang="en-US" dirty="0" smtClean="0"/>
              <a:t>tresses, bead twisting, etc. </a:t>
            </a:r>
          </a:p>
          <a:p>
            <a:r>
              <a:rPr lang="en-US" dirty="0" smtClean="0"/>
              <a:t>However, we must consider that not only do cells just respond to their environment, but that there are feedback loops present in this system </a:t>
            </a:r>
          </a:p>
          <a:p>
            <a:pPr marL="685800" lvl="2">
              <a:spcBef>
                <a:spcPts val="1000"/>
              </a:spcBef>
            </a:pPr>
            <a:r>
              <a:rPr lang="en-US" dirty="0"/>
              <a:t>outside-inside-outside as well as inside-out signaling</a:t>
            </a:r>
          </a:p>
          <a:p>
            <a:r>
              <a:rPr lang="en-US" dirty="0" smtClean="0"/>
              <a:t>The focus of this discussion will be on how inside-out </a:t>
            </a:r>
            <a:r>
              <a:rPr lang="en-US" i="1" dirty="0" smtClean="0"/>
              <a:t>activation</a:t>
            </a:r>
            <a:r>
              <a:rPr lang="en-US" dirty="0" smtClean="0"/>
              <a:t> of integrins</a:t>
            </a:r>
          </a:p>
          <a:p>
            <a:endParaRPr lang="en-US" dirty="0" smtClean="0"/>
          </a:p>
        </p:txBody>
      </p:sp>
      <p:pic>
        <p:nvPicPr>
          <p:cNvPr id="4" name="Picture 3"/>
          <p:cNvPicPr>
            <a:picLocks noChangeAspect="1"/>
          </p:cNvPicPr>
          <p:nvPr/>
        </p:nvPicPr>
        <p:blipFill>
          <a:blip r:embed="rId2"/>
          <a:stretch>
            <a:fillRect/>
          </a:stretch>
        </p:blipFill>
        <p:spPr>
          <a:xfrm>
            <a:off x="8079095" y="1054677"/>
            <a:ext cx="3466911" cy="5075005"/>
          </a:xfrm>
          <a:prstGeom prst="rect">
            <a:avLst/>
          </a:prstGeom>
        </p:spPr>
      </p:pic>
      <p:sp>
        <p:nvSpPr>
          <p:cNvPr id="5" name="TextBox 4"/>
          <p:cNvSpPr txBox="1"/>
          <p:nvPr/>
        </p:nvSpPr>
        <p:spPr>
          <a:xfrm>
            <a:off x="559558" y="6211669"/>
            <a:ext cx="10522424" cy="646331"/>
          </a:xfrm>
          <a:prstGeom prst="rect">
            <a:avLst/>
          </a:prstGeom>
          <a:noFill/>
        </p:spPr>
        <p:txBody>
          <a:bodyPr wrap="square" rtlCol="0">
            <a:spAutoFit/>
          </a:bodyPr>
          <a:lstStyle/>
          <a:p>
            <a:r>
              <a:rPr lang="en-US" dirty="0" err="1" smtClean="0"/>
              <a:t>Discher</a:t>
            </a:r>
            <a:r>
              <a:rPr lang="en-US" dirty="0" smtClean="0"/>
              <a:t>, DE. </a:t>
            </a:r>
            <a:r>
              <a:rPr lang="en-US" dirty="0" err="1" smtClean="0"/>
              <a:t>Janmey</a:t>
            </a:r>
            <a:r>
              <a:rPr lang="en-US" dirty="0" smtClean="0"/>
              <a:t>, P. Wang, YL. Tissue Cells Feel and Respond to the Stiffness of Their Substrate. 2005. Science. </a:t>
            </a:r>
            <a:endParaRPr lang="en-US" dirty="0"/>
          </a:p>
        </p:txBody>
      </p:sp>
    </p:spTree>
    <p:extLst>
      <p:ext uri="{BB962C8B-B14F-4D97-AF65-F5344CB8AC3E}">
        <p14:creationId xmlns:p14="http://schemas.microsoft.com/office/powerpoint/2010/main" val="32638312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smtClean="0"/>
              <a:t>Filamin</a:t>
            </a:r>
            <a:r>
              <a:rPr lang="en-US" dirty="0" smtClean="0"/>
              <a:t>, the tumor suppressor?</a:t>
            </a:r>
            <a:endParaRPr lang="en-US" dirty="0"/>
          </a:p>
        </p:txBody>
      </p:sp>
      <p:sp>
        <p:nvSpPr>
          <p:cNvPr id="3" name="Content Placeholder 2"/>
          <p:cNvSpPr>
            <a:spLocks noGrp="1"/>
          </p:cNvSpPr>
          <p:nvPr>
            <p:ph idx="1"/>
          </p:nvPr>
        </p:nvSpPr>
        <p:spPr>
          <a:xfrm>
            <a:off x="838200" y="1325563"/>
            <a:ext cx="11016343" cy="1979725"/>
          </a:xfrm>
        </p:spPr>
        <p:txBody>
          <a:bodyPr>
            <a:normAutofit fontScale="77500" lnSpcReduction="20000"/>
          </a:bodyPr>
          <a:lstStyle/>
          <a:p>
            <a:r>
              <a:rPr lang="en-US" dirty="0" err="1" smtClean="0"/>
              <a:t>Filamin</a:t>
            </a:r>
            <a:r>
              <a:rPr lang="en-US" dirty="0" smtClean="0"/>
              <a:t> actively inactivates integrins through its complex </a:t>
            </a:r>
          </a:p>
          <a:p>
            <a:r>
              <a:rPr lang="en-US" dirty="0" smtClean="0"/>
              <a:t>Using NMR, it was found that </a:t>
            </a:r>
            <a:r>
              <a:rPr lang="en-US" dirty="0" err="1" smtClean="0"/>
              <a:t>Filamin</a:t>
            </a:r>
            <a:r>
              <a:rPr lang="en-US" dirty="0" smtClean="0"/>
              <a:t> A can and does bind to both alpha </a:t>
            </a:r>
            <a:r>
              <a:rPr lang="en-US" dirty="0" err="1" smtClean="0"/>
              <a:t>IIb</a:t>
            </a:r>
            <a:r>
              <a:rPr lang="en-US" dirty="0" smtClean="0"/>
              <a:t> and beta 3 in vitro</a:t>
            </a:r>
          </a:p>
          <a:p>
            <a:r>
              <a:rPr lang="en-US" dirty="0"/>
              <a:t>Given that multiple </a:t>
            </a:r>
            <a:r>
              <a:rPr lang="en-US" dirty="0" err="1"/>
              <a:t>filamin</a:t>
            </a:r>
            <a:r>
              <a:rPr lang="en-US" dirty="0"/>
              <a:t> repeats bind and inhibit </a:t>
            </a:r>
            <a:r>
              <a:rPr lang="en-US" dirty="0" smtClean="0"/>
              <a:t>integrin, </a:t>
            </a:r>
            <a:r>
              <a:rPr lang="en-US" dirty="0"/>
              <a:t>it is also possible that </a:t>
            </a:r>
            <a:r>
              <a:rPr lang="en-US" dirty="0" err="1"/>
              <a:t>filamin</a:t>
            </a:r>
            <a:r>
              <a:rPr lang="en-US" dirty="0"/>
              <a:t> clusters </a:t>
            </a:r>
            <a:r>
              <a:rPr lang="en-US" dirty="0" smtClean="0"/>
              <a:t>inactivate integrins</a:t>
            </a:r>
          </a:p>
          <a:p>
            <a:r>
              <a:rPr lang="en-US" dirty="0" err="1"/>
              <a:t>F</a:t>
            </a:r>
            <a:r>
              <a:rPr lang="en-US" dirty="0" err="1" smtClean="0"/>
              <a:t>ilamin</a:t>
            </a:r>
            <a:r>
              <a:rPr lang="en-US" dirty="0" smtClean="0"/>
              <a:t>-stabilized </a:t>
            </a:r>
            <a:r>
              <a:rPr lang="en-US" dirty="0"/>
              <a:t>inactive integrin would prevent spontaneous integrin activation in resting cells and </a:t>
            </a:r>
            <a:r>
              <a:rPr lang="en-US" dirty="0" smtClean="0"/>
              <a:t>activation </a:t>
            </a:r>
            <a:r>
              <a:rPr lang="en-US" dirty="0"/>
              <a:t>such as thrombosis and tumor metastasis </a:t>
            </a:r>
          </a:p>
        </p:txBody>
      </p:sp>
      <p:pic>
        <p:nvPicPr>
          <p:cNvPr id="4" name="Picture 3"/>
          <p:cNvPicPr>
            <a:picLocks noChangeAspect="1"/>
          </p:cNvPicPr>
          <p:nvPr/>
        </p:nvPicPr>
        <p:blipFill>
          <a:blip r:embed="rId3"/>
          <a:stretch>
            <a:fillRect/>
          </a:stretch>
        </p:blipFill>
        <p:spPr>
          <a:xfrm>
            <a:off x="1816063" y="3305288"/>
            <a:ext cx="8559874" cy="3287185"/>
          </a:xfrm>
          <a:prstGeom prst="rect">
            <a:avLst/>
          </a:prstGeom>
        </p:spPr>
      </p:pic>
      <p:sp>
        <p:nvSpPr>
          <p:cNvPr id="5" name="Rectangle 4"/>
          <p:cNvSpPr/>
          <p:nvPr/>
        </p:nvSpPr>
        <p:spPr>
          <a:xfrm>
            <a:off x="1013334" y="6209734"/>
            <a:ext cx="6096000" cy="584775"/>
          </a:xfrm>
          <a:prstGeom prst="rect">
            <a:avLst/>
          </a:prstGeom>
        </p:spPr>
        <p:txBody>
          <a:bodyPr>
            <a:spAutoFit/>
          </a:bodyPr>
          <a:lstStyle/>
          <a:p>
            <a:endParaRPr lang="en-US" sz="1600" dirty="0">
              <a:solidFill>
                <a:srgbClr val="000000"/>
              </a:solidFill>
            </a:endParaRPr>
          </a:p>
          <a:p>
            <a:r>
              <a:rPr lang="en-US" sz="1600" dirty="0">
                <a:solidFill>
                  <a:srgbClr val="000000"/>
                </a:solidFill>
              </a:rPr>
              <a:t> </a:t>
            </a:r>
            <a:r>
              <a:rPr lang="en-US" sz="1600" dirty="0" smtClean="0">
                <a:solidFill>
                  <a:srgbClr val="000000"/>
                </a:solidFill>
              </a:rPr>
              <a:t>Liu et al. 2015. Structural </a:t>
            </a:r>
            <a:r>
              <a:rPr lang="en-US" sz="1600" dirty="0">
                <a:solidFill>
                  <a:srgbClr val="000000"/>
                </a:solidFill>
              </a:rPr>
              <a:t>mechanism of integrin inactivation by </a:t>
            </a:r>
            <a:r>
              <a:rPr lang="en-US" sz="1600" dirty="0" err="1">
                <a:solidFill>
                  <a:srgbClr val="000000"/>
                </a:solidFill>
              </a:rPr>
              <a:t>filamin</a:t>
            </a:r>
            <a:endParaRPr lang="en-US" sz="1600" dirty="0"/>
          </a:p>
        </p:txBody>
      </p:sp>
    </p:spTree>
    <p:extLst>
      <p:ext uri="{BB962C8B-B14F-4D97-AF65-F5344CB8AC3E}">
        <p14:creationId xmlns:p14="http://schemas.microsoft.com/office/powerpoint/2010/main" val="3686220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RAP1-RIAM Pathway</a:t>
            </a:r>
            <a:endParaRPr lang="en-US" dirty="0"/>
          </a:p>
        </p:txBody>
      </p:sp>
      <p:sp>
        <p:nvSpPr>
          <p:cNvPr id="3" name="Content Placeholder 2"/>
          <p:cNvSpPr>
            <a:spLocks noGrp="1"/>
          </p:cNvSpPr>
          <p:nvPr>
            <p:ph idx="1"/>
          </p:nvPr>
        </p:nvSpPr>
        <p:spPr>
          <a:xfrm>
            <a:off x="838200" y="1325563"/>
            <a:ext cx="7924800" cy="5282066"/>
          </a:xfrm>
        </p:spPr>
        <p:txBody>
          <a:bodyPr/>
          <a:lstStyle/>
          <a:p>
            <a:r>
              <a:rPr lang="en-US" dirty="0"/>
              <a:t>Rap1–GTP regulates activation of integrins: </a:t>
            </a:r>
            <a:r>
              <a:rPr lang="el-GR" dirty="0" smtClean="0"/>
              <a:t>α4β1</a:t>
            </a:r>
            <a:r>
              <a:rPr lang="en-US" dirty="0" smtClean="0"/>
              <a:t>, </a:t>
            </a:r>
            <a:r>
              <a:rPr lang="el-GR" dirty="0" smtClean="0"/>
              <a:t>α5β1</a:t>
            </a:r>
            <a:r>
              <a:rPr lang="en-US" dirty="0" smtClean="0"/>
              <a:t>, </a:t>
            </a:r>
            <a:r>
              <a:rPr lang="el-GR" dirty="0" smtClean="0"/>
              <a:t>α</a:t>
            </a:r>
            <a:r>
              <a:rPr lang="en-US" dirty="0"/>
              <a:t>L</a:t>
            </a:r>
            <a:r>
              <a:rPr lang="el-GR" dirty="0" smtClean="0"/>
              <a:t>β2</a:t>
            </a:r>
            <a:r>
              <a:rPr lang="en-US" dirty="0" smtClean="0"/>
              <a:t>, </a:t>
            </a:r>
            <a:r>
              <a:rPr lang="en-US" dirty="0"/>
              <a:t>M</a:t>
            </a:r>
            <a:r>
              <a:rPr lang="el-GR" dirty="0" smtClean="0"/>
              <a:t>β2</a:t>
            </a:r>
            <a:r>
              <a:rPr lang="en-US" dirty="0" smtClean="0"/>
              <a:t>, </a:t>
            </a:r>
            <a:r>
              <a:rPr lang="en-US" dirty="0"/>
              <a:t>and </a:t>
            </a:r>
            <a:r>
              <a:rPr lang="el-GR" dirty="0"/>
              <a:t>α</a:t>
            </a:r>
            <a:r>
              <a:rPr lang="en-US" dirty="0" err="1"/>
              <a:t>IIb</a:t>
            </a:r>
            <a:r>
              <a:rPr lang="el-GR" dirty="0" smtClean="0"/>
              <a:t>β3</a:t>
            </a:r>
            <a:endParaRPr lang="en-US" dirty="0"/>
          </a:p>
          <a:p>
            <a:r>
              <a:rPr lang="en-US" dirty="0" smtClean="0"/>
              <a:t>There is not much known about how RAP1-RIAM interacts with integrins as a whole</a:t>
            </a:r>
          </a:p>
          <a:p>
            <a:r>
              <a:rPr lang="en-US" dirty="0" err="1" smtClean="0"/>
              <a:t>Ras</a:t>
            </a:r>
            <a:r>
              <a:rPr lang="en-US" dirty="0" smtClean="0"/>
              <a:t> </a:t>
            </a:r>
            <a:r>
              <a:rPr lang="en-US" dirty="0" err="1" smtClean="0"/>
              <a:t>GTPases</a:t>
            </a:r>
            <a:r>
              <a:rPr lang="en-US" dirty="0" smtClean="0"/>
              <a:t> are small, monomeric proteins that cycle between bound (GTP) and unbound (GDP) forms as facilitated by GEFs while GAPs enhance hydrolysis </a:t>
            </a:r>
          </a:p>
          <a:p>
            <a:r>
              <a:rPr lang="en-US" dirty="0" smtClean="0"/>
              <a:t>Han et al. discovered that Rap1 induced the formation of an “integrin activation complex” containing </a:t>
            </a:r>
            <a:r>
              <a:rPr lang="en-US" dirty="0" err="1" smtClean="0"/>
              <a:t>talin</a:t>
            </a:r>
            <a:r>
              <a:rPr lang="en-US" dirty="0" smtClean="0"/>
              <a:t> and RIAM </a:t>
            </a:r>
          </a:p>
          <a:p>
            <a:endParaRPr lang="en-US" dirty="0" smtClean="0"/>
          </a:p>
          <a:p>
            <a:endParaRPr lang="en-US" dirty="0"/>
          </a:p>
          <a:p>
            <a:endParaRPr lang="en-US" dirty="0"/>
          </a:p>
        </p:txBody>
      </p:sp>
      <p:pic>
        <p:nvPicPr>
          <p:cNvPr id="4" name="Picture 2" descr="http://jcs.biologists.org/content/122/2/159/F1.po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l="24696" t="16921" r="60346" b="54784"/>
          <a:stretch/>
        </p:blipFill>
        <p:spPr bwMode="auto">
          <a:xfrm>
            <a:off x="9067801" y="485321"/>
            <a:ext cx="2809874" cy="4075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91206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smtClean="0"/>
              <a:t>RIAM and Talin Interactions</a:t>
            </a:r>
            <a:endParaRPr lang="en-US" dirty="0"/>
          </a:p>
        </p:txBody>
      </p:sp>
      <p:sp>
        <p:nvSpPr>
          <p:cNvPr id="3" name="Content Placeholder 2"/>
          <p:cNvSpPr>
            <a:spLocks noGrp="1"/>
          </p:cNvSpPr>
          <p:nvPr>
            <p:ph idx="1"/>
          </p:nvPr>
        </p:nvSpPr>
        <p:spPr>
          <a:xfrm>
            <a:off x="876300" y="1385093"/>
            <a:ext cx="6553200" cy="4351338"/>
          </a:xfrm>
        </p:spPr>
        <p:txBody>
          <a:bodyPr/>
          <a:lstStyle/>
          <a:p>
            <a:r>
              <a:rPr lang="en-US" dirty="0" smtClean="0"/>
              <a:t>They found that the activation of integrins as determined by PAC1 adhesion using flow cytometry </a:t>
            </a:r>
          </a:p>
          <a:p>
            <a:r>
              <a:rPr lang="en-US" dirty="0" smtClean="0"/>
              <a:t>RIAM, but not </a:t>
            </a:r>
            <a:r>
              <a:rPr lang="en-US" dirty="0" err="1" smtClean="0"/>
              <a:t>RapL</a:t>
            </a:r>
            <a:r>
              <a:rPr lang="en-US" dirty="0" smtClean="0"/>
              <a:t> enhances activation of integrins</a:t>
            </a:r>
          </a:p>
          <a:p>
            <a:r>
              <a:rPr lang="en-US" dirty="0" smtClean="0"/>
              <a:t>2AM knocks down RIAM</a:t>
            </a:r>
          </a:p>
          <a:p>
            <a:r>
              <a:rPr lang="en-US" dirty="0" smtClean="0"/>
              <a:t>It has been suggested as well that knocking down this pathway can reduce tumor metastasis </a:t>
            </a:r>
          </a:p>
          <a:p>
            <a:endParaRPr lang="en-US" dirty="0"/>
          </a:p>
        </p:txBody>
      </p:sp>
      <p:pic>
        <p:nvPicPr>
          <p:cNvPr id="4" name="Picture 3"/>
          <p:cNvPicPr>
            <a:picLocks noChangeAspect="1"/>
          </p:cNvPicPr>
          <p:nvPr/>
        </p:nvPicPr>
        <p:blipFill>
          <a:blip r:embed="rId3"/>
          <a:stretch>
            <a:fillRect/>
          </a:stretch>
        </p:blipFill>
        <p:spPr>
          <a:xfrm>
            <a:off x="7467600" y="365125"/>
            <a:ext cx="3810000" cy="6391275"/>
          </a:xfrm>
          <a:prstGeom prst="rect">
            <a:avLst/>
          </a:prstGeom>
        </p:spPr>
      </p:pic>
      <p:sp>
        <p:nvSpPr>
          <p:cNvPr id="5" name="Rectangle 4"/>
          <p:cNvSpPr/>
          <p:nvPr/>
        </p:nvSpPr>
        <p:spPr>
          <a:xfrm>
            <a:off x="-1" y="6110069"/>
            <a:ext cx="7271657" cy="646331"/>
          </a:xfrm>
          <a:prstGeom prst="rect">
            <a:avLst/>
          </a:prstGeom>
        </p:spPr>
        <p:txBody>
          <a:bodyPr wrap="square">
            <a:spAutoFit/>
          </a:bodyPr>
          <a:lstStyle/>
          <a:p>
            <a:r>
              <a:rPr lang="en-US" dirty="0" smtClean="0">
                <a:latin typeface="AdvPSHEL-B"/>
              </a:rPr>
              <a:t>Han et al. 2006. Reconstructing </a:t>
            </a:r>
            <a:r>
              <a:rPr lang="en-US" dirty="0">
                <a:latin typeface="AdvPSHEL-B"/>
              </a:rPr>
              <a:t>and </a:t>
            </a:r>
            <a:r>
              <a:rPr lang="en-US" dirty="0" smtClean="0">
                <a:latin typeface="AdvPSHEL-B"/>
              </a:rPr>
              <a:t>Deconstructing Agonist-Induced Activation of </a:t>
            </a:r>
            <a:r>
              <a:rPr lang="en-US" dirty="0">
                <a:latin typeface="AdvPSHEL-B"/>
              </a:rPr>
              <a:t>Integrin </a:t>
            </a:r>
            <a:r>
              <a:rPr lang="en-US" dirty="0" smtClean="0">
                <a:latin typeface="AdvPS4BD310"/>
              </a:rPr>
              <a:t>Alpha</a:t>
            </a:r>
            <a:r>
              <a:rPr lang="en-US" dirty="0" smtClean="0">
                <a:latin typeface="AdvPSHEL-B"/>
              </a:rPr>
              <a:t>IIb</a:t>
            </a:r>
            <a:r>
              <a:rPr lang="en-US" dirty="0" smtClean="0">
                <a:latin typeface="AdvPS4BD310"/>
              </a:rPr>
              <a:t>Beta</a:t>
            </a:r>
            <a:r>
              <a:rPr lang="en-US" dirty="0" smtClean="0">
                <a:latin typeface="AdvPSHEL-B"/>
              </a:rPr>
              <a:t>3</a:t>
            </a:r>
            <a:endParaRPr lang="en-US" dirty="0"/>
          </a:p>
        </p:txBody>
      </p:sp>
    </p:spTree>
    <p:extLst>
      <p:ext uri="{BB962C8B-B14F-4D97-AF65-F5344CB8AC3E}">
        <p14:creationId xmlns:p14="http://schemas.microsoft.com/office/powerpoint/2010/main" val="413408005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RAP1-RIAM Complex and Tumor Metastasis</a:t>
            </a:r>
            <a:endParaRPr lang="en-US" dirty="0"/>
          </a:p>
        </p:txBody>
      </p:sp>
      <p:sp>
        <p:nvSpPr>
          <p:cNvPr id="3" name="Content Placeholder 2"/>
          <p:cNvSpPr>
            <a:spLocks noGrp="1"/>
          </p:cNvSpPr>
          <p:nvPr>
            <p:ph idx="1"/>
          </p:nvPr>
        </p:nvSpPr>
        <p:spPr>
          <a:xfrm>
            <a:off x="838200" y="1102490"/>
            <a:ext cx="7053943" cy="4682587"/>
          </a:xfrm>
        </p:spPr>
        <p:txBody>
          <a:bodyPr>
            <a:normAutofit/>
          </a:bodyPr>
          <a:lstStyle/>
          <a:p>
            <a:r>
              <a:rPr lang="en-US" dirty="0" smtClean="0"/>
              <a:t>Cell adhesion decreases with the introduction of mutant RAP1 or RIAM</a:t>
            </a:r>
          </a:p>
          <a:p>
            <a:r>
              <a:rPr lang="en-US" dirty="0"/>
              <a:t>HA-tagged full-length </a:t>
            </a:r>
            <a:r>
              <a:rPr lang="en-US" dirty="0" err="1"/>
              <a:t>talin</a:t>
            </a:r>
            <a:r>
              <a:rPr lang="en-US" dirty="0"/>
              <a:t> </a:t>
            </a:r>
            <a:r>
              <a:rPr lang="en-US" dirty="0" smtClean="0"/>
              <a:t>and GFP-tagged </a:t>
            </a:r>
            <a:r>
              <a:rPr lang="en-US" dirty="0"/>
              <a:t>RIAM </a:t>
            </a:r>
            <a:r>
              <a:rPr lang="en-US" dirty="0" smtClean="0"/>
              <a:t>constructs were transfected into CHO cells </a:t>
            </a:r>
          </a:p>
          <a:p>
            <a:r>
              <a:rPr lang="en-US" dirty="0"/>
              <a:t>HA-</a:t>
            </a:r>
            <a:r>
              <a:rPr lang="en-US" dirty="0" err="1"/>
              <a:t>talin</a:t>
            </a:r>
            <a:r>
              <a:rPr lang="en-US" dirty="0"/>
              <a:t> </a:t>
            </a:r>
            <a:r>
              <a:rPr lang="en-US" dirty="0" smtClean="0"/>
              <a:t>was </a:t>
            </a:r>
            <a:r>
              <a:rPr lang="en-US" dirty="0" err="1" smtClean="0"/>
              <a:t>immunoprecipitated</a:t>
            </a:r>
            <a:r>
              <a:rPr lang="en-US" dirty="0" smtClean="0"/>
              <a:t> </a:t>
            </a:r>
            <a:r>
              <a:rPr lang="en-US" dirty="0"/>
              <a:t>with anti-HA antibody, and </a:t>
            </a:r>
            <a:r>
              <a:rPr lang="en-US" dirty="0" smtClean="0"/>
              <a:t>associated GFP-RIAM </a:t>
            </a:r>
            <a:r>
              <a:rPr lang="en-US" dirty="0"/>
              <a:t>fragments were detected by Western </a:t>
            </a:r>
            <a:r>
              <a:rPr lang="en-US" dirty="0" smtClean="0"/>
              <a:t>blotting</a:t>
            </a:r>
          </a:p>
          <a:p>
            <a:r>
              <a:rPr lang="en-US" dirty="0" smtClean="0"/>
              <a:t>Need both the binding region of RIAM and </a:t>
            </a:r>
            <a:r>
              <a:rPr lang="en-US" dirty="0" err="1" smtClean="0"/>
              <a:t>talin</a:t>
            </a:r>
            <a:r>
              <a:rPr lang="en-US" dirty="0" smtClean="0"/>
              <a:t> for integrins to function</a:t>
            </a:r>
          </a:p>
          <a:p>
            <a:endParaRPr lang="en-US" dirty="0"/>
          </a:p>
        </p:txBody>
      </p:sp>
      <p:pic>
        <p:nvPicPr>
          <p:cNvPr id="6" name="Picture 5"/>
          <p:cNvPicPr>
            <a:picLocks noChangeAspect="1"/>
          </p:cNvPicPr>
          <p:nvPr/>
        </p:nvPicPr>
        <p:blipFill>
          <a:blip r:embed="rId2"/>
          <a:stretch>
            <a:fillRect/>
          </a:stretch>
        </p:blipFill>
        <p:spPr>
          <a:xfrm>
            <a:off x="7990168" y="1494376"/>
            <a:ext cx="4201832" cy="5138702"/>
          </a:xfrm>
          <a:prstGeom prst="rect">
            <a:avLst/>
          </a:prstGeom>
        </p:spPr>
      </p:pic>
      <p:pic>
        <p:nvPicPr>
          <p:cNvPr id="7" name="Picture 6"/>
          <p:cNvPicPr>
            <a:picLocks noChangeAspect="1"/>
          </p:cNvPicPr>
          <p:nvPr/>
        </p:nvPicPr>
        <p:blipFill rotWithShape="1">
          <a:blip r:embed="rId3"/>
          <a:srcRect t="1" b="4132"/>
          <a:stretch/>
        </p:blipFill>
        <p:spPr>
          <a:xfrm>
            <a:off x="5819346" y="5036887"/>
            <a:ext cx="2535750" cy="1810227"/>
          </a:xfrm>
          <a:prstGeom prst="rect">
            <a:avLst/>
          </a:prstGeom>
        </p:spPr>
      </p:pic>
      <p:sp>
        <p:nvSpPr>
          <p:cNvPr id="8" name="Rectangle 7"/>
          <p:cNvSpPr/>
          <p:nvPr/>
        </p:nvSpPr>
        <p:spPr>
          <a:xfrm>
            <a:off x="10833" y="6176963"/>
            <a:ext cx="5497338" cy="646331"/>
          </a:xfrm>
          <a:prstGeom prst="rect">
            <a:avLst/>
          </a:prstGeom>
        </p:spPr>
        <p:txBody>
          <a:bodyPr wrap="square">
            <a:spAutoFit/>
          </a:bodyPr>
          <a:lstStyle/>
          <a:p>
            <a:r>
              <a:rPr lang="en-US" dirty="0" smtClean="0">
                <a:latin typeface="MyriadMM-SemiBold"/>
              </a:rPr>
              <a:t>Lee. 2008. RIAM </a:t>
            </a:r>
            <a:r>
              <a:rPr lang="en-US" dirty="0">
                <a:latin typeface="MyriadMM-SemiBold"/>
              </a:rPr>
              <a:t>Activates Integrins by Linking Talin to </a:t>
            </a:r>
            <a:r>
              <a:rPr lang="en-US" dirty="0" err="1">
                <a:latin typeface="MyriadMM-SemiBold"/>
              </a:rPr>
              <a:t>Ras</a:t>
            </a:r>
            <a:r>
              <a:rPr lang="en-US" dirty="0">
                <a:latin typeface="MyriadMM-SemiBold"/>
              </a:rPr>
              <a:t> </a:t>
            </a:r>
            <a:r>
              <a:rPr lang="en-US" dirty="0" err="1" smtClean="0">
                <a:latin typeface="MyriadMM-SemiBold"/>
              </a:rPr>
              <a:t>GTPase</a:t>
            </a:r>
            <a:r>
              <a:rPr lang="en-US" dirty="0" smtClean="0">
                <a:latin typeface="MyriadMM-SemiBold"/>
              </a:rPr>
              <a:t> Membrane-targeting Sequences</a:t>
            </a:r>
            <a:endParaRPr lang="en-US" dirty="0"/>
          </a:p>
        </p:txBody>
      </p:sp>
    </p:spTree>
    <p:extLst>
      <p:ext uri="{BB962C8B-B14F-4D97-AF65-F5344CB8AC3E}">
        <p14:creationId xmlns:p14="http://schemas.microsoft.com/office/powerpoint/2010/main" val="139905950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Controversy?</a:t>
            </a:r>
            <a:endParaRPr lang="en-US" dirty="0"/>
          </a:p>
        </p:txBody>
      </p:sp>
      <p:sp>
        <p:nvSpPr>
          <p:cNvPr id="3" name="Content Placeholder 2"/>
          <p:cNvSpPr>
            <a:spLocks noGrp="1"/>
          </p:cNvSpPr>
          <p:nvPr>
            <p:ph idx="1"/>
          </p:nvPr>
        </p:nvSpPr>
        <p:spPr>
          <a:xfrm>
            <a:off x="838199" y="1229032"/>
            <a:ext cx="11039475" cy="3081711"/>
          </a:xfrm>
        </p:spPr>
        <p:txBody>
          <a:bodyPr/>
          <a:lstStyle/>
          <a:p>
            <a:r>
              <a:rPr lang="en-US" dirty="0" smtClean="0"/>
              <a:t>Although RAP1A-/- mice seem healthy and viable, the loss of RAP1 </a:t>
            </a:r>
            <a:r>
              <a:rPr lang="en-US" i="1" dirty="0" smtClean="0"/>
              <a:t>in vitro</a:t>
            </a:r>
            <a:r>
              <a:rPr lang="en-US" dirty="0" smtClean="0"/>
              <a:t> causes a decreased adherence to fibronectin, though RAP1B could be “picking up the slack”</a:t>
            </a:r>
          </a:p>
          <a:p>
            <a:r>
              <a:rPr lang="en-US" dirty="0" smtClean="0"/>
              <a:t>Recently it has been found that RIAM is possibly unnecessary as RIAM null mice were found to be healthy overall </a:t>
            </a:r>
          </a:p>
          <a:p>
            <a:endParaRPr lang="en-US" dirty="0"/>
          </a:p>
        </p:txBody>
      </p:sp>
      <p:pic>
        <p:nvPicPr>
          <p:cNvPr id="5" name="Picture 4"/>
          <p:cNvPicPr>
            <a:picLocks noChangeAspect="1"/>
          </p:cNvPicPr>
          <p:nvPr/>
        </p:nvPicPr>
        <p:blipFill>
          <a:blip r:embed="rId2"/>
          <a:stretch>
            <a:fillRect/>
          </a:stretch>
        </p:blipFill>
        <p:spPr>
          <a:xfrm>
            <a:off x="838199" y="3542058"/>
            <a:ext cx="4424265" cy="2525790"/>
          </a:xfrm>
          <a:prstGeom prst="rect">
            <a:avLst/>
          </a:prstGeom>
        </p:spPr>
      </p:pic>
      <p:pic>
        <p:nvPicPr>
          <p:cNvPr id="6" name="Picture 5"/>
          <p:cNvPicPr>
            <a:picLocks noChangeAspect="1"/>
          </p:cNvPicPr>
          <p:nvPr/>
        </p:nvPicPr>
        <p:blipFill>
          <a:blip r:embed="rId3"/>
          <a:stretch>
            <a:fillRect/>
          </a:stretch>
        </p:blipFill>
        <p:spPr>
          <a:xfrm>
            <a:off x="6096000" y="3657990"/>
            <a:ext cx="5875585" cy="2658737"/>
          </a:xfrm>
          <a:prstGeom prst="rect">
            <a:avLst/>
          </a:prstGeom>
        </p:spPr>
      </p:pic>
      <p:sp>
        <p:nvSpPr>
          <p:cNvPr id="7" name="Rectangle 6"/>
          <p:cNvSpPr/>
          <p:nvPr/>
        </p:nvSpPr>
        <p:spPr>
          <a:xfrm>
            <a:off x="0" y="6242082"/>
            <a:ext cx="11877675" cy="646331"/>
          </a:xfrm>
          <a:prstGeom prst="rect">
            <a:avLst/>
          </a:prstGeom>
        </p:spPr>
        <p:txBody>
          <a:bodyPr wrap="square">
            <a:spAutoFit/>
          </a:bodyPr>
          <a:lstStyle/>
          <a:p>
            <a:r>
              <a:rPr lang="en-US" dirty="0" err="1" smtClean="0">
                <a:latin typeface="AdvOTd40fda3b.B"/>
              </a:rPr>
              <a:t>Stritt</a:t>
            </a:r>
            <a:r>
              <a:rPr lang="en-US" dirty="0" smtClean="0">
                <a:latin typeface="AdvOTd40fda3b.B"/>
              </a:rPr>
              <a:t> et al. 2015. Rap1-GTP</a:t>
            </a:r>
            <a:r>
              <a:rPr lang="en-US" dirty="0" smtClean="0">
                <a:latin typeface="AdvOTd40fda3b.B+20"/>
              </a:rPr>
              <a:t>–</a:t>
            </a:r>
            <a:r>
              <a:rPr lang="en-US" dirty="0" smtClean="0">
                <a:latin typeface="AdvOTd40fda3b.B"/>
              </a:rPr>
              <a:t>interacting </a:t>
            </a:r>
            <a:r>
              <a:rPr lang="en-US" dirty="0">
                <a:latin typeface="AdvOTd40fda3b.B"/>
              </a:rPr>
              <a:t>adaptor molecule (RIAM) is dispensable </a:t>
            </a:r>
            <a:r>
              <a:rPr lang="en-US" dirty="0" smtClean="0">
                <a:latin typeface="AdvOTd40fda3b.B"/>
              </a:rPr>
              <a:t>for platelet integrin activation </a:t>
            </a:r>
            <a:r>
              <a:rPr lang="en-US" dirty="0">
                <a:latin typeface="AdvOTd40fda3b.B"/>
              </a:rPr>
              <a:t>and function in mice</a:t>
            </a:r>
            <a:endParaRPr lang="en-US" dirty="0"/>
          </a:p>
        </p:txBody>
      </p:sp>
    </p:spTree>
    <p:extLst>
      <p:ext uri="{BB962C8B-B14F-4D97-AF65-F5344CB8AC3E}">
        <p14:creationId xmlns:p14="http://schemas.microsoft.com/office/powerpoint/2010/main" val="29896644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Kindlin</a:t>
            </a:r>
            <a:r>
              <a:rPr lang="en-US" dirty="0" smtClean="0"/>
              <a:t> and its role in inside-out signaling</a:t>
            </a:r>
            <a:endParaRPr lang="en-US" dirty="0"/>
          </a:p>
        </p:txBody>
      </p:sp>
      <p:pic>
        <p:nvPicPr>
          <p:cNvPr id="4" name="Content Placeholder 3"/>
          <p:cNvPicPr>
            <a:picLocks noGrp="1" noChangeAspect="1"/>
          </p:cNvPicPr>
          <p:nvPr>
            <p:ph idx="1"/>
          </p:nvPr>
        </p:nvPicPr>
        <p:blipFill>
          <a:blip r:embed="rId2"/>
          <a:stretch>
            <a:fillRect/>
          </a:stretch>
        </p:blipFill>
        <p:spPr>
          <a:xfrm>
            <a:off x="190918" y="1690687"/>
            <a:ext cx="11737140" cy="3765233"/>
          </a:xfrm>
          <a:prstGeom prst="rect">
            <a:avLst/>
          </a:prstGeom>
        </p:spPr>
      </p:pic>
    </p:spTree>
    <p:extLst>
      <p:ext uri="{BB962C8B-B14F-4D97-AF65-F5344CB8AC3E}">
        <p14:creationId xmlns:p14="http://schemas.microsoft.com/office/powerpoint/2010/main" val="3055715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err="1" smtClean="0"/>
              <a:t>Kindlin</a:t>
            </a:r>
            <a:r>
              <a:rPr lang="en-US" dirty="0" smtClean="0"/>
              <a:t> also plays a role in activation</a:t>
            </a:r>
            <a:endParaRPr lang="en-US" dirty="0"/>
          </a:p>
        </p:txBody>
      </p:sp>
      <p:sp>
        <p:nvSpPr>
          <p:cNvPr id="3" name="Content Placeholder 2"/>
          <p:cNvSpPr>
            <a:spLocks noGrp="1"/>
          </p:cNvSpPr>
          <p:nvPr>
            <p:ph idx="1"/>
          </p:nvPr>
        </p:nvSpPr>
        <p:spPr>
          <a:xfrm>
            <a:off x="838200" y="897832"/>
            <a:ext cx="5798574" cy="5341937"/>
          </a:xfrm>
        </p:spPr>
        <p:txBody>
          <a:bodyPr/>
          <a:lstStyle/>
          <a:p>
            <a:r>
              <a:rPr lang="en-US" dirty="0" smtClean="0"/>
              <a:t>There are 3 types of </a:t>
            </a:r>
            <a:r>
              <a:rPr lang="en-US" dirty="0" err="1" smtClean="0"/>
              <a:t>Kindlins</a:t>
            </a:r>
            <a:r>
              <a:rPr lang="en-US" dirty="0" smtClean="0"/>
              <a:t> (1,2,3)</a:t>
            </a:r>
            <a:endParaRPr lang="en-US" dirty="0"/>
          </a:p>
          <a:p>
            <a:r>
              <a:rPr lang="en-US" dirty="0" smtClean="0"/>
              <a:t>All 3 have similar sequences, but each is differentially expressed in different tissues &amp; has different roles; not all integrins are the same?</a:t>
            </a:r>
          </a:p>
          <a:p>
            <a:r>
              <a:rPr lang="en-US" dirty="0" smtClean="0"/>
              <a:t>Kindlin-3 has been identified as having an important adhesion role with </a:t>
            </a:r>
            <a:r>
              <a:rPr lang="el-GR" dirty="0" smtClean="0"/>
              <a:t>β</a:t>
            </a:r>
            <a:r>
              <a:rPr lang="en-US" dirty="0" smtClean="0"/>
              <a:t>1 and </a:t>
            </a:r>
            <a:r>
              <a:rPr lang="el-GR" dirty="0" smtClean="0"/>
              <a:t>β</a:t>
            </a:r>
            <a:r>
              <a:rPr lang="en-US" dirty="0" smtClean="0"/>
              <a:t>3 integrins in platelets and leukocytes </a:t>
            </a:r>
          </a:p>
          <a:p>
            <a:pPr lvl="1"/>
            <a:r>
              <a:rPr lang="en-US" dirty="0" smtClean="0"/>
              <a:t>Kindlin-3 knockout mice die from hemorrhaging shortly after birth and also show significant osteoporosis </a:t>
            </a:r>
          </a:p>
          <a:p>
            <a:endParaRPr lang="en-US" dirty="0" smtClean="0"/>
          </a:p>
          <a:p>
            <a:endParaRPr lang="en-US" dirty="0"/>
          </a:p>
        </p:txBody>
      </p:sp>
      <p:sp>
        <p:nvSpPr>
          <p:cNvPr id="4" name="TextBox 3"/>
          <p:cNvSpPr txBox="1"/>
          <p:nvPr/>
        </p:nvSpPr>
        <p:spPr>
          <a:xfrm>
            <a:off x="466725" y="6400800"/>
            <a:ext cx="9163050" cy="369332"/>
          </a:xfrm>
          <a:prstGeom prst="rect">
            <a:avLst/>
          </a:prstGeom>
          <a:noFill/>
        </p:spPr>
        <p:txBody>
          <a:bodyPr wrap="square" rtlCol="0">
            <a:spAutoFit/>
          </a:bodyPr>
          <a:lstStyle/>
          <a:p>
            <a:r>
              <a:rPr lang="en-US" dirty="0" smtClean="0"/>
              <a:t>Moser et al. </a:t>
            </a:r>
            <a:r>
              <a:rPr lang="en-US" dirty="0"/>
              <a:t>2008. Kindlin-3 is essential for integrin activation and platelet </a:t>
            </a:r>
            <a:r>
              <a:rPr lang="en-US" dirty="0" smtClean="0"/>
              <a:t>aggregation. N Med</a:t>
            </a:r>
            <a:endParaRPr lang="en-US" dirty="0"/>
          </a:p>
        </p:txBody>
      </p:sp>
      <p:pic>
        <p:nvPicPr>
          <p:cNvPr id="5" name="Picture 4"/>
          <p:cNvPicPr>
            <a:picLocks noChangeAspect="1"/>
          </p:cNvPicPr>
          <p:nvPr/>
        </p:nvPicPr>
        <p:blipFill>
          <a:blip r:embed="rId3"/>
          <a:stretch>
            <a:fillRect/>
          </a:stretch>
        </p:blipFill>
        <p:spPr>
          <a:xfrm>
            <a:off x="8842727" y="1179860"/>
            <a:ext cx="3533775" cy="1838919"/>
          </a:xfrm>
          <a:prstGeom prst="rect">
            <a:avLst/>
          </a:prstGeom>
        </p:spPr>
      </p:pic>
      <p:pic>
        <p:nvPicPr>
          <p:cNvPr id="6" name="Picture 5"/>
          <p:cNvPicPr>
            <a:picLocks noChangeAspect="1"/>
          </p:cNvPicPr>
          <p:nvPr/>
        </p:nvPicPr>
        <p:blipFill>
          <a:blip r:embed="rId4"/>
          <a:stretch>
            <a:fillRect/>
          </a:stretch>
        </p:blipFill>
        <p:spPr>
          <a:xfrm>
            <a:off x="7544726" y="3089028"/>
            <a:ext cx="3184440" cy="1944092"/>
          </a:xfrm>
          <a:prstGeom prst="rect">
            <a:avLst/>
          </a:prstGeom>
        </p:spPr>
      </p:pic>
      <p:pic>
        <p:nvPicPr>
          <p:cNvPr id="7" name="Picture 6"/>
          <p:cNvPicPr>
            <a:picLocks noChangeAspect="1"/>
          </p:cNvPicPr>
          <p:nvPr/>
        </p:nvPicPr>
        <p:blipFill>
          <a:blip r:embed="rId5"/>
          <a:stretch>
            <a:fillRect/>
          </a:stretch>
        </p:blipFill>
        <p:spPr>
          <a:xfrm>
            <a:off x="6567903" y="1157536"/>
            <a:ext cx="2569043" cy="1700212"/>
          </a:xfrm>
          <a:prstGeom prst="rect">
            <a:avLst/>
          </a:prstGeom>
        </p:spPr>
      </p:pic>
    </p:spTree>
    <p:extLst>
      <p:ext uri="{BB962C8B-B14F-4D97-AF65-F5344CB8AC3E}">
        <p14:creationId xmlns:p14="http://schemas.microsoft.com/office/powerpoint/2010/main" val="5300657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7028952" y="3328510"/>
            <a:ext cx="5163048" cy="2883159"/>
          </a:xfrm>
          <a:prstGeom prst="rect">
            <a:avLst/>
          </a:prstGeom>
        </p:spPr>
      </p:pic>
      <p:sp>
        <p:nvSpPr>
          <p:cNvPr id="2" name="Title 1"/>
          <p:cNvSpPr>
            <a:spLocks noGrp="1"/>
          </p:cNvSpPr>
          <p:nvPr>
            <p:ph type="title"/>
          </p:nvPr>
        </p:nvSpPr>
        <p:spPr>
          <a:xfrm>
            <a:off x="838200" y="0"/>
            <a:ext cx="10515600" cy="1325563"/>
          </a:xfrm>
        </p:spPr>
        <p:txBody>
          <a:bodyPr/>
          <a:lstStyle/>
          <a:p>
            <a:r>
              <a:rPr lang="en-US" dirty="0" smtClean="0"/>
              <a:t>Phosphorylation of Kindilin-3 Regulates Its Activity </a:t>
            </a:r>
            <a:endParaRPr lang="en-US" dirty="0"/>
          </a:p>
        </p:txBody>
      </p:sp>
      <p:sp>
        <p:nvSpPr>
          <p:cNvPr id="3" name="Content Placeholder 2"/>
          <p:cNvSpPr>
            <a:spLocks noGrp="1"/>
          </p:cNvSpPr>
          <p:nvPr>
            <p:ph idx="1"/>
          </p:nvPr>
        </p:nvSpPr>
        <p:spPr>
          <a:xfrm>
            <a:off x="838199" y="1325563"/>
            <a:ext cx="6383695" cy="4770438"/>
          </a:xfrm>
        </p:spPr>
        <p:txBody>
          <a:bodyPr>
            <a:normAutofit fontScale="92500" lnSpcReduction="10000"/>
          </a:bodyPr>
          <a:lstStyle/>
          <a:p>
            <a:r>
              <a:rPr lang="en-US" dirty="0" smtClean="0"/>
              <a:t>Stimulating cells with fibrinogen or thrombin results in increased phosphorylation of kindilin-3 as determined by mass spectrometry </a:t>
            </a:r>
          </a:p>
          <a:p>
            <a:pPr lvl="1"/>
            <a:r>
              <a:rPr lang="en-US" dirty="0" smtClean="0"/>
              <a:t>Occurs at Thr</a:t>
            </a:r>
            <a:r>
              <a:rPr lang="en-US" baseline="-25000" dirty="0" smtClean="0"/>
              <a:t>482</a:t>
            </a:r>
            <a:r>
              <a:rPr lang="en-US" dirty="0" smtClean="0"/>
              <a:t> or Ser</a:t>
            </a:r>
            <a:r>
              <a:rPr lang="en-US" baseline="-25000" dirty="0" smtClean="0"/>
              <a:t>484</a:t>
            </a:r>
            <a:endParaRPr lang="en-US" dirty="0" smtClean="0"/>
          </a:p>
          <a:p>
            <a:r>
              <a:rPr lang="en-US" dirty="0"/>
              <a:t>K</a:t>
            </a:r>
            <a:r>
              <a:rPr lang="en-US" dirty="0" smtClean="0"/>
              <a:t>indlin-3 </a:t>
            </a:r>
            <a:r>
              <a:rPr lang="en-US" dirty="0" err="1" smtClean="0"/>
              <a:t>colocalizes</a:t>
            </a:r>
            <a:r>
              <a:rPr lang="en-US" dirty="0" smtClean="0"/>
              <a:t> with integrins </a:t>
            </a:r>
            <a:r>
              <a:rPr lang="en-US" dirty="0"/>
              <a:t>in focal </a:t>
            </a:r>
            <a:r>
              <a:rPr lang="en-US" dirty="0" smtClean="0"/>
              <a:t>adhesions during </a:t>
            </a:r>
            <a:r>
              <a:rPr lang="en-US" dirty="0"/>
              <a:t>the cell spreading on </a:t>
            </a:r>
            <a:r>
              <a:rPr lang="en-US" dirty="0" smtClean="0"/>
              <a:t>fibrinogen, kindlin-3 knockdown </a:t>
            </a:r>
            <a:r>
              <a:rPr lang="en-US" dirty="0"/>
              <a:t>inhibits adhesion and </a:t>
            </a:r>
            <a:r>
              <a:rPr lang="en-US" dirty="0" smtClean="0"/>
              <a:t>spreading, </a:t>
            </a:r>
            <a:r>
              <a:rPr lang="en-US" dirty="0"/>
              <a:t>and </a:t>
            </a:r>
            <a:r>
              <a:rPr lang="en-US" dirty="0" smtClean="0"/>
              <a:t>both kindlin-3 </a:t>
            </a:r>
            <a:r>
              <a:rPr lang="en-US" dirty="0"/>
              <a:t>and </a:t>
            </a:r>
            <a:r>
              <a:rPr lang="en-US" dirty="0" err="1"/>
              <a:t>talin</a:t>
            </a:r>
            <a:r>
              <a:rPr lang="en-US" dirty="0"/>
              <a:t> contribute to agonist-induced integrin </a:t>
            </a:r>
            <a:r>
              <a:rPr lang="en-US" dirty="0" smtClean="0"/>
              <a:t>function in </a:t>
            </a:r>
            <a:r>
              <a:rPr lang="en-US" dirty="0"/>
              <a:t>HEL cells</a:t>
            </a:r>
          </a:p>
          <a:p>
            <a:r>
              <a:rPr lang="en-US" dirty="0" smtClean="0"/>
              <a:t>Also determined that </a:t>
            </a:r>
            <a:r>
              <a:rPr lang="en-US" dirty="0" err="1" smtClean="0"/>
              <a:t>phosphomutants</a:t>
            </a:r>
            <a:r>
              <a:rPr lang="en-US" dirty="0" smtClean="0"/>
              <a:t> </a:t>
            </a:r>
            <a:r>
              <a:rPr lang="en-US" dirty="0" smtClean="0"/>
              <a:t>were able to limit cell spreading</a:t>
            </a:r>
          </a:p>
        </p:txBody>
      </p:sp>
      <p:pic>
        <p:nvPicPr>
          <p:cNvPr id="9" name="Picture 8"/>
          <p:cNvPicPr>
            <a:picLocks noChangeAspect="1"/>
          </p:cNvPicPr>
          <p:nvPr/>
        </p:nvPicPr>
        <p:blipFill rotWithShape="1">
          <a:blip r:embed="rId4"/>
          <a:srcRect t="52955" r="48255"/>
          <a:stretch/>
        </p:blipFill>
        <p:spPr>
          <a:xfrm>
            <a:off x="8580988" y="974154"/>
            <a:ext cx="2772812" cy="2296522"/>
          </a:xfrm>
          <a:prstGeom prst="rect">
            <a:avLst/>
          </a:prstGeom>
        </p:spPr>
      </p:pic>
      <p:sp>
        <p:nvSpPr>
          <p:cNvPr id="11" name="TextBox 10"/>
          <p:cNvSpPr txBox="1"/>
          <p:nvPr/>
        </p:nvSpPr>
        <p:spPr>
          <a:xfrm>
            <a:off x="198120" y="6211669"/>
            <a:ext cx="9052560" cy="646331"/>
          </a:xfrm>
          <a:prstGeom prst="rect">
            <a:avLst/>
          </a:prstGeom>
          <a:noFill/>
        </p:spPr>
        <p:txBody>
          <a:bodyPr wrap="square" rtlCol="0">
            <a:spAutoFit/>
          </a:bodyPr>
          <a:lstStyle/>
          <a:p>
            <a:r>
              <a:rPr lang="en-US" dirty="0" err="1" smtClean="0"/>
              <a:t>Bialkowska</a:t>
            </a:r>
            <a:r>
              <a:rPr lang="en-US" dirty="0" smtClean="0"/>
              <a:t> et al. 2014. </a:t>
            </a:r>
            <a:r>
              <a:rPr lang="en-US" dirty="0"/>
              <a:t>Site-specific Phosphorylation of Kindlin-3 Protein Regulates</a:t>
            </a:r>
          </a:p>
          <a:p>
            <a:r>
              <a:rPr lang="en-US" dirty="0"/>
              <a:t>Its Capacity to Control Cellular Responses Mediated </a:t>
            </a:r>
            <a:r>
              <a:rPr lang="en-US" dirty="0" smtClean="0"/>
              <a:t>by Integrin </a:t>
            </a:r>
            <a:r>
              <a:rPr lang="en-US" dirty="0" err="1" smtClean="0"/>
              <a:t>alphaIIb</a:t>
            </a:r>
            <a:r>
              <a:rPr lang="en-US" dirty="0" smtClean="0"/>
              <a:t> beta 3. </a:t>
            </a:r>
            <a:endParaRPr lang="en-US" dirty="0"/>
          </a:p>
        </p:txBody>
      </p:sp>
    </p:spTree>
    <p:extLst>
      <p:ext uri="{BB962C8B-B14F-4D97-AF65-F5344CB8AC3E}">
        <p14:creationId xmlns:p14="http://schemas.microsoft.com/office/powerpoint/2010/main" val="111330365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How Integrin Activation Relates to Cancer</a:t>
            </a:r>
            <a:endParaRPr lang="en-US" dirty="0"/>
          </a:p>
        </p:txBody>
      </p:sp>
      <p:sp>
        <p:nvSpPr>
          <p:cNvPr id="3" name="Content Placeholder 2"/>
          <p:cNvSpPr>
            <a:spLocks noGrp="1"/>
          </p:cNvSpPr>
          <p:nvPr>
            <p:ph idx="1"/>
          </p:nvPr>
        </p:nvSpPr>
        <p:spPr>
          <a:xfrm>
            <a:off x="838200" y="1325562"/>
            <a:ext cx="6705600" cy="5132525"/>
          </a:xfrm>
        </p:spPr>
        <p:txBody>
          <a:bodyPr/>
          <a:lstStyle/>
          <a:p>
            <a:r>
              <a:rPr lang="en-US" dirty="0" smtClean="0"/>
              <a:t>Integrin activation is complex as we saw, and there are many pathways involved with the activation and engagement of integrins </a:t>
            </a:r>
          </a:p>
          <a:p>
            <a:r>
              <a:rPr lang="en-US" dirty="0" smtClean="0"/>
              <a:t>FAK plays a role in numerous pathways and knocking out FAK results in increased apoptosis of cells </a:t>
            </a:r>
          </a:p>
          <a:p>
            <a:r>
              <a:rPr lang="en-US" dirty="0" smtClean="0"/>
              <a:t>FAK overexpression is noted in a number of solid cancers</a:t>
            </a:r>
          </a:p>
        </p:txBody>
      </p:sp>
      <p:sp>
        <p:nvSpPr>
          <p:cNvPr id="4" name="TextBox 3"/>
          <p:cNvSpPr txBox="1"/>
          <p:nvPr/>
        </p:nvSpPr>
        <p:spPr>
          <a:xfrm>
            <a:off x="838200" y="5657671"/>
            <a:ext cx="6447183" cy="1200329"/>
          </a:xfrm>
          <a:prstGeom prst="rect">
            <a:avLst/>
          </a:prstGeom>
          <a:noFill/>
        </p:spPr>
        <p:txBody>
          <a:bodyPr wrap="square" rtlCol="0">
            <a:spAutoFit/>
          </a:bodyPr>
          <a:lstStyle/>
          <a:p>
            <a:r>
              <a:rPr lang="en-US" dirty="0" err="1" smtClean="0"/>
              <a:t>Sulzmaier</a:t>
            </a:r>
            <a:r>
              <a:rPr lang="en-US" dirty="0" smtClean="0"/>
              <a:t> et al. </a:t>
            </a:r>
            <a:r>
              <a:rPr lang="en-US" dirty="0"/>
              <a:t>2014. FAK in cancer: mechanistic findings and clinical applications</a:t>
            </a:r>
          </a:p>
          <a:p>
            <a:r>
              <a:rPr lang="en-US" dirty="0" err="1" smtClean="0"/>
              <a:t>Mitra</a:t>
            </a:r>
            <a:r>
              <a:rPr lang="en-US" dirty="0" smtClean="0"/>
              <a:t>. 2006. </a:t>
            </a:r>
            <a:r>
              <a:rPr lang="en-US" dirty="0"/>
              <a:t>Integrin-regulated FAK–</a:t>
            </a:r>
            <a:r>
              <a:rPr lang="en-US" dirty="0" err="1"/>
              <a:t>Src</a:t>
            </a:r>
            <a:r>
              <a:rPr lang="en-US" dirty="0"/>
              <a:t> signaling in normal and cancer cells</a:t>
            </a:r>
          </a:p>
        </p:txBody>
      </p:sp>
      <p:pic>
        <p:nvPicPr>
          <p:cNvPr id="5" name="Picture 4"/>
          <p:cNvPicPr>
            <a:picLocks noChangeAspect="1"/>
          </p:cNvPicPr>
          <p:nvPr/>
        </p:nvPicPr>
        <p:blipFill>
          <a:blip r:embed="rId2"/>
          <a:stretch>
            <a:fillRect/>
          </a:stretch>
        </p:blipFill>
        <p:spPr>
          <a:xfrm>
            <a:off x="7557924" y="1325562"/>
            <a:ext cx="4674660" cy="5132525"/>
          </a:xfrm>
          <a:prstGeom prst="rect">
            <a:avLst/>
          </a:prstGeom>
        </p:spPr>
      </p:pic>
    </p:spTree>
    <p:extLst>
      <p:ext uri="{BB962C8B-B14F-4D97-AF65-F5344CB8AC3E}">
        <p14:creationId xmlns:p14="http://schemas.microsoft.com/office/powerpoint/2010/main" val="22736629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FAK Could Play a Role in Activation Though…</a:t>
            </a:r>
            <a:endParaRPr lang="en-US" dirty="0"/>
          </a:p>
        </p:txBody>
      </p:sp>
      <p:sp>
        <p:nvSpPr>
          <p:cNvPr id="3" name="Content Placeholder 2"/>
          <p:cNvSpPr>
            <a:spLocks noGrp="1"/>
          </p:cNvSpPr>
          <p:nvPr>
            <p:ph idx="1"/>
          </p:nvPr>
        </p:nvSpPr>
        <p:spPr>
          <a:xfrm>
            <a:off x="838199" y="1325563"/>
            <a:ext cx="6453379" cy="4851400"/>
          </a:xfrm>
        </p:spPr>
        <p:txBody>
          <a:bodyPr/>
          <a:lstStyle/>
          <a:p>
            <a:r>
              <a:rPr lang="en-US" dirty="0" smtClean="0"/>
              <a:t>Using flow cytometry for integrin expression (1997) and activation (9EG7) </a:t>
            </a:r>
          </a:p>
          <a:p>
            <a:r>
              <a:rPr lang="en-US" dirty="0" smtClean="0"/>
              <a:t>9EG7 is a conformation specific antibody </a:t>
            </a:r>
          </a:p>
          <a:p>
            <a:r>
              <a:rPr lang="en-US" dirty="0" smtClean="0"/>
              <a:t>The issue with these studies is that they involved the cells binding to fibronectin, which could lead to confounding effects</a:t>
            </a:r>
          </a:p>
          <a:p>
            <a:endParaRPr lang="en-US" dirty="0"/>
          </a:p>
        </p:txBody>
      </p:sp>
      <p:pic>
        <p:nvPicPr>
          <p:cNvPr id="3074" name="Picture 2" descr="An external file that holds a picture, illustration, etc.&#10;Object name is zmk009099044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501" t="42054" r="-501"/>
          <a:stretch/>
        </p:blipFill>
        <p:spPr bwMode="auto">
          <a:xfrm>
            <a:off x="7874186" y="1325563"/>
            <a:ext cx="4062221" cy="482749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72035" y="6153057"/>
            <a:ext cx="6096000" cy="646331"/>
          </a:xfrm>
          <a:prstGeom prst="rect">
            <a:avLst/>
          </a:prstGeom>
        </p:spPr>
        <p:txBody>
          <a:bodyPr>
            <a:spAutoFit/>
          </a:bodyPr>
          <a:lstStyle/>
          <a:p>
            <a:r>
              <a:rPr lang="en-US" dirty="0" smtClean="0">
                <a:solidFill>
                  <a:srgbClr val="000000"/>
                </a:solidFill>
                <a:latin typeface="arial" panose="020B0604020202020204" pitchFamily="34" charset="0"/>
              </a:rPr>
              <a:t>Michael et al. 2009. Focal </a:t>
            </a:r>
            <a:r>
              <a:rPr lang="en-US" dirty="0">
                <a:solidFill>
                  <a:srgbClr val="000000"/>
                </a:solidFill>
                <a:latin typeface="arial" panose="020B0604020202020204" pitchFamily="34" charset="0"/>
              </a:rPr>
              <a:t>Adhesion Kinase Modulates Cell Adhesion Strengthening via Integrin Activation</a:t>
            </a:r>
            <a:endParaRPr lang="en-US"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0945882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The </a:t>
            </a:r>
            <a:r>
              <a:rPr lang="en-US" dirty="0" err="1" smtClean="0"/>
              <a:t>Adhesome</a:t>
            </a:r>
            <a:endParaRPr lang="en-US" dirty="0"/>
          </a:p>
        </p:txBody>
      </p:sp>
      <p:pic>
        <p:nvPicPr>
          <p:cNvPr id="4" name="Content Placeholder 3"/>
          <p:cNvPicPr>
            <a:picLocks noGrp="1" noChangeAspect="1"/>
          </p:cNvPicPr>
          <p:nvPr>
            <p:ph idx="1"/>
          </p:nvPr>
        </p:nvPicPr>
        <p:blipFill>
          <a:blip r:embed="rId2"/>
          <a:stretch>
            <a:fillRect/>
          </a:stretch>
        </p:blipFill>
        <p:spPr>
          <a:xfrm>
            <a:off x="2957117" y="1101725"/>
            <a:ext cx="6277766" cy="5492302"/>
          </a:xfrm>
          <a:prstGeom prst="rect">
            <a:avLst/>
          </a:prstGeom>
        </p:spPr>
      </p:pic>
      <p:sp>
        <p:nvSpPr>
          <p:cNvPr id="5" name="TextBox 4"/>
          <p:cNvSpPr txBox="1"/>
          <p:nvPr/>
        </p:nvSpPr>
        <p:spPr>
          <a:xfrm>
            <a:off x="285750" y="6429375"/>
            <a:ext cx="7248525" cy="369332"/>
          </a:xfrm>
          <a:prstGeom prst="rect">
            <a:avLst/>
          </a:prstGeom>
          <a:noFill/>
        </p:spPr>
        <p:txBody>
          <a:bodyPr wrap="square" rtlCol="0">
            <a:spAutoFit/>
          </a:bodyPr>
          <a:lstStyle/>
          <a:p>
            <a:r>
              <a:rPr lang="en-US" dirty="0" err="1" smtClean="0"/>
              <a:t>Zaidel</a:t>
            </a:r>
            <a:r>
              <a:rPr lang="en-US" dirty="0" smtClean="0"/>
              <a:t>-Bar, R. Functional Atlas of the Integrin </a:t>
            </a:r>
            <a:r>
              <a:rPr lang="en-US" dirty="0" err="1" smtClean="0"/>
              <a:t>Adhesome</a:t>
            </a:r>
            <a:r>
              <a:rPr lang="en-US" dirty="0" smtClean="0"/>
              <a:t>. 2007</a:t>
            </a:r>
            <a:endParaRPr lang="en-US" dirty="0"/>
          </a:p>
        </p:txBody>
      </p:sp>
    </p:spTree>
    <p:extLst>
      <p:ext uri="{BB962C8B-B14F-4D97-AF65-F5344CB8AC3E}">
        <p14:creationId xmlns:p14="http://schemas.microsoft.com/office/powerpoint/2010/main" val="32311629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FAK Integrin Activation</a:t>
            </a:r>
            <a:endParaRPr lang="en-US" dirty="0"/>
          </a:p>
        </p:txBody>
      </p:sp>
      <p:sp>
        <p:nvSpPr>
          <p:cNvPr id="3" name="Content Placeholder 2"/>
          <p:cNvSpPr>
            <a:spLocks noGrp="1"/>
          </p:cNvSpPr>
          <p:nvPr>
            <p:ph idx="1"/>
          </p:nvPr>
        </p:nvSpPr>
        <p:spPr>
          <a:xfrm>
            <a:off x="838200" y="1325563"/>
            <a:ext cx="6064624" cy="4851400"/>
          </a:xfrm>
        </p:spPr>
        <p:txBody>
          <a:bodyPr/>
          <a:lstStyle/>
          <a:p>
            <a:r>
              <a:rPr lang="en-US" dirty="0" smtClean="0"/>
              <a:t>FAK may play a role as evidenced by flow cytometry </a:t>
            </a:r>
          </a:p>
          <a:p>
            <a:r>
              <a:rPr lang="en-US" dirty="0" smtClean="0"/>
              <a:t>EV = Empty vector </a:t>
            </a:r>
          </a:p>
          <a:p>
            <a:r>
              <a:rPr lang="en-US" dirty="0" smtClean="0"/>
              <a:t>T3 = </a:t>
            </a:r>
            <a:r>
              <a:rPr lang="en-US" dirty="0" err="1" smtClean="0"/>
              <a:t>Talin</a:t>
            </a:r>
            <a:r>
              <a:rPr lang="en-US" dirty="0" smtClean="0"/>
              <a:t> shRNA</a:t>
            </a:r>
          </a:p>
          <a:p>
            <a:r>
              <a:rPr lang="en-US" dirty="0" smtClean="0"/>
              <a:t>Demonstrates that </a:t>
            </a:r>
            <a:r>
              <a:rPr lang="en-US" dirty="0" err="1" smtClean="0"/>
              <a:t>talin</a:t>
            </a:r>
            <a:r>
              <a:rPr lang="en-US" dirty="0" smtClean="0"/>
              <a:t> is only effected by shRNA (A) and only </a:t>
            </a:r>
            <a:r>
              <a:rPr lang="en-US" dirty="0" err="1" smtClean="0"/>
              <a:t>talin</a:t>
            </a:r>
            <a:r>
              <a:rPr lang="en-US" dirty="0" smtClean="0"/>
              <a:t>, not vinculin (B), nor does it affect total integrin expression </a:t>
            </a:r>
          </a:p>
          <a:p>
            <a:r>
              <a:rPr lang="en-US" dirty="0" smtClean="0"/>
              <a:t>The activation of integrins requires both FAK and </a:t>
            </a:r>
            <a:r>
              <a:rPr lang="en-US" dirty="0" err="1" smtClean="0"/>
              <a:t>Talin</a:t>
            </a:r>
            <a:endParaRPr lang="en-US" dirty="0" smtClean="0"/>
          </a:p>
          <a:p>
            <a:endParaRPr lang="en-US" dirty="0"/>
          </a:p>
        </p:txBody>
      </p:sp>
      <p:pic>
        <p:nvPicPr>
          <p:cNvPr id="4098" name="Picture 2" descr="An external file that holds a picture, illustration, etc.&#10;Object name is zmk0090990440005.jpg"/>
          <p:cNvPicPr>
            <a:picLocks noChangeAspect="1" noChangeArrowheads="1"/>
          </p:cNvPicPr>
          <p:nvPr/>
        </p:nvPicPr>
        <p:blipFill rotWithShape="1">
          <a:blip r:embed="rId2">
            <a:extLst>
              <a:ext uri="{28A0092B-C50C-407E-A947-70E740481C1C}">
                <a14:useLocalDpi xmlns:a14="http://schemas.microsoft.com/office/drawing/2010/main" val="0"/>
              </a:ext>
            </a:extLst>
          </a:blip>
          <a:srcRect t="29833" r="49754"/>
          <a:stretch/>
        </p:blipFill>
        <p:spPr bwMode="auto">
          <a:xfrm>
            <a:off x="7368989" y="350335"/>
            <a:ext cx="4200605" cy="63117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72035" y="6153057"/>
            <a:ext cx="6096000" cy="646331"/>
          </a:xfrm>
          <a:prstGeom prst="rect">
            <a:avLst/>
          </a:prstGeom>
        </p:spPr>
        <p:txBody>
          <a:bodyPr>
            <a:spAutoFit/>
          </a:bodyPr>
          <a:lstStyle/>
          <a:p>
            <a:r>
              <a:rPr lang="en-US" dirty="0" smtClean="0">
                <a:solidFill>
                  <a:srgbClr val="000000"/>
                </a:solidFill>
                <a:latin typeface="arial" panose="020B0604020202020204" pitchFamily="34" charset="0"/>
              </a:rPr>
              <a:t>Michael et al. 2009. Focal </a:t>
            </a:r>
            <a:r>
              <a:rPr lang="en-US" dirty="0">
                <a:solidFill>
                  <a:srgbClr val="000000"/>
                </a:solidFill>
                <a:latin typeface="arial" panose="020B0604020202020204" pitchFamily="34" charset="0"/>
              </a:rPr>
              <a:t>Adhesion Kinase Modulates Cell Adhesion Strengthening via Integrin Activation</a:t>
            </a:r>
            <a:endParaRPr lang="en-US"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8817840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Other players? </a:t>
            </a:r>
            <a:endParaRPr lang="en-US" dirty="0"/>
          </a:p>
        </p:txBody>
      </p:sp>
      <p:sp>
        <p:nvSpPr>
          <p:cNvPr id="3" name="Content Placeholder 2"/>
          <p:cNvSpPr>
            <a:spLocks noGrp="1"/>
          </p:cNvSpPr>
          <p:nvPr>
            <p:ph idx="1"/>
          </p:nvPr>
        </p:nvSpPr>
        <p:spPr>
          <a:xfrm>
            <a:off x="838200" y="1349282"/>
            <a:ext cx="6288741" cy="4351338"/>
          </a:xfrm>
        </p:spPr>
        <p:txBody>
          <a:bodyPr/>
          <a:lstStyle/>
          <a:p>
            <a:r>
              <a:rPr lang="en-US" dirty="0" smtClean="0"/>
              <a:t>It’s possible that vinculin plays a role in the activation of integrins as well </a:t>
            </a:r>
          </a:p>
          <a:p>
            <a:r>
              <a:rPr lang="en-US" dirty="0"/>
              <a:t>PAC-1 binding by the vinculin head domain was significantly abolished by the silencing of </a:t>
            </a:r>
            <a:r>
              <a:rPr lang="en-US" dirty="0" smtClean="0"/>
              <a:t>talin-1</a:t>
            </a:r>
          </a:p>
          <a:p>
            <a:r>
              <a:rPr lang="en-US" dirty="0" smtClean="0"/>
              <a:t>This goes to demonstrate that there may be more parts involved </a:t>
            </a:r>
            <a:endParaRPr lang="en-US" dirty="0"/>
          </a:p>
        </p:txBody>
      </p:sp>
      <p:pic>
        <p:nvPicPr>
          <p:cNvPr id="5122" name="Picture 2" descr="Talin-1 is required for integrin activation elicited by vinculin. (A) αIIbβ3-CHO ..."/>
          <p:cNvPicPr>
            <a:picLocks noChangeAspect="1" noChangeArrowheads="1"/>
          </p:cNvPicPr>
          <p:nvPr/>
        </p:nvPicPr>
        <p:blipFill rotWithShape="1">
          <a:blip r:embed="rId3">
            <a:extLst>
              <a:ext uri="{28A0092B-C50C-407E-A947-70E740481C1C}">
                <a14:useLocalDpi xmlns:a14="http://schemas.microsoft.com/office/drawing/2010/main" val="0"/>
              </a:ext>
            </a:extLst>
          </a:blip>
          <a:srcRect l="37802" t="40740"/>
          <a:stretch/>
        </p:blipFill>
        <p:spPr bwMode="auto">
          <a:xfrm>
            <a:off x="7315199" y="312085"/>
            <a:ext cx="4567457" cy="344048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ffects of various mutant forms of vinculin on the activation of integrin αIIbβ3 ..."/>
          <p:cNvPicPr>
            <a:picLocks noChangeAspect="1" noChangeArrowheads="1"/>
          </p:cNvPicPr>
          <p:nvPr/>
        </p:nvPicPr>
        <p:blipFill rotWithShape="1">
          <a:blip r:embed="rId4">
            <a:extLst>
              <a:ext uri="{28A0092B-C50C-407E-A947-70E740481C1C}">
                <a14:useLocalDpi xmlns:a14="http://schemas.microsoft.com/office/drawing/2010/main" val="0"/>
              </a:ext>
            </a:extLst>
          </a:blip>
          <a:srcRect b="73677"/>
          <a:stretch/>
        </p:blipFill>
        <p:spPr bwMode="auto">
          <a:xfrm>
            <a:off x="5085790" y="4231298"/>
            <a:ext cx="3524250"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Effects of various mutant forms of vinculin on the activation of integrin αIIbβ3 ..."/>
          <p:cNvPicPr>
            <a:picLocks noChangeAspect="1" noChangeArrowheads="1"/>
          </p:cNvPicPr>
          <p:nvPr/>
        </p:nvPicPr>
        <p:blipFill rotWithShape="1">
          <a:blip r:embed="rId4">
            <a:extLst>
              <a:ext uri="{28A0092B-C50C-407E-A947-70E740481C1C}">
                <a14:useLocalDpi xmlns:a14="http://schemas.microsoft.com/office/drawing/2010/main" val="0"/>
              </a:ext>
            </a:extLst>
          </a:blip>
          <a:srcRect t="61199"/>
          <a:stretch/>
        </p:blipFill>
        <p:spPr bwMode="auto">
          <a:xfrm>
            <a:off x="8480050" y="3899647"/>
            <a:ext cx="3524250" cy="286422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207500"/>
            <a:ext cx="8288151" cy="677108"/>
          </a:xfrm>
          <a:prstGeom prst="rect">
            <a:avLst/>
          </a:prstGeom>
        </p:spPr>
        <p:txBody>
          <a:bodyPr wrap="square">
            <a:spAutoFit/>
          </a:bodyPr>
          <a:lstStyle/>
          <a:p>
            <a:r>
              <a:rPr lang="en-US" dirty="0" err="1" smtClean="0">
                <a:latin typeface="AdvGulliv-R"/>
              </a:rPr>
              <a:t>Ohimara</a:t>
            </a:r>
            <a:r>
              <a:rPr lang="en-US" dirty="0" smtClean="0">
                <a:latin typeface="AdvGulliv-R"/>
              </a:rPr>
              <a:t> et al 2010. Vinculin </a:t>
            </a:r>
            <a:r>
              <a:rPr lang="en-US" dirty="0">
                <a:latin typeface="AdvGulliv-R"/>
              </a:rPr>
              <a:t>activates inside-out signaling of integrin </a:t>
            </a:r>
            <a:r>
              <a:rPr lang="en-US" sz="2000" dirty="0" err="1" smtClean="0">
                <a:latin typeface="AdvPSMP13"/>
              </a:rPr>
              <a:t>alpha</a:t>
            </a:r>
            <a:r>
              <a:rPr lang="en-US" dirty="0" err="1" smtClean="0">
                <a:latin typeface="AdvGulliv-R"/>
              </a:rPr>
              <a:t>IIb</a:t>
            </a:r>
            <a:r>
              <a:rPr lang="en-US" dirty="0" smtClean="0">
                <a:latin typeface="AdvGulliv-R"/>
              </a:rPr>
              <a:t> beta3 </a:t>
            </a:r>
            <a:r>
              <a:rPr lang="en-US" dirty="0">
                <a:latin typeface="AdvGulliv-R"/>
              </a:rPr>
              <a:t>in Chinese </a:t>
            </a:r>
            <a:r>
              <a:rPr lang="en-US" dirty="0" smtClean="0">
                <a:latin typeface="AdvGulliv-R"/>
              </a:rPr>
              <a:t>hamster ovary </a:t>
            </a:r>
            <a:r>
              <a:rPr lang="en-US" dirty="0">
                <a:latin typeface="AdvGulliv-R"/>
              </a:rPr>
              <a:t>cells</a:t>
            </a:r>
            <a:endParaRPr lang="en-US" dirty="0"/>
          </a:p>
        </p:txBody>
      </p:sp>
    </p:spTree>
    <p:extLst>
      <p:ext uri="{BB962C8B-B14F-4D97-AF65-F5344CB8AC3E}">
        <p14:creationId xmlns:p14="http://schemas.microsoft.com/office/powerpoint/2010/main" val="32968698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Conclusions </a:t>
            </a:r>
            <a:endParaRPr lang="en-US" dirty="0"/>
          </a:p>
        </p:txBody>
      </p:sp>
      <p:sp>
        <p:nvSpPr>
          <p:cNvPr id="3" name="Content Placeholder 2"/>
          <p:cNvSpPr>
            <a:spLocks noGrp="1"/>
          </p:cNvSpPr>
          <p:nvPr>
            <p:ph idx="1"/>
          </p:nvPr>
        </p:nvSpPr>
        <p:spPr>
          <a:xfrm>
            <a:off x="838200" y="1325563"/>
            <a:ext cx="10515600" cy="4351338"/>
          </a:xfrm>
        </p:spPr>
        <p:txBody>
          <a:bodyPr/>
          <a:lstStyle/>
          <a:p>
            <a:endParaRPr lang="en-US" dirty="0"/>
          </a:p>
        </p:txBody>
      </p:sp>
      <p:pic>
        <p:nvPicPr>
          <p:cNvPr id="4" name="Picture 2" descr="http://jcs.biologists.org/content/122/2/159/F1.po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t="16921" r="60346" b="49131"/>
          <a:stretch/>
        </p:blipFill>
        <p:spPr bwMode="auto">
          <a:xfrm>
            <a:off x="1838325" y="1126938"/>
            <a:ext cx="8515910" cy="5590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2499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Open Questions</a:t>
            </a:r>
            <a:endParaRPr lang="en-US" dirty="0"/>
          </a:p>
        </p:txBody>
      </p:sp>
      <p:sp>
        <p:nvSpPr>
          <p:cNvPr id="3" name="Content Placeholder 2"/>
          <p:cNvSpPr>
            <a:spLocks noGrp="1"/>
          </p:cNvSpPr>
          <p:nvPr>
            <p:ph idx="1"/>
          </p:nvPr>
        </p:nvSpPr>
        <p:spPr>
          <a:xfrm>
            <a:off x="838200" y="1325563"/>
            <a:ext cx="10515600" cy="4351338"/>
          </a:xfrm>
        </p:spPr>
        <p:txBody>
          <a:bodyPr/>
          <a:lstStyle/>
          <a:p>
            <a:r>
              <a:rPr lang="en-US" dirty="0" smtClean="0"/>
              <a:t>It’s quite difficult to determine the structure of many of these activation complexes, especially for “physiologically relevant” integrins in a more “natural” setting. How can this be done? </a:t>
            </a:r>
          </a:p>
          <a:p>
            <a:r>
              <a:rPr lang="en-US" dirty="0" smtClean="0"/>
              <a:t>Do the x-ray and NMR studies sufficiently prove the structures? </a:t>
            </a:r>
          </a:p>
          <a:p>
            <a:r>
              <a:rPr lang="en-US" dirty="0" smtClean="0"/>
              <a:t>There are limited studies that have been carried out on a handful of integrins and cell types, so expanding these are of interest. </a:t>
            </a:r>
          </a:p>
          <a:p>
            <a:r>
              <a:rPr lang="en-US" dirty="0" smtClean="0"/>
              <a:t>Working out how cancer and drugs could work on this set of pathways is of interest.</a:t>
            </a:r>
            <a:endParaRPr lang="en-US" dirty="0"/>
          </a:p>
        </p:txBody>
      </p:sp>
    </p:spTree>
    <p:extLst>
      <p:ext uri="{BB962C8B-B14F-4D97-AF65-F5344CB8AC3E}">
        <p14:creationId xmlns:p14="http://schemas.microsoft.com/office/powerpoint/2010/main" val="24068601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How can Integrins be Activated? </a:t>
            </a:r>
            <a:endParaRPr lang="en-US" dirty="0"/>
          </a:p>
        </p:txBody>
      </p:sp>
      <p:sp>
        <p:nvSpPr>
          <p:cNvPr id="3" name="Content Placeholder 2"/>
          <p:cNvSpPr>
            <a:spLocks noGrp="1"/>
          </p:cNvSpPr>
          <p:nvPr>
            <p:ph idx="1"/>
          </p:nvPr>
        </p:nvSpPr>
        <p:spPr>
          <a:xfrm>
            <a:off x="838200" y="6115049"/>
            <a:ext cx="10515600" cy="538163"/>
          </a:xfrm>
        </p:spPr>
        <p:txBody>
          <a:bodyPr/>
          <a:lstStyle/>
          <a:p>
            <a:pPr marL="0" indent="0">
              <a:buNone/>
            </a:pPr>
            <a:r>
              <a:rPr lang="en-US" dirty="0" err="1" smtClean="0"/>
              <a:t>Harburger</a:t>
            </a:r>
            <a:r>
              <a:rPr lang="en-US" dirty="0" smtClean="0"/>
              <a:t> and </a:t>
            </a:r>
            <a:r>
              <a:rPr lang="en-US" dirty="0" err="1" smtClean="0"/>
              <a:t>Callwood</a:t>
            </a:r>
            <a:r>
              <a:rPr lang="en-US" dirty="0"/>
              <a:t>.</a:t>
            </a:r>
            <a:r>
              <a:rPr lang="en-US" dirty="0" smtClean="0"/>
              <a:t> 2009. Integrin Signaling at a Glance.  </a:t>
            </a:r>
            <a:endParaRPr lang="en-US" dirty="0"/>
          </a:p>
        </p:txBody>
      </p:sp>
      <p:pic>
        <p:nvPicPr>
          <p:cNvPr id="4" name="Picture 2" descr="http://jcs.biologists.org/content/122/2/159/F1.poster.jpg"/>
          <p:cNvPicPr>
            <a:picLocks noChangeAspect="1" noChangeArrowheads="1"/>
          </p:cNvPicPr>
          <p:nvPr/>
        </p:nvPicPr>
        <p:blipFill rotWithShape="1">
          <a:blip r:embed="rId2">
            <a:extLst>
              <a:ext uri="{28A0092B-C50C-407E-A947-70E740481C1C}">
                <a14:useLocalDpi xmlns:a14="http://schemas.microsoft.com/office/drawing/2010/main" val="0"/>
              </a:ext>
            </a:extLst>
          </a:blip>
          <a:srcRect t="16921" r="60346" b="49131"/>
          <a:stretch/>
        </p:blipFill>
        <p:spPr bwMode="auto">
          <a:xfrm>
            <a:off x="2295525" y="1073150"/>
            <a:ext cx="7448550" cy="489011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457575" y="1108075"/>
            <a:ext cx="1781175" cy="369332"/>
          </a:xfrm>
          <a:prstGeom prst="rect">
            <a:avLst/>
          </a:prstGeom>
          <a:noFill/>
        </p:spPr>
        <p:txBody>
          <a:bodyPr wrap="square" rtlCol="0">
            <a:spAutoFit/>
          </a:bodyPr>
          <a:lstStyle/>
          <a:p>
            <a:r>
              <a:rPr lang="en-US" dirty="0" smtClean="0"/>
              <a:t>Inactive</a:t>
            </a:r>
            <a:endParaRPr lang="en-US" dirty="0"/>
          </a:p>
        </p:txBody>
      </p:sp>
      <p:sp>
        <p:nvSpPr>
          <p:cNvPr id="6" name="TextBox 5"/>
          <p:cNvSpPr txBox="1"/>
          <p:nvPr/>
        </p:nvSpPr>
        <p:spPr>
          <a:xfrm>
            <a:off x="6772275" y="1108075"/>
            <a:ext cx="1781175" cy="369332"/>
          </a:xfrm>
          <a:prstGeom prst="rect">
            <a:avLst/>
          </a:prstGeom>
          <a:noFill/>
        </p:spPr>
        <p:txBody>
          <a:bodyPr wrap="square" rtlCol="0">
            <a:spAutoFit/>
          </a:bodyPr>
          <a:lstStyle/>
          <a:p>
            <a:r>
              <a:rPr lang="en-US" dirty="0"/>
              <a:t>A</a:t>
            </a:r>
            <a:r>
              <a:rPr lang="en-US" dirty="0" smtClean="0"/>
              <a:t>ctive</a:t>
            </a:r>
            <a:endParaRPr lang="en-US" dirty="0"/>
          </a:p>
        </p:txBody>
      </p:sp>
    </p:spTree>
    <p:extLst>
      <p:ext uri="{BB962C8B-B14F-4D97-AF65-F5344CB8AC3E}">
        <p14:creationId xmlns:p14="http://schemas.microsoft.com/office/powerpoint/2010/main" val="21779818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Models of Integrin Activation</a:t>
            </a:r>
            <a:endParaRPr lang="en-US" dirty="0"/>
          </a:p>
        </p:txBody>
      </p:sp>
      <p:sp>
        <p:nvSpPr>
          <p:cNvPr id="3" name="Content Placeholder 2"/>
          <p:cNvSpPr>
            <a:spLocks noGrp="1"/>
          </p:cNvSpPr>
          <p:nvPr>
            <p:ph idx="1"/>
          </p:nvPr>
        </p:nvSpPr>
        <p:spPr>
          <a:xfrm>
            <a:off x="838200" y="1325563"/>
            <a:ext cx="10515600" cy="4351338"/>
          </a:xfrm>
        </p:spPr>
        <p:txBody>
          <a:bodyPr/>
          <a:lstStyle/>
          <a:p>
            <a:r>
              <a:rPr lang="en-US" dirty="0" smtClean="0"/>
              <a:t>There are two differing models on how integrins are activated: </a:t>
            </a:r>
          </a:p>
          <a:p>
            <a:pPr marL="0" indent="0">
              <a:buNone/>
            </a:pPr>
            <a:r>
              <a:rPr lang="en-US" dirty="0" smtClean="0"/>
              <a:t>Switchblade </a:t>
            </a:r>
            <a:r>
              <a:rPr lang="en-US" dirty="0"/>
              <a:t>Model (Luo et al. </a:t>
            </a:r>
            <a:r>
              <a:rPr lang="en-US" dirty="0" smtClean="0"/>
              <a:t>2007)</a:t>
            </a:r>
          </a:p>
        </p:txBody>
      </p:sp>
      <p:pic>
        <p:nvPicPr>
          <p:cNvPr id="5122" name="Picture 2" descr="An external file that holds a picture, illustration, etc.&#10;Object name is nihms22025f6.jpg"/>
          <p:cNvPicPr>
            <a:picLocks noChangeAspect="1" noChangeArrowheads="1"/>
          </p:cNvPicPr>
          <p:nvPr/>
        </p:nvPicPr>
        <p:blipFill rotWithShape="1">
          <a:blip r:embed="rId2">
            <a:extLst>
              <a:ext uri="{28A0092B-C50C-407E-A947-70E740481C1C}">
                <a14:useLocalDpi xmlns:a14="http://schemas.microsoft.com/office/drawing/2010/main" val="0"/>
              </a:ext>
            </a:extLst>
          </a:blip>
          <a:srcRect t="22105" r="28678"/>
          <a:stretch/>
        </p:blipFill>
        <p:spPr bwMode="auto">
          <a:xfrm>
            <a:off x="1974851" y="2219325"/>
            <a:ext cx="3282950" cy="463867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530194" y="1773249"/>
            <a:ext cx="5661806" cy="523220"/>
          </a:xfrm>
          <a:prstGeom prst="rect">
            <a:avLst/>
          </a:prstGeom>
        </p:spPr>
        <p:txBody>
          <a:bodyPr wrap="none">
            <a:spAutoFit/>
          </a:bodyPr>
          <a:lstStyle/>
          <a:p>
            <a:r>
              <a:rPr lang="en-US" sz="2800" dirty="0"/>
              <a:t>Deadbolt Model (</a:t>
            </a:r>
            <a:r>
              <a:rPr lang="en-US" sz="2800" dirty="0" err="1"/>
              <a:t>Arnaout</a:t>
            </a:r>
            <a:r>
              <a:rPr lang="en-US" sz="2800" dirty="0"/>
              <a:t> et al. 2005)</a:t>
            </a:r>
          </a:p>
        </p:txBody>
      </p:sp>
      <p:pic>
        <p:nvPicPr>
          <p:cNvPr id="7" name="Picture 2" descr="http://www.annualreviews.org/na101/home/literatum/publisher/ar/journals/content/cellbio/2005/cellbio.2005.21.issue-1/annurev.cellbio.21.090704.151217/production/images/medium/cb210381.f9.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225" y="2419350"/>
            <a:ext cx="2855701" cy="4287840"/>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733925" y="2419352"/>
            <a:ext cx="4019550" cy="120268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4733925" y="3876675"/>
            <a:ext cx="3162300" cy="244792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47297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What do integrins look like “normally”</a:t>
            </a:r>
            <a:endParaRPr lang="en-US" dirty="0"/>
          </a:p>
        </p:txBody>
      </p:sp>
      <p:sp>
        <p:nvSpPr>
          <p:cNvPr id="3" name="Content Placeholder 2"/>
          <p:cNvSpPr>
            <a:spLocks noGrp="1"/>
          </p:cNvSpPr>
          <p:nvPr>
            <p:ph idx="1"/>
          </p:nvPr>
        </p:nvSpPr>
        <p:spPr>
          <a:xfrm>
            <a:off x="838200" y="982640"/>
            <a:ext cx="7036551" cy="5305418"/>
          </a:xfrm>
        </p:spPr>
        <p:txBody>
          <a:bodyPr>
            <a:normAutofit lnSpcReduction="10000"/>
          </a:bodyPr>
          <a:lstStyle/>
          <a:p>
            <a:r>
              <a:rPr lang="en-US" dirty="0" smtClean="0"/>
              <a:t>As we learned last week, integrins are large, heterodimeric, transmembrane proteins made up of two subunits – </a:t>
            </a:r>
            <a:r>
              <a:rPr lang="el-GR" dirty="0" smtClean="0"/>
              <a:t>α</a:t>
            </a:r>
            <a:r>
              <a:rPr lang="en-US" dirty="0" smtClean="0"/>
              <a:t> and </a:t>
            </a:r>
            <a:r>
              <a:rPr lang="el-GR" dirty="0" smtClean="0"/>
              <a:t>β</a:t>
            </a:r>
            <a:r>
              <a:rPr lang="en-US" dirty="0" smtClean="0"/>
              <a:t>. </a:t>
            </a:r>
          </a:p>
          <a:p>
            <a:pPr lvl="1"/>
            <a:r>
              <a:rPr lang="en-US" dirty="0" smtClean="0"/>
              <a:t>There are </a:t>
            </a:r>
            <a:r>
              <a:rPr lang="en-US" dirty="0"/>
              <a:t>18 </a:t>
            </a:r>
            <a:r>
              <a:rPr lang="el-GR" dirty="0" smtClean="0"/>
              <a:t>α</a:t>
            </a:r>
            <a:r>
              <a:rPr lang="en-US" dirty="0" smtClean="0"/>
              <a:t> and 8 </a:t>
            </a:r>
            <a:r>
              <a:rPr lang="el-GR" dirty="0" smtClean="0"/>
              <a:t>β</a:t>
            </a:r>
            <a:r>
              <a:rPr lang="en-US" dirty="0" smtClean="0"/>
              <a:t> subunits form 24 different integrin heterodimers</a:t>
            </a:r>
          </a:p>
          <a:p>
            <a:r>
              <a:rPr lang="en-US" dirty="0" smtClean="0"/>
              <a:t>The subunits pass through the membrane with a single helix and a short, unstructured cytoplasmic tail </a:t>
            </a:r>
          </a:p>
          <a:p>
            <a:r>
              <a:rPr lang="en-US" dirty="0" smtClean="0"/>
              <a:t>It has been observed using x-ray crystallography that integrins all have a very similar, “bent” look to them – “inactive”</a:t>
            </a:r>
          </a:p>
          <a:p>
            <a:r>
              <a:rPr lang="en-US" dirty="0" smtClean="0"/>
              <a:t>We can get x-ray crystallography results demonstrating the “active” form of integrins by truncating the cytoplasmic domains </a:t>
            </a:r>
            <a:endParaRPr lang="en-US" dirty="0"/>
          </a:p>
        </p:txBody>
      </p:sp>
      <p:pic>
        <p:nvPicPr>
          <p:cNvPr id="4" name="Picture 3"/>
          <p:cNvPicPr>
            <a:picLocks noChangeAspect="1"/>
          </p:cNvPicPr>
          <p:nvPr/>
        </p:nvPicPr>
        <p:blipFill>
          <a:blip r:embed="rId3"/>
          <a:stretch>
            <a:fillRect/>
          </a:stretch>
        </p:blipFill>
        <p:spPr>
          <a:xfrm>
            <a:off x="7874751" y="1201708"/>
            <a:ext cx="3867150" cy="5086350"/>
          </a:xfrm>
          <a:prstGeom prst="rect">
            <a:avLst/>
          </a:prstGeom>
        </p:spPr>
      </p:pic>
      <p:sp>
        <p:nvSpPr>
          <p:cNvPr id="5" name="TextBox 4"/>
          <p:cNvSpPr txBox="1"/>
          <p:nvPr/>
        </p:nvSpPr>
        <p:spPr>
          <a:xfrm>
            <a:off x="259306" y="6264321"/>
            <a:ext cx="10849971" cy="646331"/>
          </a:xfrm>
          <a:prstGeom prst="rect">
            <a:avLst/>
          </a:prstGeom>
          <a:noFill/>
        </p:spPr>
        <p:txBody>
          <a:bodyPr wrap="square" rtlCol="0">
            <a:spAutoFit/>
          </a:bodyPr>
          <a:lstStyle/>
          <a:p>
            <a:r>
              <a:rPr lang="en-US" dirty="0" smtClean="0"/>
              <a:t>Campbell, ID. </a:t>
            </a:r>
            <a:r>
              <a:rPr lang="en-US" dirty="0"/>
              <a:t>Humphries, MJ. Integrin Structure, Activation, and </a:t>
            </a:r>
            <a:r>
              <a:rPr lang="en-US" dirty="0" smtClean="0"/>
              <a:t>Interactions. 2015. Cold Springs Harbor.</a:t>
            </a:r>
          </a:p>
          <a:p>
            <a:r>
              <a:rPr lang="en-US" dirty="0" err="1" smtClean="0"/>
              <a:t>Xiong</a:t>
            </a:r>
            <a:r>
              <a:rPr lang="en-US" dirty="0" smtClean="0"/>
              <a:t> et al. Crystal structure of the extracellular segment of the integrin alpha V beta 3.  2001. Science. </a:t>
            </a:r>
            <a:endParaRPr lang="en-US" dirty="0"/>
          </a:p>
        </p:txBody>
      </p:sp>
      <p:sp>
        <p:nvSpPr>
          <p:cNvPr id="7" name="Rectangle 6"/>
          <p:cNvSpPr/>
          <p:nvPr/>
        </p:nvSpPr>
        <p:spPr>
          <a:xfrm>
            <a:off x="10035540" y="4616970"/>
            <a:ext cx="1073737" cy="1647351"/>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260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Active Integrins</a:t>
            </a:r>
            <a:endParaRPr lang="en-US" dirty="0"/>
          </a:p>
        </p:txBody>
      </p:sp>
      <p:sp>
        <p:nvSpPr>
          <p:cNvPr id="3" name="Content Placeholder 2"/>
          <p:cNvSpPr>
            <a:spLocks noGrp="1"/>
          </p:cNvSpPr>
          <p:nvPr>
            <p:ph idx="1"/>
          </p:nvPr>
        </p:nvSpPr>
        <p:spPr>
          <a:xfrm>
            <a:off x="838200" y="1036635"/>
            <a:ext cx="6343650" cy="5297490"/>
          </a:xfrm>
        </p:spPr>
        <p:txBody>
          <a:bodyPr>
            <a:normAutofit fontScale="92500"/>
          </a:bodyPr>
          <a:lstStyle/>
          <a:p>
            <a:r>
              <a:rPr lang="en-US" dirty="0" smtClean="0"/>
              <a:t>FLIM FRET to demonstrate the differences in conformation of an active vs. inactive integrin </a:t>
            </a:r>
          </a:p>
          <a:p>
            <a:r>
              <a:rPr lang="en-US" dirty="0" smtClean="0"/>
              <a:t>Since FRET only occurs over 10nm, what’s going on? </a:t>
            </a:r>
          </a:p>
          <a:p>
            <a:r>
              <a:rPr lang="en-US" dirty="0" smtClean="0"/>
              <a:t>Introducing a disulfide bond results in locking the “legs” together of integrins </a:t>
            </a:r>
          </a:p>
          <a:p>
            <a:r>
              <a:rPr lang="en-US" dirty="0" smtClean="0"/>
              <a:t>By fluorescently labeling the head of the integrin and membrane, it was found that  there was increased donor lifetime in the FA</a:t>
            </a:r>
          </a:p>
          <a:p>
            <a:r>
              <a:rPr lang="en-US" dirty="0" smtClean="0"/>
              <a:t>Since FRET is based on the distance of the two fluorophores, the further away the two, the longer the lifetime </a:t>
            </a:r>
            <a:endParaRPr lang="en-US" dirty="0"/>
          </a:p>
        </p:txBody>
      </p:sp>
      <p:pic>
        <p:nvPicPr>
          <p:cNvPr id="5" name="Picture 4"/>
          <p:cNvPicPr>
            <a:picLocks noChangeAspect="1"/>
          </p:cNvPicPr>
          <p:nvPr/>
        </p:nvPicPr>
        <p:blipFill rotWithShape="1">
          <a:blip r:embed="rId3"/>
          <a:srcRect b="33284"/>
          <a:stretch/>
        </p:blipFill>
        <p:spPr>
          <a:xfrm>
            <a:off x="7250753" y="788576"/>
            <a:ext cx="4941247" cy="6069424"/>
          </a:xfrm>
          <a:prstGeom prst="rect">
            <a:avLst/>
          </a:prstGeom>
        </p:spPr>
      </p:pic>
      <p:sp>
        <p:nvSpPr>
          <p:cNvPr id="6" name="TextBox 5"/>
          <p:cNvSpPr txBox="1"/>
          <p:nvPr/>
        </p:nvSpPr>
        <p:spPr>
          <a:xfrm>
            <a:off x="838200" y="6250779"/>
            <a:ext cx="8458200" cy="369332"/>
          </a:xfrm>
          <a:prstGeom prst="rect">
            <a:avLst/>
          </a:prstGeom>
          <a:noFill/>
        </p:spPr>
        <p:txBody>
          <a:bodyPr wrap="square" rtlCol="0">
            <a:spAutoFit/>
          </a:bodyPr>
          <a:lstStyle/>
          <a:p>
            <a:r>
              <a:rPr lang="en-US" dirty="0" err="1" smtClean="0"/>
              <a:t>Akarki</a:t>
            </a:r>
            <a:r>
              <a:rPr lang="en-US" dirty="0" smtClean="0"/>
              <a:t> et al. 2010. Focal </a:t>
            </a:r>
            <a:r>
              <a:rPr lang="en-US" dirty="0"/>
              <a:t>adhesions are sites of integrin </a:t>
            </a:r>
            <a:r>
              <a:rPr lang="en-US" dirty="0" smtClean="0"/>
              <a:t>extension. </a:t>
            </a:r>
            <a:endParaRPr lang="en-US" dirty="0"/>
          </a:p>
        </p:txBody>
      </p:sp>
    </p:spTree>
    <p:extLst>
      <p:ext uri="{BB962C8B-B14F-4D97-AF65-F5344CB8AC3E}">
        <p14:creationId xmlns:p14="http://schemas.microsoft.com/office/powerpoint/2010/main" val="35801972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10515600" cy="1325563"/>
          </a:xfrm>
        </p:spPr>
        <p:txBody>
          <a:bodyPr/>
          <a:lstStyle/>
          <a:p>
            <a:r>
              <a:rPr lang="en-US" dirty="0" smtClean="0"/>
              <a:t>The Deadbolt Model </a:t>
            </a:r>
            <a:endParaRPr lang="en-US" dirty="0"/>
          </a:p>
        </p:txBody>
      </p:sp>
      <p:sp>
        <p:nvSpPr>
          <p:cNvPr id="3" name="Content Placeholder 2"/>
          <p:cNvSpPr>
            <a:spLocks noGrp="1"/>
          </p:cNvSpPr>
          <p:nvPr>
            <p:ph idx="1"/>
          </p:nvPr>
        </p:nvSpPr>
        <p:spPr>
          <a:xfrm>
            <a:off x="838200" y="1325563"/>
            <a:ext cx="7091597" cy="5000286"/>
          </a:xfrm>
        </p:spPr>
        <p:txBody>
          <a:bodyPr>
            <a:normAutofit fontScale="92500" lnSpcReduction="10000"/>
          </a:bodyPr>
          <a:lstStyle/>
          <a:p>
            <a:r>
              <a:rPr lang="en-US" dirty="0" smtClean="0"/>
              <a:t>There is a “deadbolt” model, which is in contrast to the “switchblade” model </a:t>
            </a:r>
          </a:p>
          <a:p>
            <a:r>
              <a:rPr lang="en-US" dirty="0" smtClean="0"/>
              <a:t>This model proposes that the integrins don’t have to be fully extended to interact with ligands and is somewhat controversial </a:t>
            </a:r>
          </a:p>
          <a:p>
            <a:r>
              <a:rPr lang="en-US" dirty="0"/>
              <a:t>This proposal is based on </a:t>
            </a:r>
            <a:r>
              <a:rPr lang="en-US" dirty="0" smtClean="0"/>
              <a:t>some EM reports that observed “bent” alphaVbeta3 binding to integrin in solution</a:t>
            </a:r>
          </a:p>
          <a:p>
            <a:r>
              <a:rPr lang="en-US" dirty="0" smtClean="0"/>
              <a:t>Basically, the interaction at this site “locks” the integrin in a low affinity state</a:t>
            </a:r>
          </a:p>
          <a:p>
            <a:r>
              <a:rPr lang="en-US" dirty="0" smtClean="0"/>
              <a:t>Studies have been conducted by deleting the CD loop in the </a:t>
            </a:r>
            <a:r>
              <a:rPr lang="el-GR" dirty="0"/>
              <a:t>β</a:t>
            </a:r>
            <a:r>
              <a:rPr lang="en-US" dirty="0"/>
              <a:t> </a:t>
            </a:r>
            <a:r>
              <a:rPr lang="en-US" dirty="0" smtClean="0"/>
              <a:t>integrin and found no effect on ligand binding. </a:t>
            </a:r>
            <a:endParaRPr lang="en-US" dirty="0"/>
          </a:p>
        </p:txBody>
      </p:sp>
      <p:pic>
        <p:nvPicPr>
          <p:cNvPr id="1026" name="Picture 2" descr="http://www.annualreviews.org/na101/home/literatum/publisher/ar/journals/content/cellbio/2005/cellbio.2005.21.issue-1/annurev.cellbio.21.090704.151217/production/images/medium/cb210381.f9.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0197" y="602820"/>
            <a:ext cx="3811537" cy="5723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5161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25563"/>
            <a:ext cx="8185879" cy="5180168"/>
          </a:xfrm>
        </p:spPr>
        <p:txBody>
          <a:bodyPr/>
          <a:lstStyle/>
          <a:p>
            <a:r>
              <a:rPr lang="en-US" dirty="0" smtClean="0"/>
              <a:t>NMR studies of the cytoplasmic tails have been published, but there is little agreement about what the structure of the tail looks like. </a:t>
            </a:r>
          </a:p>
          <a:p>
            <a:r>
              <a:rPr lang="en-US" dirty="0" smtClean="0"/>
              <a:t>The structure and “tilt” of the transmembrane domain is critically important to regulating the activity of integrin heterodimers </a:t>
            </a:r>
          </a:p>
          <a:p>
            <a:r>
              <a:rPr lang="en-US" dirty="0" smtClean="0"/>
              <a:t>The interaction between these two domains has been shown through the use of co-immunoprecipitation, cysteine crosslinking, FRET labeled cytoplasmic tails, activating mutants, and NMR</a:t>
            </a:r>
          </a:p>
          <a:p>
            <a:r>
              <a:rPr lang="en-US" dirty="0" smtClean="0"/>
              <a:t>Talin provides the link between the integrin and the cytoskeleton, causing the shift in active states</a:t>
            </a:r>
          </a:p>
          <a:p>
            <a:endParaRPr lang="en-US" dirty="0" smtClean="0"/>
          </a:p>
          <a:p>
            <a:endParaRPr lang="en-US" dirty="0"/>
          </a:p>
        </p:txBody>
      </p:sp>
      <p:sp>
        <p:nvSpPr>
          <p:cNvPr id="4" name="Title 1"/>
          <p:cNvSpPr>
            <a:spLocks noGrp="1"/>
          </p:cNvSpPr>
          <p:nvPr>
            <p:ph type="title"/>
          </p:nvPr>
        </p:nvSpPr>
        <p:spPr>
          <a:xfrm>
            <a:off x="838200" y="0"/>
            <a:ext cx="10515600" cy="1325563"/>
          </a:xfrm>
        </p:spPr>
        <p:txBody>
          <a:bodyPr/>
          <a:lstStyle/>
          <a:p>
            <a:r>
              <a:rPr lang="en-US" dirty="0" smtClean="0"/>
              <a:t>What is important to the activation of integrins? </a:t>
            </a:r>
            <a:endParaRPr lang="en-US" dirty="0"/>
          </a:p>
        </p:txBody>
      </p:sp>
      <p:pic>
        <p:nvPicPr>
          <p:cNvPr id="5" name="Picture 4"/>
          <p:cNvPicPr>
            <a:picLocks noChangeAspect="1"/>
          </p:cNvPicPr>
          <p:nvPr/>
        </p:nvPicPr>
        <p:blipFill rotWithShape="1">
          <a:blip r:embed="rId2"/>
          <a:srcRect t="31780" r="47022"/>
          <a:stretch/>
        </p:blipFill>
        <p:spPr>
          <a:xfrm>
            <a:off x="9383147" y="662781"/>
            <a:ext cx="2048738" cy="3469907"/>
          </a:xfrm>
          <a:prstGeom prst="rect">
            <a:avLst/>
          </a:prstGeom>
        </p:spPr>
      </p:pic>
      <p:sp>
        <p:nvSpPr>
          <p:cNvPr id="6" name="Rectangle 5"/>
          <p:cNvSpPr/>
          <p:nvPr/>
        </p:nvSpPr>
        <p:spPr>
          <a:xfrm>
            <a:off x="10065520" y="2397734"/>
            <a:ext cx="1073737" cy="1647351"/>
          </a:xfrm>
          <a:prstGeom prst="rect">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262112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14463</TotalTime>
  <Words>3025</Words>
  <Application>Microsoft Office PowerPoint</Application>
  <PresentationFormat>Widescreen</PresentationFormat>
  <Paragraphs>224</Paragraphs>
  <Slides>33</Slides>
  <Notes>10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33</vt:i4>
      </vt:variant>
    </vt:vector>
  </HeadingPairs>
  <TitlesOfParts>
    <vt:vector size="45" baseType="lpstr">
      <vt:lpstr>AdvGulliv-R</vt:lpstr>
      <vt:lpstr>AdvOTd40fda3b.B</vt:lpstr>
      <vt:lpstr>AdvOTd40fda3b.B+20</vt:lpstr>
      <vt:lpstr>AdvPS4BD310</vt:lpstr>
      <vt:lpstr>AdvPSHEL-B</vt:lpstr>
      <vt:lpstr>AdvPSMP13</vt:lpstr>
      <vt:lpstr>Arial</vt:lpstr>
      <vt:lpstr>Arial</vt:lpstr>
      <vt:lpstr>Calibri</vt:lpstr>
      <vt:lpstr>Calibri Light</vt:lpstr>
      <vt:lpstr>MyriadMM-SemiBold</vt:lpstr>
      <vt:lpstr>Office Theme</vt:lpstr>
      <vt:lpstr>Inside-Out Integrin Activation</vt:lpstr>
      <vt:lpstr>Inside-Outside-Inside… What’s the focus?</vt:lpstr>
      <vt:lpstr>The Adhesome</vt:lpstr>
      <vt:lpstr>How can Integrins be Activated? </vt:lpstr>
      <vt:lpstr>Models of Integrin Activation</vt:lpstr>
      <vt:lpstr>What do integrins look like “normally”</vt:lpstr>
      <vt:lpstr>Active Integrins</vt:lpstr>
      <vt:lpstr>The Deadbolt Model </vt:lpstr>
      <vt:lpstr>What is important to the activation of integrins? </vt:lpstr>
      <vt:lpstr>Talin is responsible for inside-out activation of the integrin</vt:lpstr>
      <vt:lpstr>Structure of Talin</vt:lpstr>
      <vt:lpstr>Talin and Its Role in Activating Integrins</vt:lpstr>
      <vt:lpstr>What does this look like? </vt:lpstr>
      <vt:lpstr>Talin Activation and Autoinhibition</vt:lpstr>
      <vt:lpstr>PIP2 Can Help Unmask Talin</vt:lpstr>
      <vt:lpstr>PIPKIγ and PIP2 / Talin </vt:lpstr>
      <vt:lpstr>How else is talin regulated?</vt:lpstr>
      <vt:lpstr>Talin can be inhibited by SRC Family Kinase</vt:lpstr>
      <vt:lpstr>Other modes of integrin inactivation</vt:lpstr>
      <vt:lpstr>Filamin, the tumor suppressor?</vt:lpstr>
      <vt:lpstr>RAP1-RIAM Pathway</vt:lpstr>
      <vt:lpstr>RIAM and Talin Interactions</vt:lpstr>
      <vt:lpstr>RAP1-RIAM Complex and Tumor Metastasis</vt:lpstr>
      <vt:lpstr>Controversy?</vt:lpstr>
      <vt:lpstr>Kindlin and its role in inside-out signaling</vt:lpstr>
      <vt:lpstr>Kindlin also plays a role in activation</vt:lpstr>
      <vt:lpstr>Phosphorylation of Kindilin-3 Regulates Its Activity </vt:lpstr>
      <vt:lpstr>How Integrin Activation Relates to Cancer</vt:lpstr>
      <vt:lpstr>FAK Could Play a Role in Activation Though…</vt:lpstr>
      <vt:lpstr>FAK Integrin Activation</vt:lpstr>
      <vt:lpstr>Other players? </vt:lpstr>
      <vt:lpstr>Conclusions </vt:lpstr>
      <vt:lpstr>Open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Inside-Out Integrin Activation</dc:title>
  <dc:creator>Sam Polio</dc:creator>
  <cp:lastModifiedBy>Sam Polio</cp:lastModifiedBy>
  <cp:revision>103</cp:revision>
  <dcterms:created xsi:type="dcterms:W3CDTF">2015-09-07T17:19:05Z</dcterms:created>
  <dcterms:modified xsi:type="dcterms:W3CDTF">2015-09-29T00:33:11Z</dcterms:modified>
</cp:coreProperties>
</file>