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14" autoAdjust="0"/>
    <p:restoredTop sz="94660"/>
  </p:normalViewPr>
  <p:slideViewPr>
    <p:cSldViewPr>
      <p:cViewPr>
        <p:scale>
          <a:sx n="80" d="100"/>
          <a:sy n="80" d="100"/>
        </p:scale>
        <p:origin x="-2724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7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8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5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3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9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7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4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7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0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4326-3D9B-4664-91DB-09EBC47EC28E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9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416854"/>
              </p:ext>
            </p:extLst>
          </p:nvPr>
        </p:nvGraphicFramePr>
        <p:xfrm>
          <a:off x="457200" y="1600200"/>
          <a:ext cx="8297778" cy="4224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2963"/>
                <a:gridCol w="1382963"/>
                <a:gridCol w="1382963"/>
                <a:gridCol w="1382963"/>
                <a:gridCol w="1382963"/>
                <a:gridCol w="1382963"/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dCIN5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dGLN3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dHAP4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dSWI4</a:t>
                      </a:r>
                      <a:endParaRPr lang="en-US" dirty="0"/>
                    </a:p>
                  </a:txBody>
                  <a:tcPr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2377 (38%)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1995 (32%)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1856 (30%)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2387 (39%)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2583 (42%)</a:t>
                      </a:r>
                      <a:endParaRPr lang="en-US" dirty="0"/>
                    </a:p>
                  </a:txBody>
                  <a:tcPr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1531</a:t>
                      </a:r>
                      <a:r>
                        <a:rPr lang="en-US" baseline="0" dirty="0" smtClean="0"/>
                        <a:t> (25%)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1157 (19%)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1007 (16%)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1489 (24%)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1679 (27%)</a:t>
                      </a:r>
                      <a:endParaRPr lang="en-US" dirty="0"/>
                    </a:p>
                  </a:txBody>
                  <a:tcPr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850 (14%)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566 (9.1%)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398 (6.4%)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679 (11%)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869 (14%)</a:t>
                      </a:r>
                      <a:endParaRPr lang="en-US" dirty="0"/>
                    </a:p>
                  </a:txBody>
                  <a:tcPr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449 (7.3%)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280 (4.5%)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121 (2.0%)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240</a:t>
                      </a:r>
                      <a:r>
                        <a:rPr lang="en-US" baseline="0" dirty="0" smtClean="0"/>
                        <a:t> (3.9%)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446 (7.2%)</a:t>
                      </a:r>
                      <a:endParaRPr lang="en-US" dirty="0"/>
                    </a:p>
                  </a:txBody>
                  <a:tcPr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B</a:t>
                      </a:r>
                      <a:r>
                        <a:rPr lang="en-US" sz="1800" baseline="0" smtClean="0">
                          <a:effectLst/>
                        </a:rPr>
                        <a:t> &amp; </a:t>
                      </a:r>
                      <a:r>
                        <a:rPr lang="en-US" sz="1800" smtClean="0">
                          <a:effectLst/>
                        </a:rPr>
                        <a:t>H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1673 (27%)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1117 (18%)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889 (14%)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1615  (26%)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1855 (30%)</a:t>
                      </a:r>
                      <a:endParaRPr lang="en-US" dirty="0"/>
                    </a:p>
                  </a:txBody>
                  <a:tcPr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Bonferroni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226 (3.7%)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109 (1.8%)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r>
                        <a:rPr lang="en-US" baseline="0" dirty="0" smtClean="0"/>
                        <a:t> (0.3%)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 (1.0%)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179 (2.9%)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33600" y="609600"/>
            <a:ext cx="526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Within Strain ANOVA for All </a:t>
            </a:r>
            <a:r>
              <a:rPr lang="en-US" sz="2800" dirty="0"/>
              <a:t>S</a:t>
            </a:r>
            <a:r>
              <a:rPr lang="en-US" sz="2800" dirty="0" smtClean="0"/>
              <a:t>trains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57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61012"/>
              </p:ext>
            </p:extLst>
          </p:nvPr>
        </p:nvGraphicFramePr>
        <p:xfrm>
          <a:off x="990600" y="1676400"/>
          <a:ext cx="7086600" cy="44890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2200"/>
                <a:gridCol w="2362200"/>
                <a:gridCol w="2362200"/>
              </a:tblGrid>
              <a:tr h="5953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Comparison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P&lt;0.05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B-H p&lt;0.05</a:t>
                      </a:r>
                      <a:endParaRPr lang="en-US" dirty="0"/>
                    </a:p>
                  </a:txBody>
                  <a:tcPr/>
                </a:tc>
              </a:tr>
              <a:tr h="5953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Wt</a:t>
                      </a:r>
                      <a:r>
                        <a:rPr lang="en-US" sz="1800" dirty="0" smtClean="0">
                          <a:effectLst/>
                        </a:rPr>
                        <a:t> vs.</a:t>
                      </a:r>
                      <a:r>
                        <a:rPr lang="en-US" sz="1800" baseline="0" dirty="0" smtClean="0">
                          <a:effectLst/>
                        </a:rPr>
                        <a:t> dCIN5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563 (9.1%)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(0.065%)</a:t>
                      </a:r>
                      <a:endParaRPr lang="en-US" dirty="0"/>
                    </a:p>
                  </a:txBody>
                  <a:tcPr/>
                </a:tc>
              </a:tr>
              <a:tr h="7024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effectLst/>
                        </a:rPr>
                        <a:t>Wt</a:t>
                      </a:r>
                      <a:r>
                        <a:rPr lang="en-US" sz="1800" dirty="0" smtClean="0">
                          <a:effectLst/>
                        </a:rPr>
                        <a:t> vs. dGLN3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720  (12%)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 (0.58%)</a:t>
                      </a:r>
                    </a:p>
                  </a:txBody>
                  <a:tcPr/>
                </a:tc>
              </a:tr>
              <a:tr h="7024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effectLst/>
                        </a:rPr>
                        <a:t>Wt</a:t>
                      </a:r>
                      <a:r>
                        <a:rPr lang="en-US" sz="1800" dirty="0" smtClean="0">
                          <a:effectLst/>
                        </a:rPr>
                        <a:t> vs. dHAP4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640 (10%)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 (0.37%)</a:t>
                      </a:r>
                      <a:endParaRPr lang="en-US" dirty="0"/>
                    </a:p>
                  </a:txBody>
                  <a:tcPr/>
                </a:tc>
              </a:tr>
              <a:tr h="7024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effectLst/>
                        </a:rPr>
                        <a:t>Wt</a:t>
                      </a:r>
                      <a:r>
                        <a:rPr lang="en-US" sz="1800" dirty="0" smtClean="0">
                          <a:effectLst/>
                        </a:rPr>
                        <a:t> vs.</a:t>
                      </a:r>
                      <a:r>
                        <a:rPr lang="en-US" sz="1800" baseline="0" dirty="0" smtClean="0">
                          <a:effectLst/>
                        </a:rPr>
                        <a:t> dHMO1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556 (9.0%)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(0.081%)</a:t>
                      </a:r>
                      <a:endParaRPr lang="en-US" dirty="0"/>
                    </a:p>
                  </a:txBody>
                  <a:tcPr/>
                </a:tc>
              </a:tr>
              <a:tr h="5953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Wt</a:t>
                      </a:r>
                      <a:r>
                        <a:rPr lang="en-US" sz="1800" dirty="0" smtClean="0">
                          <a:effectLst/>
                        </a:rPr>
                        <a:t> vs. dZAP1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553 (8.9%)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 (0.50%)</a:t>
                      </a:r>
                      <a:endParaRPr lang="en-US" dirty="0"/>
                    </a:p>
                  </a:txBody>
                  <a:tcPr/>
                </a:tc>
              </a:tr>
              <a:tr h="5953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Wt</a:t>
                      </a:r>
                      <a:r>
                        <a:rPr lang="en-US" sz="1800" dirty="0" smtClean="0">
                          <a:effectLst/>
                        </a:rPr>
                        <a:t> vs. Spar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1498 (24%)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703 (11%)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762000"/>
            <a:ext cx="7791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Between Strain ANOVA with All Strains vs. Wild-type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250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934443"/>
              </p:ext>
            </p:extLst>
          </p:nvPr>
        </p:nvGraphicFramePr>
        <p:xfrm>
          <a:off x="444637" y="1219200"/>
          <a:ext cx="8297778" cy="5240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2963"/>
                <a:gridCol w="1382963"/>
                <a:gridCol w="1382963"/>
                <a:gridCol w="1382963"/>
                <a:gridCol w="1382963"/>
                <a:gridCol w="1382963"/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Cold Shock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Recovery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t test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</a:rPr>
                        <a:t>90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i="0" baseline="-25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120</a:t>
                      </a:r>
                      <a:endParaRPr lang="en-US" sz="1800" b="1" i="0" baseline="-25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Average Log Fold Change</a:t>
                      </a:r>
                      <a:r>
                        <a:rPr lang="en-US" sz="1400" baseline="0" dirty="0" smtClean="0">
                          <a:effectLst/>
                        </a:rPr>
                        <a:t> &gt; 0.25 and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 &lt; 0.05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582 (9.4%)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865 (14%)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933 (15%)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439 (7.1%)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230 (3.7%)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Average Log Fold Change</a:t>
                      </a:r>
                      <a:r>
                        <a:rPr lang="en-US" sz="1400" baseline="0" dirty="0" smtClean="0">
                          <a:effectLst/>
                        </a:rPr>
                        <a:t> &lt; -0.25 and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 &lt; 0.05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486 (7.9%)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717(12%)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867 (14%)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309 (5.0%)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274 (4.4%)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Total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1075 (17%)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1587 (26%)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1814 (29%)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749 (12%)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509 (8.2%)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Total B</a:t>
                      </a:r>
                      <a:r>
                        <a:rPr lang="en-US" sz="1800" baseline="0" dirty="0" smtClean="0">
                          <a:effectLst/>
                        </a:rPr>
                        <a:t> &amp; 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 (0%)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85 (1.4%)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 (0%)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0 (0%)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 (0.016%)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Total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</a:rPr>
                        <a:t>Bonferroni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 (0%)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 (0.016%)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 (0%)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 (0%)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 (0.016%)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4600" y="386514"/>
            <a:ext cx="4437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Modified T-Test for Wild-type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36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027967"/>
              </p:ext>
            </p:extLst>
          </p:nvPr>
        </p:nvGraphicFramePr>
        <p:xfrm>
          <a:off x="533400" y="1676400"/>
          <a:ext cx="8297778" cy="4031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2963"/>
                <a:gridCol w="1382963"/>
                <a:gridCol w="1382963"/>
                <a:gridCol w="1382963"/>
                <a:gridCol w="1382963"/>
                <a:gridCol w="1382963"/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Cold Shock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Recovery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P&lt;0.05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</a:rPr>
                        <a:t>90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i="0" baseline="-25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120</a:t>
                      </a:r>
                      <a:endParaRPr lang="en-US" sz="1800" b="1" i="0" baseline="-25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wt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1075 (17%)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1587 (26%)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1814 (29%)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749 (12%)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509 (8.2%)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dCIN5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1393 (23%)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756 (12%)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1250 (20%)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634 (10%)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351 (5.7%)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dGLN3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1027 (17%)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1622 (26%)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628 (10%)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558 (9.0%)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403 (6.5%)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dHAP4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1197 (19%)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1772 (29%)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2006 (32%)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234 (3.8%)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515 (8.3%)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dSWI4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n/a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1497 (24%)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1757 (28%)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1075 (17%)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705 (11%)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4600" y="625434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Modified T-Test for All Strains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0579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20892" y="228600"/>
            <a:ext cx="5854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STEM Profiles based on Wild-type Data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021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21" y="598219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304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06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521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601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237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508</Words>
  <Application>Microsoft Office PowerPoint</Application>
  <PresentationFormat>On-screen Show (4:3)</PresentationFormat>
  <Paragraphs>149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Loyola Marymount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 D. Dahlquist</dc:creator>
  <cp:lastModifiedBy>Student</cp:lastModifiedBy>
  <cp:revision>10</cp:revision>
  <dcterms:created xsi:type="dcterms:W3CDTF">2015-03-26T07:22:14Z</dcterms:created>
  <dcterms:modified xsi:type="dcterms:W3CDTF">2015-05-20T18:56:53Z</dcterms:modified>
</cp:coreProperties>
</file>