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305" r:id="rId5"/>
    <p:sldId id="304" r:id="rId6"/>
    <p:sldId id="306" r:id="rId7"/>
    <p:sldId id="307" r:id="rId8"/>
    <p:sldId id="298" r:id="rId9"/>
    <p:sldId id="299" r:id="rId10"/>
    <p:sldId id="300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0" autoAdjust="0"/>
  </p:normalViewPr>
  <p:slideViewPr>
    <p:cSldViewPr>
      <p:cViewPr>
        <p:scale>
          <a:sx n="94" d="100"/>
          <a:sy n="94" d="100"/>
        </p:scale>
        <p:origin x="-1656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n-US" sz="2400" b="1" dirty="0"/>
              <a:t>Comparison</a:t>
            </a:r>
            <a:r>
              <a:rPr lang="en-US" sz="2400" b="1" baseline="0" dirty="0"/>
              <a:t> of "fixed b" and "</a:t>
            </a:r>
            <a:r>
              <a:rPr lang="en-US" sz="2400" b="1" baseline="0" dirty="0" smtClean="0"/>
              <a:t>estimated b" </a:t>
            </a:r>
            <a:r>
              <a:rPr lang="en-US" sz="2400" b="1" baseline="0" dirty="0"/>
              <a:t>weights of the controller gene/ target gene relationship</a:t>
            </a:r>
            <a:endParaRPr lang="en-US" sz="2400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WeightComparison!$B$1</c:f>
              <c:strCache>
                <c:ptCount val="1"/>
                <c:pt idx="0">
                  <c:v>Weight (fixed b)</c:v>
                </c:pt>
              </c:strCache>
            </c:strRef>
          </c:tx>
          <c:invertIfNegative val="0"/>
          <c:cat>
            <c:strRef>
              <c:f>WeightComparison!$A$2:$A$36</c:f>
              <c:strCache>
                <c:ptCount val="35"/>
                <c:pt idx="0">
                  <c:v>SFP1--&gt; SWI5</c:v>
                </c:pt>
                <c:pt idx="1">
                  <c:v>YHP1--&gt;GLN3</c:v>
                </c:pt>
                <c:pt idx="2">
                  <c:v>FKH2--&gt; SFP1</c:v>
                </c:pt>
                <c:pt idx="3">
                  <c:v>FKH2--&gt;YHP1</c:v>
                </c:pt>
                <c:pt idx="4">
                  <c:v>FKH2--&gt;ACE2</c:v>
                </c:pt>
                <c:pt idx="5">
                  <c:v>FKH2--&gt;ASG1</c:v>
                </c:pt>
                <c:pt idx="6">
                  <c:v>FKH2--&gt;SWI5</c:v>
                </c:pt>
                <c:pt idx="7">
                  <c:v>FKH2--&gt;SNF6</c:v>
                </c:pt>
                <c:pt idx="8">
                  <c:v>MSN2--&gt;SNFP1</c:v>
                </c:pt>
                <c:pt idx="9">
                  <c:v>MSN2--&gt;YHP1</c:v>
                </c:pt>
                <c:pt idx="10">
                  <c:v>MSN2--&gt;YOX1</c:v>
                </c:pt>
                <c:pt idx="11">
                  <c:v>MSN2--&gt;CYC8</c:v>
                </c:pt>
                <c:pt idx="12">
                  <c:v>MSN2--&gt;YLR278C</c:v>
                </c:pt>
                <c:pt idx="13">
                  <c:v>MSN2--&gt;MIG2</c:v>
                </c:pt>
                <c:pt idx="14">
                  <c:v>MSN2--&gt;PDR1</c:v>
                </c:pt>
                <c:pt idx="15">
                  <c:v>MSN2--&gt;CIN5</c:v>
                </c:pt>
                <c:pt idx="16">
                  <c:v>STB5--&gt;SFP1</c:v>
                </c:pt>
                <c:pt idx="17">
                  <c:v>SWI5--&gt;GAT3</c:v>
                </c:pt>
                <c:pt idx="18">
                  <c:v>MIG2--&gt;RIF1</c:v>
                </c:pt>
                <c:pt idx="19">
                  <c:v>CIN5--&gt;SFP1</c:v>
                </c:pt>
                <c:pt idx="20">
                  <c:v>CIN5--&gt;YHP1</c:v>
                </c:pt>
                <c:pt idx="21">
                  <c:v>CIN5--&gt;CYC8</c:v>
                </c:pt>
                <c:pt idx="22">
                  <c:v>CIN5--&gt;STB5</c:v>
                </c:pt>
                <c:pt idx="23">
                  <c:v>CIN5--&gt;ASG1</c:v>
                </c:pt>
                <c:pt idx="24">
                  <c:v>CIN5--&gt;MIG2</c:v>
                </c:pt>
                <c:pt idx="25">
                  <c:v>CIN5--&gt;PDR1</c:v>
                </c:pt>
                <c:pt idx="26">
                  <c:v>HMO1--&gt;YOX1</c:v>
                </c:pt>
                <c:pt idx="27">
                  <c:v>HMO1--&gt;FKH2</c:v>
                </c:pt>
                <c:pt idx="28">
                  <c:v>HMO1--&gt;CYC8</c:v>
                </c:pt>
                <c:pt idx="29">
                  <c:v>HMO1--&gt;YLR278C</c:v>
                </c:pt>
                <c:pt idx="30">
                  <c:v>HMO1--&gt;MSN2</c:v>
                </c:pt>
                <c:pt idx="31">
                  <c:v>HMO1--&gt;SNF6</c:v>
                </c:pt>
                <c:pt idx="32">
                  <c:v>HMO1--&gt;CIN5</c:v>
                </c:pt>
                <c:pt idx="33">
                  <c:v>HMO--&gt;HMO1</c:v>
                </c:pt>
                <c:pt idx="34">
                  <c:v>ZAP1--&gt;ACE2</c:v>
                </c:pt>
              </c:strCache>
            </c:strRef>
          </c:cat>
          <c:val>
            <c:numRef>
              <c:f>WeightComparison!$B$2:$B$36</c:f>
              <c:numCache>
                <c:formatCode>General</c:formatCode>
                <c:ptCount val="35"/>
                <c:pt idx="0">
                  <c:v>0.441814241</c:v>
                </c:pt>
                <c:pt idx="1">
                  <c:v>0.929927207</c:v>
                </c:pt>
                <c:pt idx="2">
                  <c:v>0.202212975</c:v>
                </c:pt>
                <c:pt idx="3">
                  <c:v>-1.307630928</c:v>
                </c:pt>
                <c:pt idx="4">
                  <c:v>-0.278355936</c:v>
                </c:pt>
                <c:pt idx="5">
                  <c:v>0.130833515</c:v>
                </c:pt>
                <c:pt idx="6">
                  <c:v>-0.765350066</c:v>
                </c:pt>
                <c:pt idx="7">
                  <c:v>0.190193849</c:v>
                </c:pt>
                <c:pt idx="8">
                  <c:v>0.330158238</c:v>
                </c:pt>
                <c:pt idx="9">
                  <c:v>-1.332925645</c:v>
                </c:pt>
                <c:pt idx="10">
                  <c:v>-1.037062722</c:v>
                </c:pt>
                <c:pt idx="11">
                  <c:v>0.16784713</c:v>
                </c:pt>
                <c:pt idx="12">
                  <c:v>-0.491563297</c:v>
                </c:pt>
                <c:pt idx="13">
                  <c:v>1.748425385</c:v>
                </c:pt>
                <c:pt idx="14">
                  <c:v>-1.127347524</c:v>
                </c:pt>
                <c:pt idx="15">
                  <c:v>-1.118178233</c:v>
                </c:pt>
                <c:pt idx="16">
                  <c:v>0.211785634</c:v>
                </c:pt>
                <c:pt idx="17">
                  <c:v>0.245095875</c:v>
                </c:pt>
                <c:pt idx="18">
                  <c:v>-0.56183549</c:v>
                </c:pt>
                <c:pt idx="19">
                  <c:v>-0.348287723</c:v>
                </c:pt>
                <c:pt idx="20">
                  <c:v>1.626378636</c:v>
                </c:pt>
                <c:pt idx="21">
                  <c:v>-0.275022256</c:v>
                </c:pt>
                <c:pt idx="22">
                  <c:v>0.417837027</c:v>
                </c:pt>
                <c:pt idx="23">
                  <c:v>0.124953118</c:v>
                </c:pt>
                <c:pt idx="24">
                  <c:v>1.777478344</c:v>
                </c:pt>
                <c:pt idx="25">
                  <c:v>0.779466583</c:v>
                </c:pt>
                <c:pt idx="26">
                  <c:v>0.992122862</c:v>
                </c:pt>
                <c:pt idx="27">
                  <c:v>0.18894834</c:v>
                </c:pt>
                <c:pt idx="28">
                  <c:v>0.106655865</c:v>
                </c:pt>
                <c:pt idx="29">
                  <c:v>0.564808771</c:v>
                </c:pt>
                <c:pt idx="30">
                  <c:v>0.036695492</c:v>
                </c:pt>
                <c:pt idx="31">
                  <c:v>-0.561308818</c:v>
                </c:pt>
                <c:pt idx="32">
                  <c:v>0.945225109</c:v>
                </c:pt>
                <c:pt idx="33">
                  <c:v>0.257297551</c:v>
                </c:pt>
                <c:pt idx="34">
                  <c:v>0.808556933</c:v>
                </c:pt>
              </c:numCache>
            </c:numRef>
          </c:val>
        </c:ser>
        <c:ser>
          <c:idx val="1"/>
          <c:order val="1"/>
          <c:tx>
            <c:strRef>
              <c:f>WeightComparison!$C$1</c:f>
              <c:strCache>
                <c:ptCount val="1"/>
                <c:pt idx="0">
                  <c:v>Weight (estimated b)</c:v>
                </c:pt>
              </c:strCache>
            </c:strRef>
          </c:tx>
          <c:invertIfNegative val="0"/>
          <c:cat>
            <c:strRef>
              <c:f>WeightComparison!$A$2:$A$36</c:f>
              <c:strCache>
                <c:ptCount val="35"/>
                <c:pt idx="0">
                  <c:v>SFP1--&gt; SWI5</c:v>
                </c:pt>
                <c:pt idx="1">
                  <c:v>YHP1--&gt;GLN3</c:v>
                </c:pt>
                <c:pt idx="2">
                  <c:v>FKH2--&gt; SFP1</c:v>
                </c:pt>
                <c:pt idx="3">
                  <c:v>FKH2--&gt;YHP1</c:v>
                </c:pt>
                <c:pt idx="4">
                  <c:v>FKH2--&gt;ACE2</c:v>
                </c:pt>
                <c:pt idx="5">
                  <c:v>FKH2--&gt;ASG1</c:v>
                </c:pt>
                <c:pt idx="6">
                  <c:v>FKH2--&gt;SWI5</c:v>
                </c:pt>
                <c:pt idx="7">
                  <c:v>FKH2--&gt;SNF6</c:v>
                </c:pt>
                <c:pt idx="8">
                  <c:v>MSN2--&gt;SNFP1</c:v>
                </c:pt>
                <c:pt idx="9">
                  <c:v>MSN2--&gt;YHP1</c:v>
                </c:pt>
                <c:pt idx="10">
                  <c:v>MSN2--&gt;YOX1</c:v>
                </c:pt>
                <c:pt idx="11">
                  <c:v>MSN2--&gt;CYC8</c:v>
                </c:pt>
                <c:pt idx="12">
                  <c:v>MSN2--&gt;YLR278C</c:v>
                </c:pt>
                <c:pt idx="13">
                  <c:v>MSN2--&gt;MIG2</c:v>
                </c:pt>
                <c:pt idx="14">
                  <c:v>MSN2--&gt;PDR1</c:v>
                </c:pt>
                <c:pt idx="15">
                  <c:v>MSN2--&gt;CIN5</c:v>
                </c:pt>
                <c:pt idx="16">
                  <c:v>STB5--&gt;SFP1</c:v>
                </c:pt>
                <c:pt idx="17">
                  <c:v>SWI5--&gt;GAT3</c:v>
                </c:pt>
                <c:pt idx="18">
                  <c:v>MIG2--&gt;RIF1</c:v>
                </c:pt>
                <c:pt idx="19">
                  <c:v>CIN5--&gt;SFP1</c:v>
                </c:pt>
                <c:pt idx="20">
                  <c:v>CIN5--&gt;YHP1</c:v>
                </c:pt>
                <c:pt idx="21">
                  <c:v>CIN5--&gt;CYC8</c:v>
                </c:pt>
                <c:pt idx="22">
                  <c:v>CIN5--&gt;STB5</c:v>
                </c:pt>
                <c:pt idx="23">
                  <c:v>CIN5--&gt;ASG1</c:v>
                </c:pt>
                <c:pt idx="24">
                  <c:v>CIN5--&gt;MIG2</c:v>
                </c:pt>
                <c:pt idx="25">
                  <c:v>CIN5--&gt;PDR1</c:v>
                </c:pt>
                <c:pt idx="26">
                  <c:v>HMO1--&gt;YOX1</c:v>
                </c:pt>
                <c:pt idx="27">
                  <c:v>HMO1--&gt;FKH2</c:v>
                </c:pt>
                <c:pt idx="28">
                  <c:v>HMO1--&gt;CYC8</c:v>
                </c:pt>
                <c:pt idx="29">
                  <c:v>HMO1--&gt;YLR278C</c:v>
                </c:pt>
                <c:pt idx="30">
                  <c:v>HMO1--&gt;MSN2</c:v>
                </c:pt>
                <c:pt idx="31">
                  <c:v>HMO1--&gt;SNF6</c:v>
                </c:pt>
                <c:pt idx="32">
                  <c:v>HMO1--&gt;CIN5</c:v>
                </c:pt>
                <c:pt idx="33">
                  <c:v>HMO--&gt;HMO1</c:v>
                </c:pt>
                <c:pt idx="34">
                  <c:v>ZAP1--&gt;ACE2</c:v>
                </c:pt>
              </c:strCache>
            </c:strRef>
          </c:cat>
          <c:val>
            <c:numRef>
              <c:f>WeightComparison!$C$2:$C$36</c:f>
              <c:numCache>
                <c:formatCode>General</c:formatCode>
                <c:ptCount val="35"/>
                <c:pt idx="0">
                  <c:v>0.527038114</c:v>
                </c:pt>
                <c:pt idx="1">
                  <c:v>0.989590528</c:v>
                </c:pt>
                <c:pt idx="2">
                  <c:v>0.217860657</c:v>
                </c:pt>
                <c:pt idx="3">
                  <c:v>-0.921808947</c:v>
                </c:pt>
                <c:pt idx="4">
                  <c:v>-0.009449914</c:v>
                </c:pt>
                <c:pt idx="5">
                  <c:v>0.152294284</c:v>
                </c:pt>
                <c:pt idx="6">
                  <c:v>-0.766789884</c:v>
                </c:pt>
                <c:pt idx="7">
                  <c:v>0.230231582</c:v>
                </c:pt>
                <c:pt idx="8">
                  <c:v>0.377097817</c:v>
                </c:pt>
                <c:pt idx="9">
                  <c:v>-1.088903005</c:v>
                </c:pt>
                <c:pt idx="10">
                  <c:v>-0.826278188</c:v>
                </c:pt>
                <c:pt idx="11">
                  <c:v>0.178126366</c:v>
                </c:pt>
                <c:pt idx="12">
                  <c:v>-0.571094594</c:v>
                </c:pt>
                <c:pt idx="13">
                  <c:v>2.320520265</c:v>
                </c:pt>
                <c:pt idx="14">
                  <c:v>-0.943089191</c:v>
                </c:pt>
                <c:pt idx="15">
                  <c:v>-0.371062063</c:v>
                </c:pt>
                <c:pt idx="16">
                  <c:v>0.216288975</c:v>
                </c:pt>
                <c:pt idx="17">
                  <c:v>0.255609068</c:v>
                </c:pt>
                <c:pt idx="18">
                  <c:v>0.174966375</c:v>
                </c:pt>
                <c:pt idx="19">
                  <c:v>-0.321303234</c:v>
                </c:pt>
                <c:pt idx="20">
                  <c:v>1.533555864</c:v>
                </c:pt>
                <c:pt idx="21">
                  <c:v>-0.26671185</c:v>
                </c:pt>
                <c:pt idx="22">
                  <c:v>0.454053394</c:v>
                </c:pt>
                <c:pt idx="23">
                  <c:v>0.114717977</c:v>
                </c:pt>
                <c:pt idx="24">
                  <c:v>-3.920741802</c:v>
                </c:pt>
                <c:pt idx="25">
                  <c:v>0.883428237</c:v>
                </c:pt>
                <c:pt idx="26">
                  <c:v>1.069208893</c:v>
                </c:pt>
                <c:pt idx="27">
                  <c:v>0.264838397</c:v>
                </c:pt>
                <c:pt idx="28">
                  <c:v>0.188797406</c:v>
                </c:pt>
                <c:pt idx="29">
                  <c:v>0.63638487</c:v>
                </c:pt>
                <c:pt idx="30">
                  <c:v>-0.084377524</c:v>
                </c:pt>
                <c:pt idx="31">
                  <c:v>-0.607977931</c:v>
                </c:pt>
                <c:pt idx="32">
                  <c:v>1.259436134</c:v>
                </c:pt>
                <c:pt idx="33">
                  <c:v>-0.071890284</c:v>
                </c:pt>
                <c:pt idx="34">
                  <c:v>0.790567159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900392"/>
        <c:axId val="2076905912"/>
      </c:barChart>
      <c:catAx>
        <c:axId val="2076900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ControllerGeneA--&gt;TargetGeneB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76905912"/>
        <c:crosses val="autoZero"/>
        <c:auto val="1"/>
        <c:lblAlgn val="ctr"/>
        <c:lblOffset val="100"/>
        <c:noMultiLvlLbl val="0"/>
      </c:catAx>
      <c:valAx>
        <c:axId val="20769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</a:t>
                </a:r>
              </a:p>
            </c:rich>
          </c:tx>
          <c:layout>
            <c:manualLayout>
              <c:xMode val="edge"/>
              <c:yMode val="edge"/>
              <c:x val="0.0212252773757839"/>
              <c:y val="0.4470901626807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6900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Comparison</a:t>
            </a:r>
            <a:r>
              <a:rPr lang="en-US" sz="2400" baseline="0" dirty="0"/>
              <a:t> of "</a:t>
            </a:r>
            <a:r>
              <a:rPr lang="en-US" sz="2400" b="1" i="0" u="none" strike="noStrike" baseline="0" dirty="0">
                <a:effectLst/>
              </a:rPr>
              <a:t>fixed b" and "estimated </a:t>
            </a:r>
            <a:r>
              <a:rPr lang="en-US" sz="2400" b="1" i="0" u="none" strike="noStrike" baseline="0" dirty="0" smtClean="0">
                <a:effectLst/>
              </a:rPr>
              <a:t> b</a:t>
            </a:r>
            <a:r>
              <a:rPr lang="en-US" sz="2400" b="1" i="0" u="none" strike="noStrike" baseline="0" dirty="0">
                <a:effectLst/>
              </a:rPr>
              <a:t>" </a:t>
            </a:r>
            <a:r>
              <a:rPr lang="en-US" sz="2400" baseline="0" dirty="0"/>
              <a:t> Gene Production Rates 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ProductionrateComparison!$B$1</c:f>
              <c:strCache>
                <c:ptCount val="1"/>
                <c:pt idx="0">
                  <c:v>Production Rate (fixed b)</c:v>
                </c:pt>
              </c:strCache>
            </c:strRef>
          </c:tx>
          <c:invertIfNegative val="0"/>
          <c:cat>
            <c:strRef>
              <c:f>ProductionrateComparison!$A$2:$A$21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NDT80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ProductionrateComparison!$B$2:$B$21</c:f>
              <c:numCache>
                <c:formatCode>General</c:formatCode>
                <c:ptCount val="20"/>
                <c:pt idx="0">
                  <c:v>0.17619259</c:v>
                </c:pt>
                <c:pt idx="1">
                  <c:v>0.28202979</c:v>
                </c:pt>
                <c:pt idx="2">
                  <c:v>0.2169954</c:v>
                </c:pt>
                <c:pt idx="3">
                  <c:v>0.029956623</c:v>
                </c:pt>
                <c:pt idx="4">
                  <c:v>0.056734414</c:v>
                </c:pt>
                <c:pt idx="5">
                  <c:v>0.013474971</c:v>
                </c:pt>
                <c:pt idx="6">
                  <c:v>0.135624811</c:v>
                </c:pt>
                <c:pt idx="7">
                  <c:v>0.301751743</c:v>
                </c:pt>
                <c:pt idx="8">
                  <c:v>0.941163665</c:v>
                </c:pt>
                <c:pt idx="9">
                  <c:v>0.013338656</c:v>
                </c:pt>
                <c:pt idx="10">
                  <c:v>0.072629106</c:v>
                </c:pt>
                <c:pt idx="11">
                  <c:v>0.036895362</c:v>
                </c:pt>
                <c:pt idx="12">
                  <c:v>0.14518853</c:v>
                </c:pt>
                <c:pt idx="13">
                  <c:v>0.098596766</c:v>
                </c:pt>
                <c:pt idx="14">
                  <c:v>0.029529845</c:v>
                </c:pt>
                <c:pt idx="15">
                  <c:v>0.072870075</c:v>
                </c:pt>
                <c:pt idx="16">
                  <c:v>0.213336234</c:v>
                </c:pt>
                <c:pt idx="17">
                  <c:v>0.429550877</c:v>
                </c:pt>
                <c:pt idx="18">
                  <c:v>0.143741612</c:v>
                </c:pt>
                <c:pt idx="19">
                  <c:v>0.085851213</c:v>
                </c:pt>
              </c:numCache>
            </c:numRef>
          </c:val>
        </c:ser>
        <c:ser>
          <c:idx val="1"/>
          <c:order val="1"/>
          <c:tx>
            <c:strRef>
              <c:f>ProductionrateComparison!$C$1</c:f>
              <c:strCache>
                <c:ptCount val="1"/>
                <c:pt idx="0">
                  <c:v>Production Rate (estimated b)</c:v>
                </c:pt>
              </c:strCache>
            </c:strRef>
          </c:tx>
          <c:invertIfNegative val="0"/>
          <c:cat>
            <c:strRef>
              <c:f>ProductionrateComparison!$A$2:$A$21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NDT80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ProductionrateComparison!$C$2:$C$21</c:f>
              <c:numCache>
                <c:formatCode>General</c:formatCode>
                <c:ptCount val="20"/>
                <c:pt idx="0">
                  <c:v>0.092419624</c:v>
                </c:pt>
                <c:pt idx="1">
                  <c:v>0.46209812</c:v>
                </c:pt>
                <c:pt idx="2">
                  <c:v>0.46209812</c:v>
                </c:pt>
                <c:pt idx="3">
                  <c:v>0.053319014</c:v>
                </c:pt>
                <c:pt idx="4">
                  <c:v>0.054364484</c:v>
                </c:pt>
                <c:pt idx="5">
                  <c:v>0.055451774</c:v>
                </c:pt>
                <c:pt idx="6">
                  <c:v>0.054364484</c:v>
                </c:pt>
                <c:pt idx="7">
                  <c:v>0.46209812</c:v>
                </c:pt>
                <c:pt idx="8">
                  <c:v>0.693147181</c:v>
                </c:pt>
                <c:pt idx="9">
                  <c:v>0.037467415</c:v>
                </c:pt>
                <c:pt idx="10">
                  <c:v>0.054364485</c:v>
                </c:pt>
                <c:pt idx="11">
                  <c:v>0.054364485</c:v>
                </c:pt>
                <c:pt idx="12">
                  <c:v>0.092419624</c:v>
                </c:pt>
                <c:pt idx="13">
                  <c:v>0.054364484</c:v>
                </c:pt>
                <c:pt idx="14">
                  <c:v>0.054364485</c:v>
                </c:pt>
                <c:pt idx="15">
                  <c:v>0.054364485</c:v>
                </c:pt>
                <c:pt idx="16">
                  <c:v>0.054364485</c:v>
                </c:pt>
                <c:pt idx="17">
                  <c:v>0.46209812</c:v>
                </c:pt>
                <c:pt idx="18">
                  <c:v>0.054364484</c:v>
                </c:pt>
                <c:pt idx="19">
                  <c:v>0.008504873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978232"/>
        <c:axId val="2076984024"/>
      </c:barChart>
      <c:catAx>
        <c:axId val="2076978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(Standard</a:t>
                </a:r>
                <a:r>
                  <a:rPr lang="en-US" baseline="0"/>
                  <a:t> Name)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2076984024"/>
        <c:crosses val="autoZero"/>
        <c:auto val="1"/>
        <c:lblAlgn val="ctr"/>
        <c:lblOffset val="100"/>
        <c:noMultiLvlLbl val="0"/>
      </c:catAx>
      <c:valAx>
        <c:axId val="2076984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Production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6978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87DD-0128-470D-940D-F00601850600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4580-9E45-4F19-9475-2297EEC5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4580-9E45-4F19-9475-2297EEC5D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4580-9E45-4F19-9475-2297EEC5D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4580-9E45-4F19-9475-2297EEC5D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8463-499E-44E4-A061-C54D5AF55456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g"/><Relationship Id="rId1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g"/><Relationship Id="rId12" Type="http://schemas.openxmlformats.org/officeDocument/2006/relationships/image" Target="../media/image30.jpg"/><Relationship Id="rId13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4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0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g"/><Relationship Id="rId12" Type="http://schemas.openxmlformats.org/officeDocument/2006/relationships/image" Target="../media/image40.jpg"/><Relationship Id="rId13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14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Dismuke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5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Generated Network </a:t>
            </a:r>
            <a:r>
              <a:rPr lang="en-US" i="1" u="sng" dirty="0" smtClean="0"/>
              <a:t>(fixed b)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457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descriptive title?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Generated Network </a:t>
            </a:r>
            <a:r>
              <a:rPr lang="en-US" i="1" u="sng" dirty="0" smtClean="0"/>
              <a:t>(estimated b)</a:t>
            </a:r>
            <a:endParaRPr lang="en-US" i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0" y="457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descriptive title?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MATLAB Counter </a:t>
            </a:r>
            <a:r>
              <a:rPr lang="en-US" i="1" dirty="0" smtClean="0"/>
              <a:t>(fixed b)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FIXEDB_MS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6107" r="28186"/>
          <a:stretch/>
        </p:blipFill>
        <p:spPr>
          <a:xfrm>
            <a:off x="4038600" y="4873755"/>
            <a:ext cx="1823669" cy="1984245"/>
          </a:xfrm>
          <a:prstGeom prst="rect">
            <a:avLst/>
          </a:prstGeom>
        </p:spPr>
      </p:pic>
      <p:pic>
        <p:nvPicPr>
          <p:cNvPr id="43" name="Picture 42" descr="FIXEDB_MIG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5910" r="28039"/>
          <a:stretch/>
        </p:blipFill>
        <p:spPr>
          <a:xfrm>
            <a:off x="1447800" y="4900680"/>
            <a:ext cx="1828628" cy="1984751"/>
          </a:xfrm>
          <a:prstGeom prst="rect">
            <a:avLst/>
          </a:prstGeom>
        </p:spPr>
      </p:pic>
      <p:pic>
        <p:nvPicPr>
          <p:cNvPr id="42" name="Picture 41" descr="FIXEDB_HMO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6304" r="27890"/>
          <a:stretch/>
        </p:blipFill>
        <p:spPr>
          <a:xfrm>
            <a:off x="7010400" y="2819400"/>
            <a:ext cx="1845836" cy="1981529"/>
          </a:xfrm>
          <a:prstGeom prst="rect">
            <a:avLst/>
          </a:prstGeom>
        </p:spPr>
      </p:pic>
      <p:pic>
        <p:nvPicPr>
          <p:cNvPr id="40" name="Picture 39" descr="FIXEDB_GAT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6107" r="27742"/>
          <a:stretch/>
        </p:blipFill>
        <p:spPr>
          <a:xfrm>
            <a:off x="2505562" y="2819400"/>
            <a:ext cx="1833340" cy="1981199"/>
          </a:xfrm>
          <a:prstGeom prst="rect">
            <a:avLst/>
          </a:prstGeom>
        </p:spPr>
      </p:pic>
      <p:pic>
        <p:nvPicPr>
          <p:cNvPr id="32" name="Picture 31" descr="FIXEDB_FKH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6304" r="27595"/>
          <a:stretch/>
        </p:blipFill>
        <p:spPr>
          <a:xfrm>
            <a:off x="152404" y="2819400"/>
            <a:ext cx="1845240" cy="1976428"/>
          </a:xfrm>
          <a:prstGeom prst="rect">
            <a:avLst/>
          </a:prstGeom>
        </p:spPr>
      </p:pic>
      <p:pic>
        <p:nvPicPr>
          <p:cNvPr id="31" name="Picture 30" descr="FIXEDB_CYC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6107" r="28334"/>
          <a:stretch/>
        </p:blipFill>
        <p:spPr>
          <a:xfrm>
            <a:off x="7010400" y="609600"/>
            <a:ext cx="1823762" cy="1984346"/>
          </a:xfrm>
          <a:prstGeom prst="rect">
            <a:avLst/>
          </a:prstGeom>
        </p:spPr>
      </p:pic>
      <p:pic>
        <p:nvPicPr>
          <p:cNvPr id="11" name="Picture 10" descr="FIXEDB_CIN5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5910" r="28186"/>
          <a:stretch/>
        </p:blipFill>
        <p:spPr>
          <a:xfrm>
            <a:off x="4724400" y="633898"/>
            <a:ext cx="1809747" cy="1950956"/>
          </a:xfrm>
          <a:prstGeom prst="rect">
            <a:avLst/>
          </a:prstGeom>
        </p:spPr>
      </p:pic>
      <p:pic>
        <p:nvPicPr>
          <p:cNvPr id="10" name="Picture 9" descr="FIXEDB_ASG1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5959" r="27890" b="1"/>
          <a:stretch/>
        </p:blipFill>
        <p:spPr>
          <a:xfrm>
            <a:off x="2519098" y="617534"/>
            <a:ext cx="1824302" cy="1967293"/>
          </a:xfrm>
          <a:prstGeom prst="rect">
            <a:avLst/>
          </a:prstGeom>
        </p:spPr>
      </p:pic>
      <p:pic>
        <p:nvPicPr>
          <p:cNvPr id="3" name="Picture 2" descr="FIXEDB_ACE2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107" r="28245"/>
          <a:stretch/>
        </p:blipFill>
        <p:spPr>
          <a:xfrm>
            <a:off x="152400" y="614606"/>
            <a:ext cx="1838907" cy="1976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202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Effects of WT &amp;dZAP1 on expressions of various genes (</a:t>
            </a:r>
            <a:r>
              <a:rPr lang="en-US" sz="2400" i="1" u="sng" dirty="0" smtClean="0"/>
              <a:t>with fixed 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04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ASG1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0480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ACE2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67347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CIN5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CYC8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FKH2</a:t>
            </a:r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19702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GAT3</a:t>
            </a:r>
            <a:endParaRPr lang="en-US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HMO1</a:t>
            </a:r>
            <a:endParaRPr lang="en-US" sz="1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4600" y="46482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MIG2</a:t>
            </a:r>
            <a:endParaRPr lang="en-US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5400" y="46482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MSN2</a:t>
            </a:r>
            <a:endParaRPr lang="en-US" sz="1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FIXEDB_GLN3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6501" r="27890"/>
          <a:stretch/>
        </p:blipFill>
        <p:spPr>
          <a:xfrm>
            <a:off x="4781547" y="2819400"/>
            <a:ext cx="1846573" cy="197815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0" y="4800600"/>
            <a:ext cx="906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467347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GLN3</a:t>
            </a:r>
            <a:endParaRPr lang="en-US" sz="1800" dirty="0"/>
          </a:p>
        </p:txBody>
      </p:sp>
      <p:pic>
        <p:nvPicPr>
          <p:cNvPr id="45" name="Picture 44" descr="FIXEDB_ASG1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8" t="6698" r="9273" b="78527"/>
          <a:stretch/>
        </p:blipFill>
        <p:spPr>
          <a:xfrm>
            <a:off x="7162800" y="5602660"/>
            <a:ext cx="1981200" cy="11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FIXEDB_ZAP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5723" r="28603"/>
          <a:stretch/>
        </p:blipFill>
        <p:spPr>
          <a:xfrm>
            <a:off x="3819309" y="4877975"/>
            <a:ext cx="1819491" cy="1980025"/>
          </a:xfrm>
          <a:prstGeom prst="rect">
            <a:avLst/>
          </a:prstGeom>
        </p:spPr>
      </p:pic>
      <p:pic>
        <p:nvPicPr>
          <p:cNvPr id="45" name="Picture 44" descr="FIXEDB_YOX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6107" r="27891"/>
          <a:stretch/>
        </p:blipFill>
        <p:spPr>
          <a:xfrm>
            <a:off x="1447800" y="4891662"/>
            <a:ext cx="1837499" cy="1981199"/>
          </a:xfrm>
          <a:prstGeom prst="rect">
            <a:avLst/>
          </a:prstGeom>
        </p:spPr>
      </p:pic>
      <p:pic>
        <p:nvPicPr>
          <p:cNvPr id="44" name="Picture 43" descr="FIXEDB_YLR278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6304" r="27891"/>
          <a:stretch/>
        </p:blipFill>
        <p:spPr>
          <a:xfrm>
            <a:off x="7010403" y="2742437"/>
            <a:ext cx="1842070" cy="1981963"/>
          </a:xfrm>
          <a:prstGeom prst="rect">
            <a:avLst/>
          </a:prstGeom>
        </p:spPr>
      </p:pic>
      <p:pic>
        <p:nvPicPr>
          <p:cNvPr id="42" name="Picture 41" descr="FIXEDB_YHP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6304" r="28334"/>
          <a:stretch/>
        </p:blipFill>
        <p:spPr>
          <a:xfrm>
            <a:off x="4873923" y="2743200"/>
            <a:ext cx="1831677" cy="1984245"/>
          </a:xfrm>
          <a:prstGeom prst="rect">
            <a:avLst/>
          </a:prstGeom>
        </p:spPr>
      </p:pic>
      <p:pic>
        <p:nvPicPr>
          <p:cNvPr id="41" name="Picture 40" descr="FIXEDB_SWI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6107" r="27594"/>
          <a:stretch/>
        </p:blipFill>
        <p:spPr>
          <a:xfrm>
            <a:off x="2514600" y="2744921"/>
            <a:ext cx="1848367" cy="1979479"/>
          </a:xfrm>
          <a:prstGeom prst="rect">
            <a:avLst/>
          </a:prstGeom>
        </p:spPr>
      </p:pic>
      <p:pic>
        <p:nvPicPr>
          <p:cNvPr id="40" name="Picture 39" descr="FIXEDB_STB5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6107" r="28186"/>
          <a:stretch/>
        </p:blipFill>
        <p:spPr>
          <a:xfrm>
            <a:off x="304800" y="2743200"/>
            <a:ext cx="1830524" cy="1978151"/>
          </a:xfrm>
          <a:prstGeom prst="rect">
            <a:avLst/>
          </a:prstGeom>
        </p:spPr>
      </p:pic>
      <p:pic>
        <p:nvPicPr>
          <p:cNvPr id="11" name="Picture 10" descr="FIXEDB_SNF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6304" r="28481"/>
          <a:stretch/>
        </p:blipFill>
        <p:spPr>
          <a:xfrm>
            <a:off x="7014510" y="609602"/>
            <a:ext cx="1824690" cy="1981198"/>
          </a:xfrm>
          <a:prstGeom prst="rect">
            <a:avLst/>
          </a:prstGeom>
        </p:spPr>
      </p:pic>
      <p:pic>
        <p:nvPicPr>
          <p:cNvPr id="10" name="Picture 9" descr="FIXEDB_SFP1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6107" r="28334"/>
          <a:stretch/>
        </p:blipFill>
        <p:spPr>
          <a:xfrm>
            <a:off x="4800600" y="609600"/>
            <a:ext cx="1824502" cy="1980633"/>
          </a:xfrm>
          <a:prstGeom prst="rect">
            <a:avLst/>
          </a:prstGeom>
        </p:spPr>
      </p:pic>
      <p:pic>
        <p:nvPicPr>
          <p:cNvPr id="4" name="Picture 3" descr="FIXEDB_RIF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910" r="28039"/>
          <a:stretch/>
        </p:blipFill>
        <p:spPr>
          <a:xfrm>
            <a:off x="2523006" y="609600"/>
            <a:ext cx="1820394" cy="1980316"/>
          </a:xfrm>
          <a:prstGeom prst="rect">
            <a:avLst/>
          </a:prstGeom>
        </p:spPr>
      </p:pic>
      <p:pic>
        <p:nvPicPr>
          <p:cNvPr id="3" name="Picture 2" descr="FIXEDB_PDR1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6304" r="27891"/>
          <a:stretch/>
        </p:blipFill>
        <p:spPr>
          <a:xfrm>
            <a:off x="304818" y="609392"/>
            <a:ext cx="1849891" cy="198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202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Effects of WT &amp;dZAP1 on expressions of various genes (</a:t>
            </a:r>
            <a:r>
              <a:rPr lang="en-US" sz="2400" i="1" u="sng" dirty="0" smtClean="0"/>
              <a:t>with fixed 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PDR1</a:t>
            </a:r>
            <a:endParaRPr lang="en-US" sz="1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1242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RIF1</a:t>
            </a:r>
            <a:endParaRPr lang="en-US" sz="1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864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SFP1</a:t>
            </a:r>
            <a:endParaRPr lang="en-US" sz="1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SNF6</a:t>
            </a:r>
            <a:endParaRPr lang="en-US" sz="1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144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STB5</a:t>
            </a:r>
            <a:endParaRPr lang="en-US" sz="1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SWI5</a:t>
            </a:r>
            <a:endParaRPr lang="en-US" sz="1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864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YHP1</a:t>
            </a:r>
            <a:endParaRPr lang="en-US" sz="1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467600" y="25146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YLR278C</a:t>
            </a:r>
            <a:endParaRPr lang="en-US" sz="1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81200" y="47244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YOX1</a:t>
            </a:r>
            <a:endParaRPr lang="en-US" sz="1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962400" y="47244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ZAP1</a:t>
            </a:r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4800600"/>
            <a:ext cx="906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FIXEDB_ASG1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8" t="6698" r="9273" b="78527"/>
          <a:stretch/>
        </p:blipFill>
        <p:spPr>
          <a:xfrm>
            <a:off x="7162800" y="5602660"/>
            <a:ext cx="1981200" cy="11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MATLAB Counter </a:t>
            </a:r>
            <a:r>
              <a:rPr lang="en-US" i="1" dirty="0" smtClean="0"/>
              <a:t>(estimated b)</a:t>
            </a:r>
            <a:endParaRPr lang="en-US" i="1" dirty="0"/>
          </a:p>
        </p:txBody>
      </p:sp>
      <p:pic>
        <p:nvPicPr>
          <p:cNvPr id="4" name="Content Placeholder 2" descr="ESTB_COUNT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6199"/>
          <a:stretch/>
        </p:blipFill>
        <p:spPr>
          <a:xfrm>
            <a:off x="1524000" y="1371600"/>
            <a:ext cx="6161363" cy="5211763"/>
          </a:xfrm>
        </p:spPr>
      </p:pic>
    </p:spTree>
    <p:extLst>
      <p:ext uri="{BB962C8B-B14F-4D97-AF65-F5344CB8AC3E}">
        <p14:creationId xmlns:p14="http://schemas.microsoft.com/office/powerpoint/2010/main" val="318286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STB_MSN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6107" r="28334"/>
          <a:stretch/>
        </p:blipFill>
        <p:spPr>
          <a:xfrm>
            <a:off x="4267200" y="4876803"/>
            <a:ext cx="1825020" cy="1981197"/>
          </a:xfrm>
          <a:prstGeom prst="rect">
            <a:avLst/>
          </a:prstGeom>
        </p:spPr>
      </p:pic>
      <p:pic>
        <p:nvPicPr>
          <p:cNvPr id="24" name="Picture 23" descr="ESTB_MIG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6304" r="28186"/>
          <a:stretch/>
        </p:blipFill>
        <p:spPr>
          <a:xfrm>
            <a:off x="1981189" y="4876803"/>
            <a:ext cx="1837185" cy="1981197"/>
          </a:xfrm>
          <a:prstGeom prst="rect">
            <a:avLst/>
          </a:prstGeom>
        </p:spPr>
      </p:pic>
      <p:pic>
        <p:nvPicPr>
          <p:cNvPr id="23" name="Picture 22" descr="ESTB_HMO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5910" r="28039"/>
          <a:stretch/>
        </p:blipFill>
        <p:spPr>
          <a:xfrm>
            <a:off x="6998299" y="2743200"/>
            <a:ext cx="1917101" cy="2057399"/>
          </a:xfrm>
          <a:prstGeom prst="rect">
            <a:avLst/>
          </a:prstGeom>
        </p:spPr>
      </p:pic>
      <p:pic>
        <p:nvPicPr>
          <p:cNvPr id="22" name="Picture 21" descr="ESTB_GLN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6304" r="28186"/>
          <a:stretch/>
        </p:blipFill>
        <p:spPr>
          <a:xfrm>
            <a:off x="4724400" y="2732211"/>
            <a:ext cx="1905000" cy="2068389"/>
          </a:xfrm>
          <a:prstGeom prst="rect">
            <a:avLst/>
          </a:prstGeom>
        </p:spPr>
      </p:pic>
      <p:pic>
        <p:nvPicPr>
          <p:cNvPr id="21" name="Picture 20" descr="ESTB_GAT3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5713" r="28186"/>
          <a:stretch/>
        </p:blipFill>
        <p:spPr>
          <a:xfrm>
            <a:off x="2498216" y="2819400"/>
            <a:ext cx="1755462" cy="1905000"/>
          </a:xfrm>
          <a:prstGeom prst="rect">
            <a:avLst/>
          </a:prstGeom>
        </p:spPr>
      </p:pic>
      <p:pic>
        <p:nvPicPr>
          <p:cNvPr id="20" name="Picture 19" descr="ESTB_FKH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713" r="27298"/>
          <a:stretch/>
        </p:blipFill>
        <p:spPr>
          <a:xfrm>
            <a:off x="278942" y="2743200"/>
            <a:ext cx="1854658" cy="1981197"/>
          </a:xfrm>
          <a:prstGeom prst="rect">
            <a:avLst/>
          </a:prstGeom>
        </p:spPr>
      </p:pic>
      <p:pic>
        <p:nvPicPr>
          <p:cNvPr id="19" name="Picture 18" descr="ESTB_CYC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6304" r="28039"/>
          <a:stretch/>
        </p:blipFill>
        <p:spPr>
          <a:xfrm>
            <a:off x="6997849" y="533400"/>
            <a:ext cx="1841351" cy="1981198"/>
          </a:xfrm>
          <a:prstGeom prst="rect">
            <a:avLst/>
          </a:prstGeom>
        </p:spPr>
      </p:pic>
      <p:pic>
        <p:nvPicPr>
          <p:cNvPr id="18" name="Picture 17" descr="ESTB_CIN5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5910" r="28186"/>
          <a:stretch/>
        </p:blipFill>
        <p:spPr>
          <a:xfrm>
            <a:off x="4724400" y="533400"/>
            <a:ext cx="1829498" cy="1981198"/>
          </a:xfrm>
          <a:prstGeom prst="rect">
            <a:avLst/>
          </a:prstGeom>
        </p:spPr>
      </p:pic>
      <p:pic>
        <p:nvPicPr>
          <p:cNvPr id="17" name="Picture 16" descr="ESTB_ASG1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5910" r="27595"/>
          <a:stretch/>
        </p:blipFill>
        <p:spPr>
          <a:xfrm>
            <a:off x="2422016" y="533400"/>
            <a:ext cx="1845184" cy="1984674"/>
          </a:xfrm>
          <a:prstGeom prst="rect">
            <a:avLst/>
          </a:prstGeom>
        </p:spPr>
      </p:pic>
      <p:pic>
        <p:nvPicPr>
          <p:cNvPr id="4" name="Picture 3" descr="ESTB_ACE2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r="27891"/>
          <a:stretch/>
        </p:blipFill>
        <p:spPr>
          <a:xfrm>
            <a:off x="76200" y="535560"/>
            <a:ext cx="2022269" cy="197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202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Effects of WT &amp;dZAP1 on expressions of various genes (</a:t>
            </a:r>
            <a:r>
              <a:rPr lang="en-US" sz="2400" i="1" u="sng" dirty="0" smtClean="0"/>
              <a:t>with </a:t>
            </a:r>
            <a:r>
              <a:rPr lang="en-US" sz="2400" i="1" u="sng" dirty="0" smtClean="0"/>
              <a:t>estimated 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1616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ASG1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ACE2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1898" y="1752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CIN5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CYC8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FKH2</a:t>
            </a:r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50918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GAT3</a:t>
            </a:r>
            <a:endParaRPr lang="en-US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HMO1</a:t>
            </a:r>
            <a:endParaRPr lang="en-US" sz="1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7400" y="60960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MIG2</a:t>
            </a:r>
            <a:endParaRPr lang="en-US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00600" y="46482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MSN2</a:t>
            </a:r>
            <a:endParaRPr lang="en-US" sz="1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4800600"/>
            <a:ext cx="906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334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GLN3</a:t>
            </a:r>
            <a:endParaRPr lang="en-US" sz="1800" dirty="0"/>
          </a:p>
        </p:txBody>
      </p:sp>
      <p:pic>
        <p:nvPicPr>
          <p:cNvPr id="45" name="Picture 44" descr="FIXEDB_ASG1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8" t="6698" r="9273" b="78527"/>
          <a:stretch/>
        </p:blipFill>
        <p:spPr>
          <a:xfrm>
            <a:off x="7162800" y="5602660"/>
            <a:ext cx="1981200" cy="11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STB_ZAP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5977" r="28792"/>
          <a:stretch/>
        </p:blipFill>
        <p:spPr>
          <a:xfrm>
            <a:off x="4114800" y="4892760"/>
            <a:ext cx="1828800" cy="1979031"/>
          </a:xfrm>
          <a:prstGeom prst="rect">
            <a:avLst/>
          </a:prstGeom>
        </p:spPr>
      </p:pic>
      <p:pic>
        <p:nvPicPr>
          <p:cNvPr id="15" name="Picture 14" descr="ESTB_YOX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6501" r="27447"/>
          <a:stretch/>
        </p:blipFill>
        <p:spPr>
          <a:xfrm>
            <a:off x="1767554" y="4876800"/>
            <a:ext cx="1890046" cy="1980026"/>
          </a:xfrm>
          <a:prstGeom prst="rect">
            <a:avLst/>
          </a:prstGeom>
        </p:spPr>
      </p:pic>
      <p:pic>
        <p:nvPicPr>
          <p:cNvPr id="14" name="Picture 13" descr="ESTB_YLR278C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6304" r="27299"/>
          <a:stretch/>
        </p:blipFill>
        <p:spPr>
          <a:xfrm>
            <a:off x="7062257" y="2815708"/>
            <a:ext cx="1853143" cy="1984892"/>
          </a:xfrm>
          <a:prstGeom prst="rect">
            <a:avLst/>
          </a:prstGeom>
        </p:spPr>
      </p:pic>
      <p:pic>
        <p:nvPicPr>
          <p:cNvPr id="13" name="Picture 12" descr="ESTB_YHP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910" r="28039"/>
          <a:stretch/>
        </p:blipFill>
        <p:spPr>
          <a:xfrm>
            <a:off x="4876800" y="2816355"/>
            <a:ext cx="1840622" cy="1984245"/>
          </a:xfrm>
          <a:prstGeom prst="rect">
            <a:avLst/>
          </a:prstGeom>
        </p:spPr>
      </p:pic>
      <p:pic>
        <p:nvPicPr>
          <p:cNvPr id="12" name="Picture 11" descr="ESTB_SWI5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6501" r="26709"/>
          <a:stretch/>
        </p:blipFill>
        <p:spPr>
          <a:xfrm>
            <a:off x="2514600" y="2819403"/>
            <a:ext cx="1882814" cy="1981197"/>
          </a:xfrm>
          <a:prstGeom prst="rect">
            <a:avLst/>
          </a:prstGeom>
        </p:spPr>
      </p:pic>
      <p:pic>
        <p:nvPicPr>
          <p:cNvPr id="9" name="Picture 8" descr="ESTB_STB5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6107" r="28038"/>
          <a:stretch/>
        </p:blipFill>
        <p:spPr>
          <a:xfrm>
            <a:off x="304800" y="2821719"/>
            <a:ext cx="1831192" cy="1978881"/>
          </a:xfrm>
          <a:prstGeom prst="rect">
            <a:avLst/>
          </a:prstGeom>
        </p:spPr>
      </p:pic>
      <p:pic>
        <p:nvPicPr>
          <p:cNvPr id="8" name="Picture 7" descr="ESTB_SNF6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6304" r="28039"/>
          <a:stretch/>
        </p:blipFill>
        <p:spPr>
          <a:xfrm>
            <a:off x="7010401" y="614120"/>
            <a:ext cx="1828851" cy="1976680"/>
          </a:xfrm>
          <a:prstGeom prst="rect">
            <a:avLst/>
          </a:prstGeom>
        </p:spPr>
      </p:pic>
      <p:pic>
        <p:nvPicPr>
          <p:cNvPr id="7" name="Picture 6" descr="ESTB_SFP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6304" r="28186"/>
          <a:stretch/>
        </p:blipFill>
        <p:spPr>
          <a:xfrm>
            <a:off x="4798795" y="457200"/>
            <a:ext cx="1983005" cy="2133599"/>
          </a:xfrm>
          <a:prstGeom prst="rect">
            <a:avLst/>
          </a:prstGeom>
        </p:spPr>
      </p:pic>
      <p:pic>
        <p:nvPicPr>
          <p:cNvPr id="6" name="Picture 5" descr="ESTB_RIF1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5910" r="28187"/>
          <a:stretch/>
        </p:blipFill>
        <p:spPr>
          <a:xfrm>
            <a:off x="2472488" y="496487"/>
            <a:ext cx="1947112" cy="2094313"/>
          </a:xfrm>
          <a:prstGeom prst="rect">
            <a:avLst/>
          </a:prstGeom>
        </p:spPr>
      </p:pic>
      <p:pic>
        <p:nvPicPr>
          <p:cNvPr id="5" name="Picture 4" descr="ESTB_PDR1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6304" r="27890"/>
          <a:stretch/>
        </p:blipFill>
        <p:spPr>
          <a:xfrm>
            <a:off x="228600" y="618788"/>
            <a:ext cx="1828679" cy="1972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202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Effects of WT &amp;dZAP1 on expressions of various genes (</a:t>
            </a:r>
            <a:r>
              <a:rPr lang="en-US" sz="2400" i="1" u="sng" dirty="0" smtClean="0"/>
              <a:t>with </a:t>
            </a:r>
            <a:r>
              <a:rPr lang="en-US" sz="2400" i="1" u="sng" dirty="0" smtClean="0"/>
              <a:t>estimated 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PDR1</a:t>
            </a:r>
            <a:endParaRPr lang="en-US" sz="1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1242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RIF1</a:t>
            </a:r>
            <a:endParaRPr lang="en-US" sz="1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0" y="1828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SFP1</a:t>
            </a:r>
            <a:endParaRPr lang="en-US" sz="1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00" y="3048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SNF6</a:t>
            </a:r>
            <a:endParaRPr lang="en-US" sz="1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144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STB5</a:t>
            </a:r>
            <a:endParaRPr lang="en-US" sz="1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SWI5</a:t>
            </a:r>
            <a:endParaRPr lang="en-US" sz="1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86400" y="2514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YHP1</a:t>
            </a:r>
            <a:endParaRPr lang="en-US" sz="1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467600" y="25146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YLR278C</a:t>
            </a:r>
            <a:endParaRPr lang="en-US" sz="1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86000" y="47244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YOX1</a:t>
            </a:r>
            <a:endParaRPr lang="en-US" sz="1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57800" y="60960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ZAP1</a:t>
            </a:r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4800600"/>
            <a:ext cx="906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FIXEDB_ASG1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8" t="6698" r="9273" b="78527"/>
          <a:stretch/>
        </p:blipFill>
        <p:spPr>
          <a:xfrm>
            <a:off x="7162800" y="5602660"/>
            <a:ext cx="1981200" cy="11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39738"/>
              </p:ext>
            </p:extLst>
          </p:nvPr>
        </p:nvGraphicFramePr>
        <p:xfrm>
          <a:off x="304800" y="533400"/>
          <a:ext cx="8534400" cy="570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80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41952"/>
              </p:ext>
            </p:extLst>
          </p:nvPr>
        </p:nvGraphicFramePr>
        <p:xfrm>
          <a:off x="533400" y="304800"/>
          <a:ext cx="8305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35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191</Words>
  <Application>Microsoft Macintosh PowerPoint</Application>
  <PresentationFormat>On-screen Show (4:3)</PresentationFormat>
  <Paragraphs>63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Week 14 Assignment</vt:lpstr>
      <vt:lpstr>MATLAB Counter (fixed b)</vt:lpstr>
      <vt:lpstr>Effects of WT &amp;dZAP1 on expressions of various genes (with fixed b)</vt:lpstr>
      <vt:lpstr>Effects of WT &amp;dZAP1 on expressions of various genes (with fixed b)</vt:lpstr>
      <vt:lpstr>MATLAB Counter (estimated b)</vt:lpstr>
      <vt:lpstr>Effects of WT &amp;dZAP1 on expressions of various genes (with estimated b)</vt:lpstr>
      <vt:lpstr>Effects of WT &amp;dZAP1 on expressions of various genes (with estimated b)</vt:lpstr>
      <vt:lpstr>PowerPoint Presentation</vt:lpstr>
      <vt:lpstr>PowerPoint Presentation</vt:lpstr>
      <vt:lpstr>GRNsight Generated Network (fixed b)</vt:lpstr>
      <vt:lpstr>GRNsight Generated Network (estimated b)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14 Assignment</dc:title>
  <dc:creator>WHH Library</dc:creator>
  <cp:lastModifiedBy>Library Guest</cp:lastModifiedBy>
  <cp:revision>26</cp:revision>
  <dcterms:created xsi:type="dcterms:W3CDTF">2015-04-27T23:05:46Z</dcterms:created>
  <dcterms:modified xsi:type="dcterms:W3CDTF">2015-04-30T04:10:01Z</dcterms:modified>
</cp:coreProperties>
</file>