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82" r:id="rId3"/>
    <p:sldId id="280" r:id="rId4"/>
    <p:sldId id="256" r:id="rId5"/>
    <p:sldId id="305" r:id="rId6"/>
    <p:sldId id="289" r:id="rId7"/>
    <p:sldId id="281" r:id="rId8"/>
    <p:sldId id="271" r:id="rId9"/>
    <p:sldId id="257" r:id="rId10"/>
    <p:sldId id="258" r:id="rId11"/>
    <p:sldId id="307" r:id="rId12"/>
    <p:sldId id="259" r:id="rId13"/>
    <p:sldId id="261" r:id="rId14"/>
    <p:sldId id="288" r:id="rId15"/>
    <p:sldId id="264" r:id="rId16"/>
    <p:sldId id="262" r:id="rId17"/>
    <p:sldId id="295" r:id="rId18"/>
    <p:sldId id="265" r:id="rId19"/>
    <p:sldId id="266" r:id="rId20"/>
    <p:sldId id="267" r:id="rId21"/>
    <p:sldId id="279" r:id="rId22"/>
    <p:sldId id="278" r:id="rId23"/>
    <p:sldId id="270" r:id="rId24"/>
    <p:sldId id="302" r:id="rId25"/>
    <p:sldId id="272" r:id="rId26"/>
    <p:sldId id="273" r:id="rId27"/>
    <p:sldId id="291" r:id="rId28"/>
    <p:sldId id="290" r:id="rId29"/>
    <p:sldId id="275" r:id="rId30"/>
    <p:sldId id="303" r:id="rId31"/>
    <p:sldId id="269" r:id="rId32"/>
    <p:sldId id="277" r:id="rId33"/>
    <p:sldId id="297" r:id="rId34"/>
    <p:sldId id="298" r:id="rId35"/>
    <p:sldId id="296" r:id="rId36"/>
    <p:sldId id="299" r:id="rId37"/>
    <p:sldId id="300" r:id="rId38"/>
    <p:sldId id="301" r:id="rId39"/>
    <p:sldId id="284" r:id="rId40"/>
    <p:sldId id="285" r:id="rId41"/>
    <p:sldId id="286" r:id="rId42"/>
    <p:sldId id="293" r:id="rId43"/>
    <p:sldId id="292" r:id="rId44"/>
    <p:sldId id="294" r:id="rId45"/>
    <p:sldId id="308" r:id="rId4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634" autoAdjust="0"/>
    <p:restoredTop sz="94628" autoAdjust="0"/>
  </p:normalViewPr>
  <p:slideViewPr>
    <p:cSldViewPr>
      <p:cViewPr>
        <p:scale>
          <a:sx n="75" d="100"/>
          <a:sy n="75" d="100"/>
        </p:scale>
        <p:origin x="-100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C204-1E7B-4285-8605-A6ADB294F875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47BE5-2D76-46BC-ACE6-68F3F4DF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4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40D6-092A-424E-83B3-D402839AA8BC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FA53-1D37-4293-A00D-F36F43674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7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AD6C-BE51-4858-9157-474702FC18E2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0C5F-4C04-464C-A3DF-4F75335ED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1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B9F7-A447-4DCC-B4F9-D24F00121345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2DA3-9DF5-4EBB-B7B5-03319C10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9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A4FE-01E5-4EF9-8B7D-902A6D83A142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1819-AC38-4E19-9FB9-7F56E20F7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0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6325-A4DC-4830-A425-7CF6EBC0FB5D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F0FB-9A7E-465A-A8F4-EEF940D4C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7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63AB-B7D0-4B46-BC05-BB053DBF3E5D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4782-E8E5-49E5-B1B4-981CA5A33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5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C42D-88BD-40EA-AC9E-2D5E4451B915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DC3F-1EE1-4415-B2C3-6186322DA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2B0E-FB6F-4421-BD91-8B1BBD5E3317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B4A67-957B-484F-B5D3-7C783D704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A0AC-7B89-49AD-B204-316909F8D2B9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1B36-CAE1-4930-9568-D7050D67C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CBC9-3F67-408A-9D7A-89BC5060974C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A9DA1-D9B4-49FE-8BD3-E46928F41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368D8E-7FD1-4948-9023-BDD51F677B32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B6EB1-8AE2-42CC-92F2-A81820729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hangedetection.com/signup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339933"/>
            </a:gs>
            <a:gs pos="25000">
              <a:srgbClr val="E16977"/>
            </a:gs>
            <a:gs pos="0">
              <a:srgbClr val="FF0000"/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6838"/>
            <a:ext cx="6915150" cy="67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167607" y="228600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dirty="0"/>
              <a:t>capitolul unu</a:t>
            </a:r>
            <a:endParaRPr lang="en-AU" altLang="en-US" dirty="0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4929138" y="228600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dirty="0"/>
              <a:t>capitolul doi</a:t>
            </a:r>
            <a:endParaRPr lang="en-AU" altLang="en-US" dirty="0"/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3347864" y="63246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dirty="0"/>
              <a:t>capitolul trei</a:t>
            </a:r>
            <a:endParaRPr lang="en-AU" alt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68344" y="6186378"/>
            <a:ext cx="11713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 err="1" smtClean="0"/>
              <a:t>Bucuresti</a:t>
            </a:r>
            <a:r>
              <a:rPr lang="en-US" altLang="en-US" dirty="0" smtClean="0"/>
              <a:t>, </a:t>
            </a:r>
          </a:p>
          <a:p>
            <a:r>
              <a:rPr lang="en-US" altLang="en-US" dirty="0" smtClean="0"/>
              <a:t>16.07.15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2542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prez\103_0420\IMGP55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9243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8508" y="1466999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   GM vs. ZM – de </a:t>
            </a:r>
            <a:r>
              <a:rPr lang="en-US" dirty="0" err="1" smtClean="0"/>
              <a:t>avantaje</a:t>
            </a:r>
            <a:r>
              <a:rPr lang="en-US" dirty="0" smtClean="0"/>
              <a:t> / </a:t>
            </a:r>
            <a:r>
              <a:rPr lang="en-US" dirty="0" err="1" smtClean="0"/>
              <a:t>dezavantaje</a:t>
            </a:r>
            <a:r>
              <a:rPr lang="en-US" dirty="0"/>
              <a:t> </a:t>
            </a:r>
            <a:r>
              <a:rPr lang="en-US" dirty="0" err="1" smtClean="0"/>
              <a:t>identificati</a:t>
            </a:r>
            <a:r>
              <a:rPr lang="en-US" dirty="0" smtClean="0"/>
              <a:t> in </a:t>
            </a:r>
            <a:r>
              <a:rPr lang="en-US" dirty="0" err="1" smtClean="0"/>
              <a:t>utilizarea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G:\prez\103_0420\IMGP55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312" y="2340338"/>
            <a:ext cx="3140596" cy="418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:\prez\103_0420\IMGP54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340338"/>
            <a:ext cx="5583281" cy="418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prez\103_0420\IMGP55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3638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G:\prez\103_0420\IMGP55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298"/>
          <a:stretch>
            <a:fillRect/>
          </a:stretch>
        </p:blipFill>
        <p:spPr bwMode="auto">
          <a:xfrm>
            <a:off x="4972099" y="29071"/>
            <a:ext cx="417036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G:\prez\103_0420\IMGP55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2" y="4048173"/>
            <a:ext cx="497363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G:\prez\103_0420\IMGP55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060" y="3709243"/>
            <a:ext cx="417036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G:\prez\101_0415\IMGP54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92" y="1538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G:\prez\101_0415\IMGP54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622" y="3650754"/>
            <a:ext cx="4276328" cy="320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prez\101_0415\IMGP54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66407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G:\prez\101_0415\IMGP54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66407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prez\102_0416\IMGP54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73533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prez\102_0416\IMGP54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990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prez\IMGP55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prez\103_0420\IMGP55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990600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prez\102_0416\IMGP54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025" y="914400"/>
            <a:ext cx="74422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9147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457200" y="1687513"/>
            <a:ext cx="328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/>
              <a:t>diagrame - https://www.draw.io/</a:t>
            </a:r>
            <a:endParaRPr lang="en-AU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8798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33400" y="5029200"/>
            <a:ext cx="3429000" cy="1371600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/>
              <a:t>sumarizează</a:t>
            </a:r>
            <a:endParaRPr lang="en-AU" sz="2400" dirty="0"/>
          </a:p>
        </p:txBody>
      </p:sp>
      <p:pic>
        <p:nvPicPr>
          <p:cNvPr id="2054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prez\103_0420\IMGP55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55600"/>
            <a:ext cx="46101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prez\104_0421\IMGP55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prez\104_0421\IMGP55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820738"/>
            <a:ext cx="73533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prez\103_0420\IMGP55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325" y="914400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\\ADINA_NOU\Adina\training_ADINA_gmo\cuantificare spectroscopie\IMGP45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74816" y="1059889"/>
            <a:ext cx="6393931" cy="47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G:\prez\103_0420\IMGP55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3152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prez\103_0420\IMGP55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4041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prez\103_0420\IMGP55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06400"/>
            <a:ext cx="455295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G:\prez\103_0420\IMGP55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727200"/>
            <a:ext cx="356235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Cal003IM\Desktop\imagini\ADN GNOMIC PROBE 7-21 07.02.2014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325" y="914400"/>
            <a:ext cx="725487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prez\103_0420\IMGP54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990600"/>
            <a:ext cx="734695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14573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86050"/>
            <a:ext cx="39179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157413"/>
            <a:ext cx="3541713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425450" y="1687513"/>
            <a:ext cx="442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/>
              <a:t>planuri cladiri - http://www.floorplanner.com</a:t>
            </a:r>
            <a:endParaRPr lang="en-AU" altLang="en-US"/>
          </a:p>
        </p:txBody>
      </p:sp>
      <p:pic>
        <p:nvPicPr>
          <p:cNvPr id="3078" name="Picture 5" descr="G:\lab_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4935538"/>
            <a:ext cx="39497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5715000" y="274638"/>
            <a:ext cx="3429000" cy="1371600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/>
              <a:t>construiește</a:t>
            </a:r>
            <a:endParaRPr lang="en-AU" sz="2400" dirty="0"/>
          </a:p>
        </p:txBody>
      </p:sp>
      <p:pic>
        <p:nvPicPr>
          <p:cNvPr id="3080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G:\prez\103_0420\IMGP55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6344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G:\prez\103_0420\IMGP55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6" y="1412777"/>
            <a:ext cx="3799344" cy="50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prez\103_0420\IMGP55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G:\prez\103_0420\IMGP55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01058"/>
            <a:ext cx="466344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al003IM\Desktop\imagini\PROBE 32-43mon. 18.03.20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5384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Cal003IM\Desktop\imagini\PROBE 44-54mon gel 2. 18.03.2014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3719"/>
            <a:ext cx="789585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4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prez\103_0420\IMGP55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472942"/>
            <a:ext cx="4398272" cy="32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G:\prez\103_0420\IMGP54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5699"/>
            <a:ext cx="4211960" cy="56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20207" cy="47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untitled.bm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729081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6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G:\prez\103_0420\IMGP55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7082016" cy="53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980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914400"/>
            <a:ext cx="74644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0798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44688"/>
            <a:ext cx="7543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latin typeface="+mn-lt"/>
                <a:cs typeface="+mn-cs"/>
              </a:rPr>
              <a:t>monitorizare schimbari website - http://www.changedetection.com/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dirty="0">
              <a:latin typeface="+mn-lt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9100" y="2305050"/>
          <a:ext cx="8229600" cy="822890"/>
        </p:xfrm>
        <a:graphic>
          <a:graphicData uri="http://schemas.openxmlformats.org/drawingml/2006/table">
            <a:tbl>
              <a:tblPr/>
              <a:tblGrid>
                <a:gridCol w="6583680"/>
                <a:gridCol w="1645920"/>
              </a:tblGrid>
              <a:tr h="182739">
                <a:tc>
                  <a:txBody>
                    <a:bodyPr/>
                    <a:lstStyle/>
                    <a:p>
                      <a:endParaRPr lang="en-AU" sz="1200" i="0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sng">
                          <a:effectLst/>
                          <a:latin typeface="Verdana"/>
                          <a:hlinkClick r:id="rId2"/>
                        </a:rPr>
                        <a:t>Sign up</a:t>
                      </a:r>
                      <a:r>
                        <a:rPr lang="en-AU" sz="1200" i="0"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108">
                <a:tc gridSpan="2"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5478">
                <a:tc>
                  <a:txBody>
                    <a:bodyPr/>
                    <a:lstStyle/>
                    <a:p>
                      <a:r>
                        <a:rPr lang="en-AU" sz="1000" i="1" dirty="0">
                          <a:solidFill>
                            <a:srgbClr val="F0F0F0"/>
                          </a:solidFill>
                          <a:effectLst/>
                          <a:latin typeface="Verdana"/>
                        </a:rPr>
                        <a:t> Automatic website change logs and notification</a:t>
                      </a:r>
                      <a:r>
                        <a:rPr lang="en-AU" sz="1200" i="0" dirty="0">
                          <a:solidFill>
                            <a:srgbClr val="F0F0F0"/>
                          </a:solidFill>
                          <a:effectLst/>
                          <a:latin typeface="Verdana"/>
                        </a:rPr>
                        <a:t> </a:t>
                      </a:r>
                      <a:endParaRPr lang="en-AU" sz="1200" i="0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B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685" marB="45685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4107" name="Picture 1" descr="http://www.changedetection.com/img/cd.logo.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8766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571500" y="3657600"/>
            <a:ext cx="3429000" cy="1371600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/>
              <a:t>fi informart</a:t>
            </a:r>
            <a:endParaRPr lang="en-AU" sz="2400" dirty="0"/>
          </a:p>
        </p:txBody>
      </p:sp>
      <p:pic>
        <p:nvPicPr>
          <p:cNvPr id="4110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356620" y="5878204"/>
            <a:ext cx="1927200" cy="943572"/>
          </a:xfrm>
          <a:custGeom>
            <a:avLst/>
            <a:gdLst>
              <a:gd name="connsiteX0" fmla="*/ 0 w 1800200"/>
              <a:gd name="connsiteY0" fmla="*/ 324036 h 648072"/>
              <a:gd name="connsiteX1" fmla="*/ 900100 w 1800200"/>
              <a:gd name="connsiteY1" fmla="*/ 0 h 648072"/>
              <a:gd name="connsiteX2" fmla="*/ 1800200 w 1800200"/>
              <a:gd name="connsiteY2" fmla="*/ 324036 h 648072"/>
              <a:gd name="connsiteX3" fmla="*/ 900100 w 1800200"/>
              <a:gd name="connsiteY3" fmla="*/ 648072 h 648072"/>
              <a:gd name="connsiteX4" fmla="*/ 0 w 1800200"/>
              <a:gd name="connsiteY4" fmla="*/ 324036 h 648072"/>
              <a:gd name="connsiteX0" fmla="*/ 0 w 1812900"/>
              <a:gd name="connsiteY0" fmla="*/ 98793 h 735789"/>
              <a:gd name="connsiteX1" fmla="*/ 912800 w 1812900"/>
              <a:gd name="connsiteY1" fmla="*/ 79557 h 735789"/>
              <a:gd name="connsiteX2" fmla="*/ 1812900 w 1812900"/>
              <a:gd name="connsiteY2" fmla="*/ 403593 h 735789"/>
              <a:gd name="connsiteX3" fmla="*/ 912800 w 1812900"/>
              <a:gd name="connsiteY3" fmla="*/ 727629 h 735789"/>
              <a:gd name="connsiteX4" fmla="*/ 0 w 1812900"/>
              <a:gd name="connsiteY4" fmla="*/ 98793 h 735789"/>
              <a:gd name="connsiteX0" fmla="*/ 0 w 1914500"/>
              <a:gd name="connsiteY0" fmla="*/ 124519 h 753470"/>
              <a:gd name="connsiteX1" fmla="*/ 912800 w 1914500"/>
              <a:gd name="connsiteY1" fmla="*/ 105283 h 753470"/>
              <a:gd name="connsiteX2" fmla="*/ 1914500 w 1914500"/>
              <a:gd name="connsiteY2" fmla="*/ 73719 h 753470"/>
              <a:gd name="connsiteX3" fmla="*/ 912800 w 1914500"/>
              <a:gd name="connsiteY3" fmla="*/ 753355 h 753470"/>
              <a:gd name="connsiteX4" fmla="*/ 0 w 1914500"/>
              <a:gd name="connsiteY4" fmla="*/ 124519 h 753470"/>
              <a:gd name="connsiteX0" fmla="*/ 0 w 1927200"/>
              <a:gd name="connsiteY0" fmla="*/ 46709 h 943970"/>
              <a:gd name="connsiteX1" fmla="*/ 925500 w 1927200"/>
              <a:gd name="connsiteY1" fmla="*/ 294173 h 943970"/>
              <a:gd name="connsiteX2" fmla="*/ 1927200 w 1927200"/>
              <a:gd name="connsiteY2" fmla="*/ 262609 h 943970"/>
              <a:gd name="connsiteX3" fmla="*/ 925500 w 1927200"/>
              <a:gd name="connsiteY3" fmla="*/ 942245 h 943970"/>
              <a:gd name="connsiteX4" fmla="*/ 0 w 1927200"/>
              <a:gd name="connsiteY4" fmla="*/ 46709 h 943970"/>
              <a:gd name="connsiteX0" fmla="*/ 0 w 1990700"/>
              <a:gd name="connsiteY0" fmla="*/ 44186 h 939741"/>
              <a:gd name="connsiteX1" fmla="*/ 925500 w 1990700"/>
              <a:gd name="connsiteY1" fmla="*/ 291650 h 939741"/>
              <a:gd name="connsiteX2" fmla="*/ 1990700 w 1990700"/>
              <a:gd name="connsiteY2" fmla="*/ 69586 h 939741"/>
              <a:gd name="connsiteX3" fmla="*/ 925500 w 1990700"/>
              <a:gd name="connsiteY3" fmla="*/ 939722 h 939741"/>
              <a:gd name="connsiteX4" fmla="*/ 0 w 1990700"/>
              <a:gd name="connsiteY4" fmla="*/ 44186 h 939741"/>
              <a:gd name="connsiteX0" fmla="*/ 0 w 1927200"/>
              <a:gd name="connsiteY0" fmla="*/ 46532 h 943572"/>
              <a:gd name="connsiteX1" fmla="*/ 925500 w 1927200"/>
              <a:gd name="connsiteY1" fmla="*/ 293996 h 943572"/>
              <a:gd name="connsiteX2" fmla="*/ 1927200 w 1927200"/>
              <a:gd name="connsiteY2" fmla="*/ 249732 h 943572"/>
              <a:gd name="connsiteX3" fmla="*/ 925500 w 1927200"/>
              <a:gd name="connsiteY3" fmla="*/ 942068 h 943572"/>
              <a:gd name="connsiteX4" fmla="*/ 0 w 1927200"/>
              <a:gd name="connsiteY4" fmla="*/ 46532 h 94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200" h="943572">
                <a:moveTo>
                  <a:pt x="0" y="46532"/>
                </a:moveTo>
                <a:cubicBezTo>
                  <a:pt x="0" y="-132428"/>
                  <a:pt x="604300" y="260129"/>
                  <a:pt x="925500" y="293996"/>
                </a:cubicBezTo>
                <a:cubicBezTo>
                  <a:pt x="1246700" y="327863"/>
                  <a:pt x="1927200" y="70772"/>
                  <a:pt x="1927200" y="249732"/>
                </a:cubicBezTo>
                <a:cubicBezTo>
                  <a:pt x="1927200" y="428692"/>
                  <a:pt x="1246700" y="975935"/>
                  <a:pt x="925500" y="942068"/>
                </a:cubicBezTo>
                <a:cubicBezTo>
                  <a:pt x="604300" y="908201"/>
                  <a:pt x="0" y="225492"/>
                  <a:pt x="0" y="46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52041" y="2635206"/>
            <a:ext cx="891921" cy="844316"/>
          </a:xfrm>
          <a:custGeom>
            <a:avLst/>
            <a:gdLst>
              <a:gd name="connsiteX0" fmla="*/ 0 w 1347503"/>
              <a:gd name="connsiteY0" fmla="*/ 324036 h 648072"/>
              <a:gd name="connsiteX1" fmla="*/ 673752 w 1347503"/>
              <a:gd name="connsiteY1" fmla="*/ 0 h 648072"/>
              <a:gd name="connsiteX2" fmla="*/ 1347504 w 1347503"/>
              <a:gd name="connsiteY2" fmla="*/ 324036 h 648072"/>
              <a:gd name="connsiteX3" fmla="*/ 673752 w 1347503"/>
              <a:gd name="connsiteY3" fmla="*/ 648072 h 648072"/>
              <a:gd name="connsiteX4" fmla="*/ 0 w 1347503"/>
              <a:gd name="connsiteY4" fmla="*/ 324036 h 648072"/>
              <a:gd name="connsiteX0" fmla="*/ 96 w 1347600"/>
              <a:gd name="connsiteY0" fmla="*/ 324036 h 472618"/>
              <a:gd name="connsiteX1" fmla="*/ 673848 w 1347600"/>
              <a:gd name="connsiteY1" fmla="*/ 0 h 472618"/>
              <a:gd name="connsiteX2" fmla="*/ 1347600 w 1347600"/>
              <a:gd name="connsiteY2" fmla="*/ 324036 h 472618"/>
              <a:gd name="connsiteX3" fmla="*/ 711948 w 1347600"/>
              <a:gd name="connsiteY3" fmla="*/ 470272 h 472618"/>
              <a:gd name="connsiteX4" fmla="*/ 96 w 1347600"/>
              <a:gd name="connsiteY4" fmla="*/ 324036 h 472618"/>
              <a:gd name="connsiteX0" fmla="*/ 283 w 1347787"/>
              <a:gd name="connsiteY0" fmla="*/ 197036 h 345618"/>
              <a:gd name="connsiteX1" fmla="*/ 648635 w 1347787"/>
              <a:gd name="connsiteY1" fmla="*/ 0 h 345618"/>
              <a:gd name="connsiteX2" fmla="*/ 1347787 w 1347787"/>
              <a:gd name="connsiteY2" fmla="*/ 197036 h 345618"/>
              <a:gd name="connsiteX3" fmla="*/ 712135 w 1347787"/>
              <a:gd name="connsiteY3" fmla="*/ 343272 h 345618"/>
              <a:gd name="connsiteX4" fmla="*/ 283 w 1347787"/>
              <a:gd name="connsiteY4" fmla="*/ 197036 h 345618"/>
              <a:gd name="connsiteX0" fmla="*/ 190 w 1347694"/>
              <a:gd name="connsiteY0" fmla="*/ 23287 h 430796"/>
              <a:gd name="connsiteX1" fmla="*/ 648542 w 1347694"/>
              <a:gd name="connsiteY1" fmla="*/ 67551 h 430796"/>
              <a:gd name="connsiteX2" fmla="*/ 1347694 w 1347694"/>
              <a:gd name="connsiteY2" fmla="*/ 264587 h 430796"/>
              <a:gd name="connsiteX3" fmla="*/ 712042 w 1347694"/>
              <a:gd name="connsiteY3" fmla="*/ 410823 h 430796"/>
              <a:gd name="connsiteX4" fmla="*/ 190 w 1347694"/>
              <a:gd name="connsiteY4" fmla="*/ 23287 h 430796"/>
              <a:gd name="connsiteX0" fmla="*/ 165275 w 721497"/>
              <a:gd name="connsiteY0" fmla="*/ 126239 h 352044"/>
              <a:gd name="connsiteX1" fmla="*/ 22345 w 721497"/>
              <a:gd name="connsiteY1" fmla="*/ 1211 h 352044"/>
              <a:gd name="connsiteX2" fmla="*/ 721497 w 721497"/>
              <a:gd name="connsiteY2" fmla="*/ 198247 h 352044"/>
              <a:gd name="connsiteX3" fmla="*/ 85845 w 721497"/>
              <a:gd name="connsiteY3" fmla="*/ 344483 h 352044"/>
              <a:gd name="connsiteX4" fmla="*/ 165275 w 721497"/>
              <a:gd name="connsiteY4" fmla="*/ 126239 h 352044"/>
              <a:gd name="connsiteX0" fmla="*/ 136961 w 726500"/>
              <a:gd name="connsiteY0" fmla="*/ 195081 h 345760"/>
              <a:gd name="connsiteX1" fmla="*/ 27348 w 726500"/>
              <a:gd name="connsiteY1" fmla="*/ 1 h 345760"/>
              <a:gd name="connsiteX2" fmla="*/ 726500 w 726500"/>
              <a:gd name="connsiteY2" fmla="*/ 197037 h 345760"/>
              <a:gd name="connsiteX3" fmla="*/ 90848 w 726500"/>
              <a:gd name="connsiteY3" fmla="*/ 343273 h 345760"/>
              <a:gd name="connsiteX4" fmla="*/ 136961 w 726500"/>
              <a:gd name="connsiteY4" fmla="*/ 195081 h 345760"/>
              <a:gd name="connsiteX0" fmla="*/ 136961 w 726500"/>
              <a:gd name="connsiteY0" fmla="*/ 160304 h 348537"/>
              <a:gd name="connsiteX1" fmla="*/ 27348 w 726500"/>
              <a:gd name="connsiteY1" fmla="*/ 250 h 348537"/>
              <a:gd name="connsiteX2" fmla="*/ 726500 w 726500"/>
              <a:gd name="connsiteY2" fmla="*/ 197286 h 348537"/>
              <a:gd name="connsiteX3" fmla="*/ 90848 w 726500"/>
              <a:gd name="connsiteY3" fmla="*/ 343522 h 348537"/>
              <a:gd name="connsiteX4" fmla="*/ 136961 w 726500"/>
              <a:gd name="connsiteY4" fmla="*/ 160304 h 348537"/>
              <a:gd name="connsiteX0" fmla="*/ 128696 w 584966"/>
              <a:gd name="connsiteY0" fmla="*/ 162191 h 388095"/>
              <a:gd name="connsiteX1" fmla="*/ 19083 w 584966"/>
              <a:gd name="connsiteY1" fmla="*/ 2137 h 388095"/>
              <a:gd name="connsiteX2" fmla="*/ 584966 w 584966"/>
              <a:gd name="connsiteY2" fmla="*/ 280900 h 388095"/>
              <a:gd name="connsiteX3" fmla="*/ 82583 w 584966"/>
              <a:gd name="connsiteY3" fmla="*/ 345409 h 388095"/>
              <a:gd name="connsiteX4" fmla="*/ 128696 w 584966"/>
              <a:gd name="connsiteY4" fmla="*/ 162191 h 38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966" h="388095">
                <a:moveTo>
                  <a:pt x="128696" y="162191"/>
                </a:moveTo>
                <a:cubicBezTo>
                  <a:pt x="118113" y="104979"/>
                  <a:pt x="-56962" y="-17648"/>
                  <a:pt x="19083" y="2137"/>
                </a:cubicBezTo>
                <a:cubicBezTo>
                  <a:pt x="95128" y="21922"/>
                  <a:pt x="584966" y="101940"/>
                  <a:pt x="584966" y="280900"/>
                </a:cubicBezTo>
                <a:cubicBezTo>
                  <a:pt x="584966" y="459860"/>
                  <a:pt x="158628" y="365194"/>
                  <a:pt x="82583" y="345409"/>
                </a:cubicBezTo>
                <a:cubicBezTo>
                  <a:pt x="6538" y="325624"/>
                  <a:pt x="139279" y="219403"/>
                  <a:pt x="128696" y="1621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092" y="3016250"/>
            <a:ext cx="2013628" cy="720080"/>
          </a:xfrm>
          <a:custGeom>
            <a:avLst/>
            <a:gdLst>
              <a:gd name="connsiteX0" fmla="*/ 0 w 1800200"/>
              <a:gd name="connsiteY0" fmla="*/ 324036 h 648072"/>
              <a:gd name="connsiteX1" fmla="*/ 900100 w 1800200"/>
              <a:gd name="connsiteY1" fmla="*/ 0 h 648072"/>
              <a:gd name="connsiteX2" fmla="*/ 1800200 w 1800200"/>
              <a:gd name="connsiteY2" fmla="*/ 324036 h 648072"/>
              <a:gd name="connsiteX3" fmla="*/ 900100 w 1800200"/>
              <a:gd name="connsiteY3" fmla="*/ 648072 h 648072"/>
              <a:gd name="connsiteX4" fmla="*/ 0 w 1800200"/>
              <a:gd name="connsiteY4" fmla="*/ 324036 h 648072"/>
              <a:gd name="connsiteX0" fmla="*/ 0 w 1800244"/>
              <a:gd name="connsiteY0" fmla="*/ 324036 h 653096"/>
              <a:gd name="connsiteX1" fmla="*/ 900100 w 1800244"/>
              <a:gd name="connsiteY1" fmla="*/ 0 h 653096"/>
              <a:gd name="connsiteX2" fmla="*/ 1800200 w 1800244"/>
              <a:gd name="connsiteY2" fmla="*/ 324036 h 653096"/>
              <a:gd name="connsiteX3" fmla="*/ 927100 w 1800244"/>
              <a:gd name="connsiteY3" fmla="*/ 507670 h 653096"/>
              <a:gd name="connsiteX4" fmla="*/ 900100 w 1800244"/>
              <a:gd name="connsiteY4" fmla="*/ 648072 h 653096"/>
              <a:gd name="connsiteX5" fmla="*/ 0 w 1800244"/>
              <a:gd name="connsiteY5" fmla="*/ 324036 h 653096"/>
              <a:gd name="connsiteX0" fmla="*/ 8 w 1800252"/>
              <a:gd name="connsiteY0" fmla="*/ 158936 h 487996"/>
              <a:gd name="connsiteX1" fmla="*/ 887408 w 1800252"/>
              <a:gd name="connsiteY1" fmla="*/ 0 h 487996"/>
              <a:gd name="connsiteX2" fmla="*/ 1800208 w 1800252"/>
              <a:gd name="connsiteY2" fmla="*/ 158936 h 487996"/>
              <a:gd name="connsiteX3" fmla="*/ 927108 w 1800252"/>
              <a:gd name="connsiteY3" fmla="*/ 342570 h 487996"/>
              <a:gd name="connsiteX4" fmla="*/ 900108 w 1800252"/>
              <a:gd name="connsiteY4" fmla="*/ 482972 h 487996"/>
              <a:gd name="connsiteX5" fmla="*/ 8 w 1800252"/>
              <a:gd name="connsiteY5" fmla="*/ 158936 h 487996"/>
              <a:gd name="connsiteX0" fmla="*/ 10 w 1800254"/>
              <a:gd name="connsiteY0" fmla="*/ 256695 h 585755"/>
              <a:gd name="connsiteX1" fmla="*/ 887410 w 1800254"/>
              <a:gd name="connsiteY1" fmla="*/ 97759 h 585755"/>
              <a:gd name="connsiteX2" fmla="*/ 1800210 w 1800254"/>
              <a:gd name="connsiteY2" fmla="*/ 256695 h 585755"/>
              <a:gd name="connsiteX3" fmla="*/ 927110 w 1800254"/>
              <a:gd name="connsiteY3" fmla="*/ 440329 h 585755"/>
              <a:gd name="connsiteX4" fmla="*/ 900110 w 1800254"/>
              <a:gd name="connsiteY4" fmla="*/ 580731 h 585755"/>
              <a:gd name="connsiteX5" fmla="*/ 10 w 1800254"/>
              <a:gd name="connsiteY5" fmla="*/ 256695 h 585755"/>
              <a:gd name="connsiteX0" fmla="*/ 8 w 1800252"/>
              <a:gd name="connsiteY0" fmla="*/ 225794 h 554854"/>
              <a:gd name="connsiteX1" fmla="*/ 887408 w 1800252"/>
              <a:gd name="connsiteY1" fmla="*/ 66858 h 554854"/>
              <a:gd name="connsiteX2" fmla="*/ 1800208 w 1800252"/>
              <a:gd name="connsiteY2" fmla="*/ 225794 h 554854"/>
              <a:gd name="connsiteX3" fmla="*/ 927108 w 1800252"/>
              <a:gd name="connsiteY3" fmla="*/ 409428 h 554854"/>
              <a:gd name="connsiteX4" fmla="*/ 900108 w 1800252"/>
              <a:gd name="connsiteY4" fmla="*/ 549830 h 554854"/>
              <a:gd name="connsiteX5" fmla="*/ 8 w 1800252"/>
              <a:gd name="connsiteY5" fmla="*/ 225794 h 55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252" h="554854">
                <a:moveTo>
                  <a:pt x="8" y="225794"/>
                </a:moveTo>
                <a:cubicBezTo>
                  <a:pt x="-2109" y="145299"/>
                  <a:pt x="441096" y="-123642"/>
                  <a:pt x="887408" y="66858"/>
                </a:cubicBezTo>
                <a:cubicBezTo>
                  <a:pt x="1333720" y="257358"/>
                  <a:pt x="1793591" y="122132"/>
                  <a:pt x="1800208" y="225794"/>
                </a:cubicBezTo>
                <a:cubicBezTo>
                  <a:pt x="1806825" y="329456"/>
                  <a:pt x="1077125" y="355422"/>
                  <a:pt x="927108" y="409428"/>
                </a:cubicBezTo>
                <a:cubicBezTo>
                  <a:pt x="777091" y="463434"/>
                  <a:pt x="1054625" y="580436"/>
                  <a:pt x="900108" y="549830"/>
                </a:cubicBezTo>
                <a:cubicBezTo>
                  <a:pt x="745591" y="519224"/>
                  <a:pt x="2125" y="306289"/>
                  <a:pt x="8" y="22579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276944" y="243632"/>
            <a:ext cx="1706020" cy="548100"/>
          </a:xfrm>
          <a:custGeom>
            <a:avLst/>
            <a:gdLst>
              <a:gd name="connsiteX0" fmla="*/ 0 w 1800200"/>
              <a:gd name="connsiteY0" fmla="*/ 324036 h 648072"/>
              <a:gd name="connsiteX1" fmla="*/ 900100 w 1800200"/>
              <a:gd name="connsiteY1" fmla="*/ 0 h 648072"/>
              <a:gd name="connsiteX2" fmla="*/ 1800200 w 1800200"/>
              <a:gd name="connsiteY2" fmla="*/ 324036 h 648072"/>
              <a:gd name="connsiteX3" fmla="*/ 900100 w 1800200"/>
              <a:gd name="connsiteY3" fmla="*/ 648072 h 648072"/>
              <a:gd name="connsiteX4" fmla="*/ 0 w 1800200"/>
              <a:gd name="connsiteY4" fmla="*/ 324036 h 648072"/>
              <a:gd name="connsiteX0" fmla="*/ 69046 w 1869246"/>
              <a:gd name="connsiteY0" fmla="*/ 324036 h 675100"/>
              <a:gd name="connsiteX1" fmla="*/ 969146 w 1869246"/>
              <a:gd name="connsiteY1" fmla="*/ 0 h 675100"/>
              <a:gd name="connsiteX2" fmla="*/ 1869246 w 1869246"/>
              <a:gd name="connsiteY2" fmla="*/ 324036 h 675100"/>
              <a:gd name="connsiteX3" fmla="*/ 969146 w 1869246"/>
              <a:gd name="connsiteY3" fmla="*/ 648072 h 675100"/>
              <a:gd name="connsiteX4" fmla="*/ 162882 w 1869246"/>
              <a:gd name="connsiteY4" fmla="*/ 619968 h 675100"/>
              <a:gd name="connsiteX5" fmla="*/ 69046 w 1869246"/>
              <a:gd name="connsiteY5" fmla="*/ 324036 h 675100"/>
              <a:gd name="connsiteX0" fmla="*/ 70920 w 1871120"/>
              <a:gd name="connsiteY0" fmla="*/ 197036 h 548100"/>
              <a:gd name="connsiteX1" fmla="*/ 996420 w 1871120"/>
              <a:gd name="connsiteY1" fmla="*/ 0 h 548100"/>
              <a:gd name="connsiteX2" fmla="*/ 1871120 w 1871120"/>
              <a:gd name="connsiteY2" fmla="*/ 197036 h 548100"/>
              <a:gd name="connsiteX3" fmla="*/ 971020 w 1871120"/>
              <a:gd name="connsiteY3" fmla="*/ 521072 h 548100"/>
              <a:gd name="connsiteX4" fmla="*/ 164756 w 1871120"/>
              <a:gd name="connsiteY4" fmla="*/ 492968 h 548100"/>
              <a:gd name="connsiteX5" fmla="*/ 70920 w 1871120"/>
              <a:gd name="connsiteY5" fmla="*/ 197036 h 548100"/>
              <a:gd name="connsiteX0" fmla="*/ 70920 w 1706020"/>
              <a:gd name="connsiteY0" fmla="*/ 197036 h 548100"/>
              <a:gd name="connsiteX1" fmla="*/ 996420 w 1706020"/>
              <a:gd name="connsiteY1" fmla="*/ 0 h 548100"/>
              <a:gd name="connsiteX2" fmla="*/ 1706020 w 1706020"/>
              <a:gd name="connsiteY2" fmla="*/ 197036 h 548100"/>
              <a:gd name="connsiteX3" fmla="*/ 971020 w 1706020"/>
              <a:gd name="connsiteY3" fmla="*/ 521072 h 548100"/>
              <a:gd name="connsiteX4" fmla="*/ 164756 w 1706020"/>
              <a:gd name="connsiteY4" fmla="*/ 492968 h 548100"/>
              <a:gd name="connsiteX5" fmla="*/ 70920 w 1706020"/>
              <a:gd name="connsiteY5" fmla="*/ 197036 h 5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020" h="548100">
                <a:moveTo>
                  <a:pt x="70920" y="197036"/>
                </a:moveTo>
                <a:cubicBezTo>
                  <a:pt x="209531" y="114875"/>
                  <a:pt x="723903" y="0"/>
                  <a:pt x="996420" y="0"/>
                </a:cubicBezTo>
                <a:cubicBezTo>
                  <a:pt x="1268937" y="0"/>
                  <a:pt x="1706020" y="18076"/>
                  <a:pt x="1706020" y="197036"/>
                </a:cubicBezTo>
                <a:cubicBezTo>
                  <a:pt x="1706020" y="375996"/>
                  <a:pt x="1227897" y="471750"/>
                  <a:pt x="971020" y="521072"/>
                </a:cubicBezTo>
                <a:cubicBezTo>
                  <a:pt x="714143" y="570394"/>
                  <a:pt x="314773" y="546974"/>
                  <a:pt x="164756" y="492968"/>
                </a:cubicBezTo>
                <a:cubicBezTo>
                  <a:pt x="14739" y="438962"/>
                  <a:pt x="-67691" y="279197"/>
                  <a:pt x="70920" y="19703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267200" y="628650"/>
            <a:ext cx="0" cy="554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81100" y="3077528"/>
            <a:ext cx="689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3840163" y="260350"/>
            <a:ext cx="85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/>
              <a:t>intuitie</a:t>
            </a:r>
            <a:endParaRPr lang="en-AU" altLang="en-US"/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3835400" y="6324600"/>
            <a:ext cx="101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/>
              <a:t>senzorial</a:t>
            </a:r>
            <a:endParaRPr lang="en-AU" altLang="en-US"/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38100" y="3059668"/>
            <a:ext cx="1143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dirty="0"/>
              <a:t>e</a:t>
            </a:r>
            <a:r>
              <a:rPr lang="ro-RO" altLang="en-US" dirty="0" smtClean="0"/>
              <a:t>moțional</a:t>
            </a:r>
            <a:endParaRPr lang="en-AU" altLang="en-US" dirty="0"/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8259763" y="3016250"/>
            <a:ext cx="619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/>
              <a:t>logic</a:t>
            </a:r>
            <a:endParaRPr lang="en-AU" altLang="en-US"/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1691680" y="1600200"/>
            <a:ext cx="27892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dirty="0">
                <a:solidFill>
                  <a:srgbClr val="FF0000"/>
                </a:solidFill>
              </a:rPr>
              <a:t>ajutorul acordat</a:t>
            </a:r>
          </a:p>
          <a:p>
            <a:r>
              <a:rPr lang="ro-RO" altLang="en-US" dirty="0">
                <a:solidFill>
                  <a:srgbClr val="FF0000"/>
                </a:solidFill>
              </a:rPr>
              <a:t>celor din jurul tau prin </a:t>
            </a:r>
          </a:p>
          <a:p>
            <a:r>
              <a:rPr lang="ro-RO" altLang="en-US" dirty="0">
                <a:solidFill>
                  <a:srgbClr val="FF0000"/>
                </a:solidFill>
              </a:rPr>
              <a:t>aprecierea acestora</a:t>
            </a:r>
          </a:p>
          <a:p>
            <a:endParaRPr lang="ro-RO" altLang="en-US" dirty="0"/>
          </a:p>
          <a:p>
            <a:r>
              <a:rPr lang="ro-RO" altLang="en-US" dirty="0" smtClean="0"/>
              <a:t>	VALORIFICARE</a:t>
            </a:r>
            <a:endParaRPr lang="en-AU" altLang="en-US" dirty="0"/>
          </a:p>
        </p:txBody>
      </p:sp>
      <p:sp>
        <p:nvSpPr>
          <p:cNvPr id="31754" name="TextBox 12"/>
          <p:cNvSpPr txBox="1">
            <a:spLocks noChangeArrowheads="1"/>
          </p:cNvSpPr>
          <p:nvPr/>
        </p:nvSpPr>
        <p:spPr bwMode="auto">
          <a:xfrm>
            <a:off x="1477962" y="3200400"/>
            <a:ext cx="266198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dirty="0" smtClean="0"/>
              <a:t>	     INCLUZIUNE</a:t>
            </a:r>
          </a:p>
          <a:p>
            <a:endParaRPr lang="ro-RO" altLang="en-US" dirty="0"/>
          </a:p>
          <a:p>
            <a:endParaRPr lang="ro-RO" altLang="en-US" dirty="0" smtClean="0">
              <a:solidFill>
                <a:srgbClr val="FF0000"/>
              </a:solidFill>
            </a:endParaRPr>
          </a:p>
          <a:p>
            <a:endParaRPr lang="ro-RO" altLang="en-US" dirty="0">
              <a:solidFill>
                <a:srgbClr val="FF0000"/>
              </a:solidFill>
            </a:endParaRPr>
          </a:p>
          <a:p>
            <a:endParaRPr lang="ro-RO" altLang="en-US" dirty="0" smtClean="0">
              <a:solidFill>
                <a:srgbClr val="FF0000"/>
              </a:solidFill>
            </a:endParaRPr>
          </a:p>
          <a:p>
            <a:r>
              <a:rPr lang="ro-RO" altLang="en-US" dirty="0" smtClean="0">
                <a:solidFill>
                  <a:srgbClr val="FF0000"/>
                </a:solidFill>
              </a:rPr>
              <a:t>integrarea </a:t>
            </a:r>
            <a:r>
              <a:rPr lang="ro-RO" altLang="en-US" dirty="0">
                <a:solidFill>
                  <a:srgbClr val="FF0000"/>
                </a:solidFill>
              </a:rPr>
              <a:t>profesionala /</a:t>
            </a:r>
          </a:p>
          <a:p>
            <a:r>
              <a:rPr lang="ro-RO" altLang="en-US" dirty="0">
                <a:solidFill>
                  <a:srgbClr val="FF0000"/>
                </a:solidFill>
              </a:rPr>
              <a:t>emotionala  în </a:t>
            </a:r>
            <a:r>
              <a:rPr lang="ro-RO" altLang="en-US" dirty="0" smtClean="0">
                <a:solidFill>
                  <a:srgbClr val="FF0000"/>
                </a:solidFill>
              </a:rPr>
              <a:t>grup</a:t>
            </a:r>
            <a:endParaRPr lang="en-AU" altLang="en-US" dirty="0"/>
          </a:p>
        </p:txBody>
      </p:sp>
      <p:sp>
        <p:nvSpPr>
          <p:cNvPr id="31755" name="TextBox 13"/>
          <p:cNvSpPr txBox="1">
            <a:spLocks noChangeArrowheads="1"/>
          </p:cNvSpPr>
          <p:nvPr/>
        </p:nvSpPr>
        <p:spPr bwMode="auto">
          <a:xfrm>
            <a:off x="4364038" y="1600200"/>
            <a:ext cx="24177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dirty="0">
                <a:solidFill>
                  <a:srgbClr val="FF0000"/>
                </a:solidFill>
              </a:rPr>
              <a:t>viziune asupra viitorului</a:t>
            </a:r>
          </a:p>
          <a:p>
            <a:endParaRPr lang="ro-RO" altLang="en-US" dirty="0"/>
          </a:p>
          <a:p>
            <a:endParaRPr lang="ro-RO" altLang="en-US" dirty="0"/>
          </a:p>
          <a:p>
            <a:endParaRPr lang="ro-RO" altLang="en-US" dirty="0"/>
          </a:p>
          <a:p>
            <a:r>
              <a:rPr lang="ro-RO" altLang="en-US" dirty="0" smtClean="0"/>
              <a:t>SPERANȚĂ REALISTĂ</a:t>
            </a:r>
            <a:endParaRPr lang="en-AU" altLang="en-US" dirty="0"/>
          </a:p>
        </p:txBody>
      </p: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4267200" y="3200400"/>
            <a:ext cx="419505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dirty="0"/>
              <a:t>ORGANIZARE PENTRU SATISFACEREA </a:t>
            </a:r>
          </a:p>
          <a:p>
            <a:r>
              <a:rPr lang="ro-RO" altLang="en-US" dirty="0"/>
              <a:t>CERINTELOR PERSONALE ȘI A MEMBRILOR </a:t>
            </a:r>
          </a:p>
          <a:p>
            <a:r>
              <a:rPr lang="ro-RO" altLang="en-US" dirty="0"/>
              <a:t>GRUPULUI DE APARTENENȚĂ</a:t>
            </a:r>
          </a:p>
          <a:p>
            <a:endParaRPr lang="ro-RO" altLang="en-US" dirty="0" smtClean="0">
              <a:solidFill>
                <a:srgbClr val="FF0000"/>
              </a:solidFill>
            </a:endParaRPr>
          </a:p>
          <a:p>
            <a:endParaRPr lang="ro-RO" altLang="en-US" dirty="0">
              <a:solidFill>
                <a:srgbClr val="FF0000"/>
              </a:solidFill>
            </a:endParaRPr>
          </a:p>
          <a:p>
            <a:r>
              <a:rPr lang="ro-RO" altLang="en-US" dirty="0" smtClean="0">
                <a:solidFill>
                  <a:srgbClr val="FF0000"/>
                </a:solidFill>
              </a:rPr>
              <a:t>etape </a:t>
            </a:r>
            <a:r>
              <a:rPr lang="ro-RO" altLang="en-US" dirty="0">
                <a:solidFill>
                  <a:srgbClr val="FF0000"/>
                </a:solidFill>
              </a:rPr>
              <a:t>necesare indeplinirii rolului personal</a:t>
            </a:r>
          </a:p>
          <a:p>
            <a:r>
              <a:rPr lang="ro-RO" altLang="en-US" dirty="0">
                <a:solidFill>
                  <a:srgbClr val="FF0000"/>
                </a:solidFill>
              </a:rPr>
              <a:t>si al intereselor grupului de apartenenta</a:t>
            </a:r>
          </a:p>
          <a:p>
            <a:endParaRPr lang="ro-RO" altLang="en-US" dirty="0"/>
          </a:p>
          <a:p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181100" y="793750"/>
            <a:ext cx="157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/>
              <a:t>VALORIFICARE </a:t>
            </a:r>
            <a:endParaRPr lang="en-AU" alt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7246938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G:\prez\IMGP55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152400"/>
            <a:ext cx="1554162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G:\prez\IMGP55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200150" y="804863"/>
            <a:ext cx="132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/>
              <a:t>INCLUZIUNE</a:t>
            </a:r>
            <a:endParaRPr lang="en-AU" altLang="en-US"/>
          </a:p>
        </p:txBody>
      </p:sp>
      <p:pic>
        <p:nvPicPr>
          <p:cNvPr id="33797" name="Picture 2" descr="G:\prez\IMGP47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1200150" y="785813"/>
            <a:ext cx="206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dirty="0"/>
              <a:t>SPERANTA REALISTA</a:t>
            </a:r>
            <a:endParaRPr lang="en-AU" altLang="en-US" dirty="0"/>
          </a:p>
        </p:txBody>
      </p:sp>
      <p:pic>
        <p:nvPicPr>
          <p:cNvPr id="34819" name="Picture 6" descr="C:\Users\Cal003IM\Downloads\Untitled Diagram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1811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C:\Users\Cal003IM\Desktop\Franta\DSCN01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578" y="2996952"/>
            <a:ext cx="4563004" cy="34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827" y="243737"/>
            <a:ext cx="5180173" cy="26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677" y="1628800"/>
            <a:ext cx="21812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C:\Users\Cal003IM\Downloads\GRAFIC FP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7" y="1628800"/>
            <a:ext cx="3830903" cy="18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957358"/>
            <a:ext cx="351378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FAPAS, 2014 – TESTE COMPARATIVE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931760" y="260648"/>
            <a:ext cx="140775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RENAR, 2014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996951"/>
            <a:ext cx="25793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PREGATIRE FRANTA, 2006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1017" y="4317499"/>
            <a:ext cx="160909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Banca de gene,</a:t>
            </a:r>
          </a:p>
          <a:p>
            <a:r>
              <a:rPr lang="ro-RO" dirty="0" smtClean="0"/>
              <a:t>Suceava</a:t>
            </a:r>
            <a:endParaRPr lang="en-AU" dirty="0"/>
          </a:p>
        </p:txBody>
      </p:sp>
      <p:cxnSp>
        <p:nvCxnSpPr>
          <p:cNvPr id="4" name="Straight Arrow Connector 3"/>
          <p:cNvCxnSpPr>
            <a:stCxn id="5" idx="3"/>
          </p:cNvCxnSpPr>
          <p:nvPr/>
        </p:nvCxnSpPr>
        <p:spPr>
          <a:xfrm>
            <a:off x="1476885" y="1743486"/>
            <a:ext cx="358811" cy="461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4230" y="15588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LEDOMG</a:t>
            </a:r>
            <a:endParaRPr lang="en-AU" dirty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7" y="3469774"/>
            <a:ext cx="11811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97758" y="3446203"/>
            <a:ext cx="115416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ISTA, 1999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:\Users\Cal003IM\Downloads\Untitled Diagram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1811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181100" y="106983"/>
            <a:ext cx="76064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o-RO" altLang="en-US" dirty="0"/>
              <a:t>ORGANIZARE PENTRU SATISFACEREA </a:t>
            </a:r>
            <a:endParaRPr lang="en-US" altLang="en-US" dirty="0" smtClean="0"/>
          </a:p>
          <a:p>
            <a:r>
              <a:rPr lang="ro-RO" altLang="en-US" dirty="0" smtClean="0"/>
              <a:t>CERINTELOR </a:t>
            </a:r>
            <a:r>
              <a:rPr lang="ro-RO" altLang="en-US" dirty="0"/>
              <a:t>PERSONALE SI A MEMBRILOR </a:t>
            </a:r>
          </a:p>
          <a:p>
            <a:r>
              <a:rPr lang="ro-RO" altLang="en-US" dirty="0"/>
              <a:t>GRUPULUI DE APARTENENTA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72571" cy="555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339933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220" y="2348880"/>
            <a:ext cx="8228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Mul</a:t>
            </a:r>
            <a:r>
              <a:rPr lang="ro-RO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ț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umim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pentru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prezen</a:t>
            </a:r>
            <a:r>
              <a:rPr lang="ro-RO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ță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4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571500" y="3657600"/>
            <a:ext cx="3429000" cy="1371600"/>
          </a:xfrm>
          <a:prstGeom prst="cloud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/>
              <a:t>fi </a:t>
            </a:r>
            <a:r>
              <a:rPr lang="ro-RO" sz="2400" dirty="0" smtClean="0"/>
              <a:t>in</a:t>
            </a:r>
            <a:r>
              <a:rPr lang="en-US" sz="2400" dirty="0" smtClean="0"/>
              <a:t> </a:t>
            </a:r>
            <a:r>
              <a:rPr lang="ro-RO" sz="2400" dirty="0" smtClean="0"/>
              <a:t>forma</a:t>
            </a:r>
            <a:endParaRPr lang="en-AU" sz="2400" dirty="0"/>
          </a:p>
        </p:txBody>
      </p:sp>
      <p:pic>
        <p:nvPicPr>
          <p:cNvPr id="4110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54" y="404664"/>
            <a:ext cx="5193746" cy="5702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0254" y="6169948"/>
            <a:ext cx="3585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SURSA http</a:t>
            </a:r>
            <a:r>
              <a:rPr lang="en-US" dirty="0"/>
              <a:t>://www.maraton.info.ro/</a:t>
            </a:r>
          </a:p>
        </p:txBody>
      </p:sp>
    </p:spTree>
    <p:extLst>
      <p:ext uri="{BB962C8B-B14F-4D97-AF65-F5344CB8AC3E}">
        <p14:creationId xmlns:p14="http://schemas.microsoft.com/office/powerpoint/2010/main" val="20441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prez\101_0415\IMGP54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787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G:\prez\101_0415\IMGP54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rez\103_0420\IMGP54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076325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prez\103_0420\IMGP55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1447800"/>
            <a:ext cx="36957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G:\prez\103_0420\IMGP54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G:\prez\103_0420\IMGP54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800" y="38862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Cal003IM\Downloads\Untitled Diagram (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z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276</TotalTime>
  <Words>142</Words>
  <Application>Microsoft Office PowerPoint</Application>
  <PresentationFormat>On-screen Show (4:3)</PresentationFormat>
  <Paragraphs>59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poze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LCCSMS, LEDOMG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Cal003IM</dc:creator>
  <cp:lastModifiedBy>LCCSMS, LEDOMG</cp:lastModifiedBy>
  <cp:revision>18</cp:revision>
  <dcterms:created xsi:type="dcterms:W3CDTF">2015-04-22T09:06:19Z</dcterms:created>
  <dcterms:modified xsi:type="dcterms:W3CDTF">2015-08-17T14:28:17Z</dcterms:modified>
</cp:coreProperties>
</file>