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60" r:id="rId4"/>
    <p:sldId id="257" r:id="rId5"/>
    <p:sldId id="258" r:id="rId6"/>
    <p:sldId id="259" r:id="rId7"/>
    <p:sldId id="261" r:id="rId8"/>
    <p:sldId id="278" r:id="rId9"/>
    <p:sldId id="262" r:id="rId10"/>
    <p:sldId id="274" r:id="rId11"/>
    <p:sldId id="275" r:id="rId12"/>
    <p:sldId id="276" r:id="rId13"/>
    <p:sldId id="277" r:id="rId14"/>
    <p:sldId id="263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4" r:id="rId23"/>
    <p:sldId id="271" r:id="rId24"/>
    <p:sldId id="273" r:id="rId25"/>
    <p:sldId id="272" r:id="rId26"/>
    <p:sldId id="265" r:id="rId27"/>
    <p:sldId id="267" r:id="rId28"/>
    <p:sldId id="268" r:id="rId29"/>
    <p:sldId id="27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362B34-94B1-427A-AD96-212A6FC19E79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4467C9-6515-4888-BAD2-D43E63E3FD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FD5299-5CE4-4753-91D7-6CE3396B6B2A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B835E5-891E-4EAE-BB11-1CE9F1E0BAFB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A850FB-6AF0-406F-8608-D803C3CF6858}" type="slidenum">
              <a:rPr lang="en-GB"/>
              <a:pPr/>
              <a:t>17</a:t>
            </a:fld>
            <a:endParaRPr lang="en-GB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A8E3C-BBAF-4EAA-93F6-1EF24937EA85}" type="slidenum">
              <a:rPr lang="en-GB"/>
              <a:pPr/>
              <a:t>18</a:t>
            </a:fld>
            <a:endParaRPr lang="en-GB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638B9-28FD-43FB-A777-B403FD83B504}" type="slidenum">
              <a:rPr lang="en-GB"/>
              <a:pPr/>
              <a:t>19</a:t>
            </a:fld>
            <a:endParaRPr lang="en-GB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D4ED34-6E50-45D9-8E44-3986DFEFEAAD}" type="slidenum">
              <a:rPr lang="en-GB"/>
              <a:pPr/>
              <a:t>20</a:t>
            </a:fld>
            <a:endParaRPr lang="en-GB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A78DD3-442C-4CD3-8DE8-FDEE70E7ABA1}" type="slidenum">
              <a:rPr lang="en-GB"/>
              <a:pPr/>
              <a:t>21</a:t>
            </a:fld>
            <a:endParaRPr lang="en-GB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24B84E-17BA-4397-AC8F-37BF7D53A64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B94D11-AEEF-40D3-9077-5DF50183345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8F10-9203-42E9-B1F0-E396696DA787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EE85-CFCD-498F-8F75-64F0EC703B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A615-A9A3-4E64-93BB-A54232B83641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A5CDD-C7C7-415F-823E-07D26927B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608D-1E3B-4EF2-B94F-D6013EDFF92D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F438-1F16-4AAF-95FD-4CE333FE4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93F051E9-8525-4ACC-864F-DF4B9A1210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29F7-85E7-40E9-8941-B59851E542D9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8645-EC25-447E-BF60-6C84EAE1A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FE7D-7F9E-4CAF-BAFB-7CAD7284E8C1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5A3F-9D9E-4F34-8097-19BF99C3D3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464B-F4C0-4272-94D4-E2459FA17E3E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B887-4F1F-492C-9A69-7F3C3F928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8536-AC9D-4682-A3BF-3B65E8B86C56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43C2-3EA1-4053-AF8D-40C185AC8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31BC-0297-4685-B2DD-E32F2464195C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8A98-47BE-4519-948D-20BFFFAC4D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88B1-CA64-4535-AB8D-9C9186AE8D39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10EE-74FB-4306-B8A3-D0A71A616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D0D4-F8E7-4622-9066-FC9BA3D2C79E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045F-904B-4519-A5D3-1EF559BC1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453D-B24F-4D44-BBBA-DF029532D46B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3A27-FCCF-41D1-8FD4-416451AB3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803C5-2CD7-45C7-8F69-832C89861471}" type="datetimeFigureOut">
              <a:rPr lang="en-GB"/>
              <a:pPr>
                <a:defRPr/>
              </a:pPr>
              <a:t>26/07/2010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E5552-8059-4887-8414-859547B33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en-GB" smtClean="0"/>
              <a:t>The Baccelerator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010025"/>
          </a:xfrm>
        </p:spPr>
        <p:txBody>
          <a:bodyPr>
            <a:normAutofit/>
          </a:bodyPr>
          <a:lstStyle/>
          <a:p>
            <a:pPr algn="l"/>
            <a:r>
              <a:rPr lang="en-GB" sz="2800" smtClean="0">
                <a:solidFill>
                  <a:schemeClr val="tx1"/>
                </a:solidFill>
              </a:rPr>
              <a:t>Overview of presentation:</a:t>
            </a:r>
          </a:p>
          <a:p>
            <a:pPr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Fast Response Module  - &gt; change of plans</a:t>
            </a:r>
          </a:p>
          <a:p>
            <a:pPr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Diagram of the Current System</a:t>
            </a:r>
          </a:p>
          <a:p>
            <a:pPr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 Stimulant – Schistosoma</a:t>
            </a:r>
          </a:p>
          <a:p>
            <a:pPr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Display of Peptide</a:t>
            </a:r>
          </a:p>
          <a:p>
            <a:pPr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Signalling pathway</a:t>
            </a:r>
          </a:p>
          <a:p>
            <a:pPr algn="l">
              <a:buFont typeface="Arial" charset="0"/>
              <a:buAutoNum type="arabicPeriod"/>
            </a:pPr>
            <a:r>
              <a:rPr lang="en-GB" sz="2000" smtClean="0">
                <a:solidFill>
                  <a:schemeClr val="tx1"/>
                </a:solidFill>
              </a:rPr>
              <a:t>Output amplifying module</a:t>
            </a:r>
          </a:p>
          <a:p>
            <a:pPr algn="l"/>
            <a:endParaRPr lang="en-GB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Parasite detection</a:t>
            </a:r>
          </a:p>
        </p:txBody>
      </p:sp>
      <p:sp>
        <p:nvSpPr>
          <p:cNvPr id="22530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Infective stages often water-bourne</a:t>
            </a:r>
          </a:p>
          <a:p>
            <a:r>
              <a:rPr lang="de-DE" smtClean="0"/>
              <a:t>Use of proteases for skin penetration</a:t>
            </a:r>
          </a:p>
          <a:p>
            <a:r>
              <a:rPr lang="de-DE" smtClean="0"/>
              <a:t>Detection via:</a:t>
            </a:r>
          </a:p>
          <a:p>
            <a:pPr lvl="1">
              <a:buFontTx/>
              <a:buChar char="-"/>
            </a:pPr>
            <a:r>
              <a:rPr lang="de-DE" smtClean="0"/>
              <a:t>specific proteolytic cleavage of signaling molecules from surface of our organism and </a:t>
            </a:r>
          </a:p>
          <a:p>
            <a:pPr lvl="1">
              <a:buFontTx/>
              <a:buChar char="-"/>
            </a:pPr>
            <a:r>
              <a:rPr lang="de-DE" smtClean="0"/>
              <a:t>consequent signal activation</a:t>
            </a:r>
          </a:p>
          <a:p>
            <a:endParaRPr lang="de-DE" smtClean="0"/>
          </a:p>
          <a:p>
            <a:r>
              <a:rPr lang="de-DE" smtClean="0"/>
              <a:t>Major health care problem in many rural areas</a:t>
            </a:r>
          </a:p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141663"/>
            <a:ext cx="2381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Schistosoma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Infective stage: water-bourne cecaria</a:t>
            </a:r>
          </a:p>
          <a:p>
            <a:r>
              <a:rPr lang="de-DE" smtClean="0"/>
              <a:t>Releases proteases in the presence of unsaturated C18 fatty acids:</a:t>
            </a:r>
          </a:p>
          <a:p>
            <a:pPr lvl="1"/>
            <a:r>
              <a:rPr lang="de-DE" smtClean="0"/>
              <a:t>Oleic acid</a:t>
            </a:r>
          </a:p>
          <a:p>
            <a:pPr lvl="1"/>
            <a:r>
              <a:rPr lang="de-DE" smtClean="0"/>
              <a:t>Linoleic acid</a:t>
            </a:r>
          </a:p>
          <a:p>
            <a:pPr lvl="1"/>
            <a:r>
              <a:rPr lang="de-DE" smtClean="0"/>
              <a:t>Linolenic acid</a:t>
            </a:r>
          </a:p>
          <a:p>
            <a:r>
              <a:rPr lang="de-DE" smtClean="0"/>
              <a:t>Chemotaxis and activation of invasive behaviour tested in lab and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Proteases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Elastase</a:t>
            </a: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Well </a:t>
            </a:r>
            <a:r>
              <a:rPr lang="de-DE" dirty="0" err="1" smtClean="0"/>
              <a:t>characterized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/>
              <a:t>Expressed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schistosoma</a:t>
            </a:r>
            <a:r>
              <a:rPr lang="de-DE" dirty="0" smtClean="0"/>
              <a:t> </a:t>
            </a:r>
            <a:r>
              <a:rPr lang="de-DE" dirty="0" err="1" smtClean="0"/>
              <a:t>speices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S. </a:t>
            </a:r>
            <a:r>
              <a:rPr lang="en-US" dirty="0" err="1" smtClean="0"/>
              <a:t>mansoni</a:t>
            </a:r>
            <a:r>
              <a:rPr lang="en-US" dirty="0" smtClean="0"/>
              <a:t>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S. </a:t>
            </a:r>
            <a:r>
              <a:rPr lang="en-US" dirty="0" err="1" smtClean="0"/>
              <a:t>haematobium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S. </a:t>
            </a:r>
            <a:r>
              <a:rPr lang="en-US" dirty="0" err="1" smtClean="0"/>
              <a:t>douthitti</a:t>
            </a: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SWPL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cleaved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efficiently</a:t>
            </a:r>
            <a:endParaRPr lang="de-DE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644900"/>
            <a:ext cx="44672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ookw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1725" y="2205038"/>
            <a:ext cx="1476375" cy="2201862"/>
          </a:xfrm>
          <a:prstGeom prst="rect">
            <a:avLst/>
          </a:prstGeom>
          <a:effectLst>
            <a:outerShdw dir="5400000" algn="ctr" rotWithShape="0">
              <a:srgbClr val="000000"/>
            </a:outerShdw>
          </a:effec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Hookworm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Nearly one billion people infected worldwide</a:t>
            </a:r>
          </a:p>
          <a:p>
            <a:r>
              <a:rPr lang="en-GB" smtClean="0"/>
              <a:t>Larval stage exist in sandy or loamy soil</a:t>
            </a:r>
          </a:p>
          <a:p>
            <a:r>
              <a:rPr lang="en-GB" smtClean="0"/>
              <a:t>Infection acquired when larval stage penetrates through skin</a:t>
            </a:r>
          </a:p>
          <a:p>
            <a:r>
              <a:rPr lang="en-GB" smtClean="0"/>
              <a:t>skin penetration is associated with the secretion of an array of bioactive molecules including proteases, immunomodulators and proteins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en-GB" smtClean="0"/>
              <a:t>The Baccelerator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0100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Overview of presentation: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Fast Response Module  - &gt; change of plans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Current Diagram of the System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Stimulant – </a:t>
            </a:r>
            <a:r>
              <a:rPr lang="en-GB" sz="2000" dirty="0" err="1" smtClean="0">
                <a:solidFill>
                  <a:schemeClr val="tx1"/>
                </a:solidFill>
              </a:rPr>
              <a:t>Schistosoma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Display of Peptide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Signalling pathway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Output amplifying module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Parts from registry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5857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403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4400" dirty="0" err="1">
                <a:solidFill>
                  <a:srgbClr val="000000"/>
                </a:solidFill>
              </a:rPr>
              <a:t>Autoinducing</a:t>
            </a:r>
            <a:r>
              <a:rPr lang="en-GB" sz="4400" dirty="0">
                <a:solidFill>
                  <a:srgbClr val="000000"/>
                </a:solidFill>
              </a:rPr>
              <a:t> Peptide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i="1" dirty="0">
                <a:solidFill>
                  <a:srgbClr val="000000"/>
                </a:solidFill>
              </a:rPr>
              <a:t>Secretion and Surface Display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Exported Protein Structure</a:t>
            </a: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530400" y="3102086"/>
            <a:ext cx="1468800" cy="326915"/>
          </a:xfrm>
          <a:prstGeom prst="roundRect">
            <a:avLst>
              <a:gd name="adj" fmla="val 440"/>
            </a:avLst>
          </a:prstGeom>
          <a:solidFill>
            <a:srgbClr val="C5000B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101760" y="3102086"/>
            <a:ext cx="3428640" cy="326915"/>
          </a:xfrm>
          <a:prstGeom prst="roundRect">
            <a:avLst>
              <a:gd name="adj" fmla="val 440"/>
            </a:avLst>
          </a:prstGeom>
          <a:solidFill>
            <a:srgbClr val="579D1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122560" y="3102086"/>
            <a:ext cx="979200" cy="326915"/>
          </a:xfrm>
          <a:prstGeom prst="roundRect">
            <a:avLst>
              <a:gd name="adj" fmla="val 440"/>
            </a:avLst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143360" y="3102086"/>
            <a:ext cx="979200" cy="326915"/>
          </a:xfrm>
          <a:prstGeom prst="roundRect">
            <a:avLst>
              <a:gd name="adj" fmla="val 440"/>
            </a:avLst>
          </a:prstGeom>
          <a:solidFill>
            <a:srgbClr val="83CA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06080" y="3591738"/>
            <a:ext cx="13060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GB" dirty="0">
                <a:solidFill>
                  <a:srgbClr val="000000"/>
                </a:solidFill>
              </a:rPr>
              <a:t>AIP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59840" y="2612435"/>
            <a:ext cx="14688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dirty="0">
                <a:solidFill>
                  <a:srgbClr val="000000"/>
                </a:solidFill>
              </a:rPr>
              <a:t>Cleavage Site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530400" y="3591738"/>
            <a:ext cx="146880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dirty="0">
                <a:solidFill>
                  <a:srgbClr val="000000"/>
                </a:solidFill>
              </a:rPr>
              <a:t>Wall Binding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89601" y="3102086"/>
            <a:ext cx="3268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r>
              <a:rPr lang="en-GB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327520" y="3102086"/>
            <a:ext cx="3268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r>
              <a:rPr lang="en-GB">
                <a:solidFill>
                  <a:srgbClr val="000000"/>
                </a:solidFill>
              </a:rPr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Secretion Mechanisms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1" y="1604329"/>
            <a:ext cx="3670560" cy="4526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800" y="1604329"/>
            <a:ext cx="401472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4 varieties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N-terminus Signal Peptide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Removed during post-</a:t>
            </a:r>
            <a:r>
              <a:rPr lang="en-GB" dirty="0" err="1"/>
              <a:t>translocational</a:t>
            </a:r>
            <a:r>
              <a:rPr lang="en-GB" dirty="0"/>
              <a:t> modification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Sec and Tat are the main mechanisms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Must be in cell wall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Quality Control System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Enzymes present in </a:t>
            </a:r>
            <a:r>
              <a:rPr lang="en-GB" dirty="0" err="1"/>
              <a:t>Periplasm</a:t>
            </a:r>
            <a:endParaRPr lang="en-GB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Embedded in both the membrane and wall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Screen all proteins that are abnormal, or have folded or bound incorrectly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Hindrance to </a:t>
            </a:r>
            <a:r>
              <a:rPr lang="en-GB" dirty="0" err="1"/>
              <a:t>heterologous</a:t>
            </a:r>
            <a:r>
              <a:rPr lang="en-GB" dirty="0"/>
              <a:t> protein production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Tat pathway may bypass some of this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Further research needed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Cell Wall Binding Repeats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Based at C terminus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Repeated sequence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Affinity for components of the cell wall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Ionic attachment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t="10994" r="39484"/>
          <a:stretch>
            <a:fillRect/>
          </a:stretch>
        </p:blipFill>
        <p:spPr bwMode="auto">
          <a:xfrm>
            <a:off x="1512888" y="44450"/>
            <a:ext cx="6154737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Cell Wall Sorting Signal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Based at C terminus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LPxTG</a:t>
            </a:r>
            <a:r>
              <a:rPr lang="en-GB" dirty="0"/>
              <a:t> sequence + specialised tail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Sortase</a:t>
            </a:r>
            <a:r>
              <a:rPr lang="en-GB" dirty="0"/>
              <a:t> </a:t>
            </a:r>
            <a:r>
              <a:rPr lang="en-GB" dirty="0" err="1"/>
              <a:t>SrtA</a:t>
            </a:r>
            <a:r>
              <a:rPr lang="en-GB" dirty="0"/>
              <a:t> binds protein to cell wall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Covalent attachment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Present in </a:t>
            </a:r>
            <a:r>
              <a:rPr lang="en-GB" i="1" dirty="0"/>
              <a:t>S. </a:t>
            </a:r>
            <a:r>
              <a:rPr lang="en-GB" i="1" dirty="0" err="1"/>
              <a:t>Aureus</a:t>
            </a:r>
            <a:endParaRPr lang="en-GB" i="1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Similar mechanism possible in </a:t>
            </a:r>
            <a:r>
              <a:rPr lang="en-GB" i="1" dirty="0"/>
              <a:t>B. </a:t>
            </a:r>
            <a:r>
              <a:rPr lang="en-GB" i="1" dirty="0" err="1"/>
              <a:t>Subtilis</a:t>
            </a: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Potential Solutions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3215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Secrete into the extracellular space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Doesn't carry as much risk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Far less efficient/sensitive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Develop synthetic surface protein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Cell wall binding repeats + AIP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Cell wall sorting signal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Attach to existing surface protein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7 candidates at present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All exported via Tat pathway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en-GB" smtClean="0"/>
              <a:t>The Baccelerator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0100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Overview of presentation: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Fast Response Module  - &gt; change of plans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Current Diagram of the System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Stimulant – </a:t>
            </a:r>
            <a:r>
              <a:rPr lang="en-GB" sz="2000" dirty="0" err="1" smtClean="0">
                <a:solidFill>
                  <a:schemeClr val="tx1"/>
                </a:solidFill>
              </a:rPr>
              <a:t>Schistosoma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Display of Peptide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Signalling pathway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Output amplifying module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Parts from registry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Presentation" r:id="rId3" imgW="4571941" imgH="3428837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Slide" r:id="rId3" imgW="4571941" imgH="342883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Slide" r:id="rId3" imgW="4571941" imgH="342883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en-GB" smtClean="0"/>
              <a:t>The Baccelerator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0100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Overview of presentation: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Fast Response Module  - &gt; change of plans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Current Diagram of the System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Stimulant – </a:t>
            </a:r>
            <a:r>
              <a:rPr lang="en-GB" sz="2000" dirty="0" err="1" smtClean="0">
                <a:solidFill>
                  <a:schemeClr val="tx1"/>
                </a:solidFill>
              </a:rPr>
              <a:t>Schistosoma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Display of Peptide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Signalling pathway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Output amplifying module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Parts from registry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xplosion 2 48"/>
          <p:cNvSpPr/>
          <p:nvPr/>
        </p:nvSpPr>
        <p:spPr>
          <a:xfrm rot="4308032">
            <a:off x="4809332" y="-294482"/>
            <a:ext cx="3455988" cy="3457575"/>
          </a:xfrm>
          <a:prstGeom prst="irregularSeal2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1" name="Down Arrow 40"/>
          <p:cNvSpPr/>
          <p:nvPr/>
        </p:nvSpPr>
        <p:spPr>
          <a:xfrm rot="17873700">
            <a:off x="2009775" y="1892300"/>
            <a:ext cx="150813" cy="22780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Bent Arrow 8"/>
          <p:cNvSpPr/>
          <p:nvPr/>
        </p:nvSpPr>
        <p:spPr>
          <a:xfrm>
            <a:off x="1476375" y="5084763"/>
            <a:ext cx="792163" cy="7921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61063"/>
            <a:ext cx="19891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961063"/>
            <a:ext cx="1989137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xplosion 2 13"/>
          <p:cNvSpPr/>
          <p:nvPr/>
        </p:nvSpPr>
        <p:spPr>
          <a:xfrm>
            <a:off x="2339975" y="4581525"/>
            <a:ext cx="1584325" cy="122396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TEV</a:t>
            </a: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557338"/>
            <a:ext cx="857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1412875"/>
            <a:ext cx="882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16200000" flipV="1">
            <a:off x="1943894" y="4112419"/>
            <a:ext cx="647700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627313" y="4221163"/>
            <a:ext cx="576262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be 32"/>
          <p:cNvSpPr/>
          <p:nvPr/>
        </p:nvSpPr>
        <p:spPr>
          <a:xfrm>
            <a:off x="827088" y="692150"/>
            <a:ext cx="1152525" cy="1008063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Split GFP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4" name="Cube 33"/>
          <p:cNvSpPr/>
          <p:nvPr/>
        </p:nvSpPr>
        <p:spPr>
          <a:xfrm>
            <a:off x="2627313" y="620713"/>
            <a:ext cx="1081087" cy="107950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Split GFP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rot="16200000">
            <a:off x="1512094" y="3537744"/>
            <a:ext cx="360362" cy="431800"/>
          </a:xfrm>
          <a:prstGeom prst="bentArrow">
            <a:avLst>
              <a:gd name="adj1" fmla="val 25000"/>
              <a:gd name="adj2" fmla="val 25000"/>
              <a:gd name="adj3" fmla="val 0"/>
              <a:gd name="adj4" fmla="val 459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rot="16200000">
            <a:off x="3239294" y="3464719"/>
            <a:ext cx="360362" cy="431800"/>
          </a:xfrm>
          <a:prstGeom prst="bentArrow">
            <a:avLst>
              <a:gd name="adj1" fmla="val 25000"/>
              <a:gd name="adj2" fmla="val 25000"/>
              <a:gd name="adj3" fmla="val 0"/>
              <a:gd name="adj4" fmla="val 459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5855" name="TextBox 38"/>
          <p:cNvSpPr txBox="1">
            <a:spLocks noChangeArrowheads="1"/>
          </p:cNvSpPr>
          <p:nvPr/>
        </p:nvSpPr>
        <p:spPr bwMode="auto">
          <a:xfrm>
            <a:off x="0" y="2276475"/>
            <a:ext cx="1476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TEV recognition site </a:t>
            </a:r>
            <a:endParaRPr lang="el-GR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" name="Down Arrow 39"/>
          <p:cNvSpPr/>
          <p:nvPr/>
        </p:nvSpPr>
        <p:spPr>
          <a:xfrm rot="18956287">
            <a:off x="1017588" y="2963863"/>
            <a:ext cx="149225" cy="6064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3" name="Right Arrow 42"/>
          <p:cNvSpPr/>
          <p:nvPr/>
        </p:nvSpPr>
        <p:spPr>
          <a:xfrm>
            <a:off x="4356100" y="2276475"/>
            <a:ext cx="12239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4" name="Left Arrow 43"/>
          <p:cNvSpPr/>
          <p:nvPr/>
        </p:nvSpPr>
        <p:spPr>
          <a:xfrm>
            <a:off x="4356100" y="2636838"/>
            <a:ext cx="1152525" cy="144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3585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8842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2349500"/>
            <a:ext cx="6302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Cube 47"/>
          <p:cNvSpPr/>
          <p:nvPr/>
        </p:nvSpPr>
        <p:spPr>
          <a:xfrm>
            <a:off x="5364163" y="692150"/>
            <a:ext cx="1079500" cy="108108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GFP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7" name="Cube 46"/>
          <p:cNvSpPr/>
          <p:nvPr/>
        </p:nvSpPr>
        <p:spPr>
          <a:xfrm>
            <a:off x="6156325" y="692150"/>
            <a:ext cx="1079500" cy="108108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 GFP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133600"/>
            <a:ext cx="53816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50825" y="476250"/>
            <a:ext cx="2736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Speed</a:t>
            </a:r>
            <a:endParaRPr lang="el-GR" sz="5400" b="1">
              <a:latin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213" y="2420938"/>
            <a:ext cx="5746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Right Arrow 8"/>
          <p:cNvSpPr/>
          <p:nvPr/>
        </p:nvSpPr>
        <p:spPr>
          <a:xfrm>
            <a:off x="684213" y="5013325"/>
            <a:ext cx="21590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133600"/>
            <a:ext cx="5540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be 12"/>
          <p:cNvSpPr/>
          <p:nvPr/>
        </p:nvSpPr>
        <p:spPr>
          <a:xfrm>
            <a:off x="3708400" y="1773238"/>
            <a:ext cx="431800" cy="50165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>
            <a:off x="3249613" y="3455987"/>
            <a:ext cx="192088" cy="138113"/>
          </a:xfrm>
          <a:prstGeom prst="bentArrow">
            <a:avLst>
              <a:gd name="adj1" fmla="val 25000"/>
              <a:gd name="adj2" fmla="val 25000"/>
              <a:gd name="adj3" fmla="val 0"/>
              <a:gd name="adj4" fmla="val 459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>
            <a:off x="4040981" y="3526632"/>
            <a:ext cx="192087" cy="139700"/>
          </a:xfrm>
          <a:prstGeom prst="bentArrow">
            <a:avLst>
              <a:gd name="adj1" fmla="val 25000"/>
              <a:gd name="adj2" fmla="val 25000"/>
              <a:gd name="adj3" fmla="val 0"/>
              <a:gd name="adj4" fmla="val 459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3059113" y="1773238"/>
            <a:ext cx="433387" cy="46355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378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941888"/>
            <a:ext cx="53816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941888"/>
            <a:ext cx="5540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be 19"/>
          <p:cNvSpPr/>
          <p:nvPr/>
        </p:nvSpPr>
        <p:spPr>
          <a:xfrm>
            <a:off x="4500563" y="4581525"/>
            <a:ext cx="503237" cy="50165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6200000">
            <a:off x="4040981" y="6263482"/>
            <a:ext cx="192087" cy="139700"/>
          </a:xfrm>
          <a:prstGeom prst="bentArrow">
            <a:avLst>
              <a:gd name="adj1" fmla="val 25000"/>
              <a:gd name="adj2" fmla="val 25000"/>
              <a:gd name="adj3" fmla="val 0"/>
              <a:gd name="adj4" fmla="val 459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6200000">
            <a:off x="4833144" y="6334919"/>
            <a:ext cx="192088" cy="139700"/>
          </a:xfrm>
          <a:prstGeom prst="bentArrow">
            <a:avLst>
              <a:gd name="adj1" fmla="val 25000"/>
              <a:gd name="adj2" fmla="val 25000"/>
              <a:gd name="adj3" fmla="val 0"/>
              <a:gd name="adj4" fmla="val 459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3779838" y="4581525"/>
            <a:ext cx="504825" cy="46355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379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868863"/>
            <a:ext cx="5381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868863"/>
            <a:ext cx="554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ube 31"/>
          <p:cNvSpPr/>
          <p:nvPr/>
        </p:nvSpPr>
        <p:spPr>
          <a:xfrm>
            <a:off x="6875463" y="4508500"/>
            <a:ext cx="433387" cy="50323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16200000">
            <a:off x="6418263" y="6191250"/>
            <a:ext cx="190500" cy="139700"/>
          </a:xfrm>
          <a:prstGeom prst="bentArrow">
            <a:avLst>
              <a:gd name="adj1" fmla="val 25000"/>
              <a:gd name="adj2" fmla="val 25000"/>
              <a:gd name="adj3" fmla="val 0"/>
              <a:gd name="adj4" fmla="val 459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rot="16200000">
            <a:off x="7209631" y="6263482"/>
            <a:ext cx="192087" cy="139700"/>
          </a:xfrm>
          <a:prstGeom prst="bentArrow">
            <a:avLst>
              <a:gd name="adj1" fmla="val 25000"/>
              <a:gd name="adj2" fmla="val 25000"/>
              <a:gd name="adj3" fmla="val 0"/>
              <a:gd name="adj4" fmla="val 459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5" name="Cube 34"/>
          <p:cNvSpPr/>
          <p:nvPr/>
        </p:nvSpPr>
        <p:spPr>
          <a:xfrm>
            <a:off x="6227763" y="4508500"/>
            <a:ext cx="431800" cy="46513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5435600" y="5516563"/>
            <a:ext cx="720725" cy="730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Kinetics of amplification?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Factors influencing the extent of amplification</a:t>
            </a:r>
          </a:p>
          <a:p>
            <a:r>
              <a:rPr lang="en-GB" smtClean="0"/>
              <a:t>TEV transcription rate</a:t>
            </a:r>
          </a:p>
          <a:p>
            <a:r>
              <a:rPr lang="en-GB" smtClean="0"/>
              <a:t>TEV rate of cleaving</a:t>
            </a:r>
          </a:p>
          <a:p>
            <a:r>
              <a:rPr lang="en-GB" smtClean="0"/>
              <a:t>Dimerised TEV just 40% efficient! </a:t>
            </a:r>
          </a:p>
          <a:p>
            <a:r>
              <a:rPr lang="en-GB" smtClean="0"/>
              <a:t>GFP and coiled coils being cleaved by both:</a:t>
            </a:r>
          </a:p>
          <a:p>
            <a:pPr>
              <a:buFontTx/>
              <a:buChar char="-"/>
            </a:pPr>
            <a:r>
              <a:rPr lang="en-GB" smtClean="0"/>
              <a:t>TEV</a:t>
            </a:r>
            <a:r>
              <a:rPr lang="en-GB" baseline="-25000" smtClean="0"/>
              <a:t>100%</a:t>
            </a:r>
            <a:r>
              <a:rPr lang="en-GB" smtClean="0"/>
              <a:t> </a:t>
            </a:r>
          </a:p>
          <a:p>
            <a:pPr>
              <a:buFontTx/>
              <a:buChar char="-"/>
            </a:pPr>
            <a:r>
              <a:rPr lang="en-GB" smtClean="0"/>
              <a:t>TEV</a:t>
            </a:r>
            <a:r>
              <a:rPr lang="en-GB" baseline="-25000" smtClean="0"/>
              <a:t>40%</a:t>
            </a:r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6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Chassis related problems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68413"/>
            <a:ext cx="5524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0188" y="4005263"/>
          <a:ext cx="6096000" cy="252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8028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E. coli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B. </a:t>
                      </a:r>
                      <a:r>
                        <a:rPr lang="en-GB" dirty="0" err="1" smtClean="0"/>
                        <a:t>subtilis</a:t>
                      </a:r>
                      <a:endParaRPr lang="en-GB" dirty="0"/>
                    </a:p>
                  </a:txBody>
                  <a:tcPr/>
                </a:tc>
              </a:tr>
              <a:tr h="802888">
                <a:tc>
                  <a:txBody>
                    <a:bodyPr/>
                    <a:lstStyle/>
                    <a:p>
                      <a:r>
                        <a:rPr lang="en-GB" dirty="0" smtClean="0"/>
                        <a:t>Protein presentation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</a:t>
                      </a:r>
                      <a:r>
                        <a:rPr lang="en-GB" baseline="0" dirty="0" smtClean="0"/>
                        <a:t> outer membrane</a:t>
                      </a:r>
                    </a:p>
                    <a:p>
                      <a:r>
                        <a:rPr lang="en-GB" baseline="0" dirty="0" smtClean="0"/>
                        <a:t>+ </a:t>
                      </a:r>
                      <a:r>
                        <a:rPr lang="en-GB" baseline="0" dirty="0" err="1" smtClean="0"/>
                        <a:t>pilli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+/-  </a:t>
                      </a:r>
                      <a:r>
                        <a:rPr lang="en-GB" baseline="0" dirty="0" smtClean="0"/>
                        <a:t> →</a:t>
                      </a:r>
                      <a:r>
                        <a:rPr lang="en-GB" dirty="0" smtClean="0"/>
                        <a:t> Ben</a:t>
                      </a:r>
                      <a:endParaRPr lang="en-GB" dirty="0"/>
                    </a:p>
                  </a:txBody>
                  <a:tcPr/>
                </a:tc>
              </a:tr>
              <a:tr h="802888">
                <a:tc>
                  <a:txBody>
                    <a:bodyPr/>
                    <a:lstStyle/>
                    <a:p>
                      <a:r>
                        <a:rPr lang="en-GB" dirty="0" smtClean="0"/>
                        <a:t>Protein</a:t>
                      </a:r>
                    </a:p>
                    <a:p>
                      <a:r>
                        <a:rPr lang="en-GB" dirty="0" smtClean="0"/>
                        <a:t>detection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baseline="0" dirty="0" smtClean="0"/>
                        <a:t>No membrane </a:t>
                      </a:r>
                      <a:r>
                        <a:rPr lang="en-GB" baseline="0" dirty="0" err="1" smtClean="0"/>
                        <a:t>permeabillity</a:t>
                      </a:r>
                      <a:endParaRPr lang="en-GB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GB" baseline="0" dirty="0" smtClean="0"/>
                        <a:t>+/- </a:t>
                      </a:r>
                      <a:r>
                        <a:rPr lang="en-GB" baseline="0" dirty="0" err="1" smtClean="0"/>
                        <a:t>EnvZ</a:t>
                      </a:r>
                      <a:r>
                        <a:rPr lang="en-GB" baseline="0" dirty="0" smtClean="0"/>
                        <a:t> modularity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 </a:t>
                      </a:r>
                      <a:r>
                        <a:rPr lang="en-GB" baseline="0" dirty="0" err="1" smtClean="0"/>
                        <a:t>ComE</a:t>
                      </a:r>
                      <a:r>
                        <a:rPr lang="en-GB" baseline="0" dirty="0" smtClean="0"/>
                        <a:t> → Harriet</a:t>
                      </a:r>
                    </a:p>
                    <a:p>
                      <a:r>
                        <a:rPr lang="en-GB" baseline="0" dirty="0" smtClean="0"/>
                        <a:t>- Not well characterised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Fast Response Module (FRM) – original plan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-1329" t="54443" r="44954" b="6223"/>
          <a:stretch>
            <a:fillRect/>
          </a:stretch>
        </p:blipFill>
        <p:spPr bwMode="auto">
          <a:xfrm>
            <a:off x="107950" y="1700213"/>
            <a:ext cx="89646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FRM – phosphorylation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 l="7275" t="54443" r="59215" b="28600"/>
          <a:stretch>
            <a:fillRect/>
          </a:stretch>
        </p:blipFill>
        <p:spPr bwMode="auto">
          <a:xfrm>
            <a:off x="1908175" y="1484313"/>
            <a:ext cx="5327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8313" y="3798888"/>
            <a:ext cx="8229600" cy="308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Multiple unknowns:</a:t>
            </a:r>
          </a:p>
          <a:p>
            <a:r>
              <a:rPr lang="en-GB" smtClean="0"/>
              <a:t>Phosphorylation equilibrium</a:t>
            </a:r>
          </a:p>
          <a:p>
            <a:r>
              <a:rPr lang="en-GB" smtClean="0"/>
              <a:t>Transient interaction</a:t>
            </a:r>
          </a:p>
          <a:p>
            <a:r>
              <a:rPr lang="en-GB" smtClean="0"/>
              <a:t>Location of dimerisation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FRM – split protein problems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68313" y="4087813"/>
            <a:ext cx="8229600" cy="2870200"/>
          </a:xfrm>
        </p:spPr>
        <p:txBody>
          <a:bodyPr/>
          <a:lstStyle/>
          <a:p>
            <a:r>
              <a:rPr lang="en-GB" smtClean="0"/>
              <a:t>Steric factors – flexible linkers and coiled coils</a:t>
            </a:r>
          </a:p>
          <a:p>
            <a:r>
              <a:rPr lang="en-GB" smtClean="0"/>
              <a:t>Strength of affinity for the halves of TEV</a:t>
            </a:r>
          </a:p>
          <a:p>
            <a:r>
              <a:rPr lang="en-GB" smtClean="0"/>
              <a:t>Loss of protease speed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17236" t="70795" r="62839" b="6223"/>
          <a:stretch>
            <a:fillRect/>
          </a:stretch>
        </p:blipFill>
        <p:spPr bwMode="auto">
          <a:xfrm>
            <a:off x="2987675" y="1052513"/>
            <a:ext cx="31686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en-GB" smtClean="0"/>
              <a:t>The Baccelerator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0100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Overview of presentation: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Fast Response Module  - &gt; change of plans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Diagram of the Current System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Stimulant – </a:t>
            </a:r>
            <a:r>
              <a:rPr lang="en-GB" sz="2000" dirty="0" err="1" smtClean="0">
                <a:solidFill>
                  <a:schemeClr val="tx1"/>
                </a:solidFill>
              </a:rPr>
              <a:t>Schistosoma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Display of Peptide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Signalling pathway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Output amplifying module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Parts from registry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9236075" cy="1282700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1477963"/>
            <a:ext cx="9228138" cy="5207000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3201988"/>
            <a:ext cx="2349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2238"/>
            <a:ext cx="8969375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396875" y="22225"/>
            <a:ext cx="9361488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Baccellarator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en-GB" smtClean="0"/>
              <a:t>The Baccelerator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0100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Overview of presentation: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Fast Response Module  - &gt; change of plans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Current Diagram of the System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Stimulant – </a:t>
            </a:r>
            <a:r>
              <a:rPr lang="en-GB" sz="2000" b="1" dirty="0" err="1" smtClean="0">
                <a:solidFill>
                  <a:schemeClr val="tx1"/>
                </a:solidFill>
              </a:rPr>
              <a:t>Schistosoma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Display of Peptide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Signalling pathway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Output amplifying module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Parts from registry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662</Words>
  <Application>Microsoft Office PowerPoint</Application>
  <PresentationFormat>On-screen Show (4:3)</PresentationFormat>
  <Paragraphs>172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Presentation</vt:lpstr>
      <vt:lpstr>Slide</vt:lpstr>
      <vt:lpstr>The Baccelerator</vt:lpstr>
      <vt:lpstr>Slide 2</vt:lpstr>
      <vt:lpstr>Chassis related problems</vt:lpstr>
      <vt:lpstr>Fast Response Module (FRM) – original plan</vt:lpstr>
      <vt:lpstr>FRM – phosphorylation</vt:lpstr>
      <vt:lpstr>FRM – split protein problems</vt:lpstr>
      <vt:lpstr>The Baccelerator</vt:lpstr>
      <vt:lpstr>Slide 8</vt:lpstr>
      <vt:lpstr>The Baccelerator</vt:lpstr>
      <vt:lpstr>Parasite detection</vt:lpstr>
      <vt:lpstr>Schistosoma</vt:lpstr>
      <vt:lpstr>Proteases</vt:lpstr>
      <vt:lpstr>Hookworm</vt:lpstr>
      <vt:lpstr>The Baccelerator</vt:lpstr>
      <vt:lpstr>Slide 15</vt:lpstr>
      <vt:lpstr>Exported Protein Structure</vt:lpstr>
      <vt:lpstr>Secretion Mechanisms</vt:lpstr>
      <vt:lpstr>Quality Control System</vt:lpstr>
      <vt:lpstr>Cell Wall Binding Repeats</vt:lpstr>
      <vt:lpstr>Cell Wall Sorting Signal</vt:lpstr>
      <vt:lpstr>Potential Solutions</vt:lpstr>
      <vt:lpstr>The Baccelerator</vt:lpstr>
      <vt:lpstr>Slide 23</vt:lpstr>
      <vt:lpstr>Slide 24</vt:lpstr>
      <vt:lpstr>Slide 25</vt:lpstr>
      <vt:lpstr>The Baccelerator</vt:lpstr>
      <vt:lpstr>Slide 27</vt:lpstr>
      <vt:lpstr>Slide 28</vt:lpstr>
      <vt:lpstr>Kinetics of amplification?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Baccelerator</dc:title>
  <dc:creator>pdf08</dc:creator>
  <cp:lastModifiedBy>pdf08</cp:lastModifiedBy>
  <cp:revision>13</cp:revision>
  <dcterms:created xsi:type="dcterms:W3CDTF">2010-07-26T09:58:14Z</dcterms:created>
  <dcterms:modified xsi:type="dcterms:W3CDTF">2010-07-26T13:53:28Z</dcterms:modified>
</cp:coreProperties>
</file>