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301" r:id="rId4"/>
    <p:sldId id="286" r:id="rId5"/>
    <p:sldId id="295" r:id="rId6"/>
    <p:sldId id="302" r:id="rId7"/>
    <p:sldId id="296" r:id="rId8"/>
    <p:sldId id="297" r:id="rId9"/>
    <p:sldId id="298" r:id="rId10"/>
    <p:sldId id="303" r:id="rId11"/>
    <p:sldId id="300" r:id="rId12"/>
    <p:sldId id="291" r:id="rId13"/>
    <p:sldId id="299" r:id="rId14"/>
    <p:sldId id="294" r:id="rId15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FFCCFF"/>
    <a:srgbClr val="FFFF00"/>
    <a:srgbClr val="CC0000"/>
    <a:srgbClr val="000066"/>
    <a:srgbClr val="CC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72" autoAdjust="0"/>
    <p:restoredTop sz="94660" autoAdjust="0"/>
  </p:normalViewPr>
  <p:slideViewPr>
    <p:cSldViewPr>
      <p:cViewPr>
        <p:scale>
          <a:sx n="110" d="100"/>
          <a:sy n="110" d="100"/>
        </p:scale>
        <p:origin x="-195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0F079-E5AD-4B59-A256-EBED3EA2B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8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6B435-F650-47C8-9B43-43F42CB64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73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1C3BD-B090-4703-AEDF-3B55F9DC8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8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DB2BC-9D82-489F-8519-6FD919228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8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0022A-5B26-44F1-B0A3-65F28134A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98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84E4E-FF74-43AA-9CC3-4ED524621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1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A2010-427C-48C0-8C51-03A9175BA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4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C3B2F-42E1-4662-8762-43F8C6781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3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9E6A-0230-4A7D-8F1D-523366AD9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0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9D8EA-2C41-4943-BDE9-29E020CA0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7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F614-AE1B-44F9-8178-B1C45D048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7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D68194D4-1E13-4418-8214-13538831C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689225" y="3352800"/>
            <a:ext cx="3775075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/>
              <a:t>Elizabeth Polidan</a:t>
            </a:r>
          </a:p>
          <a:p>
            <a:pPr algn="ctr" eaLnBrk="1" hangingPunct="1"/>
            <a:endParaRPr lang="en-US" sz="1400"/>
          </a:p>
          <a:p>
            <a:pPr algn="ctr" eaLnBrk="1" hangingPunct="1"/>
            <a:r>
              <a:rPr lang="en-US" sz="2000"/>
              <a:t>Department of Mathematics</a:t>
            </a:r>
          </a:p>
          <a:p>
            <a:pPr algn="ctr" eaLnBrk="1" hangingPunct="1"/>
            <a:r>
              <a:rPr lang="en-US" sz="2000"/>
              <a:t>Loyola Marymount University</a:t>
            </a:r>
          </a:p>
          <a:p>
            <a:pPr algn="ctr" eaLnBrk="1" hangingPunct="1"/>
            <a:endParaRPr lang="en-US" sz="2000"/>
          </a:p>
          <a:p>
            <a:pPr algn="ctr" eaLnBrk="1" hangingPunct="1"/>
            <a:endParaRPr lang="en-US" sz="2000"/>
          </a:p>
          <a:p>
            <a:pPr algn="ctr" eaLnBrk="1" hangingPunct="1"/>
            <a:r>
              <a:rPr lang="en-US" sz="2000"/>
              <a:t>BIOL 398-03/MATH 388</a:t>
            </a:r>
          </a:p>
          <a:p>
            <a:pPr algn="ctr" eaLnBrk="1" hangingPunct="1"/>
            <a:r>
              <a:rPr lang="en-US" sz="2000"/>
              <a:t>February 28, 2013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619125" y="1038225"/>
            <a:ext cx="79152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dirty="0" smtClean="0">
                <a:solidFill>
                  <a:srgbClr val="000099"/>
                </a:solidFill>
              </a:rPr>
              <a:t>Why No Lazy Yeast Here?</a:t>
            </a:r>
            <a:endParaRPr lang="en-US" sz="4000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81400" y="228600"/>
            <a:ext cx="175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687388" indent="-23018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Schure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data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show yeast performing respiration most of the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time.  Why?</a:t>
            </a:r>
          </a:p>
          <a:p>
            <a:pPr eaLnBrk="1" hangingPunct="1">
              <a:buFontTx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What does the addition of more carbon show in model? 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 smtClean="0"/>
              <a:t>Revisiting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Schure</a:t>
            </a:r>
            <a:r>
              <a:rPr lang="en-US" dirty="0" smtClean="0"/>
              <a:t> data</a:t>
            </a:r>
            <a:endParaRPr lang="en-US" sz="1800" dirty="0"/>
          </a:p>
          <a:p>
            <a:pPr eaLnBrk="1" hangingPunct="1">
              <a:buFontTx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8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198438" y="76200"/>
            <a:ext cx="8716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99"/>
                </a:solidFill>
              </a:rPr>
              <a:t>Residuals and Respiratory Quotient</a:t>
            </a:r>
            <a:endParaRPr lang="en-US" sz="2800" dirty="0">
              <a:solidFill>
                <a:srgbClr val="000099"/>
              </a:solidFill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267199" y="990600"/>
            <a:ext cx="4800601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Certain of nitrogen limitation </a:t>
            </a:r>
            <a:endParaRPr lang="en-US" sz="2000" dirty="0"/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Residuals effectively 0 (top plot)</a:t>
            </a:r>
            <a:endParaRPr lang="en-US" sz="1800" dirty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“The cells exhibited </a:t>
            </a:r>
            <a:r>
              <a:rPr lang="en-US" sz="2000" dirty="0" err="1" smtClean="0">
                <a:sym typeface="Wingdings" pitchFamily="2" charset="2"/>
              </a:rPr>
              <a:t>pseudohyphoidal</a:t>
            </a:r>
            <a:r>
              <a:rPr lang="en-US" sz="2000" dirty="0" smtClean="0">
                <a:sym typeface="Wingdings" pitchFamily="2" charset="2"/>
              </a:rPr>
              <a:t>-like morphology at all growth rates” – referencing </a:t>
            </a:r>
            <a:r>
              <a:rPr lang="en-US" sz="2000" dirty="0" err="1" smtClean="0">
                <a:sym typeface="Wingdings" pitchFamily="2" charset="2"/>
              </a:rPr>
              <a:t>Gimeno</a:t>
            </a:r>
            <a:r>
              <a:rPr lang="en-US" sz="2000" dirty="0" smtClean="0">
                <a:sym typeface="Wingdings" pitchFamily="2" charset="2"/>
              </a:rPr>
              <a:t> et al. 1992</a:t>
            </a:r>
          </a:p>
          <a:p>
            <a:pPr lvl="2" eaLnBrk="1" hangingPunct="1">
              <a:buFont typeface="Arial" charset="0"/>
              <a:buChar char="−"/>
              <a:defRPr/>
            </a:pPr>
            <a:r>
              <a:rPr lang="en-US" sz="2000" dirty="0" err="1" smtClean="0">
                <a:sym typeface="Wingdings" pitchFamily="2" charset="2"/>
              </a:rPr>
              <a:t>Gimeno</a:t>
            </a:r>
            <a:r>
              <a:rPr lang="en-US" sz="2000" dirty="0" smtClean="0">
                <a:sym typeface="Wingdings" pitchFamily="2" charset="2"/>
              </a:rPr>
              <a:t> et al.’s filamentous growth discussed in Forsberg &amp; </a:t>
            </a:r>
            <a:r>
              <a:rPr lang="en-US" sz="2000" dirty="0" err="1" smtClean="0">
                <a:sym typeface="Wingdings" pitchFamily="2" charset="2"/>
              </a:rPr>
              <a:t>Ljungdahl</a:t>
            </a:r>
            <a:r>
              <a:rPr lang="en-US" sz="2000" dirty="0" smtClean="0">
                <a:sym typeface="Wingdings" pitchFamily="2" charset="2"/>
              </a:rPr>
              <a:t>, </a:t>
            </a:r>
            <a:r>
              <a:rPr lang="en-US" sz="2000" dirty="0" smtClean="0">
                <a:sym typeface="Wingdings" pitchFamily="2" charset="2"/>
              </a:rPr>
              <a:t>2001</a:t>
            </a:r>
            <a:endParaRPr lang="en-US" sz="2000" dirty="0">
              <a:sym typeface="Wingdings" pitchFamily="2" charset="2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ack </a:t>
            </a:r>
            <a:r>
              <a:rPr lang="en-US" sz="2000" dirty="0"/>
              <a:t>of </a:t>
            </a:r>
            <a:r>
              <a:rPr lang="en-US" sz="2000" i="1" dirty="0"/>
              <a:t>abundant</a:t>
            </a:r>
            <a:r>
              <a:rPr lang="en-US" sz="2000" dirty="0"/>
              <a:t> of </a:t>
            </a:r>
            <a:r>
              <a:rPr lang="en-US" sz="2000" dirty="0" smtClean="0"/>
              <a:t>carbon (top)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consumption and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production beginning to differ between dilution rates of 0.15 and 0.2 (bottom)</a:t>
            </a:r>
            <a:endParaRPr lang="en-US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3830079"/>
            <a:ext cx="3733800" cy="3027921"/>
            <a:chOff x="4733221" y="1371600"/>
            <a:chExt cx="3953579" cy="320615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221" y="1371600"/>
              <a:ext cx="3953579" cy="295245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65"/>
            <a:stretch/>
          </p:blipFill>
          <p:spPr>
            <a:xfrm>
              <a:off x="6400800" y="4324057"/>
              <a:ext cx="685800" cy="253693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622429" y="812322"/>
            <a:ext cx="3048000" cy="3055171"/>
            <a:chOff x="774829" y="914400"/>
            <a:chExt cx="3048000" cy="305517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6" t="1641"/>
            <a:stretch/>
          </p:blipFill>
          <p:spPr>
            <a:xfrm>
              <a:off x="774829" y="914400"/>
              <a:ext cx="3048000" cy="305517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393" b="-11488"/>
            <a:stretch/>
          </p:blipFill>
          <p:spPr>
            <a:xfrm>
              <a:off x="2159257" y="3657600"/>
              <a:ext cx="660491" cy="275825"/>
            </a:xfrm>
            <a:prstGeom prst="rect">
              <a:avLst/>
            </a:prstGeom>
          </p:spPr>
        </p:pic>
        <p:cxnSp>
          <p:nvCxnSpPr>
            <p:cNvPr id="15" name="Straight Connector 2"/>
            <p:cNvCxnSpPr>
              <a:cxnSpLocks noChangeShapeType="1"/>
            </p:cNvCxnSpPr>
            <p:nvPr/>
          </p:nvCxnSpPr>
          <p:spPr bwMode="auto">
            <a:xfrm flipV="1">
              <a:off x="2519583" y="1048854"/>
              <a:ext cx="0" cy="2426660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309321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276600" y="228600"/>
            <a:ext cx="2287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Summary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buFontTx/>
              <a:buChar char="•"/>
              <a:defRPr/>
            </a:pPr>
            <a:r>
              <a:rPr lang="en-US" dirty="0"/>
              <a:t>Yeast may prefer anaerobic metabolism, but aerobic is much more efficient</a:t>
            </a:r>
          </a:p>
          <a:p>
            <a:pPr marL="687388" lvl="1" indent="-230188">
              <a:buFont typeface="Arial" charset="0"/>
              <a:buChar char="−"/>
              <a:defRPr/>
            </a:pPr>
            <a:r>
              <a:rPr lang="en-US" sz="2000" dirty="0" smtClean="0"/>
              <a:t>Can only move to fermentation when carbon is abundant</a:t>
            </a:r>
            <a:endParaRPr lang="en-US" sz="2000" dirty="0"/>
          </a:p>
          <a:p>
            <a:pPr marL="227013" indent="-227013">
              <a:buFontTx/>
              <a:buChar char="•"/>
              <a:defRPr/>
            </a:pPr>
            <a:r>
              <a:rPr lang="en-US" dirty="0" smtClean="0"/>
              <a:t>Model showed 40% more carbon is still limiting</a:t>
            </a:r>
            <a:endParaRPr lang="en-US" dirty="0"/>
          </a:p>
          <a:p>
            <a:pPr marL="227013" indent="-227013">
              <a:buFontTx/>
              <a:buChar char="•"/>
              <a:defRPr/>
            </a:pP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Schure</a:t>
            </a:r>
            <a:r>
              <a:rPr lang="en-US" dirty="0" smtClean="0"/>
              <a:t> used enough carbon to ensure nitrogen limitation, but not enough for </a:t>
            </a:r>
            <a:r>
              <a:rPr lang="en-US" i="1" dirty="0" smtClean="0"/>
              <a:t>abundance</a:t>
            </a:r>
            <a:endParaRPr lang="en-US" dirty="0"/>
          </a:p>
          <a:p>
            <a:pPr marL="227013" indent="-227013">
              <a:buFontTx/>
              <a:buChar char="•"/>
              <a:defRPr/>
            </a:pPr>
            <a:r>
              <a:rPr lang="en-US" dirty="0" smtClean="0"/>
              <a:t>Revisiting data shows slight turn towards fermentation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276600" y="228600"/>
            <a:ext cx="28950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dirty="0" smtClean="0">
                <a:solidFill>
                  <a:schemeClr val="accent2"/>
                </a:solidFill>
              </a:rPr>
              <a:t>Future Work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buFontTx/>
              <a:buChar char="•"/>
              <a:defRPr/>
            </a:pPr>
            <a:r>
              <a:rPr lang="en-US" dirty="0" smtClean="0"/>
              <a:t>Look at even higher levels of carbon in current model</a:t>
            </a:r>
          </a:p>
          <a:p>
            <a:pPr marL="227013" indent="-227013">
              <a:buFontTx/>
              <a:buChar char="•"/>
              <a:defRPr/>
            </a:pPr>
            <a:r>
              <a:rPr lang="en-US" dirty="0" smtClean="0"/>
              <a:t>Refine model</a:t>
            </a:r>
            <a:endParaRPr lang="en-US" dirty="0"/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err="1" smtClean="0">
                <a:sym typeface="Wingdings" pitchFamily="2" charset="2"/>
              </a:rPr>
              <a:t>Vc</a:t>
            </a:r>
            <a:r>
              <a:rPr lang="en-US" sz="2000" dirty="0" smtClean="0">
                <a:sym typeface="Wingdings" pitchFamily="2" charset="2"/>
              </a:rPr>
              <a:t>, </a:t>
            </a:r>
            <a:r>
              <a:rPr lang="en-US" sz="2000" dirty="0" err="1" smtClean="0">
                <a:sym typeface="Wingdings" pitchFamily="2" charset="2"/>
              </a:rPr>
              <a:t>Kc</a:t>
            </a:r>
            <a:endParaRPr lang="en-US" sz="2000" dirty="0" smtClean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Parameter determination </a:t>
            </a:r>
            <a:endParaRPr lang="en-US" dirty="0" smtClean="0"/>
          </a:p>
          <a:p>
            <a:pPr marL="227013" indent="-227013">
              <a:buFontTx/>
              <a:buChar char="•"/>
              <a:defRPr/>
            </a:pPr>
            <a:r>
              <a:rPr lang="en-US" dirty="0"/>
              <a:t>Look at control mechanisms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>
                <a:sym typeface="Wingdings" pitchFamily="2" charset="2"/>
              </a:rPr>
              <a:t>Forsberg &amp; </a:t>
            </a:r>
            <a:r>
              <a:rPr lang="en-US" sz="2000" dirty="0" err="1" smtClean="0">
                <a:sym typeface="Wingdings" pitchFamily="2" charset="2"/>
              </a:rPr>
              <a:t>Ljungdahl</a:t>
            </a:r>
            <a:r>
              <a:rPr lang="en-US" sz="2000" dirty="0" smtClean="0">
                <a:sym typeface="Wingdings" pitchFamily="2" charset="2"/>
              </a:rPr>
              <a:t>, </a:t>
            </a:r>
            <a:r>
              <a:rPr lang="en-US" sz="2000" dirty="0">
                <a:sym typeface="Wingdings" pitchFamily="2" charset="2"/>
              </a:rPr>
              <a:t>2001</a:t>
            </a:r>
          </a:p>
          <a:p>
            <a:pPr marL="227013" indent="-227013">
              <a:buFontTx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14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276600" y="228600"/>
            <a:ext cx="2671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References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0" dirty="0" err="1"/>
              <a:t>Alberts</a:t>
            </a:r>
            <a:r>
              <a:rPr lang="en-US" sz="1800" b="0" dirty="0"/>
              <a:t>, B., Bray, D., </a:t>
            </a:r>
            <a:r>
              <a:rPr lang="en-US" sz="1800" b="0" dirty="0" err="1"/>
              <a:t>Hopkin</a:t>
            </a:r>
            <a:r>
              <a:rPr lang="en-US" sz="1800" b="0" dirty="0"/>
              <a:t>, K., Johnson, A., Lewis, J., Raff, M., Roberts, K., &amp; Walter, P. (2004) </a:t>
            </a:r>
            <a:r>
              <a:rPr lang="en-US" sz="1800" b="0" i="1" dirty="0"/>
              <a:t>Essential Cell Biology</a:t>
            </a:r>
            <a:r>
              <a:rPr lang="en-US" sz="1800" b="0" dirty="0"/>
              <a:t>, 2</a:t>
            </a:r>
            <a:r>
              <a:rPr lang="en-US" sz="1800" b="0" baseline="30000" dirty="0"/>
              <a:t>nd</a:t>
            </a:r>
            <a:r>
              <a:rPr lang="en-US" sz="1800" b="0" dirty="0"/>
              <a:t> edition, New York, NY: Taylor &amp; Francis Group, pp. 431-433</a:t>
            </a:r>
            <a:r>
              <a:rPr lang="en-US" sz="1800" b="0" dirty="0" smtClean="0"/>
              <a:t>.</a:t>
            </a:r>
          </a:p>
          <a:p>
            <a:pPr>
              <a:defRPr/>
            </a:pPr>
            <a:endParaRPr lang="en-US" sz="1800" b="0" dirty="0"/>
          </a:p>
          <a:p>
            <a:pPr>
              <a:defRPr/>
            </a:pPr>
            <a:r>
              <a:rPr lang="en-US" sz="1800" b="0" dirty="0" smtClean="0"/>
              <a:t>Forsberg, H. &amp; </a:t>
            </a:r>
            <a:r>
              <a:rPr lang="en-US" sz="1800" b="0" dirty="0" err="1" smtClean="0"/>
              <a:t>Ljungdahl</a:t>
            </a:r>
            <a:r>
              <a:rPr lang="en-US" sz="1800" b="0" dirty="0" smtClean="0"/>
              <a:t> </a:t>
            </a:r>
            <a:r>
              <a:rPr lang="en-US" sz="1800" b="0" dirty="0"/>
              <a:t>(</a:t>
            </a:r>
            <a:r>
              <a:rPr lang="en-US" sz="1800" b="0" dirty="0" smtClean="0"/>
              <a:t>2001) Sensors of extracellular nutrients in </a:t>
            </a:r>
            <a:r>
              <a:rPr lang="en-US" sz="1800" b="0" i="1" dirty="0" smtClean="0"/>
              <a:t>Saccharomyces </a:t>
            </a:r>
            <a:r>
              <a:rPr lang="en-US" sz="1800" b="0" i="1" dirty="0" err="1" smtClean="0"/>
              <a:t>cerevisiae</a:t>
            </a:r>
            <a:r>
              <a:rPr lang="en-US" sz="1800" b="0" dirty="0" smtClean="0"/>
              <a:t>, </a:t>
            </a:r>
            <a:r>
              <a:rPr lang="en-US" sz="1800" b="0" i="1" dirty="0" smtClean="0"/>
              <a:t>Current Genetics</a:t>
            </a:r>
            <a:r>
              <a:rPr lang="en-US" sz="1800" b="0" dirty="0" smtClean="0"/>
              <a:t>, </a:t>
            </a:r>
            <a:r>
              <a:rPr lang="en-US" sz="1800" dirty="0" smtClean="0"/>
              <a:t>40</a:t>
            </a:r>
            <a:r>
              <a:rPr lang="en-US" sz="1800" b="0" dirty="0" smtClean="0"/>
              <a:t>:91-109.</a:t>
            </a:r>
            <a:endParaRPr lang="en-US" sz="1800" b="0" dirty="0"/>
          </a:p>
          <a:p>
            <a:pPr>
              <a:defRPr/>
            </a:pPr>
            <a:r>
              <a:rPr lang="en-US" sz="1800" b="0" dirty="0"/>
              <a:t> </a:t>
            </a:r>
          </a:p>
          <a:p>
            <a:pPr>
              <a:defRPr/>
            </a:pPr>
            <a:r>
              <a:rPr lang="en-US" sz="1800" b="0" dirty="0"/>
              <a:t>Novak, J., </a:t>
            </a:r>
            <a:r>
              <a:rPr lang="en-US" sz="1800" b="0" dirty="0" err="1"/>
              <a:t>Basarova</a:t>
            </a:r>
            <a:r>
              <a:rPr lang="en-US" sz="1800" b="0" dirty="0"/>
              <a:t>, G., Teixeira, J.A., &amp; Vicente, A.A. (2007) Monitoring of Brewing yeast propagation under aerobic and anaerobic conditions employing flow </a:t>
            </a:r>
            <a:r>
              <a:rPr lang="en-US" sz="1800" b="0" dirty="0" err="1"/>
              <a:t>cytometry</a:t>
            </a:r>
            <a:r>
              <a:rPr lang="en-US" sz="1800" b="0" dirty="0"/>
              <a:t>, </a:t>
            </a:r>
            <a:r>
              <a:rPr lang="en-US" sz="1800" b="0" i="1" dirty="0"/>
              <a:t>Journal of the Institute of Brewing</a:t>
            </a:r>
            <a:r>
              <a:rPr lang="en-US" sz="1800" b="0" dirty="0"/>
              <a:t>, </a:t>
            </a:r>
            <a:r>
              <a:rPr lang="en-US" sz="1800" dirty="0"/>
              <a:t>111</a:t>
            </a:r>
            <a:r>
              <a:rPr lang="en-US" sz="1800" b="0" dirty="0"/>
              <a:t>:249-255.</a:t>
            </a:r>
          </a:p>
          <a:p>
            <a:pPr marL="55563">
              <a:defRPr/>
            </a:pPr>
            <a:endParaRPr lang="en-US" sz="1800" b="0" dirty="0"/>
          </a:p>
          <a:p>
            <a:pPr marL="55563">
              <a:defRPr/>
            </a:pPr>
            <a:r>
              <a:rPr lang="en-US" sz="1800" b="0" dirty="0" err="1"/>
              <a:t>Ter</a:t>
            </a:r>
            <a:r>
              <a:rPr lang="en-US" sz="1800" b="0" dirty="0"/>
              <a:t> </a:t>
            </a:r>
            <a:r>
              <a:rPr lang="en-US" sz="1800" b="0" dirty="0" err="1"/>
              <a:t>Schure</a:t>
            </a:r>
            <a:r>
              <a:rPr lang="en-US" sz="1800" b="0" dirty="0"/>
              <a:t>, E.G., </a:t>
            </a:r>
            <a:r>
              <a:rPr lang="en-US" sz="1800" b="0" dirty="0" err="1"/>
              <a:t>Sillije</a:t>
            </a:r>
            <a:r>
              <a:rPr lang="en-US" sz="1800" b="0" dirty="0"/>
              <a:t>, H.H.W., </a:t>
            </a:r>
            <a:r>
              <a:rPr lang="en-US" sz="1800" b="0" dirty="0" err="1"/>
              <a:t>Raeven</a:t>
            </a:r>
            <a:r>
              <a:rPr lang="en-US" sz="1800" b="0" dirty="0"/>
              <a:t>, L.J.R.M, </a:t>
            </a:r>
            <a:r>
              <a:rPr lang="en-US" sz="1800" b="0" dirty="0" err="1"/>
              <a:t>Boonstra</a:t>
            </a:r>
            <a:r>
              <a:rPr lang="en-US" sz="1800" b="0" dirty="0"/>
              <a:t>, J., </a:t>
            </a:r>
            <a:r>
              <a:rPr lang="en-US" sz="1800" b="0" dirty="0" err="1"/>
              <a:t>Verkleij</a:t>
            </a:r>
            <a:r>
              <a:rPr lang="en-US" sz="1800" b="0" dirty="0"/>
              <a:t>, A.J., and </a:t>
            </a:r>
            <a:r>
              <a:rPr lang="en-US" sz="1800" b="0" dirty="0" err="1"/>
              <a:t>Verrips</a:t>
            </a:r>
            <a:r>
              <a:rPr lang="en-US" sz="1800" b="0" dirty="0"/>
              <a:t>, C.T. (1995a)</a:t>
            </a:r>
            <a:r>
              <a:rPr lang="en-US" sz="1800" dirty="0"/>
              <a:t> </a:t>
            </a:r>
            <a:r>
              <a:rPr lang="en-US" sz="1800" b="0" dirty="0"/>
              <a:t>Nitrogen-regulated transcription and enzyme activities in continuous cultures of </a:t>
            </a:r>
            <a:r>
              <a:rPr lang="en-US" sz="1800" b="0" i="1" dirty="0"/>
              <a:t>Saccharomyces </a:t>
            </a:r>
            <a:r>
              <a:rPr lang="en-US" sz="1800" b="0" i="1" dirty="0" err="1"/>
              <a:t>cerevisiae</a:t>
            </a:r>
            <a:r>
              <a:rPr lang="en-US" sz="1800" b="0" dirty="0"/>
              <a:t>, </a:t>
            </a:r>
            <a:r>
              <a:rPr lang="en-US" sz="1800" b="0" i="1" dirty="0"/>
              <a:t>Microbiology</a:t>
            </a:r>
            <a:r>
              <a:rPr lang="en-US" sz="1800" b="0" dirty="0"/>
              <a:t>,</a:t>
            </a:r>
            <a:r>
              <a:rPr lang="en-US" sz="1800" dirty="0"/>
              <a:t> 141</a:t>
            </a:r>
            <a:r>
              <a:rPr lang="en-US" sz="1800" b="0" dirty="0"/>
              <a:t>:1101-1108.</a:t>
            </a:r>
          </a:p>
          <a:p>
            <a:pPr marL="55563">
              <a:defRPr/>
            </a:pPr>
            <a:endParaRPr lang="en-US" sz="1800" b="0" dirty="0"/>
          </a:p>
          <a:p>
            <a:pPr marL="55563">
              <a:defRPr/>
            </a:pPr>
            <a:r>
              <a:rPr lang="en-US" sz="1800" b="0" dirty="0" err="1"/>
              <a:t>Ter</a:t>
            </a:r>
            <a:r>
              <a:rPr lang="en-US" sz="1800" b="0" dirty="0"/>
              <a:t> </a:t>
            </a:r>
            <a:r>
              <a:rPr lang="en-US" sz="1800" b="0" dirty="0" err="1"/>
              <a:t>Schure</a:t>
            </a:r>
            <a:r>
              <a:rPr lang="en-US" sz="1800" b="0" dirty="0"/>
              <a:t>, E.G., </a:t>
            </a:r>
            <a:r>
              <a:rPr lang="en-US" sz="1800" b="0" dirty="0" err="1"/>
              <a:t>Sillije</a:t>
            </a:r>
            <a:r>
              <a:rPr lang="en-US" sz="1800" b="0" dirty="0"/>
              <a:t>, H.H.W., </a:t>
            </a:r>
            <a:r>
              <a:rPr lang="en-US" sz="1800" b="0" dirty="0" err="1"/>
              <a:t>Verkleij</a:t>
            </a:r>
            <a:r>
              <a:rPr lang="en-US" sz="1800" b="0" dirty="0"/>
              <a:t>, A.J., </a:t>
            </a:r>
            <a:r>
              <a:rPr lang="en-US" sz="1800" b="0" dirty="0" err="1"/>
              <a:t>Boonstra</a:t>
            </a:r>
            <a:r>
              <a:rPr lang="en-US" sz="1800" b="0" dirty="0"/>
              <a:t>, J., and </a:t>
            </a:r>
            <a:r>
              <a:rPr lang="en-US" sz="1800" b="0" dirty="0" err="1"/>
              <a:t>Verrips</a:t>
            </a:r>
            <a:r>
              <a:rPr lang="en-US" sz="1800" b="0" dirty="0"/>
              <a:t>, C.T. (1995b)  The concentration of ammonia regulates nitrogen metabolism in </a:t>
            </a:r>
            <a:r>
              <a:rPr lang="en-US" sz="1800" b="0" i="1" dirty="0"/>
              <a:t>Saccharomyces </a:t>
            </a:r>
            <a:r>
              <a:rPr lang="en-US" sz="1800" b="0" i="1" dirty="0" err="1"/>
              <a:t>cerevisiae</a:t>
            </a:r>
            <a:r>
              <a:rPr lang="en-US" sz="1800" b="0" dirty="0"/>
              <a:t>, </a:t>
            </a:r>
            <a:r>
              <a:rPr lang="en-US" sz="1800" b="0" i="1" dirty="0"/>
              <a:t>J. </a:t>
            </a:r>
            <a:r>
              <a:rPr lang="en-US" sz="1800" b="0" i="1" dirty="0" err="1"/>
              <a:t>Bacteriol</a:t>
            </a:r>
            <a:r>
              <a:rPr lang="en-US" sz="1800" b="0" i="1" dirty="0"/>
              <a:t>.</a:t>
            </a:r>
            <a:r>
              <a:rPr lang="en-US" sz="1800" b="0" dirty="0"/>
              <a:t>,</a:t>
            </a:r>
            <a:r>
              <a:rPr lang="en-US" sz="1800" dirty="0"/>
              <a:t> 177</a:t>
            </a:r>
            <a:r>
              <a:rPr lang="en-US" sz="1800" b="0" dirty="0"/>
              <a:t>:6672-6675.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81400" y="228600"/>
            <a:ext cx="175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687388" indent="-23018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Schure</a:t>
            </a:r>
            <a:r>
              <a:rPr lang="en-US" dirty="0" smtClean="0"/>
              <a:t> data </a:t>
            </a:r>
            <a:r>
              <a:rPr lang="en-US" dirty="0"/>
              <a:t>show yeast performing respiration most of the </a:t>
            </a:r>
            <a:r>
              <a:rPr lang="en-US" dirty="0" smtClean="0"/>
              <a:t>time.  Why?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What does the addition of more carbon show in model? </a:t>
            </a:r>
            <a:endParaRPr lang="en-US" dirty="0"/>
          </a:p>
          <a:p>
            <a:pPr eaLnBrk="1" hangingPunct="1">
              <a:buFontTx/>
              <a:buChar char="•"/>
              <a:defRPr/>
            </a:pPr>
            <a:r>
              <a:rPr lang="en-US" dirty="0" smtClean="0"/>
              <a:t>Revisiting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Schure</a:t>
            </a:r>
            <a:r>
              <a:rPr lang="en-US" dirty="0" smtClean="0"/>
              <a:t> data</a:t>
            </a:r>
            <a:endParaRPr lang="en-US" sz="1800" dirty="0"/>
          </a:p>
          <a:p>
            <a:pPr eaLnBrk="1" hangingPunct="1">
              <a:buFontTx/>
              <a:buChar char="•"/>
            </a:pPr>
            <a:r>
              <a:rPr lang="en-US" dirty="0" smtClean="0"/>
              <a:t>Future 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81400" y="228600"/>
            <a:ext cx="175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687388" indent="-23018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Schure</a:t>
            </a:r>
            <a:r>
              <a:rPr lang="en-US" dirty="0" smtClean="0"/>
              <a:t> data </a:t>
            </a:r>
            <a:r>
              <a:rPr lang="en-US" dirty="0"/>
              <a:t>show yeast performing respiration most of the </a:t>
            </a:r>
            <a:r>
              <a:rPr lang="en-US" dirty="0" smtClean="0"/>
              <a:t>time.  Why?</a:t>
            </a:r>
          </a:p>
          <a:p>
            <a:pPr eaLnBrk="1" hangingPunct="1">
              <a:buFontTx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What does the addition of more carbon show in model? 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Revisiting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Schure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data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Tx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6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98438" y="228600"/>
            <a:ext cx="87169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99"/>
                </a:solidFill>
              </a:rPr>
              <a:t>From </a:t>
            </a:r>
            <a:r>
              <a:rPr lang="en-US" sz="2800" dirty="0" err="1" smtClean="0">
                <a:solidFill>
                  <a:srgbClr val="000099"/>
                </a:solidFill>
              </a:rPr>
              <a:t>ter</a:t>
            </a:r>
            <a:r>
              <a:rPr lang="en-US" sz="2800" dirty="0" smtClean="0">
                <a:solidFill>
                  <a:srgbClr val="000099"/>
                </a:solidFill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</a:rPr>
              <a:t>Schure</a:t>
            </a:r>
            <a:r>
              <a:rPr lang="en-US" sz="2800" dirty="0" smtClean="0">
                <a:solidFill>
                  <a:srgbClr val="000099"/>
                </a:solidFill>
              </a:rPr>
              <a:t> </a:t>
            </a:r>
            <a:r>
              <a:rPr lang="en-US" sz="2800" dirty="0" smtClean="0">
                <a:solidFill>
                  <a:srgbClr val="000099"/>
                </a:solidFill>
              </a:rPr>
              <a:t>1995b and 1995a: Yeast mainly perform respiration</a:t>
            </a:r>
            <a:endParaRPr lang="en-US" sz="2800" dirty="0">
              <a:solidFill>
                <a:srgbClr val="0000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82707"/>
            <a:ext cx="3940616" cy="3526105"/>
          </a:xfrm>
          <a:prstGeom prst="rect">
            <a:avLst/>
          </a:prstGeom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228600" y="4572000"/>
            <a:ext cx="4343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000" dirty="0" smtClean="0"/>
              <a:t>From </a:t>
            </a:r>
            <a:r>
              <a:rPr lang="en-US" sz="2000" dirty="0" err="1" smtClean="0"/>
              <a:t>ter</a:t>
            </a:r>
            <a:r>
              <a:rPr lang="en-US" sz="2000" dirty="0" smtClean="0"/>
              <a:t> </a:t>
            </a:r>
            <a:r>
              <a:rPr lang="en-US" sz="2000" dirty="0" err="1" smtClean="0"/>
              <a:t>Schure</a:t>
            </a:r>
            <a:r>
              <a:rPr lang="en-US" sz="2000" dirty="0" smtClean="0"/>
              <a:t> 1995b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000" dirty="0"/>
              <a:t>Respiratory quotient shows </a:t>
            </a:r>
            <a:br>
              <a:rPr lang="en-US" sz="2000" dirty="0"/>
            </a:br>
            <a:r>
              <a:rPr lang="en-US" sz="2000" dirty="0"/>
              <a:t>at 29 </a:t>
            </a:r>
            <a:r>
              <a:rPr lang="en-US" sz="2000" dirty="0" err="1"/>
              <a:t>mM</a:t>
            </a:r>
            <a:r>
              <a:rPr lang="en-US" sz="2000" dirty="0"/>
              <a:t> NH</a:t>
            </a:r>
            <a:r>
              <a:rPr lang="en-US" sz="2000" baseline="-25000" dirty="0"/>
              <a:t>4</a:t>
            </a:r>
            <a:r>
              <a:rPr lang="en-US" sz="2000" baseline="30000" dirty="0"/>
              <a:t>+</a:t>
            </a:r>
            <a:r>
              <a:rPr lang="en-US" sz="2000" dirty="0"/>
              <a:t> </a:t>
            </a:r>
            <a:r>
              <a:rPr lang="en-US" sz="2000" dirty="0" smtClean="0"/>
              <a:t>fermentation.  At 44 </a:t>
            </a:r>
            <a:r>
              <a:rPr lang="en-US" sz="2000" dirty="0" err="1" smtClean="0"/>
              <a:t>mM</a:t>
            </a:r>
            <a:r>
              <a:rPr lang="en-US" sz="2000" dirty="0" smtClean="0"/>
              <a:t> NH</a:t>
            </a:r>
            <a:r>
              <a:rPr lang="en-US" sz="2000" baseline="-25000" dirty="0" smtClean="0"/>
              <a:t>4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begin to switch over to respiration.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000" dirty="0"/>
              <a:t>When NH</a:t>
            </a:r>
            <a:r>
              <a:rPr lang="en-US" sz="2000" baseline="-25000" dirty="0"/>
              <a:t>4</a:t>
            </a:r>
            <a:r>
              <a:rPr lang="en-US" sz="2000" baseline="30000" dirty="0"/>
              <a:t>+</a:t>
            </a:r>
            <a:r>
              <a:rPr lang="en-US" sz="2000" dirty="0" smtClean="0"/>
              <a:t> no longer limiting complete</a:t>
            </a:r>
            <a:r>
              <a:rPr lang="en-US" sz="2000" dirty="0"/>
              <a:t> </a:t>
            </a:r>
            <a:r>
              <a:rPr lang="en-US" sz="2000" dirty="0" smtClean="0"/>
              <a:t>respiration.</a:t>
            </a:r>
          </a:p>
        </p:txBody>
      </p:sp>
      <p:cxnSp>
        <p:nvCxnSpPr>
          <p:cNvPr id="4102" name="Straight Connector 2"/>
          <p:cNvCxnSpPr>
            <a:cxnSpLocks noChangeShapeType="1"/>
          </p:cNvCxnSpPr>
          <p:nvPr/>
        </p:nvCxnSpPr>
        <p:spPr bwMode="auto">
          <a:xfrm flipV="1">
            <a:off x="2658374" y="1439174"/>
            <a:ext cx="0" cy="2630507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4724400" y="4572000"/>
            <a:ext cx="4343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000" dirty="0" smtClean="0"/>
              <a:t>From </a:t>
            </a:r>
            <a:r>
              <a:rPr lang="en-US" sz="2000" dirty="0" err="1" smtClean="0"/>
              <a:t>ter</a:t>
            </a:r>
            <a:r>
              <a:rPr lang="en-US" sz="2000" dirty="0" smtClean="0"/>
              <a:t> </a:t>
            </a:r>
            <a:r>
              <a:rPr lang="en-US" sz="2000" dirty="0" err="1" smtClean="0"/>
              <a:t>Schure</a:t>
            </a:r>
            <a:r>
              <a:rPr lang="en-US" sz="2000" dirty="0" smtClean="0"/>
              <a:t> 1995a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000" dirty="0"/>
              <a:t>Respiratory quotient shows </a:t>
            </a:r>
            <a:br>
              <a:rPr lang="en-US" sz="2000" dirty="0"/>
            </a:br>
            <a:r>
              <a:rPr lang="en-US" sz="2000" dirty="0" smtClean="0"/>
              <a:t>yeast performing respiration through entire experiment.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000" dirty="0" smtClean="0"/>
              <a:t>“To ensure nitrogen limitation the glucose concentration used was 9.5 g/l…”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33221" y="1371600"/>
            <a:ext cx="3953579" cy="3206150"/>
            <a:chOff x="4733221" y="1371600"/>
            <a:chExt cx="3953579" cy="32061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221" y="1371600"/>
              <a:ext cx="3953579" cy="295245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565"/>
            <a:stretch/>
          </p:blipFill>
          <p:spPr>
            <a:xfrm>
              <a:off x="6400800" y="4324057"/>
              <a:ext cx="685800" cy="253693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426169" y="3733800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Fermentation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3733800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Respiration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3440" y="3733800"/>
            <a:ext cx="9605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Respiration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292225" y="268288"/>
            <a:ext cx="654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600">
                <a:solidFill>
                  <a:schemeClr val="accent2"/>
                </a:solidFill>
              </a:rPr>
              <a:t>Respiration vs. Fermentation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57200" y="1636713"/>
            <a:ext cx="83820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687388" indent="-23018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en-US" dirty="0" smtClean="0"/>
              <a:t>Respiration (aerobic)</a:t>
            </a:r>
            <a:endParaRPr lang="en-US" sz="1800" dirty="0" smtClean="0"/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 + 6O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6CO</a:t>
            </a:r>
            <a:r>
              <a:rPr lang="en-US" sz="2000" baseline="-25000" dirty="0" smtClean="0">
                <a:sym typeface="Wingdings" pitchFamily="2" charset="2"/>
              </a:rPr>
              <a:t>2</a:t>
            </a:r>
            <a:r>
              <a:rPr lang="en-US" sz="2000" dirty="0" smtClean="0">
                <a:sym typeface="Wingdings" pitchFamily="2" charset="2"/>
              </a:rPr>
              <a:t> + 6H</a:t>
            </a:r>
            <a:r>
              <a:rPr lang="en-US" sz="2000" baseline="-25000" dirty="0" smtClean="0">
                <a:sym typeface="Wingdings" pitchFamily="2" charset="2"/>
              </a:rPr>
              <a:t>2</a:t>
            </a:r>
            <a:r>
              <a:rPr lang="en-US" sz="2000" dirty="0" smtClean="0">
                <a:sym typeface="Wingdings" pitchFamily="2" charset="2"/>
              </a:rPr>
              <a:t>O + 36ATP </a:t>
            </a:r>
            <a:r>
              <a:rPr lang="en-US" sz="1800" dirty="0" smtClean="0">
                <a:sym typeface="Wingdings" pitchFamily="2" charset="2"/>
              </a:rPr>
              <a:t>(</a:t>
            </a:r>
            <a:r>
              <a:rPr lang="en-US" sz="1800" dirty="0" err="1" smtClean="0">
                <a:sym typeface="Wingdings" pitchFamily="2" charset="2"/>
              </a:rPr>
              <a:t>Alberts</a:t>
            </a:r>
            <a:r>
              <a:rPr lang="en-US" sz="1800" dirty="0" smtClean="0">
                <a:sym typeface="Wingdings" pitchFamily="2" charset="2"/>
              </a:rPr>
              <a:t> et al., 2004)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More energy, less glucose needed, but slower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Faster growth rate - ~3 times faster </a:t>
            </a:r>
            <a:r>
              <a:rPr lang="en-US" sz="1800" dirty="0" smtClean="0">
                <a:sym typeface="Wingdings" pitchFamily="2" charset="2"/>
              </a:rPr>
              <a:t>(Novak, et. al., 2007)</a:t>
            </a:r>
            <a:endParaRPr lang="en-US" sz="1800" dirty="0" smtClean="0"/>
          </a:p>
          <a:p>
            <a:pPr eaLnBrk="1" hangingPunct="1">
              <a:buFontTx/>
              <a:buChar char="•"/>
              <a:defRPr/>
            </a:pPr>
            <a:r>
              <a:rPr lang="en-US" dirty="0" smtClean="0"/>
              <a:t>Fermentation (anaerobic)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/>
              <a:t>2ATP + C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2CH</a:t>
            </a:r>
            <a:r>
              <a:rPr lang="en-US" sz="2000" baseline="-25000" dirty="0" smtClean="0">
                <a:sym typeface="Wingdings" pitchFamily="2" charset="2"/>
              </a:rPr>
              <a:t>3</a:t>
            </a:r>
            <a:r>
              <a:rPr lang="en-US" sz="2000" dirty="0" smtClean="0">
                <a:sym typeface="Wingdings" pitchFamily="2" charset="2"/>
              </a:rPr>
              <a:t>CH</a:t>
            </a:r>
            <a:r>
              <a:rPr lang="en-US" sz="2000" baseline="-25000" dirty="0" smtClean="0">
                <a:sym typeface="Wingdings" pitchFamily="2" charset="2"/>
              </a:rPr>
              <a:t>2</a:t>
            </a:r>
            <a:r>
              <a:rPr lang="en-US" sz="2000" dirty="0" smtClean="0">
                <a:sym typeface="Wingdings" pitchFamily="2" charset="2"/>
              </a:rPr>
              <a:t>OH + 2C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+ 4ATP   </a:t>
            </a:r>
            <a:r>
              <a:rPr lang="en-US" sz="1800" dirty="0" smtClean="0"/>
              <a:t>(yield of 2 ATP)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/>
              <a:t>Less energy, more glucose needed, but faster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/>
              <a:t>Slower growth rate </a:t>
            </a:r>
          </a:p>
          <a:p>
            <a:pPr eaLnBrk="1" hangingPunct="1">
              <a:buFontTx/>
              <a:buChar char="•"/>
              <a:defRPr/>
            </a:pPr>
            <a:r>
              <a:rPr lang="en-US" dirty="0"/>
              <a:t>Use the different growth rates and inefficiencies in the model</a:t>
            </a:r>
            <a:endParaRPr lang="en-US" sz="1800" dirty="0"/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r varies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err="1" smtClean="0">
                <a:sym typeface="Wingdings" pitchFamily="2" charset="2"/>
              </a:rPr>
              <a:t>V</a:t>
            </a:r>
            <a:r>
              <a:rPr lang="en-US" sz="2000" baseline="-25000" dirty="0" err="1" smtClean="0">
                <a:sym typeface="Wingdings" pitchFamily="2" charset="2"/>
              </a:rPr>
              <a:t>c</a:t>
            </a:r>
            <a:r>
              <a:rPr lang="en-US" sz="2000" dirty="0" smtClean="0">
                <a:sym typeface="Wingdings" pitchFamily="2" charset="2"/>
              </a:rPr>
              <a:t> larger for fermentation</a:t>
            </a:r>
            <a:endParaRPr lang="en-US" sz="2000" dirty="0">
              <a:sym typeface="Wingdings" pitchFamily="2" charset="2"/>
            </a:endParaRPr>
          </a:p>
          <a:p>
            <a:pPr marL="0" indent="0" eaLnBrk="1" hangingPunct="1">
              <a:defRPr/>
            </a:pPr>
            <a:endParaRPr lang="en-US" sz="2000" dirty="0" smtClean="0"/>
          </a:p>
          <a:p>
            <a:pPr marL="0" indent="0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81400" y="228600"/>
            <a:ext cx="175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3400" y="1014413"/>
            <a:ext cx="80010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687388" indent="-230188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Schure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data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show yeast performing respiration most of the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time.  Why?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What does the addition of more carbon show in model? </a:t>
            </a:r>
            <a:endParaRPr lang="en-US" dirty="0"/>
          </a:p>
          <a:p>
            <a:pPr eaLnBrk="1" hangingPunct="1">
              <a:buFontTx/>
              <a:buChar char="•"/>
              <a:defRPr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Revisiting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Schure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data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  <a:p>
            <a:pPr eaLnBrk="1" hangingPunct="1">
              <a:buFontTx/>
              <a:buChar char="•"/>
            </a:pP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Future work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2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198438" y="228600"/>
            <a:ext cx="8716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000099"/>
                </a:solidFill>
              </a:rPr>
              <a:t>What happens at different levels of carbon?</a:t>
            </a: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4800600" y="1190625"/>
            <a:ext cx="3962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2000" dirty="0" smtClean="0"/>
              <a:t>Different yields of yeast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/>
              <a:t>Carbon still limiting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Explains why respiration more than fermentation</a:t>
            </a:r>
            <a:endParaRPr lang="en-US" sz="1800" dirty="0"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22" y="809625"/>
            <a:ext cx="4000500" cy="3000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3810000"/>
            <a:ext cx="4000500" cy="3000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810000"/>
            <a:ext cx="4000500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198438" y="76200"/>
            <a:ext cx="8716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000099"/>
                </a:solidFill>
              </a:rPr>
              <a:t>And </a:t>
            </a:r>
            <a:r>
              <a:rPr lang="en-US" sz="2800" dirty="0" smtClean="0">
                <a:solidFill>
                  <a:srgbClr val="000099"/>
                </a:solidFill>
              </a:rPr>
              <a:t>in the absence of oxygen?</a:t>
            </a:r>
            <a:endParaRPr lang="en-US" sz="2800" dirty="0">
              <a:solidFill>
                <a:srgbClr val="000099"/>
              </a:solidFill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724400" y="1193800"/>
            <a:ext cx="4343400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Changes for </a:t>
            </a:r>
            <a:r>
              <a:rPr lang="en-US" sz="2000" dirty="0"/>
              <a:t>anaerobic 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>
                <a:sym typeface="Wingdings" pitchFamily="2" charset="2"/>
              </a:rPr>
              <a:t>Growth </a:t>
            </a:r>
            <a:r>
              <a:rPr lang="en-US" sz="2000" dirty="0" smtClean="0">
                <a:sym typeface="Wingdings" pitchFamily="2" charset="2"/>
              </a:rPr>
              <a:t>rate, r/~3 </a:t>
            </a:r>
            <a:r>
              <a:rPr lang="en-US" sz="1800" dirty="0">
                <a:sym typeface="Wingdings" pitchFamily="2" charset="2"/>
              </a:rPr>
              <a:t>(Novak, et. al., 2007)</a:t>
            </a: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err="1">
                <a:sym typeface="Wingdings" pitchFamily="2" charset="2"/>
              </a:rPr>
              <a:t>V</a:t>
            </a:r>
            <a:r>
              <a:rPr lang="en-US" sz="2000" baseline="-25000" dirty="0" err="1">
                <a:sym typeface="Wingdings" pitchFamily="2" charset="2"/>
              </a:rPr>
              <a:t>c</a:t>
            </a:r>
            <a:r>
              <a:rPr lang="en-US" sz="2000" baseline="-25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1.25x more if anaerobic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Much </a:t>
            </a:r>
            <a:r>
              <a:rPr lang="en-US" sz="2000" dirty="0" smtClean="0"/>
              <a:t>smaller yield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Carbon still limiting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57225"/>
            <a:ext cx="4000500" cy="3000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56" y="3705225"/>
            <a:ext cx="4000500" cy="3000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92285"/>
            <a:ext cx="4000500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198438" y="76200"/>
            <a:ext cx="8716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99"/>
                </a:solidFill>
              </a:rPr>
              <a:t>Both Fermentation &amp; Respiration</a:t>
            </a:r>
            <a:endParaRPr lang="en-US" sz="2800" dirty="0">
              <a:solidFill>
                <a:srgbClr val="000099"/>
              </a:solidFill>
            </a:endParaRP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191001" y="1193800"/>
            <a:ext cx="4876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Carbon at original level (100 </a:t>
            </a:r>
            <a:r>
              <a:rPr lang="en-US" sz="2000" dirty="0" err="1" smtClean="0"/>
              <a:t>mM</a:t>
            </a:r>
            <a:r>
              <a:rPr lang="en-US" sz="2000" dirty="0" smtClean="0"/>
              <a:t>)</a:t>
            </a:r>
            <a:endParaRPr lang="en-US" sz="2000" dirty="0"/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Varied nitrogen concentration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/>
              <a:t>Varied </a:t>
            </a:r>
            <a:r>
              <a:rPr lang="en-US" sz="2000" dirty="0" smtClean="0"/>
              <a:t>for aerobic vs. </a:t>
            </a:r>
            <a:r>
              <a:rPr lang="en-US" sz="2000" dirty="0" smtClean="0"/>
              <a:t>anaerobic </a:t>
            </a:r>
            <a:endParaRPr lang="en-US" sz="2000" dirty="0"/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smtClean="0">
                <a:sym typeface="Wingdings" pitchFamily="2" charset="2"/>
              </a:rPr>
              <a:t>Growth rate, </a:t>
            </a:r>
            <a:r>
              <a:rPr lang="en-US" sz="2000" dirty="0" smtClean="0">
                <a:sym typeface="Wingdings" pitchFamily="2" charset="2"/>
              </a:rPr>
              <a:t>r</a:t>
            </a:r>
            <a:endParaRPr lang="en-US" sz="1800" dirty="0">
              <a:sym typeface="Wingdings" pitchFamily="2" charset="2"/>
            </a:endParaRPr>
          </a:p>
          <a:p>
            <a:pPr lvl="1" eaLnBrk="1" hangingPunct="1">
              <a:buFont typeface="Arial" charset="0"/>
              <a:buChar char="−"/>
              <a:defRPr/>
            </a:pPr>
            <a:r>
              <a:rPr lang="en-US" sz="2000" dirty="0" err="1" smtClean="0">
                <a:sym typeface="Wingdings" pitchFamily="2" charset="2"/>
              </a:rPr>
              <a:t>V</a:t>
            </a:r>
            <a:r>
              <a:rPr lang="en-US" sz="2000" baseline="-25000" dirty="0" err="1" smtClean="0">
                <a:sym typeface="Wingdings" pitchFamily="2" charset="2"/>
              </a:rPr>
              <a:t>c</a:t>
            </a:r>
            <a:endParaRPr lang="en-US" sz="2000" dirty="0">
              <a:sym typeface="Wingdings" pitchFamily="2" charset="2"/>
            </a:endParaRPr>
          </a:p>
          <a:p>
            <a:pPr marL="0" indent="0" eaLnBrk="1" hangingPunct="1">
              <a:defRPr/>
            </a:pP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0" y="733425"/>
            <a:ext cx="4000500" cy="3000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781425"/>
            <a:ext cx="4000500" cy="3000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3781425"/>
            <a:ext cx="40005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54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7275</TotalTime>
  <Words>722</Words>
  <Application>Microsoft Office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Vassar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Kam Dahlquist</dc:creator>
  <cp:lastModifiedBy>Elizabeth Polidan</cp:lastModifiedBy>
  <cp:revision>227</cp:revision>
  <cp:lastPrinted>2013-02-25T13:39:24Z</cp:lastPrinted>
  <dcterms:created xsi:type="dcterms:W3CDTF">2004-09-03T20:39:13Z</dcterms:created>
  <dcterms:modified xsi:type="dcterms:W3CDTF">2013-02-28T16:26:26Z</dcterms:modified>
</cp:coreProperties>
</file>