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82" r:id="rId10"/>
    <p:sldId id="265" r:id="rId11"/>
    <p:sldId id="280" r:id="rId12"/>
    <p:sldId id="266" r:id="rId13"/>
    <p:sldId id="279" r:id="rId14"/>
    <p:sldId id="267" r:id="rId15"/>
    <p:sldId id="281" r:id="rId16"/>
    <p:sldId id="270" r:id="rId17"/>
    <p:sldId id="278" r:id="rId18"/>
    <p:sldId id="283" r:id="rId19"/>
    <p:sldId id="284" r:id="rId20"/>
    <p:sldId id="268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736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esktop:run2:sigmoidal_model_b=1:terada_CIN5data_b1_estimation_output_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ownloads:kevinmckay_week15_b1_estimation_output_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ownloads:kevinmckay_week15_b1_estimation_output_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esktop:run2:sigmoidal_model_b=1:terada_CIN5data_b1_estimation_output_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ownloads:kevinmckay_week15_b1_estimation_output_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esktop:run2:sigmoidal_model_b=1:terada_CIN5data_b1_estimation_output_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ownloads:kevinmckay_week15_b1_estimation_output_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esktop:run2:sigmoidal_model_b=1:terada_CIN5data_b1_estimation_output_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ownloads:kevinmckay_week15_b1_estimation_output_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Untitled:Users:lterada:Desktop:run2:sigmoidal_model_b=1:terada_CIN5data_b1_estimation_output_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PHD1 (Laura)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network_optimized_weights!$A$14</c:f>
              <c:strCache>
                <c:ptCount val="1"/>
                <c:pt idx="0">
                  <c:v>PHD1 Sigmoidal Fixed b=1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network_optimized_weights!$B$14:$Z$14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0.080678785916299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-0.00598655619195524</c:v>
                </c:pt>
                <c:pt idx="13">
                  <c:v>-0.0210339848391837</c:v>
                </c:pt>
                <c:pt idx="14">
                  <c:v>-1.955294092480806</c:v>
                </c:pt>
                <c:pt idx="15">
                  <c:v>0.0</c:v>
                </c:pt>
                <c:pt idx="16">
                  <c:v>-0.983275959890025</c:v>
                </c:pt>
                <c:pt idx="17">
                  <c:v>-0.00662309421939205</c:v>
                </c:pt>
                <c:pt idx="18">
                  <c:v>0.0</c:v>
                </c:pt>
                <c:pt idx="19">
                  <c:v>0.0</c:v>
                </c:pt>
                <c:pt idx="20">
                  <c:v>-0.0183526691857676</c:v>
                </c:pt>
                <c:pt idx="21">
                  <c:v>0.498645696818012</c:v>
                </c:pt>
                <c:pt idx="22">
                  <c:v>0.0</c:v>
                </c:pt>
                <c:pt idx="23">
                  <c:v>0.0</c:v>
                </c:pt>
                <c:pt idx="24">
                  <c:v>-0.0719369921138452</c:v>
                </c:pt>
              </c:numCache>
            </c:numRef>
          </c:val>
        </c:ser>
        <c:ser>
          <c:idx val="1"/>
          <c:order val="1"/>
          <c:tx>
            <c:strRef>
              <c:f>[terada_CIN5data_b0_estimation_output_1.xls]network_optimized_weights!$A$14</c:f>
              <c:strCache>
                <c:ptCount val="1"/>
                <c:pt idx="0">
                  <c:v>PHD1 Sigmoidal Fixed b=0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[terada_CIN5data_b0_estimation_output_1.xls]network_optimized_weights!$B$14:$Z$14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0.0870960636869305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-0.010145609669773</c:v>
                </c:pt>
                <c:pt idx="13">
                  <c:v>-0.0368495365648082</c:v>
                </c:pt>
                <c:pt idx="14">
                  <c:v>-1.925992683872455</c:v>
                </c:pt>
                <c:pt idx="15">
                  <c:v>0.0</c:v>
                </c:pt>
                <c:pt idx="16">
                  <c:v>-0.95930391573072</c:v>
                </c:pt>
                <c:pt idx="17">
                  <c:v>-0.00860924215543024</c:v>
                </c:pt>
                <c:pt idx="18">
                  <c:v>0.0</c:v>
                </c:pt>
                <c:pt idx="19">
                  <c:v>0.0</c:v>
                </c:pt>
                <c:pt idx="20">
                  <c:v>-0.0199356793282362</c:v>
                </c:pt>
                <c:pt idx="21">
                  <c:v>0.507086233844823</c:v>
                </c:pt>
                <c:pt idx="22">
                  <c:v>0.0</c:v>
                </c:pt>
                <c:pt idx="23">
                  <c:v>0.0</c:v>
                </c:pt>
                <c:pt idx="24">
                  <c:v>-0.0677826577672697</c:v>
                </c:pt>
              </c:numCache>
            </c:numRef>
          </c:val>
        </c:ser>
        <c:ser>
          <c:idx val="2"/>
          <c:order val="2"/>
          <c:tx>
            <c:strRef>
              <c:f>'Untitled:Users:lterada:Desktop:run2:mm_model:[terada_CIN5data_estimation_output_1.xls]network_optimized_weights'!$A$14</c:f>
              <c:strCache>
                <c:ptCount val="1"/>
                <c:pt idx="0">
                  <c:v>PHD1 Michaelis-Menten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'Untitled:Users:lterada:Desktop:run2:mm_model:[terada_CIN5data_estimation_output_1.xls]network_optimized_weights'!$B$14:$Z$14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0.0199580613441161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0.250574058183557</c:v>
                </c:pt>
                <c:pt idx="13">
                  <c:v>0.0427257357516558</c:v>
                </c:pt>
                <c:pt idx="14">
                  <c:v>0.493377088343992</c:v>
                </c:pt>
                <c:pt idx="15">
                  <c:v>0.0</c:v>
                </c:pt>
                <c:pt idx="16">
                  <c:v>0.317657527562144</c:v>
                </c:pt>
                <c:pt idx="17">
                  <c:v>-0.0180217466482073</c:v>
                </c:pt>
                <c:pt idx="18">
                  <c:v>0.0</c:v>
                </c:pt>
                <c:pt idx="19">
                  <c:v>0.0</c:v>
                </c:pt>
                <c:pt idx="20">
                  <c:v>0.0185855742275441</c:v>
                </c:pt>
                <c:pt idx="21">
                  <c:v>0.065128220847336</c:v>
                </c:pt>
                <c:pt idx="22">
                  <c:v>0.0</c:v>
                </c:pt>
                <c:pt idx="23">
                  <c:v>0.0</c:v>
                </c:pt>
                <c:pt idx="24">
                  <c:v>-0.0550889671861529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9194680"/>
        <c:axId val="629986536"/>
      </c:barChart>
      <c:catAx>
        <c:axId val="629194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</a:t>
                </a:r>
                <a:r>
                  <a:rPr lang="en-US" baseline="0"/>
                  <a:t> Factor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29986536"/>
        <c:crosses val="autoZero"/>
        <c:auto val="1"/>
        <c:lblAlgn val="ctr"/>
        <c:lblOffset val="100"/>
        <c:noMultiLvlLbl val="0"/>
      </c:catAx>
      <c:valAx>
        <c:axId val="6299865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29194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</a:t>
            </a:r>
            <a:r>
              <a:rPr lang="en-US" baseline="0" dirty="0"/>
              <a:t> </a:t>
            </a:r>
            <a:r>
              <a:rPr lang="en-US" baseline="0" dirty="0" smtClean="0"/>
              <a:t>HOT1 (Kevin)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network_optimized_weights!$A$14</c:f>
              <c:strCache>
                <c:ptCount val="1"/>
                <c:pt idx="0">
                  <c:v>HOT1 Sigmoidal Fixed b=1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network_optimized_weights!$B$14:$AE$14</c:f>
              <c:numCache>
                <c:formatCode>General</c:formatCode>
                <c:ptCount val="3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-0.749994833564042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[kevinmckay_week15_estimation_output_1.xls]network_optimized_weights!$A$14</c:f>
              <c:strCache>
                <c:ptCount val="1"/>
                <c:pt idx="0">
                  <c:v>HOT1 Sigmoidal Fixed b=0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[kevinmckay_week15_estimation_output_1.xls]network_optimized_weights!$B$14:$Z$14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-0.75255249649615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[kevinmckay_week15_b1mm_estimation_output_1.xls]network_optimized_weights!$A$14</c:f>
              <c:strCache>
                <c:ptCount val="1"/>
                <c:pt idx="0">
                  <c:v>HOT1 Michaelis-Menten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[kevinmckay_week15_b1mm_estimation_output_1.xls]network_optimized_weights!$B$14:$Z$14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0.000190320058460058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9306648"/>
        <c:axId val="577852584"/>
      </c:barChart>
      <c:catAx>
        <c:axId val="629306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577852584"/>
        <c:crosses val="autoZero"/>
        <c:auto val="1"/>
        <c:lblAlgn val="ctr"/>
        <c:lblOffset val="100"/>
        <c:noMultiLvlLbl val="0"/>
      </c:catAx>
      <c:valAx>
        <c:axId val="5778525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293066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PHD1 (Kevin)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network_optimized_weights!$A$19</c:f>
              <c:strCache>
                <c:ptCount val="1"/>
                <c:pt idx="0">
                  <c:v>PHD1 Sigmoidal Fixed b=1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network_optimized_weights!$B$19:$Z$19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-4.290756832238529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-2.069975062352592</c:v>
                </c:pt>
                <c:pt idx="13">
                  <c:v>0.0434319887064518</c:v>
                </c:pt>
                <c:pt idx="14">
                  <c:v>0.0168404833665421</c:v>
                </c:pt>
                <c:pt idx="15">
                  <c:v>0.0</c:v>
                </c:pt>
                <c:pt idx="16">
                  <c:v>0.425811221618593</c:v>
                </c:pt>
                <c:pt idx="17">
                  <c:v>-0.197259949396867</c:v>
                </c:pt>
                <c:pt idx="18">
                  <c:v>0.0</c:v>
                </c:pt>
                <c:pt idx="19">
                  <c:v>0.0</c:v>
                </c:pt>
                <c:pt idx="20">
                  <c:v>0.455745497433236</c:v>
                </c:pt>
                <c:pt idx="21">
                  <c:v>0.0</c:v>
                </c:pt>
                <c:pt idx="22">
                  <c:v>-0.156112834713617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[kevinmckay_week15_estimation_output_1.xls]network_optimized_weights!$A$19</c:f>
              <c:strCache>
                <c:ptCount val="1"/>
                <c:pt idx="0">
                  <c:v>PHD1 Sigmoidal Fixed b=0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[kevinmckay_week15_estimation_output_1.xls]network_optimized_weights!$B$19:$Z$19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-4.167354427511719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-2.090450347717268</c:v>
                </c:pt>
                <c:pt idx="13">
                  <c:v>0.0358759149913908</c:v>
                </c:pt>
                <c:pt idx="14">
                  <c:v>0.0127316898903922</c:v>
                </c:pt>
                <c:pt idx="15">
                  <c:v>0.0</c:v>
                </c:pt>
                <c:pt idx="16">
                  <c:v>0.444895816429268</c:v>
                </c:pt>
                <c:pt idx="17">
                  <c:v>-0.14938465112392</c:v>
                </c:pt>
                <c:pt idx="18">
                  <c:v>0.0</c:v>
                </c:pt>
                <c:pt idx="19">
                  <c:v>0.0</c:v>
                </c:pt>
                <c:pt idx="20">
                  <c:v>0.484285434733112</c:v>
                </c:pt>
                <c:pt idx="21">
                  <c:v>0.0</c:v>
                </c:pt>
                <c:pt idx="22">
                  <c:v>-0.19695299219029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[kevinmckay_week15_b1mm_estimation_output_1.xls]network_optimized_weights!$A$19</c:f>
              <c:strCache>
                <c:ptCount val="1"/>
                <c:pt idx="0">
                  <c:v>PHD1 Michaelis-Menten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[kevinmckay_week15_b1mm_estimation_output_1.xls]network_optimized_weights!$B$19:$Z$19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0.00942433565292039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0.148943933861606</c:v>
                </c:pt>
                <c:pt idx="13">
                  <c:v>0.243390075010684</c:v>
                </c:pt>
                <c:pt idx="14">
                  <c:v>-0.00205255081885324</c:v>
                </c:pt>
                <c:pt idx="15">
                  <c:v>0.0</c:v>
                </c:pt>
                <c:pt idx="16">
                  <c:v>-0.252177472151695</c:v>
                </c:pt>
                <c:pt idx="17">
                  <c:v>0.110921454970084</c:v>
                </c:pt>
                <c:pt idx="18">
                  <c:v>0.0</c:v>
                </c:pt>
                <c:pt idx="19">
                  <c:v>0.0</c:v>
                </c:pt>
                <c:pt idx="20">
                  <c:v>-4.08427489455739E-6</c:v>
                </c:pt>
                <c:pt idx="21">
                  <c:v>0.0</c:v>
                </c:pt>
                <c:pt idx="22">
                  <c:v>-0.0223036449435684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129256"/>
        <c:axId val="657134760"/>
      </c:barChart>
      <c:catAx>
        <c:axId val="657129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57134760"/>
        <c:crosses val="autoZero"/>
        <c:auto val="1"/>
        <c:lblAlgn val="ctr"/>
        <c:lblOffset val="100"/>
        <c:noMultiLvlLbl val="0"/>
      </c:catAx>
      <c:valAx>
        <c:axId val="657134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7129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</a:t>
            </a:r>
            <a:r>
              <a:rPr lang="en-US" baseline="0" dirty="0"/>
              <a:t> Optimized Weights for </a:t>
            </a:r>
            <a:r>
              <a:rPr lang="en-US" baseline="0" dirty="0" smtClean="0"/>
              <a:t>MSS11 (Laura)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network_optimized_weights!$A$13</c:f>
              <c:strCache>
                <c:ptCount val="1"/>
                <c:pt idx="0">
                  <c:v>MSS11 Sigmoidal Fixed b=1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network_optimized_weights!$B$13:$Z$13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-0.984799016172053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0.0570139101977187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-1.01288997703644</c:v>
                </c:pt>
              </c:numCache>
            </c:numRef>
          </c:val>
        </c:ser>
        <c:ser>
          <c:idx val="1"/>
          <c:order val="1"/>
          <c:tx>
            <c:strRef>
              <c:f>[terada_CIN5data_b0_estimation_output_1.xls]network_optimized_weights!$A$13</c:f>
              <c:strCache>
                <c:ptCount val="1"/>
                <c:pt idx="0">
                  <c:v>MSS11 Sigmoidal Fixed b=0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[terada_CIN5data_b0_estimation_output_1.xls]network_optimized_weights!$B$13:$Z$13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-0.972174835188422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0.0592528423910491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-1.005372638992894</c:v>
                </c:pt>
              </c:numCache>
            </c:numRef>
          </c:val>
        </c:ser>
        <c:ser>
          <c:idx val="2"/>
          <c:order val="2"/>
          <c:tx>
            <c:strRef>
              <c:f>'Untitled:Users:lterada:Desktop:run2:mm_model:[terada_CIN5data_estimation_output_1.xls]network_optimized_weights'!$A$13</c:f>
              <c:strCache>
                <c:ptCount val="1"/>
                <c:pt idx="0">
                  <c:v>MSS11 Michaelis-Menten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'Untitled:Users:lterada:Desktop:run2:mm_model:[terada_CIN5data_estimation_output_1.xls]network_optimized_weights'!$B$13:$Z$13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0.161100546195704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-0.00414503061468064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0.145835143018061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4021848"/>
        <c:axId val="634050296"/>
      </c:barChart>
      <c:catAx>
        <c:axId val="634021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34050296"/>
        <c:crosses val="autoZero"/>
        <c:auto val="1"/>
        <c:lblAlgn val="ctr"/>
        <c:lblOffset val="100"/>
        <c:noMultiLvlLbl val="0"/>
      </c:catAx>
      <c:valAx>
        <c:axId val="6340502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34021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MSS11 (Kevin)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network_optimized_weights!$A$18</c:f>
              <c:strCache>
                <c:ptCount val="1"/>
                <c:pt idx="0">
                  <c:v>MSS11 Sigmoidal Fixed b=1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network_optimized_weights!$B$18:$Z$18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0.0485823549047166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-0.207754086289908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[kevinmckay_week15_estimation_output_1.xls]network_optimized_weights!$A$18</c:f>
              <c:strCache>
                <c:ptCount val="1"/>
                <c:pt idx="0">
                  <c:v>MSS11 Sigmoidal Fixed b=0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[kevinmckay_week15_estimation_output_1.xls]network_optimized_weights!$B$18:$Z$18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0.043518762333123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-0.197378052997134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[kevinmckay_week15_b1mm_estimation_output_1.xls]network_optimized_weights!$A$18</c:f>
              <c:strCache>
                <c:ptCount val="1"/>
                <c:pt idx="0">
                  <c:v>MSS11 Michaelis-Menten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[kevinmckay_week15_b1mm_estimation_output_1.xls]network_optimized_weights!$B$18:$Z$18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-0.0180254253604428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-0.00907292467144161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9302872"/>
        <c:axId val="629370056"/>
      </c:barChart>
      <c:catAx>
        <c:axId val="6293028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29370056"/>
        <c:crosses val="autoZero"/>
        <c:auto val="1"/>
        <c:lblAlgn val="ctr"/>
        <c:lblOffset val="100"/>
        <c:noMultiLvlLbl val="0"/>
      </c:catAx>
      <c:valAx>
        <c:axId val="629370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29302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YAP6 (Laura)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network_optimized_weights!$A$20</c:f>
              <c:strCache>
                <c:ptCount val="1"/>
                <c:pt idx="0">
                  <c:v>YAP6 Sigmoidal Fixed b=1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network_optimized_weights!$B$20:$Z$20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-0.146146873340453</c:v>
                </c:pt>
                <c:pt idx="3">
                  <c:v>-1.255702702741365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-0.0613765000232938</c:v>
                </c:pt>
                <c:pt idx="13">
                  <c:v>-0.155348428773443</c:v>
                </c:pt>
                <c:pt idx="14">
                  <c:v>-0.790532138123466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0.0590168539144577</c:v>
                </c:pt>
                <c:pt idx="19">
                  <c:v>0.0</c:v>
                </c:pt>
                <c:pt idx="20">
                  <c:v>-0.523019204448671</c:v>
                </c:pt>
                <c:pt idx="21">
                  <c:v>-0.35701708815989</c:v>
                </c:pt>
                <c:pt idx="22">
                  <c:v>-0.134715211159352</c:v>
                </c:pt>
                <c:pt idx="23">
                  <c:v>0.0</c:v>
                </c:pt>
                <c:pt idx="24">
                  <c:v>-0.0268931887726362</c:v>
                </c:pt>
              </c:numCache>
            </c:numRef>
          </c:val>
        </c:ser>
        <c:ser>
          <c:idx val="1"/>
          <c:order val="1"/>
          <c:tx>
            <c:strRef>
              <c:f>[terada_CIN5data_b0_estimation_output_1.xls]network_optimized_weights!$A$20</c:f>
              <c:strCache>
                <c:ptCount val="1"/>
                <c:pt idx="0">
                  <c:v>YAP6 Sigmoidal Fixed b=0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[terada_CIN5data_b0_estimation_output_1.xls]network_optimized_weights!$B$20:$Z$20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-0.191429759679384</c:v>
                </c:pt>
                <c:pt idx="3">
                  <c:v>-1.228543081397131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-0.0704775538103298</c:v>
                </c:pt>
                <c:pt idx="13">
                  <c:v>-0.174247577557022</c:v>
                </c:pt>
                <c:pt idx="14">
                  <c:v>-0.758898219422761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0.0504338310609017</c:v>
                </c:pt>
                <c:pt idx="19">
                  <c:v>0.0</c:v>
                </c:pt>
                <c:pt idx="20">
                  <c:v>-0.506228649530926</c:v>
                </c:pt>
                <c:pt idx="21">
                  <c:v>-0.362614425714387</c:v>
                </c:pt>
                <c:pt idx="22">
                  <c:v>-0.134421927232842</c:v>
                </c:pt>
                <c:pt idx="23">
                  <c:v>0.0</c:v>
                </c:pt>
                <c:pt idx="24">
                  <c:v>-0.0348153243508014</c:v>
                </c:pt>
              </c:numCache>
            </c:numRef>
          </c:val>
        </c:ser>
        <c:ser>
          <c:idx val="2"/>
          <c:order val="2"/>
          <c:tx>
            <c:strRef>
              <c:f>'Untitled:Users:lterada:Desktop:run2:mm_model:[terada_CIN5data_estimation_output_1.xls]network_optimized_weights'!$A$20</c:f>
              <c:strCache>
                <c:ptCount val="1"/>
                <c:pt idx="0">
                  <c:v>YAP6 Michaelis-Menten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'Untitled:Users:lterada:Desktop:run2:mm_model:[terada_CIN5data_estimation_output_1.xls]network_optimized_weights'!$B$20:$Z$20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0.00905398693417011</c:v>
                </c:pt>
                <c:pt idx="3">
                  <c:v>-0.00506279975377826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0.146516904566869</c:v>
                </c:pt>
                <c:pt idx="13">
                  <c:v>0.0850337190251905</c:v>
                </c:pt>
                <c:pt idx="14">
                  <c:v>0.562634289337277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-0.145776031593223</c:v>
                </c:pt>
                <c:pt idx="19">
                  <c:v>0.0</c:v>
                </c:pt>
                <c:pt idx="20">
                  <c:v>0.181981665114852</c:v>
                </c:pt>
                <c:pt idx="21">
                  <c:v>-0.017814363964795</c:v>
                </c:pt>
                <c:pt idx="22">
                  <c:v>-0.0134392289589135</c:v>
                </c:pt>
                <c:pt idx="23">
                  <c:v>0.0</c:v>
                </c:pt>
                <c:pt idx="24">
                  <c:v>-0.0180539806158083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5347352"/>
        <c:axId val="634611976"/>
      </c:barChart>
      <c:catAx>
        <c:axId val="635347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34611976"/>
        <c:crosses val="autoZero"/>
        <c:auto val="1"/>
        <c:lblAlgn val="ctr"/>
        <c:lblOffset val="100"/>
        <c:noMultiLvlLbl val="0"/>
      </c:catAx>
      <c:valAx>
        <c:axId val="634611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35347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YAP6 (Kevin)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network_optimized_weights!$A$25</c:f>
              <c:strCache>
                <c:ptCount val="1"/>
                <c:pt idx="0">
                  <c:v>YAP6 Sigmoidal Fixed b=1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network_optimized_weights!$B$25:$Z$25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-0.259245090401451</c:v>
                </c:pt>
                <c:pt idx="3">
                  <c:v>-0.205438299491513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-0.871323936223685</c:v>
                </c:pt>
                <c:pt idx="13">
                  <c:v>0.0494047073298822</c:v>
                </c:pt>
                <c:pt idx="14">
                  <c:v>-0.0267814284395848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0.186657080171008</c:v>
                </c:pt>
                <c:pt idx="19">
                  <c:v>0.0</c:v>
                </c:pt>
                <c:pt idx="20">
                  <c:v>-0.372268679694633</c:v>
                </c:pt>
                <c:pt idx="21">
                  <c:v>0.244555229067302</c:v>
                </c:pt>
                <c:pt idx="22">
                  <c:v>0.00655541261602848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[kevinmckay_week15_estimation_output_1.xls]network_optimized_weights!$A$25</c:f>
              <c:strCache>
                <c:ptCount val="1"/>
                <c:pt idx="0">
                  <c:v>YAP6 Sigmoidal Fixed b=0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[kevinmckay_week15_estimation_output_1.xls]network_optimized_weights!$B$25:$Z$25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-0.458837939609608</c:v>
                </c:pt>
                <c:pt idx="3">
                  <c:v>-0.202622371767552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-0.888136420415344</c:v>
                </c:pt>
                <c:pt idx="13">
                  <c:v>0.0423784961012638</c:v>
                </c:pt>
                <c:pt idx="14">
                  <c:v>-0.0254187195957534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0.215166683239994</c:v>
                </c:pt>
                <c:pt idx="19">
                  <c:v>0.0</c:v>
                </c:pt>
                <c:pt idx="20">
                  <c:v>-0.341824390101327</c:v>
                </c:pt>
                <c:pt idx="21">
                  <c:v>0.227270693644858</c:v>
                </c:pt>
                <c:pt idx="22">
                  <c:v>-0.00203238633035946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[kevinmckay_week15_b1mm_estimation_output_1.xls]network_optimized_weights!$A$25</c:f>
              <c:strCache>
                <c:ptCount val="1"/>
                <c:pt idx="0">
                  <c:v>YAP6 Michaelis-Menten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[kevinmckay_week15_b1mm_estimation_output_1.xls]network_optimized_weights!$B$25:$Z$25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0.0880394266659874</c:v>
                </c:pt>
                <c:pt idx="3">
                  <c:v>0.012995745143575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-0.0395301999747326</c:v>
                </c:pt>
                <c:pt idx="13">
                  <c:v>-0.241651791836557</c:v>
                </c:pt>
                <c:pt idx="14">
                  <c:v>-0.0612013608365673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0.347032655346259</c:v>
                </c:pt>
                <c:pt idx="19">
                  <c:v>0.0</c:v>
                </c:pt>
                <c:pt idx="20">
                  <c:v>1.010420893525874</c:v>
                </c:pt>
                <c:pt idx="21">
                  <c:v>-0.00041804303968015</c:v>
                </c:pt>
                <c:pt idx="22">
                  <c:v>0.319486117525459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916440"/>
        <c:axId val="654417752"/>
      </c:barChart>
      <c:catAx>
        <c:axId val="6579164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54417752"/>
        <c:crosses val="autoZero"/>
        <c:auto val="1"/>
        <c:lblAlgn val="ctr"/>
        <c:lblOffset val="100"/>
        <c:noMultiLvlLbl val="0"/>
      </c:catAx>
      <c:valAx>
        <c:axId val="6544177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79164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SMP1 (Laura)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network_optimized_weights!$A$17</c:f>
              <c:strCache>
                <c:ptCount val="1"/>
                <c:pt idx="0">
                  <c:v>SMP1 Sigmoidal Fixed b=1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network_optimized_weights!$B$17:$Z$17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-2.053328628316911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-0.195171357928824</c:v>
                </c:pt>
                <c:pt idx="13">
                  <c:v>0.0</c:v>
                </c:pt>
                <c:pt idx="14">
                  <c:v>0.0</c:v>
                </c:pt>
                <c:pt idx="15">
                  <c:v>0.224720101526528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0.018598735617968</c:v>
                </c:pt>
                <c:pt idx="21">
                  <c:v>0.0</c:v>
                </c:pt>
                <c:pt idx="22">
                  <c:v>-0.284383416294325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[terada_CIN5data_b0_estimation_output_1.xls]network_optimized_weights!$A$17</c:f>
              <c:strCache>
                <c:ptCount val="1"/>
                <c:pt idx="0">
                  <c:v>SMP1 Sigmoidal Fixed b=0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[terada_CIN5data_b0_estimation_output_1.xls]network_optimized_weights!$B$17:$Z$17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-2.084637888795102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-0.205134921832968</c:v>
                </c:pt>
                <c:pt idx="13">
                  <c:v>0.0</c:v>
                </c:pt>
                <c:pt idx="14">
                  <c:v>0.0</c:v>
                </c:pt>
                <c:pt idx="15">
                  <c:v>0.173369283565614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0.0185851565301699</c:v>
                </c:pt>
                <c:pt idx="21">
                  <c:v>0.0</c:v>
                </c:pt>
                <c:pt idx="22">
                  <c:v>-0.275405087787128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'Untitled:Users:lterada:Desktop:run2:mm_model:[terada_CIN5data_estimation_output_1.xls]network_optimized_weights'!$A$17</c:f>
              <c:strCache>
                <c:ptCount val="1"/>
                <c:pt idx="0">
                  <c:v>SMP1 Michaelis-Menten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'Untitled:Users:lterada:Desktop:run2:mm_model:[terada_CIN5data_estimation_output_1.xls]network_optimized_weights'!$B$17:$Z$17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1.32094951839352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0.00534839113105924</c:v>
                </c:pt>
                <c:pt idx="13">
                  <c:v>0.0</c:v>
                </c:pt>
                <c:pt idx="14">
                  <c:v>0.0</c:v>
                </c:pt>
                <c:pt idx="15">
                  <c:v>-0.243843576382715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0.0957197984534594</c:v>
                </c:pt>
                <c:pt idx="21">
                  <c:v>0.0</c:v>
                </c:pt>
                <c:pt idx="22">
                  <c:v>0.0961688693483247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9151656"/>
        <c:axId val="619157144"/>
      </c:barChart>
      <c:catAx>
        <c:axId val="6191516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19157144"/>
        <c:crosses val="autoZero"/>
        <c:auto val="1"/>
        <c:lblAlgn val="ctr"/>
        <c:lblOffset val="100"/>
        <c:noMultiLvlLbl val="0"/>
      </c:catAx>
      <c:valAx>
        <c:axId val="619157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19151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 Optimized Weights for </a:t>
            </a:r>
            <a:r>
              <a:rPr lang="en-US" dirty="0" smtClean="0"/>
              <a:t>SMP1 (Kevin)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network_optimized_weights!$A$22</c:f>
              <c:strCache>
                <c:ptCount val="1"/>
                <c:pt idx="0">
                  <c:v>SMP1 Sigmoidal Fixed b=1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network_optimized_weights!$B$22:$Z$22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2.059574872282612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-0.0203000489238859</c:v>
                </c:pt>
                <c:pt idx="13">
                  <c:v>0.0</c:v>
                </c:pt>
                <c:pt idx="14">
                  <c:v>0.0</c:v>
                </c:pt>
                <c:pt idx="15">
                  <c:v>-0.0210327769639924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-0.706157916106161</c:v>
                </c:pt>
                <c:pt idx="21">
                  <c:v>0.0529101572135092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[kevinmckay_week15_estimation_output_1.xls]network_optimized_weights!$A$22</c:f>
              <c:strCache>
                <c:ptCount val="1"/>
                <c:pt idx="0">
                  <c:v>SMP1 Sigmoidal Fixed b=0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[kevinmckay_week15_estimation_output_1.xls]network_optimized_weights!$B$22:$Z$22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2.192385826937679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-0.0229994386867439</c:v>
                </c:pt>
                <c:pt idx="13">
                  <c:v>0.0</c:v>
                </c:pt>
                <c:pt idx="14">
                  <c:v>0.0</c:v>
                </c:pt>
                <c:pt idx="15">
                  <c:v>-0.0191380200496605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-0.69436632515845</c:v>
                </c:pt>
                <c:pt idx="21">
                  <c:v>0.0221313404449806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[kevinmckay_week15_b1mm_estimation_output_1.xls]network_optimized_weights!$A$22</c:f>
              <c:strCache>
                <c:ptCount val="1"/>
                <c:pt idx="0">
                  <c:v>SMP1 Michaelis-Menten (Kevin)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Rap1</c:v>
                </c:pt>
                <c:pt idx="22">
                  <c:v>Sok2</c:v>
                </c:pt>
                <c:pt idx="23">
                  <c:v>Ino4</c:v>
                </c:pt>
                <c:pt idx="24">
                  <c:v>Abf1</c:v>
                </c:pt>
              </c:strCache>
            </c:strRef>
          </c:cat>
          <c:val>
            <c:numRef>
              <c:f>[kevinmckay_week15_b1mm_estimation_output_1.xls]network_optimized_weights!$B$22:$Z$22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0.0633787313956252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0.209554933172111</c:v>
                </c:pt>
                <c:pt idx="13">
                  <c:v>0.0</c:v>
                </c:pt>
                <c:pt idx="14">
                  <c:v>0.0</c:v>
                </c:pt>
                <c:pt idx="15">
                  <c:v>-0.242205378845568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0.00366305490038018</c:v>
                </c:pt>
                <c:pt idx="21">
                  <c:v>0.00263695464221048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5399256"/>
        <c:axId val="655401880"/>
      </c:barChart>
      <c:catAx>
        <c:axId val="655399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55401880"/>
        <c:crosses val="autoZero"/>
        <c:auto val="1"/>
        <c:lblAlgn val="ctr"/>
        <c:lblOffset val="100"/>
        <c:noMultiLvlLbl val="0"/>
      </c:catAx>
      <c:valAx>
        <c:axId val="6554018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5399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Network</a:t>
            </a:r>
            <a:r>
              <a:rPr lang="en-US" baseline="0" dirty="0"/>
              <a:t> Optimized Weights for </a:t>
            </a:r>
            <a:r>
              <a:rPr lang="en-US" dirty="0" smtClean="0"/>
              <a:t>HOT1 (Laura)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network_optimized_weights!$A$9</c:f>
              <c:strCache>
                <c:ptCount val="1"/>
                <c:pt idx="0">
                  <c:v>HOT1 Sigmoidal Fixed b=1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network_optimized_weights!$B$9:$Z$9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-0.185181163228862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[terada_CIN5data_b0_estimation_output_1.xls]network_optimized_weights!$A$9</c:f>
              <c:strCache>
                <c:ptCount val="1"/>
                <c:pt idx="0">
                  <c:v>HOT1 Sigmoidal Fixed b=0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[terada_CIN5data_b0_estimation_output_1.xls]network_optimized_weights!$B$9:$Z$9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-0.21118980741932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ser>
          <c:idx val="2"/>
          <c:order val="2"/>
          <c:tx>
            <c:strRef>
              <c:f>'Untitled:Users:lterada:Desktop:run2:mm_model:[terada_CIN5data_estimation_output_1.xls]network_optimized_weights'!$A$9</c:f>
              <c:strCache>
                <c:ptCount val="1"/>
                <c:pt idx="0">
                  <c:v>HOT1 Michaelis-Menten (Laura)</c:v>
                </c:pt>
              </c:strCache>
            </c:strRef>
          </c:tx>
          <c:invertIfNegative val="0"/>
          <c:cat>
            <c:strRef>
              <c:f>network_optimized_weights!$B$1:$Z$1</c:f>
              <c:strCache>
                <c:ptCount val="25"/>
                <c:pt idx="0">
                  <c:v>Ace2</c:v>
                </c:pt>
                <c:pt idx="1">
                  <c:v>Aft2</c:v>
                </c:pt>
                <c:pt idx="2">
                  <c:v>Fhl1</c:v>
                </c:pt>
                <c:pt idx="3">
                  <c:v>Fkh2</c:v>
                </c:pt>
                <c:pt idx="4">
                  <c:v>Gln3</c:v>
                </c:pt>
                <c:pt idx="5">
                  <c:v>Hap5</c:v>
                </c:pt>
                <c:pt idx="6">
                  <c:v>Hmo1</c:v>
                </c:pt>
                <c:pt idx="7">
                  <c:v>Hot1</c:v>
                </c:pt>
                <c:pt idx="8">
                  <c:v>Mal33</c:v>
                </c:pt>
                <c:pt idx="9">
                  <c:v>Mbp1</c:v>
                </c:pt>
                <c:pt idx="10">
                  <c:v>Mga2</c:v>
                </c:pt>
                <c:pt idx="11">
                  <c:v>Mss11</c:v>
                </c:pt>
                <c:pt idx="12">
                  <c:v>Phd1</c:v>
                </c:pt>
                <c:pt idx="13">
                  <c:v>Skn7</c:v>
                </c:pt>
                <c:pt idx="14">
                  <c:v>Sko1</c:v>
                </c:pt>
                <c:pt idx="15">
                  <c:v>Smp1</c:v>
                </c:pt>
                <c:pt idx="16">
                  <c:v>Swi4</c:v>
                </c:pt>
                <c:pt idx="17">
                  <c:v>Swi6</c:v>
                </c:pt>
                <c:pt idx="18">
                  <c:v>Yap6</c:v>
                </c:pt>
                <c:pt idx="19">
                  <c:v>Zap1</c:v>
                </c:pt>
                <c:pt idx="20">
                  <c:v>Ste12</c:v>
                </c:pt>
                <c:pt idx="21">
                  <c:v>Sok2</c:v>
                </c:pt>
                <c:pt idx="22">
                  <c:v>Rap1</c:v>
                </c:pt>
                <c:pt idx="23">
                  <c:v>Yap5</c:v>
                </c:pt>
                <c:pt idx="24">
                  <c:v>Tec1</c:v>
                </c:pt>
              </c:strCache>
            </c:strRef>
          </c:cat>
          <c:val>
            <c:numRef>
              <c:f>'Untitled:Users:lterada:Desktop:run2:mm_model:[terada_CIN5data_estimation_output_1.xls]network_optimized_weights'!$B$9:$Z$9</c:f>
              <c:numCache>
                <c:formatCode>General</c:formatCode>
                <c:ptCount val="2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0.195489431183075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4099800"/>
        <c:axId val="611861272"/>
      </c:barChart>
      <c:catAx>
        <c:axId val="634099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Transcription Factor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611861272"/>
        <c:crosses val="autoZero"/>
        <c:auto val="1"/>
        <c:lblAlgn val="ctr"/>
        <c:lblOffset val="100"/>
        <c:noMultiLvlLbl val="0"/>
      </c:catAx>
      <c:valAx>
        <c:axId val="611861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Weighted Values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634099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3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4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1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1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8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4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8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6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0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2B694-62D5-4643-8974-17B984677963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AFD5F-3B90-EA40-A390-71B8A760F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8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4" Type="http://schemas.openxmlformats.org/officeDocument/2006/relationships/image" Target="../media/image19.emf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Relationship Id="rId3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4" Type="http://schemas.openxmlformats.org/officeDocument/2006/relationships/image" Target="../media/image25.emf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4" Type="http://schemas.openxmlformats.org/officeDocument/2006/relationships/image" Target="../media/image31.emf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Relationship Id="rId3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266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Modeling the Gene Expression of </a:t>
            </a:r>
            <a:r>
              <a:rPr lang="en-US" b="1" i="1" dirty="0">
                <a:solidFill>
                  <a:schemeClr val="tx2"/>
                </a:solidFill>
              </a:rPr>
              <a:t>Saccharomyces </a:t>
            </a:r>
            <a:r>
              <a:rPr lang="en-US" b="1" i="1" dirty="0" err="1">
                <a:solidFill>
                  <a:schemeClr val="tx2"/>
                </a:solidFill>
              </a:rPr>
              <a:t>cerevisiae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i="1" dirty="0" smtClean="0">
                <a:solidFill>
                  <a:schemeClr val="tx2"/>
                </a:solidFill>
              </a:rPr>
              <a:t>Δcin5 </a:t>
            </a:r>
            <a:r>
              <a:rPr lang="en-US" b="1" dirty="0" smtClean="0">
                <a:solidFill>
                  <a:schemeClr val="tx2"/>
                </a:solidFill>
              </a:rPr>
              <a:t>Under Cold Shock Conditions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819" y="3212386"/>
            <a:ext cx="8412238" cy="282602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Kevin McKay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rial"/>
                <a:cs typeface="Arial"/>
              </a:rPr>
              <a:t>Laura Terada</a:t>
            </a:r>
          </a:p>
          <a:p>
            <a:endParaRPr lang="en-US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Department of Biology</a:t>
            </a:r>
            <a:b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Loyola Marymount University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May 9</a:t>
            </a:r>
            <a:r>
              <a:rPr lang="en-US" baseline="30000" dirty="0" smtClean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, 2013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012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6305" y="-132381"/>
            <a:ext cx="9341275" cy="11430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/>
                </a:solidFill>
                <a:latin typeface="Arial"/>
                <a:cs typeface="Arial"/>
              </a:rPr>
              <a:t>Comparing Model Data to Actual Data For MSS11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81" y="5901356"/>
            <a:ext cx="8970318" cy="97193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MSS11 </a:t>
            </a:r>
            <a:r>
              <a:rPr lang="en-US" b="1" dirty="0">
                <a:latin typeface="Arial"/>
                <a:cs typeface="Arial"/>
              </a:rPr>
              <a:t>showed constant 0 expression change</a:t>
            </a:r>
          </a:p>
          <a:p>
            <a:r>
              <a:rPr lang="en-US" b="1" dirty="0">
                <a:latin typeface="Arial"/>
                <a:cs typeface="Arial"/>
              </a:rPr>
              <a:t>The </a:t>
            </a:r>
            <a:r>
              <a:rPr lang="en-US" b="1" dirty="0" smtClean="0">
                <a:latin typeface="Arial"/>
                <a:cs typeface="Arial"/>
              </a:rPr>
              <a:t>model </a:t>
            </a:r>
            <a:r>
              <a:rPr lang="en-US" b="1" dirty="0">
                <a:latin typeface="Arial"/>
                <a:cs typeface="Arial"/>
              </a:rPr>
              <a:t>fit pretty well with the data deviating partially at time 15 minutes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81" y="3380260"/>
            <a:ext cx="3159152" cy="2145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52" y="3332252"/>
            <a:ext cx="2825394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84" y="3345935"/>
            <a:ext cx="2826377" cy="2145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Screen shot 2013-05-07 at 9.31.2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81" y="1010619"/>
            <a:ext cx="2906486" cy="2286000"/>
          </a:xfrm>
          <a:prstGeom prst="rect">
            <a:avLst/>
          </a:prstGeom>
        </p:spPr>
      </p:pic>
      <p:pic>
        <p:nvPicPr>
          <p:cNvPr id="11" name="Picture 10" descr="Screen shot 2013-05-07 at 9.31.47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152" y="1010619"/>
            <a:ext cx="2825394" cy="2286000"/>
          </a:xfrm>
          <a:prstGeom prst="rect">
            <a:avLst/>
          </a:prstGeom>
        </p:spPr>
      </p:pic>
      <p:pic>
        <p:nvPicPr>
          <p:cNvPr id="12" name="Picture 11" descr="Screen shot 2013-05-07 at 9.31.59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684" y="1010619"/>
            <a:ext cx="2904565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13714" y="1010619"/>
            <a:ext cx="828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MSS11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78181" y="1010619"/>
            <a:ext cx="828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MSS11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224563" y="1010619"/>
            <a:ext cx="828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MSS11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9113" y="5611902"/>
            <a:ext cx="8729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Arial"/>
                <a:cs typeface="Arial"/>
              </a:rPr>
              <a:t>Top (Laura) and bottom (Kevin) left to right: Sigmoidal Fixed b=1, Sigmoidal Fixed b=0, </a:t>
            </a:r>
            <a:r>
              <a:rPr lang="en-US" sz="1300" b="1" dirty="0" err="1" smtClean="0">
                <a:latin typeface="Arial"/>
                <a:cs typeface="Arial"/>
              </a:rPr>
              <a:t>Michaelis-Menten</a:t>
            </a:r>
            <a:endParaRPr lang="en-US" sz="13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202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214" y="274638"/>
            <a:ext cx="8815566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MSS11 Repressed by SKO1, TEC1, and STE12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0890" y="2091199"/>
            <a:ext cx="2411214" cy="3870729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The Sigmoidal weight data shows down regulation of MSS11 by SKO1, TEC1, and STE12</a:t>
            </a:r>
          </a:p>
          <a:p>
            <a:r>
              <a:rPr lang="en-US" b="1" dirty="0" smtClean="0">
                <a:latin typeface="Arial"/>
                <a:cs typeface="Arial"/>
              </a:rPr>
              <a:t>Expression plots show little or no change in regulation</a:t>
            </a:r>
            <a:endParaRPr lang="en-US" b="1" dirty="0">
              <a:latin typeface="Arial"/>
              <a:cs typeface="Arial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9895732"/>
              </p:ext>
            </p:extLst>
          </p:nvPr>
        </p:nvGraphicFramePr>
        <p:xfrm>
          <a:off x="-139745" y="1463109"/>
          <a:ext cx="6872531" cy="265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335092"/>
              </p:ext>
            </p:extLst>
          </p:nvPr>
        </p:nvGraphicFramePr>
        <p:xfrm>
          <a:off x="-139745" y="4119620"/>
          <a:ext cx="6982007" cy="2738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7512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33028"/>
            <a:ext cx="9143999" cy="11430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/>
                </a:solidFill>
                <a:latin typeface="Arial"/>
                <a:cs typeface="Arial"/>
              </a:rPr>
              <a:t>Comparing Model Data to Actual Data For YAP6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03" y="6016274"/>
            <a:ext cx="8216421" cy="113031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latin typeface="Arial"/>
                <a:cs typeface="Arial"/>
              </a:rPr>
              <a:t>YAP6 showed an overall slight decrease in expression</a:t>
            </a:r>
          </a:p>
          <a:p>
            <a:r>
              <a:rPr lang="en-US" b="1" dirty="0">
                <a:latin typeface="Arial"/>
                <a:cs typeface="Arial"/>
              </a:rPr>
              <a:t>The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plots </a:t>
            </a:r>
            <a:r>
              <a:rPr lang="en-US" b="1" dirty="0">
                <a:latin typeface="Arial"/>
                <a:cs typeface="Arial"/>
              </a:rPr>
              <a:t>fit the data most </a:t>
            </a:r>
            <a:r>
              <a:rPr lang="en-US" b="1" dirty="0" smtClean="0">
                <a:latin typeface="Arial"/>
                <a:cs typeface="Arial"/>
              </a:rPr>
              <a:t>precisely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27" y="3263406"/>
            <a:ext cx="3125328" cy="2074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3263406"/>
            <a:ext cx="2896245" cy="219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552" y="3263406"/>
            <a:ext cx="2871547" cy="225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Screen shot 2013-05-07 at 9.34.13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27" y="867635"/>
            <a:ext cx="2897372" cy="2286000"/>
          </a:xfrm>
          <a:prstGeom prst="rect">
            <a:avLst/>
          </a:prstGeom>
        </p:spPr>
      </p:pic>
      <p:pic>
        <p:nvPicPr>
          <p:cNvPr id="11" name="Picture 10" descr="Screen shot 2013-05-07 at 9.34.32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907" y="867635"/>
            <a:ext cx="2883877" cy="2286000"/>
          </a:xfrm>
          <a:prstGeom prst="rect">
            <a:avLst/>
          </a:prstGeom>
        </p:spPr>
      </p:pic>
      <p:pic>
        <p:nvPicPr>
          <p:cNvPr id="12" name="Picture 11" descr="Screen shot 2013-05-07 at 9.34.47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552" y="867635"/>
            <a:ext cx="2909455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66981" y="867635"/>
            <a:ext cx="66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YAP6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54815" y="869440"/>
            <a:ext cx="66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YAP6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01196" y="869440"/>
            <a:ext cx="66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YAP6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9113" y="5723886"/>
            <a:ext cx="8729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Arial"/>
                <a:cs typeface="Arial"/>
              </a:rPr>
              <a:t>Top (Laura) and bottom (Kevin) left to right: Sigmoidal Fixed b=1, Sigmoidal Fixed b=0, </a:t>
            </a:r>
            <a:r>
              <a:rPr lang="en-US" sz="1300" b="1" dirty="0" err="1" smtClean="0">
                <a:latin typeface="Arial"/>
                <a:cs typeface="Arial"/>
              </a:rPr>
              <a:t>Michaelis-Menten</a:t>
            </a:r>
            <a:endParaRPr lang="en-US" sz="13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8474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YAP6 is Primarily Down Regulated by FKH2, SKO1, STE12, and PHD1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2786" y="1960834"/>
            <a:ext cx="2255209" cy="3973368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Sigmoidal weight data corresponds to the expression plots for both Kevin and Laura’s models</a:t>
            </a:r>
          </a:p>
          <a:p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model weights do not fit expression plots</a:t>
            </a:r>
            <a:endParaRPr lang="en-US" b="1" dirty="0">
              <a:latin typeface="Arial"/>
              <a:cs typeface="Arial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772528"/>
              </p:ext>
            </p:extLst>
          </p:nvPr>
        </p:nvGraphicFramePr>
        <p:xfrm>
          <a:off x="-120426" y="1447553"/>
          <a:ext cx="6853213" cy="265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015228"/>
              </p:ext>
            </p:extLst>
          </p:nvPr>
        </p:nvGraphicFramePr>
        <p:xfrm>
          <a:off x="-120426" y="4105161"/>
          <a:ext cx="685321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5714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4015"/>
            <a:ext cx="9143999" cy="11430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/>
                </a:solidFill>
                <a:latin typeface="Arial"/>
                <a:cs typeface="Arial"/>
              </a:rPr>
              <a:t>Comparing Model Data to Actual Data For SMP1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79" y="5846613"/>
            <a:ext cx="8835989" cy="869092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SMP1 model data showed overall down </a:t>
            </a:r>
            <a:r>
              <a:rPr lang="en-US" b="1" dirty="0">
                <a:latin typeface="Arial"/>
                <a:cs typeface="Arial"/>
              </a:rPr>
              <a:t>regulation</a:t>
            </a:r>
          </a:p>
          <a:p>
            <a:r>
              <a:rPr lang="en-US" b="1" dirty="0">
                <a:latin typeface="Arial"/>
                <a:cs typeface="Arial"/>
              </a:rPr>
              <a:t>The </a:t>
            </a:r>
            <a:r>
              <a:rPr lang="en-US" b="1" dirty="0" smtClean="0">
                <a:latin typeface="Arial"/>
                <a:cs typeface="Arial"/>
              </a:rPr>
              <a:t>actual data </a:t>
            </a:r>
            <a:r>
              <a:rPr lang="en-US" b="1" dirty="0">
                <a:latin typeface="Arial"/>
                <a:cs typeface="Arial"/>
              </a:rPr>
              <a:t>however, suggests a slight up regulation so our models did not fit perfectly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37" y="3395535"/>
            <a:ext cx="2800597" cy="220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263" y="3370877"/>
            <a:ext cx="3100407" cy="220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218" y="3358548"/>
            <a:ext cx="2811450" cy="2203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Screen shot 2013-05-07 at 9.37.41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79" y="948985"/>
            <a:ext cx="2909455" cy="2286000"/>
          </a:xfrm>
          <a:prstGeom prst="rect">
            <a:avLst/>
          </a:prstGeom>
        </p:spPr>
      </p:pic>
      <p:pic>
        <p:nvPicPr>
          <p:cNvPr id="11" name="Picture 10" descr="Screen shot 2013-05-07 at 9.37.5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263" y="948985"/>
            <a:ext cx="2859673" cy="2286000"/>
          </a:xfrm>
          <a:prstGeom prst="rect">
            <a:avLst/>
          </a:prstGeom>
        </p:spPr>
      </p:pic>
      <p:pic>
        <p:nvPicPr>
          <p:cNvPr id="12" name="Picture 11" descr="Screen shot 2013-05-07 at 9.38.13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201" y="948985"/>
            <a:ext cx="2929467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34139" y="959934"/>
            <a:ext cx="724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SMP1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12496" y="959934"/>
            <a:ext cx="724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SMP1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34040" y="959934"/>
            <a:ext cx="724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SMP1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2537" y="5587072"/>
            <a:ext cx="8729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Arial"/>
                <a:cs typeface="Arial"/>
              </a:rPr>
              <a:t>Top (Laura) and bottom (Kevin) left to right: Sigmoidal Fixed b=1, Sigmoidal Fixed b=0, </a:t>
            </a:r>
            <a:r>
              <a:rPr lang="en-US" sz="1300" b="1" dirty="0" err="1" smtClean="0">
                <a:latin typeface="Arial"/>
                <a:cs typeface="Arial"/>
              </a:rPr>
              <a:t>Michaelis-Menten</a:t>
            </a:r>
            <a:endParaRPr lang="en-US" sz="13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5974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SMP1 Models Show Weight Differences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0891" y="1784640"/>
            <a:ext cx="2277106" cy="434152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Laura’s Sigmoidal weight data shows that FHL1 down regulates SMP1</a:t>
            </a:r>
          </a:p>
          <a:p>
            <a:r>
              <a:rPr lang="en-US" b="1" dirty="0" smtClean="0">
                <a:latin typeface="Arial"/>
                <a:cs typeface="Arial"/>
              </a:rPr>
              <a:t>Kevin’s Sigmoidal weight data shows that FHL1 up regulates SMP1</a:t>
            </a:r>
          </a:p>
          <a:p>
            <a:r>
              <a:rPr lang="en-US" b="1" dirty="0" smtClean="0">
                <a:latin typeface="Arial"/>
                <a:cs typeface="Arial"/>
              </a:rPr>
              <a:t>Differences in gene regulatory network might account for weight changes for SMP1</a:t>
            </a:r>
          </a:p>
          <a:p>
            <a:endParaRPr lang="en-US" b="1" dirty="0">
              <a:latin typeface="Arial"/>
              <a:cs typeface="Arial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153957"/>
              </p:ext>
            </p:extLst>
          </p:nvPr>
        </p:nvGraphicFramePr>
        <p:xfrm>
          <a:off x="-120425" y="1466340"/>
          <a:ext cx="7017426" cy="267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453455"/>
              </p:ext>
            </p:extLst>
          </p:nvPr>
        </p:nvGraphicFramePr>
        <p:xfrm>
          <a:off x="-120425" y="4144000"/>
          <a:ext cx="6831315" cy="271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7487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32475"/>
            <a:ext cx="9144000" cy="11430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/>
                </a:solidFill>
                <a:latin typeface="Arial"/>
                <a:cs typeface="Arial"/>
              </a:rPr>
              <a:t>Comparing Model Data to Actual Data For HOT1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622" y="5956100"/>
            <a:ext cx="8716846" cy="866655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>
                <a:latin typeface="Arial"/>
                <a:cs typeface="Arial"/>
              </a:rPr>
              <a:t>HOT1 showed </a:t>
            </a:r>
            <a:r>
              <a:rPr lang="en-US" b="1" dirty="0" smtClean="0">
                <a:latin typeface="Arial"/>
                <a:cs typeface="Arial"/>
              </a:rPr>
              <a:t>down </a:t>
            </a:r>
            <a:r>
              <a:rPr lang="en-US" b="1" dirty="0">
                <a:latin typeface="Arial"/>
                <a:cs typeface="Arial"/>
              </a:rPr>
              <a:t>regulation in our models</a:t>
            </a:r>
          </a:p>
          <a:p>
            <a:r>
              <a:rPr lang="en-US" b="1" dirty="0">
                <a:latin typeface="Arial"/>
                <a:cs typeface="Arial"/>
              </a:rPr>
              <a:t>The data suggested </a:t>
            </a:r>
            <a:r>
              <a:rPr lang="en-US" b="1" dirty="0" smtClean="0">
                <a:latin typeface="Arial"/>
                <a:cs typeface="Arial"/>
              </a:rPr>
              <a:t>initial down regulation and then steady expression values at 0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22" y="3536899"/>
            <a:ext cx="2908716" cy="202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151" y="3575353"/>
            <a:ext cx="3005655" cy="19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327" y="3368524"/>
            <a:ext cx="274672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Screen shot 2013-05-07 at 9.39.5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72170"/>
            <a:ext cx="2928938" cy="2286000"/>
          </a:xfrm>
          <a:prstGeom prst="rect">
            <a:avLst/>
          </a:prstGeom>
        </p:spPr>
      </p:pic>
      <p:pic>
        <p:nvPicPr>
          <p:cNvPr id="13" name="Picture 12" descr="Screen shot 2013-05-07 at 9.40.13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877" y="972170"/>
            <a:ext cx="2911929" cy="2286000"/>
          </a:xfrm>
          <a:prstGeom prst="rect">
            <a:avLst/>
          </a:prstGeom>
        </p:spPr>
      </p:pic>
      <p:pic>
        <p:nvPicPr>
          <p:cNvPr id="14" name="Picture 13" descr="Screen shot 2013-05-07 at 9.41.02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205" y="972170"/>
            <a:ext cx="2832847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90348" y="972170"/>
            <a:ext cx="710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HOT1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43867" y="972170"/>
            <a:ext cx="710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HOT1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77830" y="972170"/>
            <a:ext cx="710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HOT1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47595" y="5651794"/>
            <a:ext cx="8729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Arial"/>
                <a:cs typeface="Arial"/>
              </a:rPr>
              <a:t>Top (Laura) and bottom (Kevin) left to right: Sigmoidal Fixed b=1, Sigmoidal Fixed b=0, </a:t>
            </a:r>
            <a:r>
              <a:rPr lang="en-US" sz="1300" b="1" dirty="0" err="1" smtClean="0">
                <a:latin typeface="Arial"/>
                <a:cs typeface="Arial"/>
              </a:rPr>
              <a:t>Michaelis-Menten</a:t>
            </a:r>
            <a:endParaRPr lang="en-US" sz="13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5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6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HOT1 Down Regulated by SKN7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6477" y="2069307"/>
            <a:ext cx="2017098" cy="393506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SKN7 possibly  down regulates HOT1 at 15m</a:t>
            </a:r>
          </a:p>
          <a:p>
            <a:r>
              <a:rPr lang="en-US" b="1" dirty="0" smtClean="0">
                <a:latin typeface="Arial"/>
                <a:cs typeface="Arial"/>
              </a:rPr>
              <a:t>Laura’s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Model shows SKN7 as an activator of HOT1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4646107"/>
              </p:ext>
            </p:extLst>
          </p:nvPr>
        </p:nvGraphicFramePr>
        <p:xfrm>
          <a:off x="-1" y="1060582"/>
          <a:ext cx="7006478" cy="2572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853176"/>
              </p:ext>
            </p:extLst>
          </p:nvPr>
        </p:nvGraphicFramePr>
        <p:xfrm>
          <a:off x="-1" y="3633572"/>
          <a:ext cx="7148796" cy="2922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7315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Summary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Sigmoidal weight data better explained the gene expression plots for HOT1, MSS11, PHD1, SMP1, and YAP6.</a:t>
            </a:r>
            <a:endParaRPr lang="en-US" b="1" dirty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YAP6 gene expression had the closest fit between the model data and actual data because the transcription factors chosen for our networks could be correct with respect to YAP6 regulation.</a:t>
            </a:r>
          </a:p>
          <a:p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weight data seemed less consistent with the gene expression plots.</a:t>
            </a:r>
          </a:p>
          <a:p>
            <a:r>
              <a:rPr lang="en-US" b="1" dirty="0" smtClean="0">
                <a:latin typeface="Arial"/>
                <a:cs typeface="Arial"/>
              </a:rPr>
              <a:t>Differences in gene regulatory networks resulted in different model weight data and gene expression plots. </a:t>
            </a:r>
          </a:p>
          <a:p>
            <a:r>
              <a:rPr lang="en-US" b="1" dirty="0" smtClean="0">
                <a:latin typeface="Arial"/>
                <a:cs typeface="Arial"/>
              </a:rPr>
              <a:t>These models give us a way by which to interpret the DNA microarray data.</a:t>
            </a:r>
          </a:p>
          <a:p>
            <a:r>
              <a:rPr lang="en-US" b="1" dirty="0" smtClean="0">
                <a:latin typeface="Arial"/>
                <a:cs typeface="Arial"/>
              </a:rPr>
              <a:t>Our gene regulatory networks give us a starting point to understand the entire regulatory network of all transcription factors.</a:t>
            </a:r>
          </a:p>
          <a:p>
            <a:r>
              <a:rPr lang="en-US" b="1" dirty="0" smtClean="0">
                <a:latin typeface="Arial"/>
                <a:cs typeface="Arial"/>
              </a:rPr>
              <a:t>For the five genes we analyzed in depth, actual data for SMP1 showed up regulation during cold shock, although our models did not match.</a:t>
            </a:r>
          </a:p>
          <a:p>
            <a:r>
              <a:rPr lang="en-US" b="1" dirty="0" smtClean="0">
                <a:latin typeface="Arial"/>
                <a:cs typeface="Arial"/>
              </a:rPr>
              <a:t>Therefore, SMP1 might regulate the cold shock response.</a:t>
            </a: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4106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Future Research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latin typeface="Arial"/>
                <a:cs typeface="Arial"/>
              </a:rPr>
              <a:t>Adding more transcription factors to our networks</a:t>
            </a:r>
          </a:p>
          <a:p>
            <a:r>
              <a:rPr lang="en-US" b="1" dirty="0" smtClean="0">
                <a:latin typeface="Arial"/>
                <a:cs typeface="Arial"/>
              </a:rPr>
              <a:t>Using a linear differential equation model</a:t>
            </a:r>
          </a:p>
          <a:p>
            <a:r>
              <a:rPr lang="en-US" b="1" dirty="0" smtClean="0">
                <a:latin typeface="Arial"/>
                <a:cs typeface="Arial"/>
              </a:rPr>
              <a:t>Deleting different genes other than CIN5</a:t>
            </a:r>
          </a:p>
          <a:p>
            <a:r>
              <a:rPr lang="en-US" b="1" dirty="0" smtClean="0">
                <a:latin typeface="Arial"/>
                <a:cs typeface="Arial"/>
              </a:rPr>
              <a:t>Looking at closer time points (i.e. performing microarrays at shorter time intervals)</a:t>
            </a:r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545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3864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Outline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3900"/>
            <a:ext cx="8229600" cy="6189238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How does </a:t>
            </a:r>
            <a:r>
              <a:rPr lang="en-US" b="1" i="1" dirty="0" smtClean="0">
                <a:latin typeface="Arial"/>
                <a:cs typeface="Arial"/>
              </a:rPr>
              <a:t>Saccharomyces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i="1" dirty="0" smtClean="0">
                <a:latin typeface="Arial"/>
                <a:cs typeface="Arial"/>
              </a:rPr>
              <a:t>Δcin5 </a:t>
            </a:r>
            <a:r>
              <a:rPr lang="en-US" b="1" dirty="0" smtClean="0">
                <a:latin typeface="Arial"/>
                <a:cs typeface="Arial"/>
              </a:rPr>
              <a:t>change its gene expression under cold shock conditions?</a:t>
            </a:r>
          </a:p>
          <a:p>
            <a:r>
              <a:rPr lang="en-US" b="1" dirty="0" smtClean="0">
                <a:latin typeface="Arial"/>
                <a:cs typeface="Arial"/>
              </a:rPr>
              <a:t>Analyzing DNA microarray data.</a:t>
            </a:r>
          </a:p>
          <a:p>
            <a:r>
              <a:rPr lang="en-US" b="1" dirty="0" smtClean="0">
                <a:latin typeface="Arial"/>
                <a:cs typeface="Arial"/>
              </a:rPr>
              <a:t>Three models proposed to understand cold shock response in </a:t>
            </a:r>
            <a:r>
              <a:rPr lang="en-US" b="1" i="1" dirty="0" smtClean="0">
                <a:latin typeface="Arial"/>
                <a:cs typeface="Arial"/>
              </a:rPr>
              <a:t>Δcin5</a:t>
            </a:r>
            <a:r>
              <a:rPr lang="en-US" b="1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Sigmoidal with </a:t>
            </a:r>
            <a:r>
              <a:rPr lang="en-US" b="1" dirty="0" smtClean="0">
                <a:latin typeface="Arial"/>
                <a:cs typeface="Arial"/>
              </a:rPr>
              <a:t>fixed b </a:t>
            </a:r>
            <a:r>
              <a:rPr lang="en-US" b="1" dirty="0" smtClean="0">
                <a:latin typeface="Arial"/>
                <a:cs typeface="Arial"/>
              </a:rPr>
              <a:t>at </a:t>
            </a:r>
            <a:r>
              <a:rPr lang="en-US" b="1" dirty="0" smtClean="0">
                <a:latin typeface="Arial"/>
                <a:cs typeface="Arial"/>
              </a:rPr>
              <a:t>0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Sigmoidal with </a:t>
            </a:r>
            <a:r>
              <a:rPr lang="en-US" b="1" dirty="0" smtClean="0">
                <a:latin typeface="Arial"/>
                <a:cs typeface="Arial"/>
              </a:rPr>
              <a:t>fixed b </a:t>
            </a:r>
            <a:r>
              <a:rPr lang="en-US" b="1" dirty="0" smtClean="0">
                <a:latin typeface="Arial"/>
                <a:cs typeface="Arial"/>
              </a:rPr>
              <a:t>at </a:t>
            </a:r>
            <a:r>
              <a:rPr lang="en-US" b="1" dirty="0" smtClean="0">
                <a:latin typeface="Arial"/>
                <a:cs typeface="Arial"/>
              </a:rPr>
              <a:t>1</a:t>
            </a:r>
          </a:p>
          <a:p>
            <a:pPr lvl="1"/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with </a:t>
            </a:r>
            <a:r>
              <a:rPr lang="en-US" b="1" dirty="0" smtClean="0">
                <a:latin typeface="Arial"/>
                <a:cs typeface="Arial"/>
              </a:rPr>
              <a:t>fixed b at </a:t>
            </a:r>
            <a:r>
              <a:rPr lang="en-US" b="1" dirty="0" smtClean="0">
                <a:latin typeface="Arial"/>
                <a:cs typeface="Arial"/>
              </a:rPr>
              <a:t>1</a:t>
            </a:r>
          </a:p>
          <a:p>
            <a:r>
              <a:rPr lang="en-US" b="1" dirty="0" smtClean="0">
                <a:latin typeface="Arial"/>
                <a:cs typeface="Arial"/>
              </a:rPr>
              <a:t>Do Profiles 2 and 45 from STEM clustering of the </a:t>
            </a:r>
            <a:r>
              <a:rPr lang="en-US" b="1" i="1" dirty="0" smtClean="0">
                <a:latin typeface="Arial"/>
                <a:cs typeface="Arial"/>
              </a:rPr>
              <a:t>Δcin5 </a:t>
            </a:r>
            <a:r>
              <a:rPr lang="en-US" b="1" dirty="0" smtClean="0">
                <a:latin typeface="Arial"/>
                <a:cs typeface="Arial"/>
              </a:rPr>
              <a:t>data match the three models?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Profile 2 added transcription factors STE12, SOK2, RAP1, YAP5, and TEC1 to the given list.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Profile 45 added transcription factors STE12, SOK2, RAP1, INO4, and ABF1. </a:t>
            </a:r>
          </a:p>
          <a:p>
            <a:r>
              <a:rPr lang="en-US" b="1" dirty="0" smtClean="0">
                <a:latin typeface="Arial"/>
                <a:cs typeface="Arial"/>
              </a:rPr>
              <a:t>CIN5 has a relationship with itself, HOT1, SMP1, PHD1, MSS11, and YAP6.</a:t>
            </a:r>
          </a:p>
          <a:p>
            <a:r>
              <a:rPr lang="en-US" b="1" dirty="0" smtClean="0">
                <a:latin typeface="Arial"/>
                <a:cs typeface="Arial"/>
              </a:rPr>
              <a:t>All five genes were compared between the model data and actual data.</a:t>
            </a:r>
          </a:p>
          <a:p>
            <a:r>
              <a:rPr lang="en-US" b="1" dirty="0" smtClean="0">
                <a:latin typeface="Arial"/>
                <a:cs typeface="Arial"/>
              </a:rPr>
              <a:t>Weights of gene expression showed discrepancies between models.</a:t>
            </a:r>
          </a:p>
          <a:p>
            <a:r>
              <a:rPr lang="en-US" b="1" dirty="0" smtClean="0">
                <a:latin typeface="Arial"/>
                <a:cs typeface="Arial"/>
              </a:rPr>
              <a:t>Suggesting future directions of the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 early cold shock response.</a:t>
            </a:r>
          </a:p>
        </p:txBody>
      </p:sp>
    </p:spTree>
    <p:extLst>
      <p:ext uri="{BB962C8B-B14F-4D97-AF65-F5344CB8AC3E}">
        <p14:creationId xmlns:p14="http://schemas.microsoft.com/office/powerpoint/2010/main" val="3118948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Acknowledgements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Dr. </a:t>
            </a:r>
            <a:r>
              <a:rPr lang="en-US" b="1" dirty="0" err="1" smtClean="0">
                <a:latin typeface="Arial"/>
                <a:cs typeface="Arial"/>
              </a:rPr>
              <a:t>Dahlquist</a:t>
            </a:r>
            <a:endParaRPr lang="en-US" b="1" dirty="0" smtClean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Department of Biology </a:t>
            </a:r>
          </a:p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Loyola Marymount University</a:t>
            </a:r>
          </a:p>
          <a:p>
            <a:pPr marL="0" indent="0" algn="ctr">
              <a:buNone/>
            </a:pPr>
            <a:endParaRPr lang="en-US" b="1" dirty="0" smtClean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Dr. Fitzpatrick</a:t>
            </a:r>
          </a:p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Department of Mathematics</a:t>
            </a:r>
          </a:p>
          <a:p>
            <a:pPr marL="0" indent="0" algn="ctr">
              <a:buNone/>
            </a:pPr>
            <a:r>
              <a:rPr lang="en-US" b="1" dirty="0" smtClean="0">
                <a:latin typeface="Arial"/>
                <a:cs typeface="Arial"/>
              </a:rPr>
              <a:t>Loyola Marymount University</a:t>
            </a:r>
          </a:p>
          <a:p>
            <a:pPr algn="ctr"/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479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References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Tai et al. (2007) Molecular Biology of the Cell 18: 5100-5112.</a:t>
            </a:r>
          </a:p>
          <a:p>
            <a:r>
              <a:rPr lang="en-US" dirty="0" err="1" smtClean="0"/>
              <a:t>Dahlquist</a:t>
            </a:r>
            <a:r>
              <a:rPr lang="en-US" dirty="0" smtClean="0"/>
              <a:t> (2013) Biology 388 PowerPoint Presentation.</a:t>
            </a:r>
            <a:endParaRPr lang="en-US" dirty="0"/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92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37" y="262309"/>
            <a:ext cx="8939019" cy="1143000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solidFill>
                  <a:schemeClr val="tx2"/>
                </a:solidFill>
                <a:latin typeface="Arial"/>
                <a:cs typeface="Arial"/>
              </a:rPr>
              <a:t>S. </a:t>
            </a:r>
            <a:r>
              <a:rPr lang="en-US" sz="3600" b="1" i="1" dirty="0" err="1">
                <a:solidFill>
                  <a:schemeClr val="tx2"/>
                </a:solidFill>
                <a:latin typeface="Arial"/>
                <a:cs typeface="Arial"/>
              </a:rPr>
              <a:t>c</a:t>
            </a:r>
            <a:r>
              <a:rPr lang="en-US" sz="3600" b="1" i="1" dirty="0" err="1" smtClean="0">
                <a:solidFill>
                  <a:schemeClr val="tx2"/>
                </a:solidFill>
                <a:latin typeface="Arial"/>
                <a:cs typeface="Arial"/>
              </a:rPr>
              <a:t>erevisiae</a:t>
            </a:r>
            <a:r>
              <a:rPr lang="en-US" sz="3600" b="1" i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Arial"/>
                <a:cs typeface="Arial"/>
              </a:rPr>
              <a:t>R</a:t>
            </a:r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esponds to Cold </a:t>
            </a:r>
            <a:r>
              <a:rPr lang="en-US" sz="3600" b="1" dirty="0">
                <a:solidFill>
                  <a:schemeClr val="tx2"/>
                </a:solidFill>
                <a:latin typeface="Arial"/>
                <a:cs typeface="Arial"/>
              </a:rPr>
              <a:t>S</a:t>
            </a:r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hock by </a:t>
            </a:r>
            <a:r>
              <a:rPr lang="en-US" sz="3600" b="1" dirty="0">
                <a:solidFill>
                  <a:schemeClr val="tx2"/>
                </a:solidFill>
                <a:latin typeface="Arial"/>
                <a:cs typeface="Arial"/>
              </a:rPr>
              <a:t>R</a:t>
            </a:r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egulating Gene Expression</a:t>
            </a:r>
            <a:endParaRPr lang="en-US" sz="3600" b="1" i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Optimum range for growth is 25-35</a:t>
            </a:r>
            <a:r>
              <a:rPr lang="en-US" b="1" dirty="0">
                <a:latin typeface="Arial"/>
                <a:cs typeface="Arial"/>
              </a:rPr>
              <a:t>°</a:t>
            </a:r>
            <a:r>
              <a:rPr lang="en-US" b="1" dirty="0" smtClean="0">
                <a:latin typeface="Arial"/>
                <a:cs typeface="Arial"/>
              </a:rPr>
              <a:t>C.</a:t>
            </a:r>
          </a:p>
          <a:p>
            <a:r>
              <a:rPr lang="en-US" b="1" dirty="0" smtClean="0">
                <a:latin typeface="Arial"/>
                <a:cs typeface="Arial"/>
              </a:rPr>
              <a:t>This study uses a cold shock temperature of 13°C.</a:t>
            </a:r>
          </a:p>
          <a:p>
            <a:r>
              <a:rPr lang="en-US" b="1" dirty="0" smtClean="0">
                <a:latin typeface="Arial"/>
                <a:cs typeface="Arial"/>
              </a:rPr>
              <a:t>Low temperatures can reduce enzyme kinetics and membrane fluidity, while also affecting other cellular processes such as ribosome biogenesis proteins (Tai </a:t>
            </a:r>
            <a:r>
              <a:rPr lang="en-US" b="1" i="1" dirty="0" smtClean="0">
                <a:latin typeface="Arial"/>
                <a:cs typeface="Arial"/>
              </a:rPr>
              <a:t>et al.</a:t>
            </a:r>
            <a:r>
              <a:rPr lang="en-US" b="1" dirty="0" smtClean="0">
                <a:latin typeface="Arial"/>
                <a:cs typeface="Arial"/>
              </a:rPr>
              <a:t>, 2007). </a:t>
            </a:r>
          </a:p>
          <a:p>
            <a:r>
              <a:rPr lang="en-US" b="1" dirty="0" smtClean="0">
                <a:latin typeface="Arial"/>
                <a:cs typeface="Arial"/>
              </a:rPr>
              <a:t>Early cold shock is from 15 to 120 minutes.</a:t>
            </a:r>
          </a:p>
          <a:p>
            <a:r>
              <a:rPr lang="en-US" b="1" dirty="0" smtClean="0">
                <a:latin typeface="Arial"/>
                <a:cs typeface="Arial"/>
              </a:rPr>
              <a:t>Discrepancies between prior studies show the need for further research on the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Arial"/>
                <a:cs typeface="Arial"/>
              </a:rPr>
              <a:t>early cold shock response.</a:t>
            </a:r>
          </a:p>
          <a:p>
            <a:r>
              <a:rPr lang="en-US" b="1" dirty="0" smtClean="0">
                <a:latin typeface="Arial"/>
                <a:cs typeface="Arial"/>
              </a:rPr>
              <a:t>CIN5 regulates PHD1, MSS11, SMP1, YAP6, and HOT1.</a:t>
            </a:r>
          </a:p>
          <a:p>
            <a:r>
              <a:rPr lang="en-US" b="1" dirty="0" smtClean="0">
                <a:latin typeface="Arial"/>
                <a:cs typeface="Arial"/>
              </a:rPr>
              <a:t>Deleting CIN5 from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 during cold shock is expected to change the activity of its target genes.</a:t>
            </a: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458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CIN5 Involved in the Cold Shock Response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75" y="4443661"/>
            <a:ext cx="8754074" cy="222632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Each node is a gene encoding a transcription factor. </a:t>
            </a:r>
          </a:p>
          <a:p>
            <a:r>
              <a:rPr lang="en-US" b="1" dirty="0" smtClean="0">
                <a:latin typeface="Arial"/>
                <a:cs typeface="Arial"/>
              </a:rPr>
              <a:t>Edges represent a regulation relationship between the two genes involved (either activation or repression).</a:t>
            </a:r>
          </a:p>
          <a:p>
            <a:r>
              <a:rPr lang="en-US" b="1" dirty="0" smtClean="0">
                <a:latin typeface="Arial"/>
                <a:cs typeface="Arial"/>
              </a:rPr>
              <a:t>CIN5 has a relationship with itself, HOT1, SMP1, PHD1, MSS11, and YAP6.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5" name="Picture 4" descr="Screen shot 2013-05-07 at 7.44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51" y="1553453"/>
            <a:ext cx="7387590" cy="2890209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031805" y="3148344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59616" y="1681193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43347" y="3152796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48575" y="2425385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13376" y="2413056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943315" y="2429837"/>
            <a:ext cx="776771" cy="38742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857040" y="2501933"/>
            <a:ext cx="295913" cy="236903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4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97" y="-63500"/>
            <a:ext cx="8889700" cy="11430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chemeClr val="tx2"/>
                </a:solidFill>
                <a:latin typeface="Arial"/>
                <a:cs typeface="Arial"/>
              </a:rPr>
              <a:t>Analyzing DNA Microarray Data From the </a:t>
            </a:r>
            <a:r>
              <a:rPr lang="en-US" sz="3400" b="1" dirty="0" err="1" smtClean="0">
                <a:solidFill>
                  <a:schemeClr val="tx2"/>
                </a:solidFill>
                <a:latin typeface="Arial"/>
                <a:cs typeface="Arial"/>
              </a:rPr>
              <a:t>Dahlquist</a:t>
            </a:r>
            <a:r>
              <a:rPr lang="en-US" sz="3400" b="1" dirty="0" smtClean="0">
                <a:solidFill>
                  <a:schemeClr val="tx2"/>
                </a:solidFill>
                <a:latin typeface="Arial"/>
                <a:cs typeface="Arial"/>
              </a:rPr>
              <a:t> Lab</a:t>
            </a:r>
            <a:endParaRPr lang="en-US" sz="34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265" y="952500"/>
            <a:ext cx="8692424" cy="6265522"/>
          </a:xfrm>
        </p:spPr>
        <p:txBody>
          <a:bodyPr>
            <a:normAutofit fontScale="62500" lnSpcReduction="20000"/>
          </a:bodyPr>
          <a:lstStyle/>
          <a:p>
            <a:r>
              <a:rPr lang="en-US" b="1" i="1" dirty="0" smtClean="0">
                <a:latin typeface="Arial"/>
                <a:cs typeface="Arial"/>
              </a:rPr>
              <a:t>Δcin5 </a:t>
            </a:r>
            <a:r>
              <a:rPr lang="en-US" b="1" dirty="0" smtClean="0">
                <a:latin typeface="Arial"/>
                <a:cs typeface="Arial"/>
              </a:rPr>
              <a:t>yeast cells were grown and harvested at 15m, 30m, 60m, 90m, and 120m (n=4 for each). </a:t>
            </a:r>
          </a:p>
          <a:p>
            <a:r>
              <a:rPr lang="en-US" b="1" dirty="0" smtClean="0">
                <a:latin typeface="Arial"/>
                <a:cs typeface="Arial"/>
              </a:rPr>
              <a:t>Cold shock was up to t60 at 13°C.</a:t>
            </a:r>
          </a:p>
          <a:p>
            <a:r>
              <a:rPr lang="en-US" b="1" dirty="0" smtClean="0">
                <a:latin typeface="Arial"/>
                <a:cs typeface="Arial"/>
              </a:rPr>
              <a:t>Recovery was at 30°C from t60 to t120.</a:t>
            </a:r>
          </a:p>
          <a:p>
            <a:r>
              <a:rPr lang="en-US" b="1" dirty="0" smtClean="0">
                <a:latin typeface="Arial"/>
                <a:cs typeface="Arial"/>
              </a:rPr>
              <a:t>DNA microarrays were performed on each sample.</a:t>
            </a:r>
          </a:p>
          <a:p>
            <a:r>
              <a:rPr lang="en-US" b="1" dirty="0" smtClean="0">
                <a:latin typeface="Arial"/>
                <a:cs typeface="Arial"/>
              </a:rPr>
              <a:t>Spots were identified and assigned, and red/green ratios were calculated.</a:t>
            </a:r>
          </a:p>
          <a:p>
            <a:r>
              <a:rPr lang="en-US" b="1" dirty="0" smtClean="0">
                <a:latin typeface="Arial"/>
                <a:cs typeface="Arial"/>
              </a:rPr>
              <a:t>Ratios were log</a:t>
            </a:r>
            <a:r>
              <a:rPr lang="en-US" b="1" baseline="-25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transformed and normalized using Excel.</a:t>
            </a:r>
          </a:p>
          <a:p>
            <a:r>
              <a:rPr lang="en-US" b="1" dirty="0" smtClean="0">
                <a:latin typeface="Arial"/>
                <a:cs typeface="Arial"/>
              </a:rPr>
              <a:t>T-tests and p values were determined through Excel to test for significant changes in gene expression.</a:t>
            </a:r>
          </a:p>
          <a:p>
            <a:r>
              <a:rPr lang="en-US" b="1" dirty="0" smtClean="0">
                <a:latin typeface="Arial"/>
                <a:cs typeface="Arial"/>
              </a:rPr>
              <a:t>Hierarchical clustering performed through STEM software.</a:t>
            </a:r>
          </a:p>
          <a:p>
            <a:r>
              <a:rPr lang="en-US" b="1" dirty="0" smtClean="0">
                <a:latin typeface="Arial"/>
                <a:cs typeface="Arial"/>
              </a:rPr>
              <a:t>Profiles 2 and 45 were selected for further analysis. </a:t>
            </a:r>
          </a:p>
          <a:p>
            <a:r>
              <a:rPr lang="en-US" b="1" dirty="0">
                <a:latin typeface="Arial"/>
                <a:cs typeface="Arial"/>
              </a:rPr>
              <a:t>G</a:t>
            </a:r>
            <a:r>
              <a:rPr lang="en-US" b="1" dirty="0" smtClean="0">
                <a:latin typeface="Arial"/>
                <a:cs typeface="Arial"/>
              </a:rPr>
              <a:t>ene regulatory networks of transcription factors were made for each profile using YEASTRACT.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Profile 2 added </a:t>
            </a:r>
            <a:r>
              <a:rPr lang="en-US" b="1" dirty="0" smtClean="0"/>
              <a:t>transcription factors STE12, SOK2, RAP1, YAP5, and TEC1 to the given list.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Profile 45 added </a:t>
            </a:r>
            <a:r>
              <a:rPr lang="en-US" b="1" dirty="0" smtClean="0"/>
              <a:t>transcription factors STE12, SOK2, RAP1, INO4, and ABF1. </a:t>
            </a:r>
          </a:p>
          <a:p>
            <a:r>
              <a:rPr lang="en-US" b="1" dirty="0" smtClean="0">
                <a:latin typeface="Arial"/>
                <a:cs typeface="Arial"/>
              </a:rPr>
              <a:t>Nonlinear differential equations were used to analyze the strength of connections between transcription factor-encoding genes in </a:t>
            </a:r>
            <a:r>
              <a:rPr lang="en-US" b="1" i="1" dirty="0" smtClean="0">
                <a:latin typeface="Arial"/>
                <a:cs typeface="Arial"/>
              </a:rPr>
              <a:t>Δcin5 </a:t>
            </a:r>
            <a:r>
              <a:rPr lang="en-US" b="1" dirty="0" smtClean="0">
                <a:latin typeface="Arial"/>
                <a:cs typeface="Arial"/>
              </a:rPr>
              <a:t>under cold shock from Vu and </a:t>
            </a:r>
            <a:r>
              <a:rPr lang="en-US" b="1" dirty="0" err="1" smtClean="0">
                <a:latin typeface="Arial"/>
                <a:cs typeface="Arial"/>
              </a:rPr>
              <a:t>Vorhadsky</a:t>
            </a:r>
            <a:r>
              <a:rPr lang="en-US" b="1" dirty="0" smtClean="0">
                <a:latin typeface="Arial"/>
                <a:cs typeface="Arial"/>
              </a:rPr>
              <a:t>, 2007.</a:t>
            </a:r>
          </a:p>
          <a:p>
            <a:r>
              <a:rPr lang="en-US" b="1" dirty="0" smtClean="0">
                <a:latin typeface="Arial"/>
                <a:cs typeface="Arial"/>
              </a:rPr>
              <a:t>The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equation was also used.</a:t>
            </a:r>
          </a:p>
          <a:p>
            <a:endParaRPr lang="en-US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114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58245"/>
            <a:ext cx="9143999" cy="11430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chemeClr val="tx2"/>
                </a:solidFill>
                <a:latin typeface="Arial"/>
                <a:cs typeface="Arial"/>
              </a:rPr>
              <a:t>Sigmoidal Functions From Vu and </a:t>
            </a:r>
            <a:r>
              <a:rPr lang="en-US" sz="3400" b="1" dirty="0" err="1" smtClean="0">
                <a:solidFill>
                  <a:schemeClr val="tx2"/>
                </a:solidFill>
                <a:latin typeface="Arial"/>
                <a:cs typeface="Arial"/>
              </a:rPr>
              <a:t>Vorhadsky</a:t>
            </a:r>
            <a:r>
              <a:rPr lang="en-US" sz="3400" b="1" dirty="0" smtClean="0">
                <a:solidFill>
                  <a:schemeClr val="tx2"/>
                </a:solidFill>
                <a:latin typeface="Arial"/>
                <a:cs typeface="Arial"/>
              </a:rPr>
              <a:t>, 2007, for Two Proposed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942" y="2589088"/>
            <a:ext cx="5582051" cy="436754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The equation models the influence </a:t>
            </a:r>
            <a:r>
              <a:rPr lang="en-US" b="1" dirty="0">
                <a:latin typeface="Arial"/>
                <a:cs typeface="Arial"/>
              </a:rPr>
              <a:t>on expression of a gene by its transcription factors, or rate of expression of gene HMO1 (in this case</a:t>
            </a:r>
            <a:r>
              <a:rPr lang="en-US" b="1" dirty="0" smtClean="0">
                <a:latin typeface="Arial"/>
                <a:cs typeface="Arial"/>
              </a:rPr>
              <a:t>).</a:t>
            </a:r>
            <a:endParaRPr lang="en-US" b="1" dirty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The </a:t>
            </a:r>
            <a:r>
              <a:rPr lang="en-US" b="1" dirty="0">
                <a:latin typeface="Arial"/>
                <a:cs typeface="Arial"/>
              </a:rPr>
              <a:t>rate of expression of the target gene is a combination of activating or regulating transcription factors (P over the exponential function) and degradation of mRNA (</a:t>
            </a:r>
            <a:r>
              <a:rPr lang="en-US" b="1" dirty="0" smtClean="0">
                <a:latin typeface="Arial"/>
                <a:cs typeface="Arial"/>
              </a:rPr>
              <a:t>D)*</a:t>
            </a:r>
            <a:r>
              <a:rPr lang="en-US" b="1" dirty="0">
                <a:latin typeface="Arial"/>
                <a:cs typeface="Arial"/>
              </a:rPr>
              <a:t>HMO1</a:t>
            </a:r>
          </a:p>
          <a:p>
            <a:r>
              <a:rPr lang="en-US" b="1" dirty="0" smtClean="0">
                <a:latin typeface="Arial"/>
                <a:cs typeface="Arial"/>
              </a:rPr>
              <a:t>Setting </a:t>
            </a:r>
            <a:r>
              <a:rPr lang="en-US" b="1" dirty="0" smtClean="0">
                <a:latin typeface="Arial"/>
                <a:cs typeface="Arial"/>
              </a:rPr>
              <a:t>fixed b </a:t>
            </a:r>
            <a:r>
              <a:rPr lang="en-US" b="1" dirty="0">
                <a:latin typeface="Arial"/>
                <a:cs typeface="Arial"/>
              </a:rPr>
              <a:t>= 0 allows the model to estimate “b”</a:t>
            </a:r>
          </a:p>
          <a:p>
            <a:r>
              <a:rPr lang="en-US" b="1" dirty="0" smtClean="0">
                <a:latin typeface="Arial"/>
                <a:cs typeface="Arial"/>
              </a:rPr>
              <a:t>Setting </a:t>
            </a:r>
            <a:r>
              <a:rPr lang="en-US" b="1" dirty="0" smtClean="0">
                <a:latin typeface="Arial"/>
                <a:cs typeface="Arial"/>
              </a:rPr>
              <a:t>fixed b </a:t>
            </a:r>
            <a:r>
              <a:rPr lang="en-US" b="1" dirty="0">
                <a:latin typeface="Arial"/>
                <a:cs typeface="Arial"/>
              </a:rPr>
              <a:t>= 1 forces “b” to be an initial value (0</a:t>
            </a:r>
            <a:r>
              <a:rPr lang="en-US" b="1" dirty="0" smtClean="0">
                <a:latin typeface="Arial"/>
                <a:cs typeface="Arial"/>
              </a:rPr>
              <a:t>)</a:t>
            </a:r>
            <a:endParaRPr lang="en-US" b="1" dirty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In </a:t>
            </a:r>
            <a:r>
              <a:rPr lang="en-US" b="1" dirty="0">
                <a:latin typeface="Arial"/>
                <a:cs typeface="Arial"/>
              </a:rPr>
              <a:t>this example equation, the only transcription factor regulating HMO1 is FHL1, but the equation can account for multiple transcription factors with a summation in place of </a:t>
            </a:r>
            <a:r>
              <a:rPr lang="en-US" b="1" dirty="0" smtClean="0">
                <a:latin typeface="Arial"/>
                <a:cs typeface="Arial"/>
              </a:rPr>
              <a:t>FHL1.</a:t>
            </a:r>
            <a:endParaRPr lang="en-US" b="1" dirty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</p:txBody>
      </p:sp>
      <p:pic>
        <p:nvPicPr>
          <p:cNvPr id="5" name="Picture 4" descr="::Desktop:Screen Shot 2013-05-04 at 10.38.05 PM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547" y="1489648"/>
            <a:ext cx="5911777" cy="92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ntitled:Users:kmckay7:Desktop:Screen shot 2013-05-07 at 7.36.11 P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662" y="1084755"/>
            <a:ext cx="2848156" cy="224934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844568"/>
              </p:ext>
            </p:extLst>
          </p:nvPr>
        </p:nvGraphicFramePr>
        <p:xfrm>
          <a:off x="5766994" y="3605187"/>
          <a:ext cx="3198012" cy="2712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9006"/>
                <a:gridCol w="1599006"/>
              </a:tblGrid>
              <a:tr h="30283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Variable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Meaning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80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b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the threshold at which expression of the gene goes from off to on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356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w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Arial"/>
                          <a:cs typeface="Arial"/>
                        </a:rPr>
                        <a:t>the weight of the gene controlling the target gene</a:t>
                      </a:r>
                      <a:endParaRPr lang="en-US" sz="16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20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Using the </a:t>
            </a:r>
            <a:r>
              <a:rPr lang="en-US" sz="3600" b="1" dirty="0" err="1" smtClean="0">
                <a:solidFill>
                  <a:schemeClr val="tx2"/>
                </a:solidFill>
                <a:latin typeface="Arial"/>
                <a:cs typeface="Arial"/>
              </a:rPr>
              <a:t>Michaelis-Mentin</a:t>
            </a:r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 Equation for the Third Proposed Model 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300" b="1" dirty="0" smtClean="0">
                <a:latin typeface="Arial"/>
                <a:cs typeface="Arial"/>
              </a:rPr>
              <a:t>              dx</a:t>
            </a:r>
            <a:r>
              <a:rPr lang="en-US" sz="4300" b="1" baseline="-25000" dirty="0" smtClean="0">
                <a:latin typeface="Arial"/>
                <a:cs typeface="Arial"/>
              </a:rPr>
              <a:t>i</a:t>
            </a:r>
            <a:r>
              <a:rPr lang="en-US" sz="4300" b="1" dirty="0">
                <a:latin typeface="Arial"/>
                <a:cs typeface="Arial"/>
              </a:rPr>
              <a:t>/</a:t>
            </a:r>
            <a:r>
              <a:rPr lang="en-US" sz="4300" b="1" dirty="0" err="1">
                <a:latin typeface="Arial"/>
                <a:cs typeface="Arial"/>
              </a:rPr>
              <a:t>dt</a:t>
            </a:r>
            <a:r>
              <a:rPr lang="en-US" sz="4300" b="1" dirty="0">
                <a:latin typeface="Arial"/>
                <a:cs typeface="Arial"/>
              </a:rPr>
              <a:t> = </a:t>
            </a:r>
            <a:r>
              <a:rPr lang="en-US" sz="4300" b="1" dirty="0" smtClean="0">
                <a:latin typeface="Arial"/>
                <a:cs typeface="Arial"/>
              </a:rPr>
              <a:t>P</a:t>
            </a:r>
            <a:r>
              <a:rPr lang="en-US" sz="4300" b="1" baseline="-25000" dirty="0" smtClean="0">
                <a:latin typeface="Arial"/>
                <a:cs typeface="Arial"/>
              </a:rPr>
              <a:t>i</a:t>
            </a:r>
            <a:r>
              <a:rPr lang="en-US" sz="4300" b="1" dirty="0" smtClean="0">
                <a:latin typeface="Arial"/>
                <a:cs typeface="Arial"/>
                <a:sym typeface="Symbol"/>
              </a:rPr>
              <a:t></a:t>
            </a:r>
            <a:r>
              <a:rPr lang="en-US" sz="4300" b="1" dirty="0">
                <a:latin typeface="Arial"/>
                <a:cs typeface="Arial"/>
              </a:rPr>
              <a:t>(|</a:t>
            </a:r>
            <a:r>
              <a:rPr lang="en-US" sz="4300" b="1" dirty="0" err="1">
                <a:latin typeface="Arial"/>
                <a:cs typeface="Arial"/>
              </a:rPr>
              <a:t>w</a:t>
            </a:r>
            <a:r>
              <a:rPr lang="en-US" sz="4300" b="1" baseline="-25000" dirty="0" err="1">
                <a:latin typeface="Arial"/>
                <a:cs typeface="Arial"/>
              </a:rPr>
              <a:t>ij</a:t>
            </a:r>
            <a:r>
              <a:rPr lang="en-US" sz="4300" b="1" dirty="0" err="1">
                <a:latin typeface="Arial"/>
                <a:cs typeface="Arial"/>
              </a:rPr>
              <a:t>|x</a:t>
            </a:r>
            <a:r>
              <a:rPr lang="en-US" sz="4300" b="1" baseline="-25000" dirty="0" err="1">
                <a:latin typeface="Arial"/>
                <a:cs typeface="Arial"/>
              </a:rPr>
              <a:t>j</a:t>
            </a:r>
            <a:r>
              <a:rPr lang="en-US" sz="4300" b="1" dirty="0">
                <a:latin typeface="Arial"/>
                <a:cs typeface="Arial"/>
              </a:rPr>
              <a:t>/(1+w</a:t>
            </a:r>
            <a:r>
              <a:rPr lang="en-US" sz="4300" b="1" baseline="-25000" dirty="0">
                <a:latin typeface="Arial"/>
                <a:cs typeface="Arial"/>
              </a:rPr>
              <a:t>ij</a:t>
            </a:r>
            <a:r>
              <a:rPr lang="en-US" sz="4300" b="1" dirty="0">
                <a:latin typeface="Arial"/>
                <a:cs typeface="Arial"/>
              </a:rPr>
              <a:t>x</a:t>
            </a:r>
            <a:r>
              <a:rPr lang="en-US" sz="4300" b="1" baseline="-25000" dirty="0">
                <a:latin typeface="Arial"/>
                <a:cs typeface="Arial"/>
              </a:rPr>
              <a:t>j</a:t>
            </a:r>
            <a:r>
              <a:rPr lang="en-US" sz="4300" b="1" dirty="0">
                <a:latin typeface="Arial"/>
                <a:cs typeface="Arial"/>
              </a:rPr>
              <a:t>))(</a:t>
            </a:r>
            <a:r>
              <a:rPr lang="en-US" sz="4300" b="1" dirty="0" err="1">
                <a:latin typeface="Arial"/>
                <a:cs typeface="Arial"/>
              </a:rPr>
              <a:t>w</a:t>
            </a:r>
            <a:r>
              <a:rPr lang="en-US" sz="4300" b="1" baseline="-25000" dirty="0" err="1">
                <a:latin typeface="Arial"/>
                <a:cs typeface="Arial"/>
              </a:rPr>
              <a:t>ij</a:t>
            </a:r>
            <a:r>
              <a:rPr lang="en-US" sz="4300" b="1" dirty="0">
                <a:latin typeface="Arial"/>
                <a:cs typeface="Arial"/>
              </a:rPr>
              <a:t>/</a:t>
            </a:r>
            <a:r>
              <a:rPr lang="en-US" sz="4300" b="1" dirty="0">
                <a:latin typeface="Arial"/>
                <a:cs typeface="Arial"/>
                <a:sym typeface="Symbol"/>
              </a:rPr>
              <a:t></a:t>
            </a:r>
            <a:r>
              <a:rPr lang="en-US" sz="4300" b="1" dirty="0">
                <a:latin typeface="Arial"/>
                <a:cs typeface="Arial"/>
              </a:rPr>
              <a:t>|</a:t>
            </a:r>
            <a:r>
              <a:rPr lang="en-US" sz="4300" b="1" dirty="0" err="1">
                <a:latin typeface="Arial"/>
                <a:cs typeface="Arial"/>
              </a:rPr>
              <a:t>w</a:t>
            </a:r>
            <a:r>
              <a:rPr lang="en-US" sz="4300" b="1" baseline="-25000" dirty="0" err="1">
                <a:latin typeface="Arial"/>
                <a:cs typeface="Arial"/>
              </a:rPr>
              <a:t>ij</a:t>
            </a:r>
            <a:r>
              <a:rPr lang="en-US" sz="4300" b="1" dirty="0">
                <a:latin typeface="Arial"/>
                <a:cs typeface="Arial"/>
              </a:rPr>
              <a:t>|)I</a:t>
            </a:r>
            <a:r>
              <a:rPr lang="en-US" sz="4300" b="1" baseline="-25000" dirty="0">
                <a:latin typeface="Arial"/>
                <a:cs typeface="Arial"/>
              </a:rPr>
              <a:t>i</a:t>
            </a:r>
            <a:r>
              <a:rPr lang="en-US" sz="4300" b="1" dirty="0">
                <a:latin typeface="Arial"/>
                <a:cs typeface="Arial"/>
              </a:rPr>
              <a:t> -</a:t>
            </a:r>
            <a:r>
              <a:rPr lang="en-US" sz="4300" b="1" dirty="0">
                <a:latin typeface="Arial"/>
                <a:cs typeface="Arial"/>
                <a:sym typeface="Symbol"/>
              </a:rPr>
              <a:t></a:t>
            </a:r>
            <a:r>
              <a:rPr lang="en-US" sz="4300" b="1" baseline="-25000" dirty="0" err="1">
                <a:latin typeface="Arial"/>
                <a:cs typeface="Arial"/>
              </a:rPr>
              <a:t>i</a:t>
            </a:r>
            <a:r>
              <a:rPr lang="en-US" sz="4300" b="1" dirty="0" err="1">
                <a:latin typeface="Arial"/>
                <a:cs typeface="Arial"/>
              </a:rPr>
              <a:t>x</a:t>
            </a:r>
            <a:r>
              <a:rPr lang="en-US" sz="4300" b="1" baseline="-25000" dirty="0" err="1">
                <a:latin typeface="Arial"/>
                <a:cs typeface="Arial"/>
              </a:rPr>
              <a:t>i</a:t>
            </a:r>
            <a:endParaRPr lang="en-US" sz="4300" b="1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b="1" baseline="-25000" dirty="0">
                <a:latin typeface="Arial"/>
                <a:cs typeface="Arial"/>
              </a:rPr>
              <a:t> </a:t>
            </a:r>
            <a:endParaRPr lang="en-US" b="1" dirty="0">
              <a:latin typeface="Arial"/>
              <a:cs typeface="Arial"/>
            </a:endParaRP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Gives </a:t>
            </a:r>
            <a:r>
              <a:rPr lang="en-US" b="1" dirty="0">
                <a:latin typeface="Arial"/>
                <a:cs typeface="Arial"/>
              </a:rPr>
              <a:t>change in expression of gene </a:t>
            </a:r>
            <a:r>
              <a:rPr lang="en-US" b="1" dirty="0" smtClean="0">
                <a:latin typeface="Arial"/>
                <a:cs typeface="Arial"/>
              </a:rPr>
              <a:t>“</a:t>
            </a:r>
            <a:r>
              <a:rPr lang="en-US" b="1" dirty="0" err="1" smtClean="0">
                <a:latin typeface="Arial"/>
                <a:cs typeface="Arial"/>
              </a:rPr>
              <a:t>i</a:t>
            </a:r>
            <a:r>
              <a:rPr lang="en-US" b="1" dirty="0" smtClean="0">
                <a:latin typeface="Arial"/>
                <a:cs typeface="Arial"/>
              </a:rPr>
              <a:t>” </a:t>
            </a:r>
            <a:r>
              <a:rPr lang="en-US" b="1" dirty="0">
                <a:latin typeface="Arial"/>
                <a:cs typeface="Arial"/>
              </a:rPr>
              <a:t>over </a:t>
            </a:r>
            <a:r>
              <a:rPr lang="en-US" b="1" dirty="0" smtClean="0">
                <a:latin typeface="Arial"/>
                <a:cs typeface="Arial"/>
              </a:rPr>
              <a:t>time.</a:t>
            </a:r>
            <a:endParaRPr lang="en-US" b="1" dirty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Accounts </a:t>
            </a:r>
            <a:r>
              <a:rPr lang="en-US" b="1" dirty="0">
                <a:latin typeface="Arial"/>
                <a:cs typeface="Arial"/>
              </a:rPr>
              <a:t>for multiple transcription factors acting upon </a:t>
            </a:r>
            <a:r>
              <a:rPr lang="en-US" b="1" dirty="0" smtClean="0">
                <a:latin typeface="Arial"/>
                <a:cs typeface="Arial"/>
              </a:rPr>
              <a:t>gene “</a:t>
            </a:r>
            <a:r>
              <a:rPr lang="en-US" b="1" dirty="0" err="1" smtClean="0">
                <a:latin typeface="Arial"/>
                <a:cs typeface="Arial"/>
              </a:rPr>
              <a:t>i</a:t>
            </a:r>
            <a:r>
              <a:rPr lang="en-US" b="1" dirty="0" smtClean="0">
                <a:latin typeface="Arial"/>
                <a:cs typeface="Arial"/>
              </a:rPr>
              <a:t>” </a:t>
            </a:r>
            <a:r>
              <a:rPr lang="en-US" b="1" dirty="0">
                <a:latin typeface="Arial"/>
                <a:cs typeface="Arial"/>
              </a:rPr>
              <a:t>as well as degradation rate (</a:t>
            </a:r>
            <a:r>
              <a:rPr lang="en-US" b="1" dirty="0">
                <a:latin typeface="Arial"/>
                <a:cs typeface="Arial"/>
                <a:sym typeface="Symbol"/>
              </a:rPr>
              <a:t></a:t>
            </a:r>
            <a:r>
              <a:rPr lang="en-US" b="1" dirty="0" smtClean="0">
                <a:latin typeface="Arial"/>
                <a:cs typeface="Arial"/>
              </a:rPr>
              <a:t>).</a:t>
            </a:r>
            <a:endParaRPr lang="en-US" b="1" dirty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No </a:t>
            </a:r>
            <a:r>
              <a:rPr lang="en-US" b="1" dirty="0" smtClean="0">
                <a:latin typeface="Arial"/>
                <a:cs typeface="Arial"/>
              </a:rPr>
              <a:t>“</a:t>
            </a:r>
            <a:r>
              <a:rPr lang="en-US" b="1" dirty="0">
                <a:latin typeface="Arial"/>
                <a:cs typeface="Arial"/>
              </a:rPr>
              <a:t>b” because the graph intercepts the y axis at “0”</a:t>
            </a:r>
          </a:p>
          <a:p>
            <a:r>
              <a:rPr lang="en-US" b="1" dirty="0" smtClean="0">
                <a:latin typeface="Arial"/>
                <a:cs typeface="Arial"/>
              </a:rPr>
              <a:t>“I</a:t>
            </a:r>
            <a:r>
              <a:rPr lang="en-US" b="1" baseline="-25000" dirty="0" smtClean="0">
                <a:latin typeface="Arial"/>
                <a:cs typeface="Arial"/>
              </a:rPr>
              <a:t>i</a:t>
            </a:r>
            <a:r>
              <a:rPr lang="en-US" b="1" dirty="0" smtClean="0">
                <a:latin typeface="Arial"/>
                <a:cs typeface="Arial"/>
              </a:rPr>
              <a:t>” </a:t>
            </a:r>
            <a:r>
              <a:rPr lang="en-US" b="1" dirty="0">
                <a:latin typeface="Arial"/>
                <a:cs typeface="Arial"/>
              </a:rPr>
              <a:t>is included so we can distinguish between repression and degradation</a:t>
            </a:r>
          </a:p>
          <a:p>
            <a:r>
              <a:rPr lang="en-US" b="1" dirty="0" smtClean="0">
                <a:latin typeface="Arial"/>
                <a:cs typeface="Arial"/>
              </a:rPr>
              <a:t>If </a:t>
            </a:r>
            <a:r>
              <a:rPr lang="en-US" b="1" dirty="0">
                <a:latin typeface="Arial"/>
                <a:cs typeface="Arial"/>
              </a:rPr>
              <a:t>regulation by transcription factor </a:t>
            </a:r>
            <a:r>
              <a:rPr lang="en-US" b="1" dirty="0" smtClean="0">
                <a:latin typeface="Arial"/>
                <a:cs typeface="Arial"/>
              </a:rPr>
              <a:t>“j” </a:t>
            </a:r>
            <a:r>
              <a:rPr lang="en-US" b="1" dirty="0">
                <a:latin typeface="Arial"/>
                <a:cs typeface="Arial"/>
              </a:rPr>
              <a:t>is activating, then </a:t>
            </a:r>
            <a:r>
              <a:rPr lang="en-US" b="1" dirty="0" smtClean="0">
                <a:latin typeface="Arial"/>
                <a:cs typeface="Arial"/>
              </a:rPr>
              <a:t>I </a:t>
            </a:r>
            <a:r>
              <a:rPr lang="en-US" b="1" dirty="0">
                <a:latin typeface="Arial"/>
                <a:cs typeface="Arial"/>
              </a:rPr>
              <a:t>= 1, if regulation by transcription factor j is repressing, then I = 0, which gets rid of the regulatory part of the equation and only allows for modeling of degradation (and activation)</a:t>
            </a:r>
          </a:p>
          <a:p>
            <a:endParaRPr lang="en-US" b="1" dirty="0">
              <a:latin typeface="Arial"/>
              <a:cs typeface="Arial"/>
            </a:endParaRPr>
          </a:p>
        </p:txBody>
      </p:sp>
      <p:pic>
        <p:nvPicPr>
          <p:cNvPr id="4" name="Picture 3" descr="Screen shot 2013-05-07 at 8.04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879" y="2067983"/>
            <a:ext cx="4373146" cy="193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6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269473"/>
            <a:ext cx="9144000" cy="11430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tx2"/>
                </a:solidFill>
                <a:latin typeface="Arial"/>
                <a:cs typeface="Arial"/>
              </a:rPr>
              <a:t>Comparing Model Data to Actual Data For PHD1</a:t>
            </a:r>
            <a:endParaRPr lang="en-US" sz="31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301" y="5375818"/>
            <a:ext cx="8787243" cy="148218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"/>
                <a:cs typeface="Arial"/>
              </a:rPr>
              <a:t>PHD1 is down regulated over time during cold shock</a:t>
            </a:r>
          </a:p>
          <a:p>
            <a:r>
              <a:rPr lang="en-US" b="1" dirty="0">
                <a:latin typeface="Arial"/>
                <a:cs typeface="Arial"/>
              </a:rPr>
              <a:t>All of the models fit the data well</a:t>
            </a:r>
          </a:p>
          <a:p>
            <a:r>
              <a:rPr lang="en-US" b="1" dirty="0">
                <a:latin typeface="Arial"/>
                <a:cs typeface="Arial"/>
              </a:rPr>
              <a:t>Laura’s network looked to fit a little bit more </a:t>
            </a:r>
            <a:r>
              <a:rPr lang="en-US" b="1" dirty="0" smtClean="0">
                <a:latin typeface="Arial"/>
                <a:cs typeface="Arial"/>
              </a:rPr>
              <a:t>precisely, </a:t>
            </a:r>
            <a:r>
              <a:rPr lang="en-US" b="1" dirty="0">
                <a:latin typeface="Arial"/>
                <a:cs typeface="Arial"/>
              </a:rPr>
              <a:t>especially for </a:t>
            </a:r>
            <a:r>
              <a:rPr lang="en-US" b="1" dirty="0" smtClean="0">
                <a:latin typeface="Arial"/>
                <a:cs typeface="Arial"/>
              </a:rPr>
              <a:t>the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plot 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01" y="3138673"/>
            <a:ext cx="2857500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245" y="3100573"/>
            <a:ext cx="3017698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631" y="3100573"/>
            <a:ext cx="2738132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Screen shot 2013-05-07 at 9.25.2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01" y="681254"/>
            <a:ext cx="2924944" cy="2286000"/>
          </a:xfrm>
          <a:prstGeom prst="rect">
            <a:avLst/>
          </a:prstGeom>
        </p:spPr>
      </p:pic>
      <p:pic>
        <p:nvPicPr>
          <p:cNvPr id="11" name="Picture 10" descr="Screen shot 2013-05-07 at 9.25.48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650" y="681254"/>
            <a:ext cx="2882981" cy="2286000"/>
          </a:xfrm>
          <a:prstGeom prst="rect">
            <a:avLst/>
          </a:prstGeom>
        </p:spPr>
      </p:pic>
      <p:pic>
        <p:nvPicPr>
          <p:cNvPr id="12" name="Picture 11" descr="Screen shot 2013-05-07 at 9.26.33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943" y="681254"/>
            <a:ext cx="2896914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01295" y="700781"/>
            <a:ext cx="706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PHD1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8605" y="709360"/>
            <a:ext cx="706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PHD1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454463" y="700781"/>
            <a:ext cx="706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PHD1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9113" y="5083430"/>
            <a:ext cx="8729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latin typeface="Arial"/>
                <a:cs typeface="Arial"/>
              </a:rPr>
              <a:t>Top (Laura) and bottom (Kevin) left to right: Sigmoidal Fixed b=1, Sigmoidal Fixed b=0, </a:t>
            </a:r>
            <a:r>
              <a:rPr lang="en-US" sz="1300" b="1" dirty="0" err="1" smtClean="0">
                <a:latin typeface="Arial"/>
                <a:cs typeface="Arial"/>
              </a:rPr>
              <a:t>Michaelis-Menten</a:t>
            </a:r>
            <a:endParaRPr lang="en-US" sz="13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1025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/>
                <a:cs typeface="Arial"/>
              </a:rPr>
              <a:t>PHD1 is Slightly Down Regulated</a:t>
            </a:r>
            <a:endParaRPr lang="en-US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2167" y="1688183"/>
            <a:ext cx="2361840" cy="4853233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Laura’s Sigmoidal weight data shows that PHD1 is down regulated by SKO1 and SWI4</a:t>
            </a:r>
          </a:p>
          <a:p>
            <a:r>
              <a:rPr lang="en-US" b="1" dirty="0" smtClean="0">
                <a:latin typeface="Arial"/>
                <a:cs typeface="Arial"/>
              </a:rPr>
              <a:t>Laura’s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weight data is not consistent with the gene expression plots</a:t>
            </a:r>
          </a:p>
          <a:p>
            <a:r>
              <a:rPr lang="en-US" b="1" dirty="0" smtClean="0">
                <a:latin typeface="Arial"/>
                <a:cs typeface="Arial"/>
              </a:rPr>
              <a:t>Kevin’s Sigmoidal weight data shows that PHD1 is down regulated by FHL1 and PHD1</a:t>
            </a:r>
          </a:p>
          <a:p>
            <a:r>
              <a:rPr lang="en-US" b="1" dirty="0" smtClean="0">
                <a:latin typeface="Arial"/>
                <a:cs typeface="Arial"/>
              </a:rPr>
              <a:t>Kevin’s </a:t>
            </a:r>
            <a:r>
              <a:rPr lang="en-US" b="1" dirty="0" err="1" smtClean="0">
                <a:latin typeface="Arial"/>
                <a:cs typeface="Arial"/>
              </a:rPr>
              <a:t>Michaelis-Menten</a:t>
            </a:r>
            <a:r>
              <a:rPr lang="en-US" b="1" dirty="0" smtClean="0">
                <a:latin typeface="Arial"/>
                <a:cs typeface="Arial"/>
              </a:rPr>
              <a:t> weight data could be consistent as activators and repressors seem to balance out, which is consistent with the plot</a:t>
            </a:r>
            <a:endParaRPr lang="en-US" b="1" dirty="0">
              <a:latin typeface="Arial"/>
              <a:cs typeface="Arial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8835697"/>
              </p:ext>
            </p:extLst>
          </p:nvPr>
        </p:nvGraphicFramePr>
        <p:xfrm>
          <a:off x="-113737" y="1306777"/>
          <a:ext cx="6843190" cy="2647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993183"/>
              </p:ext>
            </p:extLst>
          </p:nvPr>
        </p:nvGraphicFramePr>
        <p:xfrm>
          <a:off x="-104258" y="3676852"/>
          <a:ext cx="683371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9315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1643</Words>
  <Application>Microsoft Macintosh PowerPoint</Application>
  <PresentationFormat>On-screen Show (4:3)</PresentationFormat>
  <Paragraphs>184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Modeling the Gene Expression of Saccharomyces cerevisiae Δcin5 Under Cold Shock Conditions </vt:lpstr>
      <vt:lpstr>Outline</vt:lpstr>
      <vt:lpstr>S. cerevisiae Responds to Cold Shock by Regulating Gene Expression</vt:lpstr>
      <vt:lpstr>CIN5 Involved in the Cold Shock Response</vt:lpstr>
      <vt:lpstr>Analyzing DNA Microarray Data From the Dahlquist Lab</vt:lpstr>
      <vt:lpstr>Sigmoidal Functions From Vu and Vorhadsky, 2007, for Two Proposed Models</vt:lpstr>
      <vt:lpstr>Using the Michaelis-Mentin Equation for the Third Proposed Model </vt:lpstr>
      <vt:lpstr>Comparing Model Data to Actual Data For PHD1</vt:lpstr>
      <vt:lpstr>PHD1 is Slightly Down Regulated</vt:lpstr>
      <vt:lpstr>Comparing Model Data to Actual Data For MSS11</vt:lpstr>
      <vt:lpstr>MSS11 Repressed by SKO1, TEC1, and STE12</vt:lpstr>
      <vt:lpstr>Comparing Model Data to Actual Data For YAP6</vt:lpstr>
      <vt:lpstr>YAP6 is Primarily Down Regulated by FKH2, SKO1, STE12, and PHD1</vt:lpstr>
      <vt:lpstr>Comparing Model Data to Actual Data For SMP1</vt:lpstr>
      <vt:lpstr>SMP1 Models Show Weight Differences</vt:lpstr>
      <vt:lpstr>Comparing Model Data to Actual Data For HOT1</vt:lpstr>
      <vt:lpstr>HOT1 Down Regulated by SKN7</vt:lpstr>
      <vt:lpstr>Summary</vt:lpstr>
      <vt:lpstr>Future Research</vt:lpstr>
      <vt:lpstr>Acknowledgements</vt:lpstr>
      <vt:lpstr>References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WHH Library</dc:creator>
  <cp:lastModifiedBy>WHH Library</cp:lastModifiedBy>
  <cp:revision>92</cp:revision>
  <dcterms:created xsi:type="dcterms:W3CDTF">2013-05-08T01:13:30Z</dcterms:created>
  <dcterms:modified xsi:type="dcterms:W3CDTF">2013-05-09T05:51:12Z</dcterms:modified>
</cp:coreProperties>
</file>