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62" r:id="rId3"/>
    <p:sldId id="265" r:id="rId4"/>
    <p:sldId id="258" r:id="rId5"/>
    <p:sldId id="259" r:id="rId6"/>
    <p:sldId id="263" r:id="rId7"/>
    <p:sldId id="264" r:id="rId8"/>
    <p:sldId id="261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0" autoAdjust="0"/>
    <p:restoredTop sz="82373" autoAdjust="0"/>
  </p:normalViewPr>
  <p:slideViewPr>
    <p:cSldViewPr snapToGrid="0" snapToObjects="1">
      <p:cViewPr varScale="1">
        <p:scale>
          <a:sx n="100" d="100"/>
          <a:sy n="100" d="100"/>
        </p:scale>
        <p:origin x="-96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43D8A-2AF9-0D40-A602-11A117F09BE4}" type="datetimeFigureOut">
              <a:rPr lang="en-US" smtClean="0"/>
              <a:t>8/30/15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93AE0-B8E4-8C4B-9549-CB41BB615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1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89721-4093-3A4B-AB20-3A49229602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75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Understand content, think about how to organize</a:t>
            </a:r>
            <a:r>
              <a:rPr lang="en-US" baseline="0" dirty="0" smtClean="0"/>
              <a:t> &amp; deliver 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Many of us already familiar with content &amp; assignments for Course 20 classes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0CE3-F67E-604E-9C5D-366D309D82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84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Rubrics save</a:t>
            </a:r>
            <a:r>
              <a:rPr lang="en-US" baseline="0" dirty="0" smtClean="0"/>
              <a:t> time and create consistency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93AE0-B8E4-8C4B-9549-CB41BB6153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26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r>
              <a:rPr lang="en-US" baseline="0" dirty="0" smtClean="0"/>
              <a:t> your students feel that they’re struggling with communication, send them to us!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93AE0-B8E4-8C4B-9549-CB41BB6153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98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What would this document need to look like for a professional journal, poster session?</a:t>
            </a:r>
          </a:p>
          <a:p>
            <a:r>
              <a:rPr lang="en-US" baseline="0" dirty="0" smtClean="0"/>
              <a:t>We avoid creating inconsistency with class expectations – any really specific questions about content/structure are referred back to TA’s/instructors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326B-3869-4B0E-A672-6490111039A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69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Incentive</a:t>
            </a:r>
            <a:r>
              <a:rPr lang="en-US" baseline="0" dirty="0" smtClean="0"/>
              <a:t> structure for visiting the lab, to avoid students doing last-minute work.</a:t>
            </a:r>
          </a:p>
          <a:p>
            <a:r>
              <a:rPr lang="en-US" baseline="0" dirty="0" smtClean="0"/>
              <a:t>Grading expectations shared with Fellows to create consistency.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93AE0-B8E4-8C4B-9549-CB41BB6153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79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fld id="{B1FE2EE5-196A-C047-819A-44718AFB5C32}" type="datetimeFigureOut">
              <a:rPr lang="en-US" smtClean="0"/>
              <a:pPr/>
              <a:t>8/30/15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fld id="{205E5877-F0E6-0B4C-BAFB-F9D24A595F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83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2EE5-196A-C047-819A-44718AFB5C32}" type="datetimeFigureOut">
              <a:rPr lang="en-US" smtClean="0"/>
              <a:t>8/30/15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5877-F0E6-0B4C-BAFB-F9D24A595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6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66713"/>
            <a:ext cx="308610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66713"/>
            <a:ext cx="910590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2EE5-196A-C047-819A-44718AFB5C32}" type="datetimeFigureOut">
              <a:rPr lang="en-US" smtClean="0"/>
              <a:t>8/30/15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5877-F0E6-0B4C-BAFB-F9D24A595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49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Gill Sans MT" panose="020B05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fld id="{B1FE2EE5-196A-C047-819A-44718AFB5C32}" type="datetimeFigureOut">
              <a:rPr lang="en-US" smtClean="0"/>
              <a:pPr/>
              <a:t>8/30/15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fld id="{205E5877-F0E6-0B4C-BAFB-F9D24A595F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2EE5-196A-C047-819A-44718AFB5C32}" type="datetimeFigureOut">
              <a:rPr lang="en-US" smtClean="0"/>
              <a:t>8/30/15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5877-F0E6-0B4C-BAFB-F9D24A595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9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1"/>
            <a:ext cx="60960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4200" y="2133601"/>
            <a:ext cx="60960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2EE5-196A-C047-819A-44718AFB5C32}" type="datetimeFigureOut">
              <a:rPr lang="en-US" smtClean="0"/>
              <a:t>8/30/15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5877-F0E6-0B4C-BAFB-F9D24A595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4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2EE5-196A-C047-819A-44718AFB5C32}" type="datetimeFigureOut">
              <a:rPr lang="en-US" smtClean="0"/>
              <a:t>8/30/15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5877-F0E6-0B4C-BAFB-F9D24A595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73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2EE5-196A-C047-819A-44718AFB5C32}" type="datetimeFigureOut">
              <a:rPr lang="en-US" smtClean="0"/>
              <a:t>8/30/15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5877-F0E6-0B4C-BAFB-F9D24A595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66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2EE5-196A-C047-819A-44718AFB5C32}" type="datetimeFigureOut">
              <a:rPr lang="en-US" smtClean="0"/>
              <a:t>8/30/15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5877-F0E6-0B4C-BAFB-F9D24A595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0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2EE5-196A-C047-819A-44718AFB5C32}" type="datetimeFigureOut">
              <a:rPr lang="en-US" smtClean="0"/>
              <a:t>8/30/15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5877-F0E6-0B4C-BAFB-F9D24A595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42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2EE5-196A-C047-819A-44718AFB5C32}" type="datetimeFigureOut">
              <a:rPr lang="en-US" smtClean="0"/>
              <a:t>8/30/15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5877-F0E6-0B4C-BAFB-F9D24A595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94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E2EE5-196A-C047-819A-44718AFB5C32}" type="datetimeFigureOut">
              <a:rPr lang="en-US" smtClean="0"/>
              <a:t>8/30/15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E5877-F0E6-0B4C-BAFB-F9D24A595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1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45717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45717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45717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45717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9" algn="l" defTabSz="45717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1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Microsoft_Excel_Sheet1.xlsx"/><Relationship Id="rId6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dchien@mit.edu" TargetMode="External"/><Relationship Id="rId3" Type="http://schemas.openxmlformats.org/officeDocument/2006/relationships/hyperlink" Target="http://be.mit.edu/communicationla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munication-lab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87" y="565886"/>
            <a:ext cx="5291148" cy="961054"/>
          </a:xfrm>
          <a:prstGeom prst="rect">
            <a:avLst/>
          </a:prstGeom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370820" y="5028802"/>
            <a:ext cx="5126468" cy="1222469"/>
          </a:xfrm>
          <a:prstGeom prst="rect">
            <a:avLst/>
          </a:prstGeom>
        </p:spPr>
        <p:txBody>
          <a:bodyPr wrap="square" lIns="113366" tIns="56683" rIns="113366" bIns="56683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venir Book"/>
              </a:rPr>
              <a:t>Helping you communicate effectively.</a:t>
            </a:r>
          </a:p>
          <a:p>
            <a:r>
              <a:rPr lang="en-US" sz="2400" b="1" dirty="0" smtClean="0">
                <a:solidFill>
                  <a:srgbClr val="86B73C"/>
                </a:solidFill>
                <a:latin typeface="Gill Sans MT" panose="020B0502020104020203" pitchFamily="34" charset="0"/>
                <a:cs typeface="Avenir Heavy"/>
              </a:rPr>
              <a:t>be.mit.edu/</a:t>
            </a:r>
            <a:r>
              <a:rPr lang="en-US" sz="2400" b="1" dirty="0" err="1" smtClean="0">
                <a:solidFill>
                  <a:srgbClr val="86B73C"/>
                </a:solidFill>
                <a:latin typeface="Gill Sans MT" panose="020B0502020104020203" pitchFamily="34" charset="0"/>
                <a:cs typeface="Avenir Heavy"/>
              </a:rPr>
              <a:t>communicationlab</a:t>
            </a:r>
            <a:r>
              <a:rPr lang="en-US" sz="2400" b="1" dirty="0">
                <a:solidFill>
                  <a:srgbClr val="86B73C"/>
                </a:solidFill>
                <a:latin typeface="Gill Sans MT" panose="020B0502020104020203" pitchFamily="34" charset="0"/>
                <a:cs typeface="Avenir Heavy"/>
              </a:rPr>
              <a:t/>
            </a:r>
            <a:br>
              <a:rPr lang="en-US" sz="2400" b="1" dirty="0">
                <a:solidFill>
                  <a:srgbClr val="86B73C"/>
                </a:solidFill>
                <a:latin typeface="Gill Sans MT" panose="020B0502020104020203" pitchFamily="34" charset="0"/>
                <a:cs typeface="Avenir Heavy"/>
              </a:rPr>
            </a:br>
            <a:endParaRPr lang="en-US" sz="2400" b="1" dirty="0">
              <a:solidFill>
                <a:srgbClr val="86B73C"/>
              </a:solidFill>
              <a:latin typeface="Gill Sans MT" panose="020B0502020104020203" pitchFamily="34" charset="0"/>
              <a:cs typeface="Avenir Heavy"/>
            </a:endParaRPr>
          </a:p>
        </p:txBody>
      </p:sp>
      <p:pic>
        <p:nvPicPr>
          <p:cNvPr id="12" name="Picture 11" descr="IMG_582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20" y="4871929"/>
            <a:ext cx="1263347" cy="12733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9020" y="2263120"/>
            <a:ext cx="587859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Gill Sans MT" panose="020B0502020104020203" pitchFamily="34" charset="0"/>
                <a:cs typeface="Avenir Book"/>
              </a:rPr>
              <a:t>TA TRAINING: FALL 2015</a:t>
            </a:r>
          </a:p>
          <a:p>
            <a:r>
              <a:rPr lang="en-US" dirty="0" smtClean="0">
                <a:latin typeface="Gill Sans MT" panose="020B0502020104020203" pitchFamily="34" charset="0"/>
                <a:cs typeface="Avenir Book"/>
              </a:rPr>
              <a:t>Diana Chien, BE Communication Lab Coordinator/Instructor</a:t>
            </a:r>
            <a:endParaRPr lang="en-US" dirty="0">
              <a:latin typeface="Gill Sans MT" panose="020B0502020104020203" pitchFamily="34" charset="0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323798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923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cs typeface="Avenir Book"/>
              </a:rPr>
              <a:t>The BE Communication Lab is a team of 12 peer coaches: 11 PhD students and 1 postdoc.</a:t>
            </a:r>
            <a:endParaRPr lang="en-US" sz="3200" dirty="0">
              <a:cs typeface="Avenir Book"/>
            </a:endParaRPr>
          </a:p>
        </p:txBody>
      </p:sp>
      <p:pic>
        <p:nvPicPr>
          <p:cNvPr id="4" name="Content Placeholder 3" descr="group photo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3" t="31999" r="5422" b="21463"/>
          <a:stretch/>
        </p:blipFill>
        <p:spPr>
          <a:xfrm>
            <a:off x="996049" y="2087366"/>
            <a:ext cx="7151902" cy="2872460"/>
          </a:xfrm>
        </p:spPr>
      </p:pic>
      <p:sp>
        <p:nvSpPr>
          <p:cNvPr id="5" name="TextBox 4"/>
          <p:cNvSpPr txBox="1"/>
          <p:nvPr/>
        </p:nvSpPr>
        <p:spPr>
          <a:xfrm>
            <a:off x="854155" y="5132172"/>
            <a:ext cx="6389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Gill Sans MT" panose="020B0502020104020203" pitchFamily="34" charset="0"/>
                <a:cs typeface="Avenir Book"/>
              </a:rPr>
              <a:t>Our lab is for scientists, by scientists. </a:t>
            </a:r>
            <a:endParaRPr lang="en-US" sz="3200" dirty="0">
              <a:latin typeface="Gill Sans MT" panose="020B0502020104020203" pitchFamily="34" charset="0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111968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can support the students in your class,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or support your communication &amp; pedagogy skills as a 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299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smtClean="0">
                <a:cs typeface="Avenir Book"/>
              </a:rPr>
              <a:t>The BE Communication Lab can help you as a TA:</a:t>
            </a:r>
            <a:endParaRPr lang="en-US" sz="3200" dirty="0">
              <a:cs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100000"/>
            </a:pPr>
            <a:endParaRPr lang="en-US" sz="2800" dirty="0" smtClean="0"/>
          </a:p>
          <a:p>
            <a:pPr>
              <a:buSzPct val="100000"/>
            </a:pPr>
            <a:r>
              <a:rPr lang="en-US" sz="2800" dirty="0" smtClean="0">
                <a:cs typeface="Avenir Book"/>
              </a:rPr>
              <a:t>Recitation support &amp; group facilitation</a:t>
            </a:r>
          </a:p>
          <a:p>
            <a:pPr>
              <a:buSzPct val="100000"/>
            </a:pPr>
            <a:r>
              <a:rPr lang="en-US" sz="2800" dirty="0" smtClean="0">
                <a:cs typeface="Avenir Book"/>
              </a:rPr>
              <a:t>Structural support for syllabus design</a:t>
            </a:r>
          </a:p>
          <a:p>
            <a:pPr>
              <a:buSzPct val="100000"/>
            </a:pPr>
            <a:r>
              <a:rPr lang="en-US" sz="2800" dirty="0" smtClean="0">
                <a:cs typeface="Avenir Book"/>
              </a:rPr>
              <a:t>Rubric design</a:t>
            </a:r>
          </a:p>
          <a:p>
            <a:pPr>
              <a:buSzPct val="100000"/>
            </a:pPr>
            <a:r>
              <a:rPr lang="en-US" sz="2800" dirty="0" smtClean="0">
                <a:cs typeface="Avenir Book"/>
              </a:rPr>
              <a:t>Oral presentation skills</a:t>
            </a:r>
            <a:endParaRPr lang="en-US" sz="2800" dirty="0"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609372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smtClean="0">
                <a:cs typeface="Avenir Book"/>
              </a:rPr>
              <a:t>Example rubric created for 20.111</a:t>
            </a:r>
            <a:endParaRPr lang="en-US" sz="3200" dirty="0">
              <a:cs typeface="Avenir Book"/>
            </a:endParaRP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3352368"/>
              </p:ext>
            </p:extLst>
          </p:nvPr>
        </p:nvGraphicFramePr>
        <p:xfrm>
          <a:off x="396800" y="1600200"/>
          <a:ext cx="8357915" cy="4848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Worksheet" r:id="rId5" imgW="18630900" imgH="10807700" progId="Excel.Sheet.12">
                  <p:embed/>
                </p:oleObj>
              </mc:Choice>
              <mc:Fallback>
                <p:oleObj name="Worksheet" r:id="rId5" imgW="18630900" imgH="10807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6800" y="1600200"/>
                        <a:ext cx="8357915" cy="4848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818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smtClean="0">
                <a:cs typeface="Avenir Book"/>
              </a:rPr>
              <a:t>The BE Communication Lab can help your students:</a:t>
            </a:r>
            <a:endParaRPr lang="en-US" sz="3200" dirty="0">
              <a:cs typeface="Avenir Book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Individual &amp; group coaching</a:t>
            </a:r>
          </a:p>
          <a:p>
            <a:r>
              <a:rPr lang="en-US" sz="2800" dirty="0" smtClean="0"/>
              <a:t>Figure, slide, &amp; poster design</a:t>
            </a:r>
          </a:p>
          <a:p>
            <a:r>
              <a:rPr lang="en-US" sz="2800" dirty="0" smtClean="0"/>
              <a:t>Oral presentation skills</a:t>
            </a:r>
          </a:p>
          <a:p>
            <a:r>
              <a:rPr lang="en-US" sz="2800" dirty="0" smtClean="0"/>
              <a:t>Papers, abstracts, proposals…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8367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46331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What we do...	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1906" y="1417638"/>
            <a:ext cx="4272343" cy="3970318"/>
          </a:xfrm>
          <a:prstGeom prst="rect">
            <a:avLst/>
          </a:prstGeom>
          <a:noFill/>
          <a:ln w="38100" cmpd="sng">
            <a:solidFill>
              <a:srgbClr val="17FF31"/>
            </a:solidFill>
          </a:ln>
        </p:spPr>
        <p:txBody>
          <a:bodyPr wrap="square">
            <a:spAutoFit/>
          </a:bodyPr>
          <a:lstStyle/>
          <a:p>
            <a:pPr marL="6350" defTabSz="463550"/>
            <a:r>
              <a:rPr lang="en-US" sz="2800" dirty="0">
                <a:latin typeface="Gill Sans MT" panose="020B0502020104020203" pitchFamily="34" charset="0"/>
              </a:rPr>
              <a:t>Meet each client where </a:t>
            </a:r>
            <a:r>
              <a:rPr lang="en-US" sz="2800" dirty="0" smtClean="0">
                <a:latin typeface="Gill Sans MT" panose="020B0502020104020203" pitchFamily="34" charset="0"/>
              </a:rPr>
              <a:t>they’re at: from brainstorming to final edits</a:t>
            </a:r>
          </a:p>
          <a:p>
            <a:pPr marL="6350" defTabSz="463550"/>
            <a:endParaRPr lang="en-US" sz="2800" dirty="0" smtClean="0">
              <a:latin typeface="Gill Sans MT" panose="020B0502020104020203" pitchFamily="34" charset="0"/>
            </a:endParaRPr>
          </a:p>
          <a:p>
            <a:pPr marL="6350" defTabSz="463550"/>
            <a:r>
              <a:rPr lang="en-US" sz="2800" dirty="0" smtClean="0">
                <a:latin typeface="Gill Sans MT" panose="020B0502020104020203" pitchFamily="34" charset="0"/>
              </a:rPr>
              <a:t>Analyze </a:t>
            </a:r>
            <a:r>
              <a:rPr lang="en-US" sz="2800" dirty="0">
                <a:latin typeface="Gill Sans MT" panose="020B0502020104020203" pitchFamily="34" charset="0"/>
              </a:rPr>
              <a:t>content, </a:t>
            </a:r>
            <a:r>
              <a:rPr lang="en-US" sz="2800" dirty="0" smtClean="0">
                <a:latin typeface="Gill Sans MT" panose="020B0502020104020203" pitchFamily="34" charset="0"/>
              </a:rPr>
              <a:t>message, and organization</a:t>
            </a:r>
            <a:endParaRPr lang="en-US" sz="2800" dirty="0">
              <a:latin typeface="Gill Sans MT" panose="020B0502020104020203" pitchFamily="34" charset="0"/>
            </a:endParaRPr>
          </a:p>
          <a:p>
            <a:pPr marL="6350" defTabSz="463550"/>
            <a:endParaRPr lang="en-US" sz="2800" dirty="0" smtClean="0">
              <a:latin typeface="Gill Sans MT" panose="020B0502020104020203" pitchFamily="34" charset="0"/>
            </a:endParaRPr>
          </a:p>
          <a:p>
            <a:pPr marL="6350" defTabSz="463550"/>
            <a:r>
              <a:rPr lang="en-US" sz="2800" dirty="0" smtClean="0">
                <a:latin typeface="Gill Sans MT" panose="020B0502020104020203" pitchFamily="34" charset="0"/>
              </a:rPr>
              <a:t>Model field-specific best practices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175250" y="1417638"/>
            <a:ext cx="3365500" cy="2246769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6350" defTabSz="463550">
              <a:buNone/>
            </a:pPr>
            <a:r>
              <a:rPr lang="en-US" sz="2800" dirty="0" smtClean="0">
                <a:latin typeface="Gill Sans MT" panose="020B0502020104020203" pitchFamily="34" charset="0"/>
              </a:rPr>
              <a:t>Proofread, grammar police, work on ESL</a:t>
            </a:r>
          </a:p>
          <a:p>
            <a:pPr marL="6350" defTabSz="463550">
              <a:buNone/>
            </a:pPr>
            <a:endParaRPr lang="en-US" sz="2800" dirty="0" smtClean="0">
              <a:latin typeface="Gill Sans MT" panose="020B0502020104020203" pitchFamily="34" charset="0"/>
            </a:endParaRPr>
          </a:p>
          <a:p>
            <a:pPr marL="6350" defTabSz="463550">
              <a:buNone/>
            </a:pPr>
            <a:r>
              <a:rPr lang="en-US" sz="2800" dirty="0" smtClean="0">
                <a:latin typeface="Gill Sans MT" panose="020B0502020104020203" pitchFamily="34" charset="0"/>
              </a:rPr>
              <a:t>Provide answers</a:t>
            </a:r>
          </a:p>
          <a:p>
            <a:pPr marL="6350" defTabSz="463550">
              <a:buNone/>
            </a:pPr>
            <a:endParaRPr lang="en-US" sz="2800" dirty="0">
              <a:latin typeface="Gill Sans MT" panose="020B05020201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27952" y="469605"/>
            <a:ext cx="29546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...and don’t </a:t>
            </a:r>
          </a:p>
        </p:txBody>
      </p:sp>
    </p:spTree>
    <p:extLst>
      <p:ext uri="{BB962C8B-B14F-4D97-AF65-F5344CB8AC3E}">
        <p14:creationId xmlns:p14="http://schemas.microsoft.com/office/powerpoint/2010/main" val="396922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26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Gill Sans MT" panose="020B0502020104020203" pitchFamily="34" charset="0"/>
                <a:cs typeface="Avenir Book"/>
              </a:rPr>
              <a:t>Courses that already partner with the Communication Lab:</a:t>
            </a:r>
            <a:endParaRPr lang="en-US" dirty="0">
              <a:latin typeface="Gill Sans MT" panose="020B0502020104020203" pitchFamily="34" charset="0"/>
              <a:cs typeface="Avenir Book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446893" y="1863167"/>
            <a:ext cx="1879498" cy="639762"/>
          </a:xfrm>
        </p:spPr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FALL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389640" y="2573013"/>
            <a:ext cx="2627341" cy="2456187"/>
          </a:xfrm>
        </p:spPr>
        <p:txBody>
          <a:bodyPr/>
          <a:lstStyle/>
          <a:p>
            <a:pPr>
              <a:buSzPct val="100000"/>
            </a:pPr>
            <a:r>
              <a:rPr lang="en-US" dirty="0">
                <a:latin typeface="Gill Sans MT" panose="020B0502020104020203" pitchFamily="34" charset="0"/>
              </a:rPr>
              <a:t>20.S900</a:t>
            </a:r>
          </a:p>
          <a:p>
            <a:pPr>
              <a:buSzPct val="100000"/>
            </a:pPr>
            <a:r>
              <a:rPr lang="en-US" dirty="0">
                <a:latin typeface="Gill Sans MT" panose="020B0502020104020203" pitchFamily="34" charset="0"/>
              </a:rPr>
              <a:t>20.109</a:t>
            </a:r>
          </a:p>
          <a:p>
            <a:pPr>
              <a:buSzPct val="100000"/>
            </a:pPr>
            <a:r>
              <a:rPr lang="en-US" dirty="0">
                <a:latin typeface="Gill Sans MT" panose="020B0502020104020203" pitchFamily="34" charset="0"/>
              </a:rPr>
              <a:t>20.201</a:t>
            </a:r>
          </a:p>
          <a:p>
            <a:pPr>
              <a:buSzPct val="100000"/>
            </a:pPr>
            <a:r>
              <a:rPr lang="en-US" dirty="0">
                <a:latin typeface="Gill Sans MT" panose="020B0502020104020203" pitchFamily="34" charset="0"/>
              </a:rPr>
              <a:t>20.309</a:t>
            </a:r>
          </a:p>
          <a:p>
            <a:pPr>
              <a:buSzPct val="100000"/>
            </a:pPr>
            <a:r>
              <a:rPr lang="en-US" dirty="0">
                <a:latin typeface="Gill Sans MT" panose="020B0502020104020203" pitchFamily="34" charset="0"/>
              </a:rPr>
              <a:t>20.416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69431" y="1863167"/>
            <a:ext cx="1738015" cy="639762"/>
          </a:xfrm>
        </p:spPr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SPRING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69431" y="2573013"/>
            <a:ext cx="1738015" cy="1983221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en-US" dirty="0" smtClean="0">
                <a:latin typeface="Gill Sans MT" panose="020B0502020104020203" pitchFamily="34" charset="0"/>
              </a:rPr>
              <a:t>20.109</a:t>
            </a:r>
          </a:p>
          <a:p>
            <a:pPr>
              <a:buSzPct val="100000"/>
            </a:pPr>
            <a:r>
              <a:rPr lang="en-US" dirty="0" smtClean="0">
                <a:latin typeface="Gill Sans MT" panose="020B0502020104020203" pitchFamily="34" charset="0"/>
              </a:rPr>
              <a:t>20.111</a:t>
            </a:r>
          </a:p>
          <a:p>
            <a:pPr>
              <a:buSzPct val="100000"/>
            </a:pPr>
            <a:r>
              <a:rPr lang="en-US" dirty="0" smtClean="0">
                <a:latin typeface="Gill Sans MT" panose="020B0502020104020203" pitchFamily="34" charset="0"/>
              </a:rPr>
              <a:t>20.309</a:t>
            </a:r>
          </a:p>
          <a:p>
            <a:pPr>
              <a:buSzPct val="100000"/>
            </a:pPr>
            <a:r>
              <a:rPr lang="en-US" dirty="0" smtClean="0">
                <a:latin typeface="Gill Sans MT" panose="020B0502020104020203" pitchFamily="34" charset="0"/>
              </a:rPr>
              <a:t>20.310</a:t>
            </a:r>
          </a:p>
          <a:p>
            <a:pPr marL="0" indent="0">
              <a:buSzPct val="100000"/>
              <a:buNone/>
            </a:pPr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99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cs typeface="Avenir Book"/>
              </a:rPr>
              <a:t>How to get help</a:t>
            </a:r>
            <a:endParaRPr lang="en-US" dirty="0">
              <a:cs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50000"/>
              <a:buFont typeface="Arial" panose="020B0604020202020204" pitchFamily="34" charset="0"/>
              <a:buChar char="•"/>
            </a:pPr>
            <a:endParaRPr lang="en-US" sz="2800" dirty="0" smtClean="0">
              <a:cs typeface="Avenir Book"/>
            </a:endParaRPr>
          </a:p>
          <a:p>
            <a:pPr>
              <a:buSzPct val="50000"/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Avenir Book"/>
              </a:rPr>
              <a:t>Make an appointment with Diana: </a:t>
            </a:r>
            <a:r>
              <a:rPr lang="en-US" sz="2800" dirty="0" smtClean="0">
                <a:cs typeface="Avenir Book"/>
                <a:hlinkClick r:id="rId2"/>
              </a:rPr>
              <a:t>dchien@mit.edu</a:t>
            </a:r>
            <a:r>
              <a:rPr lang="en-US" sz="2800" dirty="0" smtClean="0">
                <a:cs typeface="Avenir Book"/>
              </a:rPr>
              <a:t> </a:t>
            </a:r>
          </a:p>
          <a:p>
            <a:pPr>
              <a:buSzPct val="50000"/>
              <a:buFont typeface="Arial" panose="020B0604020202020204" pitchFamily="34" charset="0"/>
              <a:buChar char="•"/>
            </a:pPr>
            <a:endParaRPr lang="en-US" sz="2800" dirty="0" smtClean="0">
              <a:cs typeface="Avenir Book"/>
            </a:endParaRPr>
          </a:p>
          <a:p>
            <a:pPr>
              <a:buSzPct val="50000"/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Avenir Book"/>
              </a:rPr>
              <a:t>Talk to your faculty </a:t>
            </a:r>
            <a:r>
              <a:rPr lang="en-US" sz="2800" smtClean="0">
                <a:cs typeface="Avenir Book"/>
              </a:rPr>
              <a:t>about connecting with us.</a:t>
            </a:r>
            <a:endParaRPr lang="en-US" sz="2800" dirty="0" smtClean="0">
              <a:cs typeface="Avenir Book"/>
            </a:endParaRPr>
          </a:p>
          <a:p>
            <a:pPr>
              <a:buSzPct val="50000"/>
              <a:buFont typeface="Arial" panose="020B0604020202020204" pitchFamily="34" charset="0"/>
              <a:buChar char="•"/>
            </a:pPr>
            <a:endParaRPr lang="en-US" sz="2800" dirty="0">
              <a:cs typeface="Avenir Book"/>
            </a:endParaRPr>
          </a:p>
          <a:p>
            <a:pPr>
              <a:buSzPct val="50000"/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Avenir Book"/>
              </a:rPr>
              <a:t>Visit the Communication Lab website: </a:t>
            </a:r>
            <a:r>
              <a:rPr lang="en-US" sz="2800" dirty="0" smtClean="0">
                <a:cs typeface="Avenir Book"/>
                <a:hlinkClick r:id="rId3"/>
              </a:rPr>
              <a:t>http://be.mit.edu/communicationlab</a:t>
            </a:r>
            <a:endParaRPr lang="en-US" sz="2800" dirty="0" smtClean="0"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975524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348</Words>
  <Application>Microsoft Macintosh PowerPoint</Application>
  <PresentationFormat>On-screen Show (4:3)</PresentationFormat>
  <Paragraphs>65</Paragraphs>
  <Slides>9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Worksheet</vt:lpstr>
      <vt:lpstr>PowerPoint Presentation</vt:lpstr>
      <vt:lpstr>The BE Communication Lab is a team of 12 peer coaches: 11 PhD students and 1 postdoc.</vt:lpstr>
      <vt:lpstr>PowerPoint Presentation</vt:lpstr>
      <vt:lpstr>The BE Communication Lab can help you as a TA:</vt:lpstr>
      <vt:lpstr>Example rubric created for 20.111</vt:lpstr>
      <vt:lpstr>The BE Communication Lab can help your students:</vt:lpstr>
      <vt:lpstr>What we do... </vt:lpstr>
      <vt:lpstr>Courses that already partner with the Communication Lab:</vt:lpstr>
      <vt:lpstr>How to get help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software librarian</dc:creator>
  <cp:lastModifiedBy>Noreen Lyell</cp:lastModifiedBy>
  <cp:revision>67</cp:revision>
  <dcterms:created xsi:type="dcterms:W3CDTF">2014-08-18T17:34:30Z</dcterms:created>
  <dcterms:modified xsi:type="dcterms:W3CDTF">2015-08-30T17:27:27Z</dcterms:modified>
</cp:coreProperties>
</file>