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handoutMasterIdLst>
    <p:handoutMasterId r:id="rId28"/>
  </p:handoutMasterIdLst>
  <p:sldIdLst>
    <p:sldId id="327" r:id="rId2"/>
    <p:sldId id="295" r:id="rId3"/>
    <p:sldId id="320" r:id="rId4"/>
    <p:sldId id="316" r:id="rId5"/>
    <p:sldId id="276" r:id="rId6"/>
    <p:sldId id="279" r:id="rId7"/>
    <p:sldId id="260" r:id="rId8"/>
    <p:sldId id="324" r:id="rId9"/>
    <p:sldId id="296" r:id="rId10"/>
    <p:sldId id="298" r:id="rId11"/>
    <p:sldId id="300" r:id="rId12"/>
    <p:sldId id="287" r:id="rId13"/>
    <p:sldId id="305" r:id="rId14"/>
    <p:sldId id="285" r:id="rId15"/>
    <p:sldId id="308" r:id="rId16"/>
    <p:sldId id="291" r:id="rId17"/>
    <p:sldId id="312" r:id="rId18"/>
    <p:sldId id="311" r:id="rId19"/>
    <p:sldId id="293" r:id="rId20"/>
    <p:sldId id="302" r:id="rId21"/>
    <p:sldId id="321" r:id="rId22"/>
    <p:sldId id="294" r:id="rId23"/>
    <p:sldId id="326" r:id="rId24"/>
    <p:sldId id="323"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pitchFamily="33"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33"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33"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33"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33" charset="0"/>
        <a:ea typeface="+mn-ea"/>
        <a:cs typeface="+mn-cs"/>
      </a:defRPr>
    </a:lvl5pPr>
    <a:lvl6pPr marL="2286000" algn="l" defTabSz="457200" rtl="0" eaLnBrk="1" latinLnBrk="0" hangingPunct="1">
      <a:defRPr sz="2400" b="1" kern="1200">
        <a:solidFill>
          <a:schemeClr val="tx1"/>
        </a:solidFill>
        <a:latin typeface="Times" pitchFamily="33" charset="0"/>
        <a:ea typeface="+mn-ea"/>
        <a:cs typeface="+mn-cs"/>
      </a:defRPr>
    </a:lvl6pPr>
    <a:lvl7pPr marL="2743200" algn="l" defTabSz="457200" rtl="0" eaLnBrk="1" latinLnBrk="0" hangingPunct="1">
      <a:defRPr sz="2400" b="1" kern="1200">
        <a:solidFill>
          <a:schemeClr val="tx1"/>
        </a:solidFill>
        <a:latin typeface="Times" pitchFamily="33" charset="0"/>
        <a:ea typeface="+mn-ea"/>
        <a:cs typeface="+mn-cs"/>
      </a:defRPr>
    </a:lvl7pPr>
    <a:lvl8pPr marL="3200400" algn="l" defTabSz="457200" rtl="0" eaLnBrk="1" latinLnBrk="0" hangingPunct="1">
      <a:defRPr sz="2400" b="1" kern="1200">
        <a:solidFill>
          <a:schemeClr val="tx1"/>
        </a:solidFill>
        <a:latin typeface="Times" pitchFamily="33" charset="0"/>
        <a:ea typeface="+mn-ea"/>
        <a:cs typeface="+mn-cs"/>
      </a:defRPr>
    </a:lvl8pPr>
    <a:lvl9pPr marL="3657600" algn="l" defTabSz="457200" rtl="0" eaLnBrk="1" latinLnBrk="0" hangingPunct="1">
      <a:defRPr sz="2400" b="1" kern="1200">
        <a:solidFill>
          <a:schemeClr val="tx1"/>
        </a:solidFill>
        <a:latin typeface="Times" pitchFamily="3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59"/>
    <a:srgbClr val="2B900B"/>
    <a:srgbClr val="FF002A"/>
    <a:srgbClr val="632E49"/>
    <a:srgbClr val="910938"/>
    <a:srgbClr val="1F0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59" autoAdjust="0"/>
  </p:normalViewPr>
  <p:slideViewPr>
    <p:cSldViewPr>
      <p:cViewPr varScale="1">
        <p:scale>
          <a:sx n="65" d="100"/>
          <a:sy n="65" d="100"/>
        </p:scale>
        <p:origin x="-16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B5D3A02-0029-7F43-A912-1503014C96E4}" type="datetime1">
              <a:rPr lang="en-US"/>
              <a:pPr/>
              <a:t>4/15/14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3A7AFD-F1EA-124E-9F3E-9BC46F5A014F}" type="slidenum">
              <a:rPr lang="en-US"/>
              <a:pPr/>
              <a:t>‹#›</a:t>
            </a:fld>
            <a:endParaRPr lang="en-US"/>
          </a:p>
        </p:txBody>
      </p:sp>
    </p:spTree>
    <p:extLst>
      <p:ext uri="{BB962C8B-B14F-4D97-AF65-F5344CB8AC3E}">
        <p14:creationId xmlns:p14="http://schemas.microsoft.com/office/powerpoint/2010/main" val="2367471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C8207E0-51BD-9244-AB52-6BA48718341D}" type="slidenum">
              <a:rPr lang="en-US"/>
              <a:pPr/>
              <a:t>‹#›</a:t>
            </a:fld>
            <a:endParaRPr lang="en-US"/>
          </a:p>
        </p:txBody>
      </p:sp>
    </p:spTree>
    <p:extLst>
      <p:ext uri="{BB962C8B-B14F-4D97-AF65-F5344CB8AC3E}">
        <p14:creationId xmlns:p14="http://schemas.microsoft.com/office/powerpoint/2010/main" val="3048265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7445F89-5D66-4942-9865-214700CF9D6B}" type="slidenum">
              <a:rPr lang="en-US"/>
              <a:pPr/>
              <a:t>14</a:t>
            </a:fld>
            <a:endParaRPr lang="en-US"/>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pitchFamily="33" charset="0"/>
                <a:ea typeface="ＭＳ Ｐゴシック" pitchFamily="33" charset="-128"/>
                <a:cs typeface="ＭＳ Ｐゴシック" pitchFamily="33" charset="-128"/>
              </a:rPr>
              <a:t>[S13 EXAMPLES SLIDE? OR NEW LEC3 MTL (STATS GONE)]</a:t>
            </a:r>
            <a:endParaRPr lang="en-US" dirty="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dirty="0" smtClean="0">
                <a:latin typeface="Times" pitchFamily="33" charset="0"/>
                <a:ea typeface="ＭＳ Ｐゴシック" pitchFamily="33" charset="-128"/>
                <a:cs typeface="ＭＳ Ｐゴシック" pitchFamily="33" charset="-128"/>
              </a:rPr>
              <a:t>Fibrils can be homo</a:t>
            </a:r>
            <a:r>
              <a:rPr lang="en-US" baseline="0" dirty="0" smtClean="0">
                <a:latin typeface="Times" pitchFamily="33" charset="0"/>
                <a:ea typeface="ＭＳ Ｐゴシック" pitchFamily="33" charset="-128"/>
                <a:cs typeface="ＭＳ Ｐゴシック" pitchFamily="33" charset="-128"/>
              </a:rPr>
              <a:t> and heterotypic. Banding occurs because of consistent gap between chains (40 nm horizontal gap, 67 nm overlap hence darker, each 300 nm long). Called “quarter-stagger” array.</a:t>
            </a:r>
            <a:endParaRPr lang="en-US" dirty="0">
              <a:latin typeface="Times" pitchFamily="33" charset="0"/>
              <a:ea typeface="ＭＳ Ｐゴシック" pitchFamily="33" charset="-128"/>
              <a:cs typeface="ＭＳ Ｐゴシック" pitchFamily="33" charset="-128"/>
            </a:endParaRPr>
          </a:p>
        </p:txBody>
      </p:sp>
      <p:sp>
        <p:nvSpPr>
          <p:cNvPr id="38916" name="Slide Number Placeholder 3"/>
          <p:cNvSpPr>
            <a:spLocks noGrp="1"/>
          </p:cNvSpPr>
          <p:nvPr>
            <p:ph type="sldNum" sz="quarter" idx="5"/>
          </p:nvPr>
        </p:nvSpPr>
        <p:spPr>
          <a:noFill/>
        </p:spPr>
        <p:txBody>
          <a:bodyPr/>
          <a:lstStyle/>
          <a:p>
            <a:fld id="{41E34347-A775-2041-86A2-8BB577F4737E}"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Times" pitchFamily="33" charset="0"/>
              <a:ea typeface="ＭＳ Ｐゴシック" pitchFamily="33" charset="-128"/>
              <a:cs typeface="ＭＳ Ｐゴシック" pitchFamily="33" charset="-128"/>
            </a:endParaRPr>
          </a:p>
        </p:txBody>
      </p:sp>
      <p:sp>
        <p:nvSpPr>
          <p:cNvPr id="38916" name="Slide Number Placeholder 3"/>
          <p:cNvSpPr>
            <a:spLocks noGrp="1"/>
          </p:cNvSpPr>
          <p:nvPr>
            <p:ph type="sldNum" sz="quarter" idx="5"/>
          </p:nvPr>
        </p:nvSpPr>
        <p:spPr>
          <a:noFill/>
        </p:spPr>
        <p:txBody>
          <a:bodyPr/>
          <a:lstStyle/>
          <a:p>
            <a:fld id="{41E34347-A775-2041-86A2-8BB577F4737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Mutations to II, IX, XI cause disease. Specifically, IX may help coordinate</a:t>
            </a:r>
            <a:r>
              <a:rPr lang="en-US" baseline="0" dirty="0" smtClean="0"/>
              <a:t> insertion of PGs etc. in the ECM and XI big role in determining diameter (even if IX not present).</a:t>
            </a:r>
            <a:endParaRPr lang="en-US" dirty="0" smtClean="0"/>
          </a:p>
          <a:p>
            <a:r>
              <a:rPr lang="en-US" dirty="0" smtClean="0"/>
              <a:t>CN III may play a role in wound healing/matrix remodeling.</a:t>
            </a:r>
            <a:r>
              <a:rPr lang="en-US" baseline="0" dirty="0" smtClean="0"/>
              <a:t> </a:t>
            </a:r>
            <a:r>
              <a:rPr lang="en-US" baseline="0" dirty="0" smtClean="0"/>
              <a:t>   </a:t>
            </a:r>
            <a:r>
              <a:rPr lang="en-US" b="1" baseline="0" dirty="0" smtClean="0"/>
              <a:t>Support </a:t>
            </a:r>
            <a:r>
              <a:rPr lang="en-US" b="1" baseline="0" dirty="0" smtClean="0"/>
              <a:t>roles for the non-II’s, essentially.</a:t>
            </a:r>
          </a:p>
          <a:p>
            <a:r>
              <a:rPr lang="en-US" baseline="0" dirty="0" smtClean="0"/>
              <a:t>“</a:t>
            </a:r>
            <a:r>
              <a:rPr lang="en-US" sz="1200" kern="1200" dirty="0" smtClean="0">
                <a:solidFill>
                  <a:schemeClr val="tx1"/>
                </a:solidFill>
                <a:latin typeface="Times" pitchFamily="-65" charset="0"/>
                <a:ea typeface="ＭＳ Ｐゴシック" pitchFamily="-65" charset="-128"/>
                <a:cs typeface="ＭＳ Ｐゴシック" pitchFamily="-65" charset="-128"/>
              </a:rPr>
              <a:t>Our results show that type IX collagen and COMP are involved in matrix assembly by mediating the anchorage and regulating the distribution of other matrix macromolecules such as </a:t>
            </a:r>
            <a:r>
              <a:rPr lang="en-US" sz="1200" kern="1200" dirty="0" err="1" smtClean="0">
                <a:solidFill>
                  <a:schemeClr val="tx1"/>
                </a:solidFill>
                <a:latin typeface="Times" pitchFamily="-65" charset="0"/>
                <a:ea typeface="ＭＳ Ｐゴシック" pitchFamily="-65" charset="-128"/>
                <a:cs typeface="ＭＳ Ｐゴシック" pitchFamily="-65" charset="-128"/>
              </a:rPr>
              <a:t>proteoglycans</a:t>
            </a:r>
            <a:r>
              <a:rPr lang="en-US" sz="1200" kern="1200" dirty="0" smtClean="0">
                <a:solidFill>
                  <a:schemeClr val="tx1"/>
                </a:solidFill>
                <a:latin typeface="Times" pitchFamily="-65" charset="0"/>
                <a:ea typeface="ＭＳ Ｐゴシック" pitchFamily="-65" charset="-128"/>
                <a:cs typeface="ＭＳ Ｐゴシック" pitchFamily="-65" charset="-128"/>
              </a:rPr>
              <a:t> and </a:t>
            </a:r>
            <a:r>
              <a:rPr lang="en-US" sz="1200" kern="1200" dirty="0" err="1" smtClean="0">
                <a:solidFill>
                  <a:schemeClr val="tx1"/>
                </a:solidFill>
                <a:latin typeface="Times" pitchFamily="-65" charset="0"/>
                <a:ea typeface="ＭＳ Ｐゴシック" pitchFamily="-65" charset="-128"/>
                <a:cs typeface="ＭＳ Ｐゴシック" pitchFamily="-65" charset="-128"/>
              </a:rPr>
              <a:t>matrilins</a:t>
            </a:r>
            <a:r>
              <a:rPr lang="en-US" sz="1200" kern="1200" dirty="0" smtClean="0">
                <a:solidFill>
                  <a:schemeClr val="tx1"/>
                </a:solidFill>
                <a:latin typeface="Times" pitchFamily="-65" charset="0"/>
                <a:ea typeface="ＭＳ Ｐゴシック" pitchFamily="-65" charset="-128"/>
                <a:cs typeface="ＭＳ Ｐゴシック" pitchFamily="-65" charset="-128"/>
              </a:rPr>
              <a:t> and have counteracting effects on collagen fibril growth. Loss of type IX collagen and COMP leads to matrix aberrations that may make cartilage more susceptible to degeneration.”</a:t>
            </a:r>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POISED</a:t>
            </a:r>
            <a:r>
              <a:rPr lang="en-US" b="1" baseline="0" dirty="0" smtClean="0"/>
              <a:t> TO GET IT CAUSE M2: </a:t>
            </a:r>
            <a:r>
              <a:rPr lang="en-US" dirty="0" smtClean="0"/>
              <a:t>Multiple globular domains,</a:t>
            </a:r>
            <a:r>
              <a:rPr lang="en-US" baseline="0" dirty="0" smtClean="0"/>
              <a:t> can distinguish on Western. Some may be cleaved off by </a:t>
            </a:r>
            <a:r>
              <a:rPr lang="en-US" baseline="0" dirty="0" err="1" smtClean="0"/>
              <a:t>aggrecanases</a:t>
            </a:r>
            <a:r>
              <a:rPr lang="en-US" baseline="0" dirty="0" smtClean="0"/>
              <a:t>, want to know if have full-length or not. LP = link protein. </a:t>
            </a:r>
            <a:r>
              <a:rPr lang="en-US" baseline="0" dirty="0" err="1" smtClean="0"/>
              <a:t>Lectin</a:t>
            </a:r>
            <a:r>
              <a:rPr lang="en-US" baseline="0" dirty="0" smtClean="0"/>
              <a:t> domain can bind sugars, may connect different cell/ECM components.</a:t>
            </a:r>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dirty="0" smtClean="0">
                <a:latin typeface="Times" pitchFamily="33" charset="0"/>
                <a:ea typeface="ＭＳ Ｐゴシック" pitchFamily="33" charset="-128"/>
                <a:cs typeface="ＭＳ Ｐゴシック" pitchFamily="33" charset="-128"/>
              </a:rPr>
              <a:t>Review osmotic</a:t>
            </a:r>
            <a:r>
              <a:rPr lang="en-US" baseline="0" dirty="0" smtClean="0">
                <a:latin typeface="Times" pitchFamily="33" charset="0"/>
                <a:ea typeface="ＭＳ Ｐゴシック" pitchFamily="33" charset="-128"/>
                <a:cs typeface="ＭＳ Ｐゴシック" pitchFamily="33" charset="-128"/>
              </a:rPr>
              <a:t> swelling: PG high charge density thus need high positive ion influx, and subsequently water wants to come in due to [ion] difference. </a:t>
            </a:r>
            <a:endParaRPr lang="en-US" dirty="0">
              <a:latin typeface="Times" pitchFamily="33" charset="0"/>
              <a:ea typeface="ＭＳ Ｐゴシック" pitchFamily="33" charset="-128"/>
              <a:cs typeface="ＭＳ Ｐゴシック" pitchFamily="33" charset="-128"/>
            </a:endParaRPr>
          </a:p>
        </p:txBody>
      </p:sp>
      <p:sp>
        <p:nvSpPr>
          <p:cNvPr id="43012" name="Slide Number Placeholder 3"/>
          <p:cNvSpPr>
            <a:spLocks noGrp="1"/>
          </p:cNvSpPr>
          <p:nvPr>
            <p:ph type="sldNum" sz="quarter" idx="5"/>
          </p:nvPr>
        </p:nvSpPr>
        <p:spPr>
          <a:noFill/>
        </p:spPr>
        <p:txBody>
          <a:bodyPr/>
          <a:lstStyle/>
          <a:p>
            <a:fld id="{F0CB8C97-9FC7-5040-B168-260C29473159}"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33" charset="0"/>
                <a:ea typeface="ＭＳ Ｐゴシック" pitchFamily="33" charset="-128"/>
                <a:cs typeface="ＭＳ Ｐゴシック" pitchFamily="33" charset="-128"/>
              </a:rPr>
              <a:t>Review osmotic</a:t>
            </a:r>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33" charset="0"/>
                <a:ea typeface="ＭＳ Ｐゴシック" pitchFamily="33" charset="-128"/>
                <a:cs typeface="ＭＳ Ｐゴシック" pitchFamily="33" charset="-128"/>
              </a:rPr>
              <a:t>Review osmotic</a:t>
            </a:r>
            <a:r>
              <a:rPr lang="en-US" baseline="0" dirty="0" smtClean="0">
                <a:latin typeface="Times" pitchFamily="33" charset="0"/>
                <a:ea typeface="ＭＳ Ｐゴシック" pitchFamily="33" charset="-128"/>
                <a:cs typeface="ＭＳ Ｐゴシック" pitchFamily="33" charset="-128"/>
              </a:rPr>
              <a:t> swelling: PG high charge density, but packed close/constrained by CNII. Thus need high positive ion influx, and subsequently water wants to come in due to [ion] difference. CN again constrains the swelling </a:t>
            </a:r>
            <a:r>
              <a:rPr lang="en-US" baseline="0" dirty="0" err="1" smtClean="0">
                <a:latin typeface="Times" pitchFamily="33" charset="0"/>
                <a:ea typeface="ＭＳ Ｐゴシック" pitchFamily="33" charset="-128"/>
                <a:cs typeface="ＭＳ Ｐゴシック" pitchFamily="33" charset="-128"/>
              </a:rPr>
              <a:t>behaviour</a:t>
            </a:r>
            <a:r>
              <a:rPr lang="en-US" baseline="0" dirty="0" smtClean="0">
                <a:latin typeface="Times" pitchFamily="33" charset="0"/>
                <a:ea typeface="ＭＳ Ｐゴシック" pitchFamily="33" charset="-128"/>
                <a:cs typeface="ＭＳ Ｐゴシック" pitchFamily="33"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33" charset="0"/>
                <a:ea typeface="ＭＳ Ｐゴシック" pitchFamily="33" charset="-128"/>
                <a:cs typeface="ＭＳ Ｐゴシック" pitchFamily="33" charset="-128"/>
              </a:rPr>
              <a:t>Under compression, water is excluded, but low permeability and high drag coefficient mean it is hard to remove water and thus it bears the load, and permeability further decreases as some water leaves. OA degradation means that more water comes in and increases permeability. Latter increase means less load is shared by the fluid. </a:t>
            </a:r>
            <a:endParaRPr lang="en-US" dirty="0" smtClean="0">
              <a:latin typeface="Times" pitchFamily="33" charset="0"/>
              <a:ea typeface="ＭＳ Ｐゴシック" pitchFamily="33" charset="-128"/>
              <a:cs typeface="ＭＳ Ｐゴシック" pitchFamily="33" charset="-128"/>
            </a:endParaRPr>
          </a:p>
          <a:p>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Helvetica" pitchFamily="-65" charset="0"/>
                <a:ea typeface="Helvetica" pitchFamily="-65" charset="0"/>
                <a:cs typeface="Helvetica" pitchFamily="-65" charset="0"/>
              </a:rPr>
              <a:t>If water is constrained from entering compartment 1 to equalize solute concentrations, an excess pressure in compartment 1 makes for equal μ </a:t>
            </a:r>
            <a:r>
              <a:rPr lang="en-US" sz="1200" dirty="0" smtClean="0">
                <a:latin typeface="Helvetica" pitchFamily="-65" charset="0"/>
                <a:ea typeface="Helvetica" pitchFamily="-65" charset="0"/>
                <a:cs typeface="Helvetica" pitchFamily="-65" charset="0"/>
                <a:sym typeface="Wingdings"/>
              </a:rPr>
              <a:t> hence compressive strength</a:t>
            </a:r>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THIS ONE</a:t>
            </a:r>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24</a:t>
            </a:fld>
            <a:endParaRPr lang="en-US"/>
          </a:p>
        </p:txBody>
      </p:sp>
    </p:spTree>
    <p:extLst>
      <p:ext uri="{BB962C8B-B14F-4D97-AF65-F5344CB8AC3E}">
        <p14:creationId xmlns:p14="http://schemas.microsoft.com/office/powerpoint/2010/main" val="261782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Silicate-</a:t>
            </a:r>
            <a:r>
              <a:rPr lang="en-US" dirty="0" err="1" smtClean="0"/>
              <a:t>hydroxyapatite</a:t>
            </a:r>
            <a:r>
              <a:rPr lang="en-US" dirty="0" smtClean="0"/>
              <a:t> mix vs. plain HA in bone </a:t>
            </a:r>
            <a:r>
              <a:rPr lang="en-US" dirty="0" err="1" smtClean="0">
                <a:sym typeface="Wingdings"/>
              </a:rPr>
              <a:t></a:t>
            </a:r>
            <a:r>
              <a:rPr lang="en-US" dirty="0" smtClean="0">
                <a:sym typeface="Wingdings"/>
              </a:rPr>
              <a:t> mechanical interlocking (chemical</a:t>
            </a:r>
            <a:r>
              <a:rPr lang="en-US" baseline="0" dirty="0" smtClean="0">
                <a:sym typeface="Wingdings"/>
              </a:rPr>
              <a:t> bond not needed, additional) b/w collagen fibrils and the Si-HA.</a:t>
            </a:r>
          </a:p>
          <a:p>
            <a:endParaRPr lang="en-US" dirty="0"/>
          </a:p>
        </p:txBody>
      </p:sp>
      <p:sp>
        <p:nvSpPr>
          <p:cNvPr id="4" name="Slide Number Placeholder 3"/>
          <p:cNvSpPr>
            <a:spLocks noGrp="1"/>
          </p:cNvSpPr>
          <p:nvPr>
            <p:ph type="sldNum" sz="quarter" idx="10"/>
          </p:nvPr>
        </p:nvSpPr>
        <p:spPr/>
        <p:txBody>
          <a:bodyPr/>
          <a:lstStyle/>
          <a:p>
            <a:fld id="{1C8207E0-51BD-9244-AB52-6BA48718341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24C562E-1849-C34F-ABAF-F7BF4E8166C6}" type="slidenum">
              <a:rPr lang="en-US"/>
              <a:pPr/>
              <a:t>7</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24C562E-1849-C34F-ABAF-F7BF4E8166C6}" type="slidenum">
              <a:rPr lang="en-US"/>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latin typeface="Times" pitchFamily="33" charset="0"/>
                <a:ea typeface="ＭＳ Ｐゴシック" pitchFamily="33" charset="-128"/>
                <a:cs typeface="ＭＳ Ｐゴシック" pitchFamily="33" charset="-128"/>
              </a:rPr>
              <a:t>PEG: mix of hydrophilic/hydrophobic,</a:t>
            </a:r>
            <a:r>
              <a:rPr lang="en-US" baseline="0" dirty="0" smtClean="0">
                <a:latin typeface="Times" pitchFamily="33" charset="0"/>
                <a:ea typeface="ＭＳ Ｐゴシック" pitchFamily="33" charset="-128"/>
                <a:cs typeface="ＭＳ Ｐゴシック" pitchFamily="33" charset="-128"/>
              </a:rPr>
              <a:t> </a:t>
            </a:r>
            <a:r>
              <a:rPr lang="en-US" dirty="0" smtClean="0">
                <a:latin typeface="Times" pitchFamily="33" charset="0"/>
                <a:ea typeface="ＭＳ Ｐゴシック" pitchFamily="33" charset="-128"/>
                <a:cs typeface="ＭＳ Ｐゴシック" pitchFamily="33" charset="-128"/>
              </a:rPr>
              <a:t>special relationship with water (H-bonds</a:t>
            </a:r>
            <a:r>
              <a:rPr lang="en-US" baseline="0" dirty="0" smtClean="0">
                <a:latin typeface="Times" pitchFamily="33" charset="0"/>
                <a:ea typeface="ＭＳ Ｐゴシック" pitchFamily="33" charset="-128"/>
                <a:cs typeface="ＭＳ Ｐゴシック" pitchFamily="33" charset="-128"/>
              </a:rPr>
              <a:t> with O; coil structure)</a:t>
            </a:r>
            <a:r>
              <a:rPr lang="en-US" dirty="0" smtClean="0">
                <a:latin typeface="Times" pitchFamily="33" charset="0"/>
                <a:ea typeface="ＭＳ Ｐゴシック" pitchFamily="33" charset="-128"/>
                <a:cs typeface="ＭＳ Ｐゴシック" pitchFamily="33" charset="-128"/>
              </a:rPr>
              <a:t>, </a:t>
            </a:r>
            <a:r>
              <a:rPr lang="en-US" baseline="0" dirty="0" smtClean="0">
                <a:latin typeface="Times" pitchFamily="33" charset="0"/>
                <a:ea typeface="ＭＳ Ｐゴシック" pitchFamily="33" charset="-128"/>
                <a:cs typeface="ＭＳ Ｐゴシック" pitchFamily="33" charset="-128"/>
              </a:rPr>
              <a:t>low MW easily excreted, resists protein adsorption</a:t>
            </a:r>
            <a:endParaRPr lang="en-US" dirty="0" smtClean="0">
              <a:latin typeface="Times" pitchFamily="33" charset="0"/>
              <a:ea typeface="ＭＳ Ｐゴシック" pitchFamily="33" charset="-128"/>
              <a:cs typeface="ＭＳ Ｐゴシック" pitchFamily="33" charset="-128"/>
            </a:endParaRPr>
          </a:p>
          <a:p>
            <a:pPr eaLnBrk="1" hangingPunct="1"/>
            <a:r>
              <a:rPr lang="en-US" dirty="0" smtClean="0">
                <a:latin typeface="Times" pitchFamily="33" charset="0"/>
                <a:ea typeface="ＭＳ Ｐゴシック" pitchFamily="33" charset="-128"/>
                <a:cs typeface="ＭＳ Ｐゴシック" pitchFamily="33" charset="-128"/>
              </a:rPr>
              <a:t>PLGA: ester links</a:t>
            </a:r>
            <a:r>
              <a:rPr lang="en-US" baseline="0" dirty="0" smtClean="0">
                <a:latin typeface="Times" pitchFamily="33" charset="0"/>
                <a:ea typeface="ＭＳ Ｐゴシック" pitchFamily="33" charset="-128"/>
                <a:cs typeface="ＭＳ Ｐゴシック" pitchFamily="33" charset="-128"/>
              </a:rPr>
              <a:t> water degradable; very hydrophobic (drug delivery issues); PGA more crystalline, degrades faster than PLA; acidity issues, but overall safe</a:t>
            </a:r>
          </a:p>
          <a:p>
            <a:pPr eaLnBrk="1" hangingPunct="1"/>
            <a:endParaRPr lang="en-US" baseline="0" dirty="0" smtClean="0">
              <a:latin typeface="Times" pitchFamily="33" charset="0"/>
              <a:ea typeface="ＭＳ Ｐゴシック" pitchFamily="33" charset="-128"/>
              <a:cs typeface="ＭＳ Ｐゴシック" pitchFamily="33" charset="-128"/>
            </a:endParaRPr>
          </a:p>
          <a:p>
            <a:pPr eaLnBrk="1" hangingPunct="1"/>
            <a:r>
              <a:rPr lang="en-US" baseline="0" dirty="0" smtClean="0">
                <a:latin typeface="Times" pitchFamily="33" charset="0"/>
                <a:ea typeface="ＭＳ Ｐゴシック" pitchFamily="33" charset="-128"/>
                <a:cs typeface="ＭＳ Ｐゴシック" pitchFamily="33" charset="-128"/>
              </a:rPr>
              <a:t>Low MW point is for drug capsules; note also </a:t>
            </a:r>
            <a:r>
              <a:rPr lang="en-US" baseline="0" dirty="0" err="1" smtClean="0">
                <a:latin typeface="Times" pitchFamily="33" charset="0"/>
                <a:ea typeface="ＭＳ Ｐゴシック" pitchFamily="33" charset="-128"/>
                <a:cs typeface="ＭＳ Ｐゴシック" pitchFamily="33" charset="-128"/>
              </a:rPr>
              <a:t>PEGylation</a:t>
            </a:r>
            <a:r>
              <a:rPr lang="en-US" baseline="0" dirty="0" smtClean="0">
                <a:latin typeface="Times" pitchFamily="33" charset="0"/>
                <a:ea typeface="ＭＳ Ｐゴシック" pitchFamily="33" charset="-128"/>
                <a:cs typeface="ＭＳ Ｐゴシック" pitchFamily="33" charset="-128"/>
              </a:rPr>
              <a:t> for slower protein drug clearance (lower immunogenicity)</a:t>
            </a:r>
          </a:p>
          <a:p>
            <a:pPr eaLnBrk="1" hangingPunct="1"/>
            <a:endParaRPr lang="en-US" dirty="0" smtClean="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05BA56F-D587-894C-9C49-9AD2A9A85A17}"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Times" pitchFamily="33" charset="0"/>
                <a:ea typeface="ＭＳ Ｐゴシック" pitchFamily="33" charset="-128"/>
                <a:cs typeface="ＭＳ Ｐゴシック" pitchFamily="33" charset="-128"/>
              </a:rPr>
              <a:t>Contrast covalent cross-links with physical </a:t>
            </a:r>
            <a:r>
              <a:rPr lang="en-US" dirty="0" err="1" smtClean="0">
                <a:latin typeface="Times" pitchFamily="33" charset="0"/>
                <a:ea typeface="ＭＳ Ｐゴシック" pitchFamily="33" charset="-128"/>
                <a:cs typeface="ＭＳ Ｐゴシック" pitchFamily="33" charset="-128"/>
              </a:rPr>
              <a:t>entangmlements</a:t>
            </a:r>
            <a:endParaRPr lang="en-US" dirty="0" smtClean="0">
              <a:latin typeface="Times" pitchFamily="33" charset="0"/>
              <a:ea typeface="ＭＳ Ｐゴシック" pitchFamily="33" charset="-128"/>
              <a:cs typeface="ＭＳ Ｐゴシック" pitchFamily="33" charset="-128"/>
            </a:endParaRPr>
          </a:p>
          <a:p>
            <a:pPr eaLnBrk="1" hangingPunct="1"/>
            <a:r>
              <a:rPr lang="en-US" dirty="0" smtClean="0">
                <a:latin typeface="Times" pitchFamily="33" charset="0"/>
                <a:ea typeface="ＭＳ Ｐゴシック" pitchFamily="33" charset="-128"/>
                <a:cs typeface="ＭＳ Ｐゴシック" pitchFamily="33" charset="-128"/>
              </a:rPr>
              <a:t>CH2CHCOR  http://</a:t>
            </a:r>
            <a:r>
              <a:rPr lang="en-US" dirty="0" err="1" smtClean="0">
                <a:latin typeface="Times" pitchFamily="33" charset="0"/>
                <a:ea typeface="ＭＳ Ｐゴシック" pitchFamily="33" charset="-128"/>
                <a:cs typeface="ＭＳ Ｐゴシック" pitchFamily="33" charset="-128"/>
              </a:rPr>
              <a:t>en.wikipedia.org</a:t>
            </a:r>
            <a:r>
              <a:rPr lang="en-US" dirty="0" smtClean="0">
                <a:latin typeface="Times" pitchFamily="33" charset="0"/>
                <a:ea typeface="ＭＳ Ｐゴシック" pitchFamily="33" charset="-128"/>
                <a:cs typeface="ＭＳ Ｐゴシック" pitchFamily="33" charset="-128"/>
              </a:rPr>
              <a:t>/wiki/</a:t>
            </a:r>
            <a:r>
              <a:rPr lang="en-US" dirty="0" err="1" smtClean="0">
                <a:latin typeface="Times" pitchFamily="33" charset="0"/>
                <a:ea typeface="ＭＳ Ｐゴシック" pitchFamily="33" charset="-128"/>
                <a:cs typeface="ＭＳ Ｐゴシック" pitchFamily="33" charset="-128"/>
              </a:rPr>
              <a:t>Acryloyl_group</a:t>
            </a:r>
            <a:r>
              <a:rPr lang="en-US" dirty="0" smtClean="0">
                <a:latin typeface="Times" pitchFamily="33" charset="0"/>
                <a:ea typeface="ＭＳ Ｐゴシック" pitchFamily="33" charset="-128"/>
                <a:cs typeface="ＭＳ Ｐゴシック" pitchFamily="33" charset="-128"/>
              </a:rPr>
              <a:t>  the CH and the CO both sites for radical formation</a:t>
            </a:r>
          </a:p>
          <a:p>
            <a:pPr eaLnBrk="1" hangingPunct="1"/>
            <a:endParaRPr lang="en-US" dirty="0" smtClean="0">
              <a:latin typeface="Times" pitchFamily="33" charset="0"/>
              <a:ea typeface="ＭＳ Ｐゴシック" pitchFamily="33" charset="-128"/>
              <a:cs typeface="ＭＳ Ｐゴシック" pitchFamily="33" charset="-128"/>
            </a:endParaRPr>
          </a:p>
          <a:p>
            <a:pPr eaLnBrk="1" hangingPunct="1"/>
            <a:r>
              <a:rPr lang="en-US" b="1" dirty="0" smtClean="0">
                <a:latin typeface="Times" pitchFamily="33" charset="0"/>
                <a:ea typeface="ＭＳ Ｐゴシック" pitchFamily="33" charset="-128"/>
                <a:cs typeface="ＭＳ Ｐゴシック" pitchFamily="33" charset="-128"/>
              </a:rPr>
              <a:t>MAYBE ORALLY MENTION ANOTHER APPROACH?</a:t>
            </a:r>
            <a:endParaRPr lang="en-US" b="1" dirty="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8223DAF-C946-294C-8BF2-D975C7D63147}"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Times" pitchFamily="33" charset="0"/>
                <a:ea typeface="ＭＳ Ｐゴシック" pitchFamily="33" charset="-128"/>
                <a:cs typeface="ＭＳ Ｐゴシック" pitchFamily="33" charset="-128"/>
              </a:rPr>
              <a:t>MORE RECENT REVIEW? </a:t>
            </a:r>
          </a:p>
          <a:p>
            <a:pPr eaLnBrk="1" hangingPunct="1"/>
            <a:r>
              <a:rPr lang="en-US" dirty="0" smtClean="0">
                <a:latin typeface="Times" pitchFamily="33" charset="0"/>
                <a:ea typeface="ＭＳ Ｐゴシック" pitchFamily="33" charset="-128"/>
                <a:cs typeface="ＭＳ Ｐゴシック" pitchFamily="33" charset="-128"/>
              </a:rPr>
              <a:t>ADD A SLIDE HERE WITH A MORE RECENT PATTERNING ETC EXAMPLE? OR ADDED MATERIAL FOR LECTURE 3? </a:t>
            </a:r>
            <a:r>
              <a:rPr lang="en-US" b="1" dirty="0" smtClean="0">
                <a:latin typeface="Times" pitchFamily="33" charset="0"/>
                <a:ea typeface="ＭＳ Ｐゴシック" pitchFamily="33" charset="-128"/>
                <a:cs typeface="ＭＳ Ｐゴシック" pitchFamily="33" charset="-128"/>
              </a:rPr>
              <a:t>WAIT FOR LEC 3</a:t>
            </a:r>
            <a:endParaRPr lang="en-US" b="1" dirty="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011830-9554-2B4E-9CA6-C83D42E36222}" type="slidenum">
              <a:rPr lang="en-US"/>
              <a:pPr/>
              <a:t>11</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pitchFamily="33" charset="0"/>
                <a:ea typeface="ＭＳ Ｐゴシック" pitchFamily="33" charset="-128"/>
                <a:cs typeface="ＭＳ Ｐゴシック" pitchFamily="33" charset="-128"/>
              </a:rPr>
              <a:t>Large vessels (4mm) in porcine model; some occlusions.</a:t>
            </a:r>
          </a:p>
          <a:p>
            <a:pPr eaLnBrk="1" hangingPunct="1"/>
            <a:r>
              <a:rPr lang="en-US" dirty="0" smtClean="0">
                <a:latin typeface="Times" pitchFamily="33" charset="0"/>
                <a:ea typeface="ＭＳ Ｐゴシック" pitchFamily="33" charset="-128"/>
                <a:cs typeface="ＭＳ Ｐゴシック" pitchFamily="33" charset="-128"/>
              </a:rPr>
              <a:t>Vascular TE. Research gap is prope</a:t>
            </a:r>
            <a:r>
              <a:rPr lang="en-US" baseline="0" dirty="0" smtClean="0">
                <a:latin typeface="Times" pitchFamily="33" charset="0"/>
                <a:ea typeface="ＭＳ Ｐゴシック" pitchFamily="33" charset="-128"/>
                <a:cs typeface="ＭＳ Ｐゴシック" pitchFamily="33" charset="-128"/>
              </a:rPr>
              <a:t>r ECM (</a:t>
            </a:r>
            <a:r>
              <a:rPr lang="en-US" baseline="0" dirty="0" err="1" smtClean="0">
                <a:latin typeface="Times" pitchFamily="33" charset="0"/>
                <a:ea typeface="ＭＳ Ｐゴシック" pitchFamily="33" charset="-128"/>
                <a:cs typeface="ＭＳ Ｐゴシック" pitchFamily="33" charset="-128"/>
              </a:rPr>
              <a:t>esp</a:t>
            </a:r>
            <a:r>
              <a:rPr lang="en-US" baseline="0" dirty="0" smtClean="0">
                <a:latin typeface="Times" pitchFamily="33" charset="0"/>
                <a:ea typeface="ＭＳ Ｐゴシック" pitchFamily="33" charset="-128"/>
                <a:cs typeface="ＭＳ Ｐゴシック" pitchFamily="33" charset="-128"/>
              </a:rPr>
              <a:t> </a:t>
            </a:r>
            <a:r>
              <a:rPr lang="en-US" baseline="0" dirty="0" err="1" smtClean="0">
                <a:latin typeface="Times" pitchFamily="33" charset="0"/>
                <a:ea typeface="ＭＳ Ｐゴシック" pitchFamily="33" charset="-128"/>
                <a:cs typeface="ＭＳ Ｐゴシック" pitchFamily="33" charset="-128"/>
              </a:rPr>
              <a:t>elastin</a:t>
            </a:r>
            <a:r>
              <a:rPr lang="en-US" baseline="0" dirty="0" smtClean="0">
                <a:latin typeface="Times" pitchFamily="33" charset="0"/>
                <a:ea typeface="ＭＳ Ｐゴシック" pitchFamily="33" charset="-128"/>
                <a:cs typeface="ＭＳ Ｐゴシック" pitchFamily="33" charset="-128"/>
              </a:rPr>
              <a:t>) biosynthesis.</a:t>
            </a:r>
          </a:p>
          <a:p>
            <a:pPr eaLnBrk="1" hangingPunct="1"/>
            <a:r>
              <a:rPr lang="en-US" baseline="0" dirty="0" smtClean="0">
                <a:latin typeface="Times" pitchFamily="33" charset="0"/>
                <a:ea typeface="ＭＳ Ｐゴシック" pitchFamily="33" charset="-128"/>
                <a:cs typeface="ＭＳ Ｐゴシック" pitchFamily="33" charset="-128"/>
              </a:rPr>
              <a:t>2010: “</a:t>
            </a:r>
            <a:r>
              <a:rPr lang="en-US" sz="1200" kern="1200" dirty="0" smtClean="0">
                <a:solidFill>
                  <a:schemeClr val="tx1"/>
                </a:solidFill>
                <a:latin typeface="Times" pitchFamily="-65" charset="0"/>
                <a:ea typeface="ＭＳ Ｐゴシック" pitchFamily="-65" charset="-128"/>
                <a:cs typeface="ＭＳ Ｐゴシック" pitchFamily="-65" charset="-128"/>
              </a:rPr>
              <a:t>Nonetheless, a durable small-caliber (diameter: &lt;6 mm) conduit remains elusive, and patency rates for </a:t>
            </a:r>
            <a:r>
              <a:rPr lang="en-US" sz="1200" kern="1200" dirty="0" err="1" smtClean="0">
                <a:solidFill>
                  <a:schemeClr val="tx1"/>
                </a:solidFill>
                <a:latin typeface="Times" pitchFamily="-65" charset="0"/>
                <a:ea typeface="ＭＳ Ｐゴシック" pitchFamily="-65" charset="-128"/>
                <a:cs typeface="ＭＳ Ｐゴシック" pitchFamily="-65" charset="-128"/>
              </a:rPr>
              <a:t>infrainguinal</a:t>
            </a:r>
            <a:r>
              <a:rPr lang="en-US" sz="1200" kern="1200" dirty="0" smtClean="0">
                <a:solidFill>
                  <a:schemeClr val="tx1"/>
                </a:solidFill>
                <a:latin typeface="Times" pitchFamily="-65" charset="0"/>
                <a:ea typeface="ＭＳ Ｐゴシック" pitchFamily="-65" charset="-128"/>
                <a:cs typeface="ＭＳ Ｐゴシック" pitchFamily="-65" charset="-128"/>
              </a:rPr>
              <a:t> revascularization through the use of a prosthetic graft have changed little over the past 30 years. “  “insufficient or </a:t>
            </a:r>
            <a:r>
              <a:rPr lang="en-US" sz="1200" kern="1200" dirty="0" err="1" smtClean="0">
                <a:solidFill>
                  <a:schemeClr val="tx1"/>
                </a:solidFill>
                <a:latin typeface="Times" pitchFamily="-65" charset="0"/>
                <a:ea typeface="ＭＳ Ｐゴシック" pitchFamily="-65" charset="-128"/>
                <a:cs typeface="ＭＳ Ｐゴシック" pitchFamily="-65" charset="-128"/>
              </a:rPr>
              <a:t>noncrosslinked</a:t>
            </a:r>
            <a:r>
              <a:rPr lang="en-US" sz="1200" kern="1200" dirty="0" smtClean="0">
                <a:solidFill>
                  <a:schemeClr val="tx1"/>
                </a:solidFill>
                <a:latin typeface="Times" pitchFamily="-65" charset="0"/>
                <a:ea typeface="ＭＳ Ｐゴシック" pitchFamily="-65" charset="-128"/>
                <a:cs typeface="ＭＳ Ｐゴシック" pitchFamily="-65" charset="-128"/>
              </a:rPr>
              <a:t> </a:t>
            </a:r>
            <a:r>
              <a:rPr lang="en-US" sz="1200" kern="1200" dirty="0" err="1" smtClean="0">
                <a:solidFill>
                  <a:schemeClr val="tx1"/>
                </a:solidFill>
                <a:latin typeface="Times" pitchFamily="-65" charset="0"/>
                <a:ea typeface="ＭＳ Ｐゴシック" pitchFamily="-65" charset="-128"/>
                <a:cs typeface="ＭＳ Ｐゴシック" pitchFamily="-65" charset="-128"/>
              </a:rPr>
              <a:t>elastin</a:t>
            </a:r>
            <a:r>
              <a:rPr lang="en-US" sz="1200" kern="1200" dirty="0" smtClean="0">
                <a:solidFill>
                  <a:schemeClr val="tx1"/>
                </a:solidFill>
                <a:latin typeface="Times" pitchFamily="-65" charset="0"/>
                <a:ea typeface="ＭＳ Ｐゴシック" pitchFamily="-65" charset="-128"/>
                <a:cs typeface="ＭＳ Ｐゴシック" pitchFamily="-65" charset="-128"/>
              </a:rPr>
              <a:t>” “Unlike collagen, the stable </a:t>
            </a:r>
            <a:r>
              <a:rPr lang="en-US" sz="1200" kern="1200" dirty="0" err="1" smtClean="0">
                <a:solidFill>
                  <a:schemeClr val="tx1"/>
                </a:solidFill>
                <a:latin typeface="Times" pitchFamily="-65" charset="0"/>
                <a:ea typeface="ＭＳ Ｐゴシック" pitchFamily="-65" charset="-128"/>
                <a:cs typeface="ＭＳ Ｐゴシック" pitchFamily="-65" charset="-128"/>
              </a:rPr>
              <a:t>crosslinked</a:t>
            </a:r>
            <a:r>
              <a:rPr lang="en-US" sz="1200" kern="1200" dirty="0" smtClean="0">
                <a:solidFill>
                  <a:schemeClr val="tx1"/>
                </a:solidFill>
                <a:latin typeface="Times" pitchFamily="-65" charset="0"/>
                <a:ea typeface="ＭＳ Ｐゴシック" pitchFamily="-65" charset="-128"/>
                <a:cs typeface="ＭＳ Ｐゴシック" pitchFamily="-65" charset="-128"/>
              </a:rPr>
              <a:t> fiber network of native </a:t>
            </a:r>
            <a:r>
              <a:rPr lang="en-US" sz="1200" kern="1200" dirty="0" err="1" smtClean="0">
                <a:solidFill>
                  <a:schemeClr val="tx1"/>
                </a:solidFill>
                <a:latin typeface="Times" pitchFamily="-65" charset="0"/>
                <a:ea typeface="ＭＳ Ｐゴシック" pitchFamily="-65" charset="-128"/>
                <a:cs typeface="ＭＳ Ｐゴシック" pitchFamily="-65" charset="-128"/>
              </a:rPr>
              <a:t>elastin</a:t>
            </a:r>
            <a:r>
              <a:rPr lang="en-US" sz="1200" kern="1200" dirty="0" smtClean="0">
                <a:solidFill>
                  <a:schemeClr val="tx1"/>
                </a:solidFill>
                <a:latin typeface="Times" pitchFamily="-65" charset="0"/>
                <a:ea typeface="ＭＳ Ｐゴシック" pitchFamily="-65" charset="-128"/>
                <a:cs typeface="ＭＳ Ｐゴシック" pitchFamily="-65" charset="-128"/>
              </a:rPr>
              <a:t> makes isolation and purification techniques difficult. “</a:t>
            </a:r>
          </a:p>
          <a:p>
            <a:pPr eaLnBrk="1" hangingPunct="1"/>
            <a:r>
              <a:rPr lang="en-US" sz="1200" kern="1200" dirty="0" smtClean="0">
                <a:solidFill>
                  <a:schemeClr val="tx1"/>
                </a:solidFill>
                <a:latin typeface="Times" pitchFamily="-65" charset="0"/>
                <a:ea typeface="ＭＳ Ｐゴシック" pitchFamily="-65" charset="-128"/>
                <a:cs typeface="ＭＳ Ｐゴシック" pitchFamily="-65" charset="-128"/>
              </a:rPr>
              <a:t>2006: “</a:t>
            </a:r>
            <a:r>
              <a:rPr lang="en-US" sz="1200" kern="1200" dirty="0" err="1" smtClean="0">
                <a:solidFill>
                  <a:schemeClr val="tx1"/>
                </a:solidFill>
                <a:latin typeface="Times" pitchFamily="-65" charset="0"/>
                <a:ea typeface="ＭＳ Ｐゴシック" pitchFamily="-65" charset="-128"/>
                <a:cs typeface="ＭＳ Ｐゴシック" pitchFamily="-65" charset="-128"/>
              </a:rPr>
              <a:t>elastin</a:t>
            </a:r>
            <a:r>
              <a:rPr lang="en-US" sz="1200" kern="1200" dirty="0" smtClean="0">
                <a:solidFill>
                  <a:schemeClr val="tx1"/>
                </a:solidFill>
                <a:latin typeface="Times" pitchFamily="-65" charset="0"/>
                <a:ea typeface="ＭＳ Ｐゴシック" pitchFamily="-65" charset="-128"/>
                <a:cs typeface="ＭＳ Ｐゴシック" pitchFamily="-65" charset="-128"/>
              </a:rPr>
              <a:t>: the missing link”</a:t>
            </a:r>
            <a:endParaRPr lang="en-US" dirty="0">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9D7D924-06F8-314D-967C-19F49E063DE5}" type="slidenum">
              <a:rPr lang="en-US"/>
              <a:pPr/>
              <a:t>12</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33" charset="0"/>
              <a:ea typeface="ＭＳ Ｐゴシック" pitchFamily="33" charset="-128"/>
              <a:cs typeface="ＭＳ Ｐゴシック" pitchFamily="3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WAS REPRODUCILITY;</a:t>
            </a:r>
            <a:r>
              <a:rPr lang="en-US" b="1" baseline="0" dirty="0" smtClean="0"/>
              <a:t> ALSO </a:t>
            </a:r>
            <a:r>
              <a:rPr lang="en-US" b="1" dirty="0" smtClean="0"/>
              <a:t>RECENT P-VALUE STUFF</a:t>
            </a:r>
            <a:r>
              <a:rPr lang="en-US" b="1" baseline="0" dirty="0" smtClean="0"/>
              <a:t> ON MTMB COULD BE INTERESTING</a:t>
            </a:r>
            <a:endParaRPr lang="en-US" b="1" dirty="0" smtClean="0"/>
          </a:p>
        </p:txBody>
      </p:sp>
      <p:sp>
        <p:nvSpPr>
          <p:cNvPr id="4" name="Slide Number Placeholder 3"/>
          <p:cNvSpPr>
            <a:spLocks noGrp="1"/>
          </p:cNvSpPr>
          <p:nvPr>
            <p:ph type="sldNum" sz="quarter" idx="10"/>
          </p:nvPr>
        </p:nvSpPr>
        <p:spPr/>
        <p:txBody>
          <a:bodyPr/>
          <a:lstStyle/>
          <a:p>
            <a:fld id="{1C8207E0-51BD-9244-AB52-6BA48718341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8FF40E-AE4A-D14C-B315-E59E35ED9E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16F278-9DCC-B641-94F1-6FF5764467E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6AB135-4EDD-FE4A-8F0D-9586FF11E6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07EB6A-BB03-7345-A39C-B39A4EEAFFD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25EDDDD-D144-D642-9684-0B1A6FB189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4E2341-252F-374B-9E51-A8A8109633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9B6E791-F267-A946-9A2A-DFE8FD60C3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290CA34-F592-E64E-8550-6B5C5004BBD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4C200FB-07A0-F644-A1B2-C7DD92D396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4AA9F90-5BE1-024E-9714-B5A8B67158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DEC5173-D6BA-2448-9F91-A55F8500C8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43E4153-1BD4-E940-8A65-DD852580EF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65" charset="0"/>
        </a:defRPr>
      </a:lvl6pPr>
      <a:lvl7pPr marL="914400" algn="ctr" rtl="0" fontAlgn="base">
        <a:spcBef>
          <a:spcPct val="0"/>
        </a:spcBef>
        <a:spcAft>
          <a:spcPct val="0"/>
        </a:spcAft>
        <a:defRPr sz="4400">
          <a:solidFill>
            <a:schemeClr val="tx2"/>
          </a:solidFill>
          <a:latin typeface="Times" pitchFamily="-65" charset="0"/>
        </a:defRPr>
      </a:lvl7pPr>
      <a:lvl8pPr marL="1371600" algn="ctr" rtl="0" fontAlgn="base">
        <a:spcBef>
          <a:spcPct val="0"/>
        </a:spcBef>
        <a:spcAft>
          <a:spcPct val="0"/>
        </a:spcAft>
        <a:defRPr sz="4400">
          <a:solidFill>
            <a:schemeClr val="tx2"/>
          </a:solidFill>
          <a:latin typeface="Times" pitchFamily="-65" charset="0"/>
        </a:defRPr>
      </a:lvl8pPr>
      <a:lvl9pPr marL="1828800" algn="ctr" rtl="0" fontAlgn="base">
        <a:spcBef>
          <a:spcPct val="0"/>
        </a:spcBef>
        <a:spcAft>
          <a:spcPct val="0"/>
        </a:spcAft>
        <a:defRPr sz="4400">
          <a:solidFill>
            <a:schemeClr val="tx2"/>
          </a:solidFill>
          <a:latin typeface="Time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orthoinfo.aaos.org/topic.cfm?topic=a00212" TargetMode="Externa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447800"/>
            <a:ext cx="7772400" cy="1143000"/>
          </a:xfrm>
        </p:spPr>
        <p:txBody>
          <a:bodyPr/>
          <a:lstStyle/>
          <a:p>
            <a:pPr eaLnBrk="1" hangingPunct="1"/>
            <a:r>
              <a:rPr lang="en-US" dirty="0">
                <a:latin typeface="Helvetica" pitchFamily="33" charset="0"/>
                <a:ea typeface="ＭＳ Ｐゴシック" pitchFamily="33" charset="-128"/>
                <a:cs typeface="ＭＳ Ｐゴシック" pitchFamily="33" charset="-128"/>
              </a:rPr>
              <a:t>Biomaterials and Cell-Biomaterial Interactions</a:t>
            </a:r>
            <a:endParaRPr lang="en-US" dirty="0">
              <a:ea typeface="ＭＳ Ｐゴシック" pitchFamily="33" charset="-128"/>
              <a:cs typeface="ＭＳ Ｐゴシック" pitchFamily="33" charset="-128"/>
            </a:endParaRPr>
          </a:p>
        </p:txBody>
      </p:sp>
      <p:sp>
        <p:nvSpPr>
          <p:cNvPr id="15363" name="Rectangle 6"/>
          <p:cNvSpPr>
            <a:spLocks noGrp="1" noChangeArrowheads="1"/>
          </p:cNvSpPr>
          <p:nvPr>
            <p:ph type="subTitle" idx="1"/>
          </p:nvPr>
        </p:nvSpPr>
        <p:spPr/>
        <p:txBody>
          <a:bodyPr/>
          <a:lstStyle/>
          <a:p>
            <a:pPr>
              <a:spcBef>
                <a:spcPct val="0"/>
              </a:spcBef>
            </a:pPr>
            <a:r>
              <a:rPr lang="en-US" sz="3600" dirty="0">
                <a:latin typeface="Helvetica" pitchFamily="33" charset="0"/>
                <a:ea typeface="ＭＳ Ｐゴシック" pitchFamily="33" charset="-128"/>
                <a:cs typeface="ＭＳ Ｐゴシック" pitchFamily="33" charset="-128"/>
              </a:rPr>
              <a:t>Module 3, Lecture 2</a:t>
            </a:r>
            <a:endParaRPr lang="en-US" dirty="0">
              <a:latin typeface="Helvetica" pitchFamily="33" charset="0"/>
              <a:ea typeface="ＭＳ Ｐゴシック" pitchFamily="33" charset="-128"/>
              <a:cs typeface="ＭＳ Ｐゴシック" pitchFamily="33" charset="-128"/>
            </a:endParaRPr>
          </a:p>
          <a:p>
            <a:pPr>
              <a:spcBef>
                <a:spcPct val="0"/>
              </a:spcBef>
            </a:pPr>
            <a:endParaRPr lang="en-US" sz="2800" dirty="0">
              <a:latin typeface="Helvetica" pitchFamily="33" charset="0"/>
              <a:ea typeface="ＭＳ Ｐゴシック" pitchFamily="33" charset="-128"/>
              <a:cs typeface="ＭＳ Ｐゴシック" pitchFamily="33" charset="-128"/>
            </a:endParaRPr>
          </a:p>
          <a:p>
            <a:pPr>
              <a:spcBef>
                <a:spcPct val="0"/>
              </a:spcBef>
            </a:pPr>
            <a:r>
              <a:rPr lang="en-US" sz="2800" dirty="0">
                <a:latin typeface="Helvetica" pitchFamily="33" charset="0"/>
                <a:ea typeface="ＭＳ Ｐゴシック" pitchFamily="33" charset="-128"/>
                <a:cs typeface="ＭＳ Ｐゴシック" pitchFamily="33" charset="-128"/>
              </a:rPr>
              <a:t>20.109 Spring </a:t>
            </a:r>
            <a:r>
              <a:rPr lang="en-US" sz="2800" dirty="0" smtClean="0">
                <a:latin typeface="Helvetica" pitchFamily="33" charset="0"/>
                <a:ea typeface="ＭＳ Ｐゴシック" pitchFamily="33" charset="-128"/>
                <a:cs typeface="ＭＳ Ｐゴシック" pitchFamily="33" charset="-128"/>
              </a:rPr>
              <a:t>2014</a:t>
            </a:r>
          </a:p>
          <a:p>
            <a:pPr>
              <a:spcBef>
                <a:spcPct val="0"/>
              </a:spcBef>
            </a:pPr>
            <a:endParaRPr lang="en-US" sz="2800" dirty="0">
              <a:latin typeface="Helvetica" pitchFamily="33" charset="0"/>
              <a:ea typeface="ＭＳ Ｐゴシック" pitchFamily="33" charset="-128"/>
              <a:cs typeface="ＭＳ Ｐゴシック" pitchFamily="33" charset="-128"/>
            </a:endParaRPr>
          </a:p>
          <a:p>
            <a:pPr>
              <a:spcBef>
                <a:spcPct val="0"/>
              </a:spcBef>
            </a:pPr>
            <a:endParaRPr lang="en-US" dirty="0">
              <a:ea typeface="ＭＳ Ｐゴシック" pitchFamily="33" charset="-128"/>
              <a:cs typeface="ＭＳ Ｐゴシック" pitchFamily="33" charset="-128"/>
            </a:endParaRPr>
          </a:p>
        </p:txBody>
      </p:sp>
    </p:spTree>
    <p:extLst>
      <p:ext uri="{BB962C8B-B14F-4D97-AF65-F5344CB8AC3E}">
        <p14:creationId xmlns:p14="http://schemas.microsoft.com/office/powerpoint/2010/main" val="677460182"/>
      </p:ext>
    </p:extLst>
  </p:cSld>
  <p:clrMapOvr>
    <a:masterClrMapping/>
  </p:clrMapOvr>
  <p:transition xmlns:p14="http://schemas.microsoft.com/office/powerpoint/2010/main" advTm="14176"/>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830AA4A0-3A7A-5B47-A8A3-3E8253FD9820}" type="slidenum">
              <a:rPr lang="en-US" smtClean="0"/>
              <a:pPr/>
              <a:t>10</a:t>
            </a:fld>
            <a:endParaRPr lang="en-US" smtClean="0"/>
          </a:p>
        </p:txBody>
      </p:sp>
      <p:sp>
        <p:nvSpPr>
          <p:cNvPr id="25603" name="Rectangle 2"/>
          <p:cNvSpPr>
            <a:spLocks noGrp="1" noChangeArrowheads="1"/>
          </p:cNvSpPr>
          <p:nvPr>
            <p:ph type="title"/>
          </p:nvPr>
        </p:nvSpPr>
        <p:spPr>
          <a:xfrm>
            <a:off x="609600" y="762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Properties of hydrogels such as PEG </a:t>
            </a:r>
            <a:endParaRPr lang="en-US" dirty="0" smtClean="0">
              <a:ea typeface="ＭＳ Ｐゴシック" pitchFamily="33" charset="-128"/>
              <a:cs typeface="ＭＳ Ｐゴシック" pitchFamily="33" charset="-128"/>
            </a:endParaRPr>
          </a:p>
        </p:txBody>
      </p:sp>
      <p:sp>
        <p:nvSpPr>
          <p:cNvPr id="7171" name="Rectangle 3"/>
          <p:cNvSpPr>
            <a:spLocks noGrp="1" noChangeArrowheads="1"/>
          </p:cNvSpPr>
          <p:nvPr>
            <p:ph type="body" idx="1"/>
          </p:nvPr>
        </p:nvSpPr>
        <p:spPr>
          <a:xfrm>
            <a:off x="533400" y="1447800"/>
            <a:ext cx="7848600" cy="4114800"/>
          </a:xfrm>
        </p:spPr>
        <p:txBody>
          <a:bodyPr/>
          <a:lstStyle/>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Mimic soft tissues</a:t>
            </a:r>
          </a:p>
          <a:p>
            <a:pPr lvl="1" eaLnBrk="1" hangingPunct="1">
              <a:lnSpc>
                <a:spcPct val="90000"/>
              </a:lnSpc>
            </a:pPr>
            <a:r>
              <a:rPr lang="en-US" sz="2000" dirty="0" smtClean="0">
                <a:latin typeface="Helvetica" pitchFamily="33" charset="0"/>
              </a:rPr>
              <a:t>water content</a:t>
            </a:r>
          </a:p>
          <a:p>
            <a:pPr lvl="1" eaLnBrk="1" hangingPunct="1">
              <a:lnSpc>
                <a:spcPct val="90000"/>
              </a:lnSpc>
            </a:pPr>
            <a:r>
              <a:rPr lang="en-US" sz="2000" dirty="0" smtClean="0">
                <a:latin typeface="Helvetica" pitchFamily="33" charset="0"/>
              </a:rPr>
              <a:t>elasticity</a:t>
            </a:r>
          </a:p>
          <a:p>
            <a:pPr lvl="1" eaLnBrk="1" hangingPunct="1">
              <a:lnSpc>
                <a:spcPct val="90000"/>
              </a:lnSpc>
            </a:pPr>
            <a:r>
              <a:rPr lang="en-US" sz="2000" dirty="0" smtClean="0">
                <a:latin typeface="Helvetica" pitchFamily="33" charset="0"/>
              </a:rPr>
              <a:t>diffusivity</a:t>
            </a: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Synthesis at physiological conditions</a:t>
            </a:r>
          </a:p>
          <a:p>
            <a:pPr lvl="1" eaLnBrk="1" hangingPunct="1">
              <a:lnSpc>
                <a:spcPct val="90000"/>
              </a:lnSpc>
            </a:pPr>
            <a:r>
              <a:rPr lang="en-US" sz="2000" dirty="0" smtClean="0">
                <a:latin typeface="Helvetica" pitchFamily="33" charset="0"/>
              </a:rPr>
              <a:t>temperature </a:t>
            </a:r>
          </a:p>
          <a:p>
            <a:pPr lvl="1" eaLnBrk="1" hangingPunct="1">
              <a:lnSpc>
                <a:spcPct val="90000"/>
              </a:lnSpc>
            </a:pPr>
            <a:r>
              <a:rPr lang="en-US" sz="2000" dirty="0" smtClean="0">
                <a:latin typeface="Helvetica" pitchFamily="33" charset="0"/>
              </a:rPr>
              <a:t>pH </a:t>
            </a:r>
          </a:p>
          <a:p>
            <a:pPr lvl="1" eaLnBrk="1" hangingPunct="1">
              <a:lnSpc>
                <a:spcPct val="90000"/>
              </a:lnSpc>
            </a:pPr>
            <a:r>
              <a:rPr lang="en-US" sz="2000" dirty="0" smtClean="0">
                <a:latin typeface="Helvetica" pitchFamily="33" charset="0"/>
              </a:rPr>
              <a:t>UV light: </a:t>
            </a:r>
            <a:r>
              <a:rPr lang="en-US" sz="2000" dirty="0" err="1" smtClean="0">
                <a:latin typeface="Helvetica" pitchFamily="33" charset="0"/>
              </a:rPr>
              <a:t>spatio</a:t>
            </a:r>
            <a:r>
              <a:rPr lang="en-US" sz="2000" dirty="0" smtClean="0">
                <a:latin typeface="Helvetica" pitchFamily="33" charset="0"/>
              </a:rPr>
              <a:t>-temporal control; safe; patterning potential</a:t>
            </a:r>
          </a:p>
          <a:p>
            <a:pPr eaLnBrk="1" hangingPunct="1">
              <a:lnSpc>
                <a:spcPct val="90000"/>
              </a:lnSpc>
            </a:pPr>
            <a:r>
              <a:rPr lang="en-US" sz="2400" dirty="0" err="1" smtClean="0">
                <a:latin typeface="Helvetica" pitchFamily="33" charset="0"/>
                <a:ea typeface="ＭＳ Ｐゴシック" pitchFamily="33" charset="-128"/>
                <a:cs typeface="ＭＳ Ｐゴシック" pitchFamily="33" charset="-128"/>
              </a:rPr>
              <a:t>Injectability</a:t>
            </a:r>
            <a:endParaRPr lang="en-US" sz="2400" dirty="0" smtClean="0">
              <a:latin typeface="Helvetica" pitchFamily="33" charset="0"/>
              <a:ea typeface="ＭＳ Ｐゴシック" pitchFamily="33" charset="-128"/>
              <a:cs typeface="ＭＳ Ｐゴシック" pitchFamily="33" charset="-128"/>
            </a:endParaRP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Chemical modification</a:t>
            </a:r>
          </a:p>
          <a:p>
            <a:pPr eaLnBrk="1" hangingPunct="1">
              <a:lnSpc>
                <a:spcPct val="90000"/>
              </a:lnSpc>
            </a:pPr>
            <a:endParaRPr lang="en-US" sz="2000" dirty="0" smtClean="0">
              <a:latin typeface="Helvetica" pitchFamily="33" charset="0"/>
              <a:ea typeface="ＭＳ Ｐゴシック" pitchFamily="33" charset="-128"/>
              <a:cs typeface="ＭＳ Ｐゴシック" pitchFamily="33" charset="-128"/>
            </a:endParaRPr>
          </a:p>
          <a:p>
            <a:pPr eaLnBrk="1" hangingPunct="1">
              <a:lnSpc>
                <a:spcPct val="90000"/>
              </a:lnSpc>
              <a:buFontTx/>
              <a:buNone/>
            </a:pPr>
            <a:endParaRPr lang="en-US" sz="2000" dirty="0" smtClean="0">
              <a:latin typeface="Helvetica" pitchFamily="33" charset="0"/>
              <a:ea typeface="ＭＳ Ｐゴシック" pitchFamily="33" charset="-128"/>
              <a:cs typeface="ＭＳ Ｐゴシック" pitchFamily="33" charset="-128"/>
            </a:endParaRPr>
          </a:p>
          <a:p>
            <a:pPr eaLnBrk="1" hangingPunct="1">
              <a:lnSpc>
                <a:spcPct val="90000"/>
              </a:lnSpc>
              <a:buFontTx/>
              <a:buNone/>
            </a:pPr>
            <a:endParaRPr lang="en-US" sz="2400" dirty="0" smtClean="0">
              <a:latin typeface="Helvetica" pitchFamily="33" charset="0"/>
              <a:ea typeface="ＭＳ Ｐゴシック" pitchFamily="33" charset="-128"/>
              <a:cs typeface="ＭＳ Ｐゴシック" pitchFamily="33" charset="-128"/>
            </a:endParaRPr>
          </a:p>
        </p:txBody>
      </p:sp>
      <p:pic>
        <p:nvPicPr>
          <p:cNvPr id="25605" name="Picture 5" descr="scaff_penny.JPG"/>
          <p:cNvPicPr>
            <a:picLocks noChangeAspect="1"/>
          </p:cNvPicPr>
          <p:nvPr/>
        </p:nvPicPr>
        <p:blipFill>
          <a:blip r:embed="rId3"/>
          <a:srcRect/>
          <a:stretch>
            <a:fillRect/>
          </a:stretch>
        </p:blipFill>
        <p:spPr bwMode="auto">
          <a:xfrm>
            <a:off x="6248400" y="1524000"/>
            <a:ext cx="2540000" cy="1905000"/>
          </a:xfrm>
          <a:prstGeom prst="rect">
            <a:avLst/>
          </a:prstGeom>
          <a:noFill/>
          <a:ln w="9525">
            <a:noFill/>
            <a:miter lim="800000"/>
            <a:headEnd/>
            <a:tailEnd/>
          </a:ln>
        </p:spPr>
      </p:pic>
      <p:sp>
        <p:nvSpPr>
          <p:cNvPr id="25606" name="Text Box 5"/>
          <p:cNvSpPr txBox="1">
            <a:spLocks noChangeArrowheads="1"/>
          </p:cNvSpPr>
          <p:nvPr/>
        </p:nvSpPr>
        <p:spPr bwMode="auto">
          <a:xfrm>
            <a:off x="6248400" y="3429000"/>
            <a:ext cx="2667000" cy="400050"/>
          </a:xfrm>
          <a:prstGeom prst="rect">
            <a:avLst/>
          </a:prstGeom>
          <a:noFill/>
          <a:ln w="9525">
            <a:noFill/>
            <a:miter lim="800000"/>
            <a:headEnd/>
            <a:tailEnd/>
          </a:ln>
        </p:spPr>
        <p:txBody>
          <a:bodyPr>
            <a:prstTxWarp prst="textNoShape">
              <a:avLst/>
            </a:prstTxWarp>
            <a:spAutoFit/>
          </a:bodyPr>
          <a:lstStyle/>
          <a:p>
            <a:r>
              <a:rPr lang="en-US" sz="2000" b="0" dirty="0">
                <a:solidFill>
                  <a:srgbClr val="1F0085"/>
                </a:solidFill>
                <a:latin typeface="Helvetica" pitchFamily="33" charset="0"/>
              </a:rPr>
              <a:t>(Stachowiak &amp; Irvine)</a:t>
            </a:r>
            <a:endParaRPr lang="en-US" sz="2000" b="0" dirty="0">
              <a:solidFill>
                <a:schemeClr val="accent2"/>
              </a:solidFill>
              <a:latin typeface="Helvetica" pitchFamily="33" charset="0"/>
            </a:endParaRPr>
          </a:p>
        </p:txBody>
      </p:sp>
      <p:sp>
        <p:nvSpPr>
          <p:cNvPr id="25607" name="Text Box 7"/>
          <p:cNvSpPr txBox="1">
            <a:spLocks noChangeArrowheads="1"/>
          </p:cNvSpPr>
          <p:nvPr/>
        </p:nvSpPr>
        <p:spPr bwMode="auto">
          <a:xfrm>
            <a:off x="609600" y="5562600"/>
            <a:ext cx="7046913"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b="0">
                <a:latin typeface="Helvetica" pitchFamily="33" charset="0"/>
              </a:rPr>
              <a:t>Review: Nguyen KT &amp; West JL, </a:t>
            </a:r>
            <a:r>
              <a:rPr lang="en-US" sz="2000" b="0" i="1">
                <a:latin typeface="Helvetica" pitchFamily="33" charset="0"/>
              </a:rPr>
              <a:t>Biomaterials </a:t>
            </a:r>
            <a:r>
              <a:rPr lang="en-US" sz="2000">
                <a:latin typeface="Helvetica" pitchFamily="33" charset="0"/>
              </a:rPr>
              <a:t>23</a:t>
            </a:r>
            <a:r>
              <a:rPr lang="en-US" sz="2000" b="0">
                <a:latin typeface="Helvetica" pitchFamily="33" charset="0"/>
              </a:rPr>
              <a:t>:4307 (2002)</a:t>
            </a:r>
          </a:p>
        </p:txBody>
      </p:sp>
    </p:spTree>
  </p:cSld>
  <p:clrMapOvr>
    <a:masterClrMapping/>
  </p:clrMapOvr>
  <p:transition xmlns:p14="http://schemas.microsoft.com/office/powerpoint/2010/main" advTm="219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A104342C-A76B-BB42-B2EF-FF5C1FF1D56A}" type="slidenum">
              <a:rPr lang="en-US" smtClean="0"/>
              <a:pPr/>
              <a:t>11</a:t>
            </a:fld>
            <a:endParaRPr lang="en-US" smtClean="0"/>
          </a:p>
        </p:txBody>
      </p:sp>
      <p:sp>
        <p:nvSpPr>
          <p:cNvPr id="27651" name="Rectangle 2"/>
          <p:cNvSpPr>
            <a:spLocks noGrp="1" noChangeArrowheads="1"/>
          </p:cNvSpPr>
          <p:nvPr>
            <p:ph type="title"/>
          </p:nvPr>
        </p:nvSpPr>
        <p:spPr>
          <a:xfrm>
            <a:off x="609600" y="76200"/>
            <a:ext cx="7772400" cy="1143000"/>
          </a:xfrm>
        </p:spPr>
        <p:txBody>
          <a:bodyPr/>
          <a:lstStyle/>
          <a:p>
            <a:pPr eaLnBrk="1" hangingPunct="1"/>
            <a:r>
              <a:rPr lang="en-US" sz="3600" smtClean="0">
                <a:latin typeface="Helvetica" pitchFamily="33" charset="0"/>
                <a:ea typeface="ＭＳ Ｐゴシック" pitchFamily="33" charset="-128"/>
                <a:cs typeface="ＭＳ Ｐゴシック" pitchFamily="33" charset="-128"/>
              </a:rPr>
              <a:t>Materials must be biocompatible</a:t>
            </a:r>
            <a:endParaRPr lang="en-US" smtClean="0">
              <a:ea typeface="ＭＳ Ｐゴシック" pitchFamily="33" charset="-128"/>
              <a:cs typeface="ＭＳ Ｐゴシック" pitchFamily="33" charset="-128"/>
            </a:endParaRPr>
          </a:p>
        </p:txBody>
      </p:sp>
      <p:sp>
        <p:nvSpPr>
          <p:cNvPr id="51203" name="Rectangle 3"/>
          <p:cNvSpPr>
            <a:spLocks noGrp="1" noChangeArrowheads="1"/>
          </p:cNvSpPr>
          <p:nvPr>
            <p:ph type="body" idx="1"/>
          </p:nvPr>
        </p:nvSpPr>
        <p:spPr>
          <a:xfrm>
            <a:off x="381000" y="1295400"/>
            <a:ext cx="5105400" cy="5105400"/>
          </a:xfrm>
        </p:spPr>
        <p:txBody>
          <a:bodyPr/>
          <a:lstStyle/>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Avoid </a:t>
            </a:r>
            <a:r>
              <a:rPr lang="en-US" sz="2400" dirty="0" smtClean="0">
                <a:solidFill>
                  <a:srgbClr val="910938"/>
                </a:solidFill>
                <a:latin typeface="Helvetica" pitchFamily="33" charset="0"/>
                <a:ea typeface="ＭＳ Ｐゴシック" pitchFamily="33" charset="-128"/>
                <a:cs typeface="ＭＳ Ｐゴシック" pitchFamily="33" charset="-128"/>
              </a:rPr>
              <a:t>bio-incompatibility</a:t>
            </a:r>
            <a:endParaRPr lang="en-US" sz="2000" dirty="0" smtClean="0">
              <a:solidFill>
                <a:srgbClr val="910938"/>
              </a:solidFill>
              <a:latin typeface="Helvetica" pitchFamily="33" charset="0"/>
              <a:ea typeface="ＭＳ Ｐゴシック" pitchFamily="33" charset="-128"/>
              <a:cs typeface="ＭＳ Ｐゴシック" pitchFamily="33" charset="-128"/>
            </a:endParaRPr>
          </a:p>
          <a:p>
            <a:pPr lvl="1" eaLnBrk="1" hangingPunct="1">
              <a:lnSpc>
                <a:spcPct val="90000"/>
              </a:lnSpc>
            </a:pPr>
            <a:r>
              <a:rPr lang="en-US" sz="2000" dirty="0" smtClean="0">
                <a:latin typeface="Helvetica" pitchFamily="33" charset="0"/>
              </a:rPr>
              <a:t>chemical toxicity: cells, genomes</a:t>
            </a:r>
          </a:p>
          <a:p>
            <a:pPr lvl="1" eaLnBrk="1" hangingPunct="1">
              <a:lnSpc>
                <a:spcPct val="90000"/>
              </a:lnSpc>
            </a:pPr>
            <a:r>
              <a:rPr lang="en-US" sz="2000" dirty="0" smtClean="0">
                <a:latin typeface="Helvetica" pitchFamily="33" charset="0"/>
              </a:rPr>
              <a:t>immunogenicity</a:t>
            </a:r>
          </a:p>
          <a:p>
            <a:pPr lvl="1" eaLnBrk="1" hangingPunct="1">
              <a:lnSpc>
                <a:spcPct val="90000"/>
              </a:lnSpc>
            </a:pPr>
            <a:r>
              <a:rPr lang="en-US" sz="2000" dirty="0" smtClean="0">
                <a:latin typeface="Helvetica" pitchFamily="33" charset="0"/>
              </a:rPr>
              <a:t>protein/cell adhesion </a:t>
            </a:r>
            <a:r>
              <a:rPr lang="en-US" sz="2000" dirty="0" err="1" smtClean="0">
                <a:latin typeface="Helvetica" pitchFamily="33" charset="0"/>
                <a:sym typeface="Wingdings"/>
              </a:rPr>
              <a:t></a:t>
            </a:r>
            <a:r>
              <a:rPr lang="en-US" sz="2000" dirty="0" smtClean="0">
                <a:latin typeface="Helvetica" pitchFamily="33" charset="0"/>
              </a:rPr>
              <a:t> clotting  </a:t>
            </a:r>
          </a:p>
          <a:p>
            <a:pPr lvl="1" eaLnBrk="1" hangingPunct="1">
              <a:lnSpc>
                <a:spcPct val="90000"/>
              </a:lnSpc>
            </a:pPr>
            <a:r>
              <a:rPr lang="en-US" sz="2000" dirty="0" smtClean="0">
                <a:latin typeface="Helvetica" pitchFamily="33" charset="0"/>
              </a:rPr>
              <a:t>bacterial adhesion</a:t>
            </a: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Material properties</a:t>
            </a:r>
            <a:endParaRPr lang="en-US" sz="2000" dirty="0" smtClean="0">
              <a:latin typeface="Helvetica" pitchFamily="33" charset="0"/>
              <a:ea typeface="ＭＳ Ｐゴシック" pitchFamily="33" charset="-128"/>
              <a:cs typeface="ＭＳ Ｐゴシック" pitchFamily="33" charset="-128"/>
            </a:endParaRPr>
          </a:p>
          <a:p>
            <a:pPr lvl="1" eaLnBrk="1" hangingPunct="1">
              <a:lnSpc>
                <a:spcPct val="90000"/>
              </a:lnSpc>
            </a:pPr>
            <a:r>
              <a:rPr lang="en-US" sz="2000" dirty="0" smtClean="0">
                <a:latin typeface="Helvetica" pitchFamily="33" charset="0"/>
              </a:rPr>
              <a:t>material </a:t>
            </a:r>
            <a:r>
              <a:rPr lang="en-US" sz="2000" i="1" dirty="0" smtClean="0">
                <a:latin typeface="Helvetica" pitchFamily="33" charset="0"/>
              </a:rPr>
              <a:t>and</a:t>
            </a:r>
            <a:r>
              <a:rPr lang="en-US" sz="2000" dirty="0" smtClean="0">
                <a:latin typeface="Helvetica" pitchFamily="33" charset="0"/>
              </a:rPr>
              <a:t> its degradation products non-toxic and non-immunogenic</a:t>
            </a:r>
          </a:p>
          <a:p>
            <a:pPr lvl="1" eaLnBrk="1" hangingPunct="1">
              <a:lnSpc>
                <a:spcPct val="90000"/>
              </a:lnSpc>
            </a:pPr>
            <a:r>
              <a:rPr lang="en-US" sz="2000" dirty="0" smtClean="0">
                <a:latin typeface="Helvetica" pitchFamily="33" charset="0"/>
              </a:rPr>
              <a:t>resistance to protein adhesion</a:t>
            </a:r>
          </a:p>
          <a:p>
            <a:pPr lvl="1" eaLnBrk="1" hangingPunct="1">
              <a:lnSpc>
                <a:spcPct val="90000"/>
              </a:lnSpc>
            </a:pPr>
            <a:r>
              <a:rPr lang="en-US" sz="2000" dirty="0" smtClean="0">
                <a:latin typeface="Helvetica" pitchFamily="33" charset="0"/>
              </a:rPr>
              <a:t>Sterility</a:t>
            </a:r>
          </a:p>
          <a:p>
            <a:pPr eaLnBrk="1" hangingPunct="1">
              <a:lnSpc>
                <a:spcPct val="90000"/>
              </a:lnSpc>
            </a:pPr>
            <a:r>
              <a:rPr lang="en-US" sz="2400" dirty="0" smtClean="0">
                <a:latin typeface="Helvetica" pitchFamily="33" charset="0"/>
              </a:rPr>
              <a:t>PEG is a great </a:t>
            </a:r>
            <a:r>
              <a:rPr lang="en-US" sz="2400" dirty="0" err="1" smtClean="0">
                <a:latin typeface="Helvetica" pitchFamily="33" charset="0"/>
              </a:rPr>
              <a:t>bioinert</a:t>
            </a:r>
            <a:r>
              <a:rPr lang="en-US" sz="2400" dirty="0" smtClean="0">
                <a:latin typeface="Helvetica" pitchFamily="33" charset="0"/>
              </a:rPr>
              <a:t> material</a:t>
            </a:r>
            <a:endParaRPr lang="en-US" sz="2400" dirty="0">
              <a:latin typeface="Helvetica" pitchFamily="33" charset="0"/>
            </a:endParaRPr>
          </a:p>
          <a:p>
            <a:pPr lvl="1" eaLnBrk="1" hangingPunct="1">
              <a:lnSpc>
                <a:spcPct val="90000"/>
              </a:lnSpc>
            </a:pPr>
            <a:endParaRPr lang="en-US" sz="2000" dirty="0" smtClean="0">
              <a:latin typeface="Helvetica" pitchFamily="33" charset="0"/>
            </a:endParaRPr>
          </a:p>
          <a:p>
            <a:pPr lvl="1" eaLnBrk="1" hangingPunct="1">
              <a:lnSpc>
                <a:spcPct val="90000"/>
              </a:lnSpc>
              <a:buFontTx/>
              <a:buNone/>
            </a:pPr>
            <a:endParaRPr lang="en-US" sz="2000" dirty="0" smtClean="0">
              <a:latin typeface="Helvetica" pitchFamily="33" charset="0"/>
            </a:endParaRPr>
          </a:p>
          <a:p>
            <a:pPr lvl="1" eaLnBrk="1" hangingPunct="1">
              <a:lnSpc>
                <a:spcPct val="90000"/>
              </a:lnSpc>
            </a:pPr>
            <a:endParaRPr lang="en-US" sz="2000" dirty="0" smtClean="0">
              <a:latin typeface="Helvetica" pitchFamily="33" charset="0"/>
            </a:endParaRPr>
          </a:p>
        </p:txBody>
      </p:sp>
      <p:pic>
        <p:nvPicPr>
          <p:cNvPr id="27653" name="Picture 6"/>
          <p:cNvPicPr>
            <a:picLocks noChangeAspect="1" noChangeArrowheads="1"/>
          </p:cNvPicPr>
          <p:nvPr/>
        </p:nvPicPr>
        <p:blipFill>
          <a:blip r:embed="rId3"/>
          <a:srcRect/>
          <a:stretch>
            <a:fillRect/>
          </a:stretch>
        </p:blipFill>
        <p:spPr bwMode="auto">
          <a:xfrm>
            <a:off x="5867400" y="1587500"/>
            <a:ext cx="2184400" cy="2222500"/>
          </a:xfrm>
          <a:prstGeom prst="rect">
            <a:avLst/>
          </a:prstGeom>
          <a:noFill/>
          <a:ln w="9525">
            <a:noFill/>
            <a:miter lim="800000"/>
            <a:headEnd/>
            <a:tailEnd/>
          </a:ln>
        </p:spPr>
      </p:pic>
      <p:pic>
        <p:nvPicPr>
          <p:cNvPr id="27654" name="Picture 7"/>
          <p:cNvPicPr>
            <a:picLocks noChangeAspect="1" noChangeArrowheads="1"/>
          </p:cNvPicPr>
          <p:nvPr/>
        </p:nvPicPr>
        <p:blipFill>
          <a:blip r:embed="rId4"/>
          <a:srcRect/>
          <a:stretch>
            <a:fillRect/>
          </a:stretch>
        </p:blipFill>
        <p:spPr bwMode="auto">
          <a:xfrm>
            <a:off x="5857875" y="4216400"/>
            <a:ext cx="2247900" cy="2184400"/>
          </a:xfrm>
          <a:prstGeom prst="rect">
            <a:avLst/>
          </a:prstGeom>
          <a:noFill/>
          <a:ln w="9525">
            <a:noFill/>
            <a:miter lim="800000"/>
            <a:headEnd/>
            <a:tailEnd/>
          </a:ln>
        </p:spPr>
      </p:pic>
      <p:sp>
        <p:nvSpPr>
          <p:cNvPr id="27655" name="Text Box 8"/>
          <p:cNvSpPr txBox="1">
            <a:spLocks noChangeArrowheads="1"/>
          </p:cNvSpPr>
          <p:nvPr/>
        </p:nvSpPr>
        <p:spPr bwMode="auto">
          <a:xfrm>
            <a:off x="5476875" y="1206500"/>
            <a:ext cx="2905125" cy="396875"/>
          </a:xfrm>
          <a:prstGeom prst="rect">
            <a:avLst/>
          </a:prstGeom>
          <a:noFill/>
          <a:ln w="9525">
            <a:noFill/>
            <a:miter lim="800000"/>
            <a:headEnd/>
            <a:tailEnd/>
          </a:ln>
        </p:spPr>
        <p:txBody>
          <a:bodyPr>
            <a:prstTxWarp prst="textNoShape">
              <a:avLst/>
            </a:prstTxWarp>
            <a:spAutoFit/>
          </a:bodyPr>
          <a:lstStyle/>
          <a:p>
            <a:pPr algn="ctr"/>
            <a:r>
              <a:rPr lang="en-US" sz="2000" b="0">
                <a:solidFill>
                  <a:srgbClr val="910938"/>
                </a:solidFill>
                <a:latin typeface="Helvetica" pitchFamily="33" charset="0"/>
              </a:rPr>
              <a:t>Normal artery</a:t>
            </a:r>
          </a:p>
        </p:txBody>
      </p:sp>
      <p:sp>
        <p:nvSpPr>
          <p:cNvPr id="27656" name="Text Box 9"/>
          <p:cNvSpPr txBox="1">
            <a:spLocks noChangeArrowheads="1"/>
          </p:cNvSpPr>
          <p:nvPr/>
        </p:nvSpPr>
        <p:spPr bwMode="auto">
          <a:xfrm>
            <a:off x="5553075" y="3835400"/>
            <a:ext cx="2905125" cy="396875"/>
          </a:xfrm>
          <a:prstGeom prst="rect">
            <a:avLst/>
          </a:prstGeom>
          <a:noFill/>
          <a:ln w="9525">
            <a:noFill/>
            <a:miter lim="800000"/>
            <a:headEnd/>
            <a:tailEnd/>
          </a:ln>
        </p:spPr>
        <p:txBody>
          <a:bodyPr>
            <a:prstTxWarp prst="textNoShape">
              <a:avLst/>
            </a:prstTxWarp>
            <a:spAutoFit/>
          </a:bodyPr>
          <a:lstStyle/>
          <a:p>
            <a:pPr algn="ctr"/>
            <a:r>
              <a:rPr lang="en-US" sz="2000" b="0">
                <a:solidFill>
                  <a:srgbClr val="910938"/>
                </a:solidFill>
                <a:latin typeface="Helvetica" pitchFamily="33" charset="0"/>
              </a:rPr>
              <a:t>Occluded artery</a:t>
            </a:r>
          </a:p>
        </p:txBody>
      </p:sp>
      <p:sp>
        <p:nvSpPr>
          <p:cNvPr id="27657" name="Text Box 10"/>
          <p:cNvSpPr txBox="1">
            <a:spLocks noChangeArrowheads="1"/>
          </p:cNvSpPr>
          <p:nvPr/>
        </p:nvSpPr>
        <p:spPr bwMode="auto">
          <a:xfrm>
            <a:off x="838200" y="5334000"/>
            <a:ext cx="3581400" cy="708025"/>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Data from: Zavan B, et al., </a:t>
            </a:r>
            <a:r>
              <a:rPr lang="en-US" sz="2000" b="0" i="1">
                <a:latin typeface="Helvetica" pitchFamily="33" charset="0"/>
              </a:rPr>
              <a:t>FASEB J </a:t>
            </a:r>
            <a:r>
              <a:rPr lang="en-US" sz="2000">
                <a:latin typeface="Helvetica" pitchFamily="33" charset="0"/>
              </a:rPr>
              <a:t> 22</a:t>
            </a:r>
            <a:r>
              <a:rPr lang="en-US" sz="2000" b="0">
                <a:latin typeface="Helvetica" pitchFamily="33" charset="0"/>
              </a:rPr>
              <a:t>:2853 (2008).</a:t>
            </a:r>
          </a:p>
        </p:txBody>
      </p:sp>
    </p:spTree>
  </p:cSld>
  <p:clrMapOvr>
    <a:masterClrMapping/>
  </p:clrMapOvr>
  <p:transition xmlns:p14="http://schemas.microsoft.com/office/powerpoint/2010/main" advTm="1819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0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20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50758F08-673F-224B-B89C-AB6D1C558910}" type="slidenum">
              <a:rPr lang="en-US" smtClean="0"/>
              <a:pPr/>
              <a:t>12</a:t>
            </a:fld>
            <a:endParaRPr lang="en-US" smtClean="0"/>
          </a:p>
        </p:txBody>
      </p:sp>
      <p:sp>
        <p:nvSpPr>
          <p:cNvPr id="29699" name="Rectangle 2"/>
          <p:cNvSpPr>
            <a:spLocks noGrp="1" noChangeArrowheads="1"/>
          </p:cNvSpPr>
          <p:nvPr>
            <p:ph type="title"/>
          </p:nvPr>
        </p:nvSpPr>
        <p:spPr>
          <a:xfrm>
            <a:off x="609600" y="152400"/>
            <a:ext cx="7772400" cy="1143000"/>
          </a:xfrm>
        </p:spPr>
        <p:txBody>
          <a:bodyPr/>
          <a:lstStyle/>
          <a:p>
            <a:pPr eaLnBrk="1" hangingPunct="1"/>
            <a:r>
              <a:rPr lang="en-US" sz="3200" dirty="0" smtClean="0">
                <a:latin typeface="Helvetica" pitchFamily="33" charset="0"/>
                <a:ea typeface="ＭＳ Ｐゴシック" pitchFamily="33" charset="-128"/>
                <a:cs typeface="ＭＳ Ｐゴシック" pitchFamily="33" charset="-128"/>
              </a:rPr>
              <a:t>Beyond </a:t>
            </a:r>
            <a:r>
              <a:rPr lang="en-US" sz="3200" dirty="0" err="1" smtClean="0">
                <a:latin typeface="Helvetica" pitchFamily="33" charset="0"/>
                <a:ea typeface="ＭＳ Ｐゴシック" pitchFamily="33" charset="-128"/>
                <a:cs typeface="ＭＳ Ｐゴシック" pitchFamily="33" charset="-128"/>
              </a:rPr>
              <a:t>bioinert</a:t>
            </a:r>
            <a:r>
              <a:rPr lang="en-US" sz="3200" dirty="0" smtClean="0">
                <a:latin typeface="Helvetica" pitchFamily="33" charset="0"/>
                <a:ea typeface="ＭＳ Ｐゴシック" pitchFamily="33" charset="-128"/>
                <a:cs typeface="ＭＳ Ｐゴシック" pitchFamily="33" charset="-128"/>
              </a:rPr>
              <a:t>: bioactive materials</a:t>
            </a:r>
            <a:endParaRPr lang="en-US" sz="3200" dirty="0" smtClean="0">
              <a:ea typeface="ＭＳ Ｐゴシック" pitchFamily="33" charset="-128"/>
              <a:cs typeface="ＭＳ Ｐゴシック" pitchFamily="33" charset="-128"/>
            </a:endParaRPr>
          </a:p>
        </p:txBody>
      </p:sp>
      <p:sp>
        <p:nvSpPr>
          <p:cNvPr id="51203" name="Rectangle 3"/>
          <p:cNvSpPr>
            <a:spLocks noGrp="1" noChangeArrowheads="1"/>
          </p:cNvSpPr>
          <p:nvPr>
            <p:ph type="body" idx="1"/>
          </p:nvPr>
        </p:nvSpPr>
        <p:spPr>
          <a:xfrm>
            <a:off x="381000" y="1295400"/>
            <a:ext cx="8001000" cy="5105400"/>
          </a:xfrm>
        </p:spPr>
        <p:txBody>
          <a:bodyPr/>
          <a:lstStyle/>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Attach proteins/peptides for</a:t>
            </a:r>
          </a:p>
          <a:p>
            <a:pPr lvl="1" eaLnBrk="1" hangingPunct="1">
              <a:lnSpc>
                <a:spcPct val="90000"/>
              </a:lnSpc>
            </a:pPr>
            <a:r>
              <a:rPr lang="en-US" sz="2000" i="1" dirty="0" smtClean="0">
                <a:latin typeface="Helvetica" pitchFamily="33" charset="0"/>
              </a:rPr>
              <a:t>specific</a:t>
            </a:r>
            <a:r>
              <a:rPr lang="en-US" sz="2000" dirty="0" smtClean="0">
                <a:latin typeface="Helvetica" pitchFamily="33" charset="0"/>
              </a:rPr>
              <a:t> cell adhesion</a:t>
            </a:r>
          </a:p>
          <a:p>
            <a:pPr lvl="1" eaLnBrk="1" hangingPunct="1">
              <a:lnSpc>
                <a:spcPct val="90000"/>
              </a:lnSpc>
            </a:pPr>
            <a:r>
              <a:rPr lang="en-US" sz="2000" dirty="0" smtClean="0">
                <a:latin typeface="Helvetica" pitchFamily="33" charset="0"/>
              </a:rPr>
              <a:t>degradability</a:t>
            </a: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Release cytokines for</a:t>
            </a:r>
          </a:p>
          <a:p>
            <a:pPr lvl="1" eaLnBrk="1" hangingPunct="1">
              <a:lnSpc>
                <a:spcPct val="90000"/>
              </a:lnSpc>
            </a:pPr>
            <a:r>
              <a:rPr lang="en-US" sz="2000" dirty="0" smtClean="0">
                <a:latin typeface="Helvetica" pitchFamily="33" charset="0"/>
              </a:rPr>
              <a:t>proliferation</a:t>
            </a:r>
          </a:p>
          <a:p>
            <a:pPr lvl="1" eaLnBrk="1" hangingPunct="1">
              <a:lnSpc>
                <a:spcPct val="90000"/>
              </a:lnSpc>
            </a:pPr>
            <a:r>
              <a:rPr lang="en-US" sz="2000" dirty="0" smtClean="0">
                <a:latin typeface="Helvetica" pitchFamily="33" charset="0"/>
              </a:rPr>
              <a:t>differentiation </a:t>
            </a:r>
          </a:p>
          <a:p>
            <a:pPr lvl="1" eaLnBrk="1" hangingPunct="1">
              <a:lnSpc>
                <a:spcPct val="90000"/>
              </a:lnSpc>
            </a:pPr>
            <a:r>
              <a:rPr lang="en-US" sz="2000" dirty="0" smtClean="0">
                <a:latin typeface="Helvetica" pitchFamily="33" charset="0"/>
              </a:rPr>
              <a:t>attraction</a:t>
            </a:r>
          </a:p>
          <a:p>
            <a:pPr lvl="1" eaLnBrk="1" hangingPunct="1">
              <a:lnSpc>
                <a:spcPct val="90000"/>
              </a:lnSpc>
            </a:pPr>
            <a:endParaRPr lang="en-US" sz="2000" dirty="0" smtClean="0">
              <a:latin typeface="Helvetica" pitchFamily="33" charset="0"/>
            </a:endParaRP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e.g., </a:t>
            </a:r>
            <a:r>
              <a:rPr lang="en-US" sz="2000" dirty="0" smtClean="0">
                <a:latin typeface="Helvetica" pitchFamily="33" charset="0"/>
                <a:ea typeface="ＭＳ Ｐゴシック" pitchFamily="33" charset="-128"/>
                <a:cs typeface="ＭＳ Ｐゴシック" pitchFamily="33" charset="-128"/>
              </a:rPr>
              <a:t>West JL and Hubbell JA </a:t>
            </a:r>
            <a:r>
              <a:rPr lang="en-US" sz="2000" i="1" dirty="0" smtClean="0">
                <a:latin typeface="Helvetica" pitchFamily="33" charset="0"/>
                <a:ea typeface="ＭＳ Ｐゴシック" pitchFamily="33" charset="-128"/>
                <a:cs typeface="ＭＳ Ｐゴシック" pitchFamily="33" charset="-128"/>
              </a:rPr>
              <a:t>Macromolecules </a:t>
            </a:r>
            <a:r>
              <a:rPr lang="en-US" sz="2000" b="1" dirty="0" smtClean="0">
                <a:latin typeface="Helvetica" pitchFamily="33" charset="0"/>
                <a:ea typeface="ＭＳ Ｐゴシック" pitchFamily="33" charset="-128"/>
                <a:cs typeface="ＭＳ Ｐゴシック" pitchFamily="33" charset="-128"/>
              </a:rPr>
              <a:t>32</a:t>
            </a:r>
            <a:r>
              <a:rPr lang="en-US" sz="2000" dirty="0" smtClean="0">
                <a:latin typeface="Helvetica" pitchFamily="33" charset="0"/>
                <a:ea typeface="ＭＳ Ｐゴシック" pitchFamily="33" charset="-128"/>
                <a:cs typeface="ＭＳ Ｐゴシック" pitchFamily="33" charset="-128"/>
              </a:rPr>
              <a:t>:241 (1999)</a:t>
            </a:r>
          </a:p>
          <a:p>
            <a:pPr lvl="1" eaLnBrk="1" hangingPunct="1">
              <a:lnSpc>
                <a:spcPct val="90000"/>
              </a:lnSpc>
            </a:pPr>
            <a:endParaRPr lang="en-US" sz="2000" dirty="0" smtClean="0">
              <a:latin typeface="Helvetica" pitchFamily="33" charset="0"/>
            </a:endParaRPr>
          </a:p>
          <a:p>
            <a:pPr eaLnBrk="1" hangingPunct="1">
              <a:lnSpc>
                <a:spcPct val="90000"/>
              </a:lnSpc>
            </a:pPr>
            <a:endParaRPr lang="en-US" sz="2400" dirty="0" smtClean="0">
              <a:latin typeface="Helvetica" pitchFamily="33" charset="0"/>
              <a:ea typeface="ＭＳ Ｐゴシック" pitchFamily="33" charset="-128"/>
              <a:cs typeface="ＭＳ Ｐゴシック" pitchFamily="33" charset="-128"/>
            </a:endParaRPr>
          </a:p>
        </p:txBody>
      </p:sp>
      <p:grpSp>
        <p:nvGrpSpPr>
          <p:cNvPr id="2" name="Group 7"/>
          <p:cNvGrpSpPr>
            <a:grpSpLocks/>
          </p:cNvGrpSpPr>
          <p:nvPr/>
        </p:nvGrpSpPr>
        <p:grpSpPr bwMode="auto">
          <a:xfrm>
            <a:off x="5410200" y="1231900"/>
            <a:ext cx="3505200" cy="2730500"/>
            <a:chOff x="5410200" y="1231900"/>
            <a:chExt cx="3505200" cy="2730500"/>
          </a:xfrm>
        </p:grpSpPr>
        <p:pic>
          <p:nvPicPr>
            <p:cNvPr id="3" name="Picture 4" descr="&#10;RGD serum.jpg                                                  00000012F                              00000000:"/>
            <p:cNvPicPr>
              <a:picLocks noChangeAspect="1" noChangeArrowheads="1"/>
            </p:cNvPicPr>
            <p:nvPr/>
          </p:nvPicPr>
          <p:blipFill>
            <a:blip r:embed="rId3"/>
            <a:srcRect/>
            <a:stretch>
              <a:fillRect/>
            </a:stretch>
          </p:blipFill>
          <p:spPr bwMode="auto">
            <a:xfrm>
              <a:off x="5562600" y="1917700"/>
              <a:ext cx="2743200" cy="2044700"/>
            </a:xfrm>
            <a:prstGeom prst="rect">
              <a:avLst/>
            </a:prstGeom>
            <a:noFill/>
            <a:ln w="9525">
              <a:noFill/>
              <a:miter lim="800000"/>
              <a:headEnd/>
              <a:tailEnd/>
            </a:ln>
          </p:spPr>
        </p:pic>
        <p:sp>
          <p:nvSpPr>
            <p:cNvPr id="29704" name="Text Box 5"/>
            <p:cNvSpPr txBox="1">
              <a:spLocks noChangeArrowheads="1"/>
            </p:cNvSpPr>
            <p:nvPr/>
          </p:nvSpPr>
          <p:spPr bwMode="auto">
            <a:xfrm>
              <a:off x="5410200" y="1231900"/>
              <a:ext cx="3505200" cy="701675"/>
            </a:xfrm>
            <a:prstGeom prst="rect">
              <a:avLst/>
            </a:prstGeom>
            <a:noFill/>
            <a:ln w="9525">
              <a:noFill/>
              <a:miter lim="800000"/>
              <a:headEnd/>
              <a:tailEnd/>
            </a:ln>
          </p:spPr>
          <p:txBody>
            <a:bodyPr>
              <a:prstTxWarp prst="textNoShape">
                <a:avLst/>
              </a:prstTxWarp>
              <a:spAutoFit/>
            </a:bodyPr>
            <a:lstStyle/>
            <a:p>
              <a:r>
                <a:rPr lang="en-US" sz="2000" b="0">
                  <a:solidFill>
                    <a:srgbClr val="1F0085"/>
                  </a:solidFill>
                  <a:latin typeface="Helvetica" pitchFamily="33" charset="0"/>
                </a:rPr>
                <a:t>Fibroblasts on polymer-peptide gels (Stachowiak).</a:t>
              </a:r>
              <a:endParaRPr lang="en-US" sz="2000" b="0">
                <a:solidFill>
                  <a:schemeClr val="accent2"/>
                </a:solidFill>
                <a:latin typeface="Helvetica" pitchFamily="33" charset="0"/>
              </a:endParaRPr>
            </a:p>
          </p:txBody>
        </p:sp>
      </p:grpSp>
      <p:pic>
        <p:nvPicPr>
          <p:cNvPr id="29703" name="Picture 4"/>
          <p:cNvPicPr>
            <a:picLocks noChangeAspect="1" noChangeArrowheads="1"/>
          </p:cNvPicPr>
          <p:nvPr/>
        </p:nvPicPr>
        <p:blipFill>
          <a:blip r:embed="rId4"/>
          <a:srcRect/>
          <a:stretch>
            <a:fillRect/>
          </a:stretch>
        </p:blipFill>
        <p:spPr bwMode="auto">
          <a:xfrm>
            <a:off x="457200" y="4749800"/>
            <a:ext cx="7564438" cy="1498600"/>
          </a:xfrm>
          <a:prstGeom prst="rect">
            <a:avLst/>
          </a:prstGeom>
          <a:noFill/>
          <a:ln w="9525">
            <a:noFill/>
            <a:miter lim="800000"/>
            <a:headEnd/>
            <a:tailEnd/>
          </a:ln>
        </p:spPr>
      </p:pic>
    </p:spTree>
  </p:cSld>
  <p:clrMapOvr>
    <a:masterClrMapping/>
  </p:clrMapOvr>
  <p:transition xmlns:p14="http://schemas.microsoft.com/office/powerpoint/2010/main" advTm="1819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120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762000" y="2286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Interlude: scientific misconduct</a:t>
            </a:r>
            <a:endParaRPr lang="en-US" sz="3600" dirty="0" smtClean="0">
              <a:ea typeface="ＭＳ Ｐゴシック" pitchFamily="33" charset="-128"/>
              <a:cs typeface="ＭＳ Ｐゴシック" pitchFamily="33" charset="-128"/>
            </a:endParaRPr>
          </a:p>
        </p:txBody>
      </p:sp>
      <p:pic>
        <p:nvPicPr>
          <p:cNvPr id="2" name="Picture 1" descr="Screen Shot 2014-04-14 at 4.28.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5702300" cy="2311400"/>
          </a:xfrm>
          <a:prstGeom prst="rect">
            <a:avLst/>
          </a:prstGeom>
        </p:spPr>
      </p:pic>
      <p:pic>
        <p:nvPicPr>
          <p:cNvPr id="3" name="Picture 2" descr="Screen Shot 2014-04-14 at 4.29.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5029200"/>
            <a:ext cx="7912100" cy="1104900"/>
          </a:xfrm>
          <a:prstGeom prst="rect">
            <a:avLst/>
          </a:prstGeom>
        </p:spPr>
      </p:pic>
      <p:pic>
        <p:nvPicPr>
          <p:cNvPr id="5" name="Picture 4" descr="Screen Shot 2014-04-14 at 4.30.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86200"/>
            <a:ext cx="7607300" cy="1066800"/>
          </a:xfrm>
          <a:prstGeom prst="rect">
            <a:avLst/>
          </a:prstGeom>
        </p:spPr>
      </p:pic>
      <p:sp>
        <p:nvSpPr>
          <p:cNvPr id="6" name="TextBox 5"/>
          <p:cNvSpPr txBox="1"/>
          <p:nvPr/>
        </p:nvSpPr>
        <p:spPr>
          <a:xfrm>
            <a:off x="6627771" y="1600200"/>
            <a:ext cx="1906629" cy="2092881"/>
          </a:xfrm>
          <a:prstGeom prst="rect">
            <a:avLst/>
          </a:prstGeom>
          <a:noFill/>
        </p:spPr>
        <p:txBody>
          <a:bodyPr wrap="none" rtlCol="0">
            <a:spAutoFit/>
          </a:bodyPr>
          <a:lstStyle/>
          <a:p>
            <a:r>
              <a:rPr lang="en-US" b="0" u="sng" dirty="0" smtClean="0"/>
              <a:t>Sources</a:t>
            </a:r>
          </a:p>
          <a:p>
            <a:r>
              <a:rPr lang="en-US" b="0" i="1" dirty="0" smtClean="0"/>
              <a:t>Nature News</a:t>
            </a:r>
            <a:endParaRPr lang="en-US" b="0" dirty="0" smtClean="0"/>
          </a:p>
          <a:p>
            <a:r>
              <a:rPr lang="en-US" b="0" dirty="0" smtClean="0"/>
              <a:t>03/18/14</a:t>
            </a:r>
          </a:p>
          <a:p>
            <a:endParaRPr lang="en-US" sz="1000" b="0" dirty="0"/>
          </a:p>
          <a:p>
            <a:r>
              <a:rPr lang="en-US" b="0" dirty="0" smtClean="0"/>
              <a:t>Boston Globe</a:t>
            </a:r>
          </a:p>
          <a:p>
            <a:r>
              <a:rPr lang="en-US" b="0" dirty="0" smtClean="0"/>
              <a:t>04/09/14</a:t>
            </a:r>
            <a:endParaRPr lang="en-US" b="0" dirty="0"/>
          </a:p>
        </p:txBody>
      </p:sp>
    </p:spTree>
  </p:cSld>
  <p:clrMapOvr>
    <a:masterClrMapping/>
  </p:clrMapOvr>
  <p:transition xmlns:p14="http://schemas.microsoft.com/office/powerpoint/2010/main" advTm="17856"/>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9E37A528-B651-2841-9E54-E514863B0558}" type="slidenum">
              <a:rPr lang="en-US" smtClean="0"/>
              <a:pPr/>
              <a:t>14</a:t>
            </a:fld>
            <a:endParaRPr lang="en-US" smtClean="0"/>
          </a:p>
        </p:txBody>
      </p:sp>
      <p:sp>
        <p:nvSpPr>
          <p:cNvPr id="34819" name="Rectangle 2"/>
          <p:cNvSpPr>
            <a:spLocks noGrp="1" noChangeArrowheads="1"/>
          </p:cNvSpPr>
          <p:nvPr>
            <p:ph type="title"/>
          </p:nvPr>
        </p:nvSpPr>
        <p:spPr>
          <a:xfrm>
            <a:off x="609600" y="228600"/>
            <a:ext cx="7772400" cy="1143000"/>
          </a:xfrm>
        </p:spPr>
        <p:txBody>
          <a:bodyPr/>
          <a:lstStyle/>
          <a:p>
            <a:pPr eaLnBrk="1" hangingPunct="1"/>
            <a:r>
              <a:rPr lang="en-US" sz="3600">
                <a:latin typeface="Helvetica" pitchFamily="33" charset="0"/>
                <a:ea typeface="ＭＳ Ｐゴシック" pitchFamily="33" charset="-128"/>
                <a:cs typeface="ＭＳ Ｐゴシック" pitchFamily="33" charset="-128"/>
              </a:rPr>
              <a:t>Natural vs. synthetic polymers</a:t>
            </a:r>
            <a:endParaRPr lang="en-US">
              <a:ea typeface="ＭＳ Ｐゴシック" pitchFamily="33" charset="-128"/>
              <a:cs typeface="ＭＳ Ｐゴシック" pitchFamily="33" charset="-128"/>
            </a:endParaRPr>
          </a:p>
        </p:txBody>
      </p:sp>
      <p:sp>
        <p:nvSpPr>
          <p:cNvPr id="34820" name="Rectangle 3"/>
          <p:cNvSpPr>
            <a:spLocks noGrp="1" noChangeArrowheads="1"/>
          </p:cNvSpPr>
          <p:nvPr>
            <p:ph type="body" idx="1"/>
          </p:nvPr>
        </p:nvSpPr>
        <p:spPr>
          <a:xfrm>
            <a:off x="457200" y="1371600"/>
            <a:ext cx="7772400" cy="4876800"/>
          </a:xfrm>
        </p:spPr>
        <p:txBody>
          <a:bodyPr/>
          <a:lstStyle/>
          <a:p>
            <a:pPr eaLnBrk="1" hangingPunct="1">
              <a:lnSpc>
                <a:spcPct val="90000"/>
              </a:lnSpc>
            </a:pPr>
            <a:r>
              <a:rPr lang="en-US" sz="2400" dirty="0">
                <a:latin typeface="Helvetica" pitchFamily="33" charset="0"/>
                <a:ea typeface="ＭＳ Ｐゴシック" pitchFamily="33" charset="-128"/>
                <a:cs typeface="ＭＳ Ｐゴシック" pitchFamily="33" charset="-128"/>
              </a:rPr>
              <a:t>Natural pros/cons</a:t>
            </a:r>
          </a:p>
          <a:p>
            <a:pPr lvl="1" eaLnBrk="1" hangingPunct="1">
              <a:lnSpc>
                <a:spcPct val="90000"/>
              </a:lnSpc>
            </a:pPr>
            <a:r>
              <a:rPr lang="en-US" sz="2000" dirty="0">
                <a:latin typeface="Helvetica" pitchFamily="33" charset="0"/>
              </a:rPr>
              <a:t>built-in bioactivity</a:t>
            </a:r>
          </a:p>
          <a:p>
            <a:pPr lvl="1" eaLnBrk="1" hangingPunct="1">
              <a:lnSpc>
                <a:spcPct val="90000"/>
              </a:lnSpc>
            </a:pPr>
            <a:r>
              <a:rPr lang="en-US" sz="2000" dirty="0" smtClean="0">
                <a:latin typeface="Helvetica" pitchFamily="33" charset="0"/>
              </a:rPr>
              <a:t>lot</a:t>
            </a:r>
            <a:r>
              <a:rPr lang="en-US" sz="2000" dirty="0">
                <a:latin typeface="Helvetica" pitchFamily="33" charset="0"/>
              </a:rPr>
              <a:t>-to-lot variation, </a:t>
            </a:r>
            <a:r>
              <a:rPr lang="en-US" sz="2000" dirty="0" smtClean="0">
                <a:latin typeface="Helvetica" pitchFamily="33" charset="0"/>
              </a:rPr>
              <a:t>unpredictable</a:t>
            </a:r>
          </a:p>
          <a:p>
            <a:pPr lvl="1" eaLnBrk="1" hangingPunct="1">
              <a:lnSpc>
                <a:spcPct val="90000"/>
              </a:lnSpc>
            </a:pPr>
            <a:r>
              <a:rPr lang="en-US" sz="2000" dirty="0">
                <a:latin typeface="Helvetica" pitchFamily="33" charset="0"/>
              </a:rPr>
              <a:t>poor mechanical strength</a:t>
            </a:r>
          </a:p>
          <a:p>
            <a:pPr lvl="1" eaLnBrk="1" hangingPunct="1">
              <a:lnSpc>
                <a:spcPct val="90000"/>
              </a:lnSpc>
            </a:pPr>
            <a:r>
              <a:rPr lang="en-US" sz="2000" dirty="0">
                <a:latin typeface="Helvetica" pitchFamily="33" charset="0"/>
              </a:rPr>
              <a:t>immunogenicity (</a:t>
            </a:r>
            <a:r>
              <a:rPr lang="en-US" sz="2000" dirty="0" err="1">
                <a:latin typeface="Helvetica" pitchFamily="33" charset="0"/>
              </a:rPr>
              <a:t>xenologous</a:t>
            </a:r>
            <a:r>
              <a:rPr lang="en-US" sz="2000" dirty="0">
                <a:latin typeface="Helvetica" pitchFamily="33" charset="0"/>
              </a:rPr>
              <a:t> sources</a:t>
            </a:r>
            <a:r>
              <a:rPr lang="en-US" sz="2000" dirty="0" smtClean="0">
                <a:latin typeface="Helvetica" pitchFamily="33" charset="0"/>
              </a:rPr>
              <a:t>)</a:t>
            </a:r>
            <a:endParaRPr lang="en-US" sz="2000" dirty="0">
              <a:latin typeface="Helvetica" pitchFamily="33" charset="0"/>
            </a:endParaRPr>
          </a:p>
          <a:p>
            <a:pPr lvl="1" eaLnBrk="1" hangingPunct="1">
              <a:lnSpc>
                <a:spcPct val="90000"/>
              </a:lnSpc>
            </a:pPr>
            <a:endParaRPr lang="en-US" sz="2000" dirty="0">
              <a:latin typeface="Helvetica" pitchFamily="33" charset="0"/>
            </a:endParaRPr>
          </a:p>
          <a:p>
            <a:pPr eaLnBrk="1" hangingPunct="1">
              <a:lnSpc>
                <a:spcPct val="90000"/>
              </a:lnSpc>
            </a:pPr>
            <a:r>
              <a:rPr lang="en-US" sz="2400" dirty="0">
                <a:latin typeface="Helvetica" pitchFamily="33" charset="0"/>
                <a:ea typeface="ＭＳ Ｐゴシック" pitchFamily="33" charset="-128"/>
                <a:cs typeface="ＭＳ Ｐゴシック" pitchFamily="33" charset="-128"/>
              </a:rPr>
              <a:t>Synthetic pros/cons</a:t>
            </a:r>
            <a:endParaRPr lang="en-US" sz="2400" dirty="0" smtClean="0">
              <a:latin typeface="Helvetica" pitchFamily="33" charset="0"/>
              <a:ea typeface="ＭＳ Ｐゴシック" pitchFamily="33" charset="-128"/>
              <a:cs typeface="ＭＳ Ｐゴシック" pitchFamily="33" charset="-128"/>
            </a:endParaRPr>
          </a:p>
          <a:p>
            <a:pPr lvl="1" eaLnBrk="1" hangingPunct="1">
              <a:lnSpc>
                <a:spcPct val="90000"/>
              </a:lnSpc>
            </a:pPr>
            <a:r>
              <a:rPr lang="en-US" sz="2000" dirty="0" smtClean="0">
                <a:latin typeface="Helvetica" pitchFamily="33" charset="0"/>
              </a:rPr>
              <a:t>predicting biocompatibility is tough</a:t>
            </a:r>
          </a:p>
          <a:p>
            <a:pPr lvl="1" eaLnBrk="1" hangingPunct="1">
              <a:lnSpc>
                <a:spcPct val="90000"/>
              </a:lnSpc>
            </a:pPr>
            <a:r>
              <a:rPr lang="en-US" sz="2000" dirty="0">
                <a:latin typeface="Helvetica" pitchFamily="33" charset="0"/>
              </a:rPr>
              <a:t>mechanical and chemical properties readily altered</a:t>
            </a:r>
          </a:p>
          <a:p>
            <a:pPr lvl="1" eaLnBrk="1" hangingPunct="1">
              <a:lnSpc>
                <a:spcPct val="90000"/>
              </a:lnSpc>
            </a:pPr>
            <a:r>
              <a:rPr lang="en-US" sz="2000" dirty="0">
                <a:latin typeface="Helvetica" pitchFamily="33" charset="0"/>
              </a:rPr>
              <a:t>minimal lot-to-lot variation</a:t>
            </a:r>
          </a:p>
          <a:p>
            <a:pPr lvl="1" eaLnBrk="1" hangingPunct="1">
              <a:lnSpc>
                <a:spcPct val="90000"/>
              </a:lnSpc>
            </a:pPr>
            <a:endParaRPr lang="en-US" sz="2000" dirty="0">
              <a:latin typeface="Helvetica" pitchFamily="33" charset="0"/>
            </a:endParaRPr>
          </a:p>
          <a:p>
            <a:pPr eaLnBrk="1" hangingPunct="1">
              <a:lnSpc>
                <a:spcPct val="90000"/>
              </a:lnSpc>
            </a:pPr>
            <a:r>
              <a:rPr lang="en-US" sz="2400" dirty="0">
                <a:solidFill>
                  <a:schemeClr val="accent2"/>
                </a:solidFill>
                <a:latin typeface="Helvetica" pitchFamily="33" charset="0"/>
                <a:ea typeface="ＭＳ Ｐゴシック" pitchFamily="33" charset="-128"/>
                <a:cs typeface="ＭＳ Ｐゴシック" pitchFamily="33" charset="-128"/>
              </a:rPr>
              <a:t>Synthetic advantages: </a:t>
            </a:r>
            <a:r>
              <a:rPr lang="en-US" sz="2400" dirty="0" smtClean="0">
                <a:solidFill>
                  <a:schemeClr val="accent2"/>
                </a:solidFill>
                <a:latin typeface="Helvetica" pitchFamily="33" charset="0"/>
                <a:ea typeface="ＭＳ Ｐゴシック" pitchFamily="33" charset="-128"/>
                <a:cs typeface="ＭＳ Ｐゴシック" pitchFamily="33" charset="-128"/>
              </a:rPr>
              <a:t>tunable </a:t>
            </a:r>
            <a:r>
              <a:rPr lang="en-US" sz="2400" dirty="0">
                <a:solidFill>
                  <a:schemeClr val="accent2"/>
                </a:solidFill>
                <a:latin typeface="Helvetica" pitchFamily="33" charset="0"/>
                <a:ea typeface="ＭＳ Ｐゴシック" pitchFamily="33" charset="-128"/>
                <a:cs typeface="ＭＳ Ｐゴシック" pitchFamily="33" charset="-128"/>
              </a:rPr>
              <a:t>and reproducible</a:t>
            </a:r>
            <a:endParaRPr lang="en-US" sz="2400" dirty="0">
              <a:latin typeface="Helvetica" pitchFamily="33" charset="0"/>
              <a:ea typeface="ＭＳ Ｐゴシック" pitchFamily="33" charset="-128"/>
              <a:cs typeface="ＭＳ Ｐゴシック" pitchFamily="33" charset="-128"/>
            </a:endParaRPr>
          </a:p>
          <a:p>
            <a:pPr eaLnBrk="1" hangingPunct="1">
              <a:lnSpc>
                <a:spcPct val="90000"/>
              </a:lnSpc>
            </a:pPr>
            <a:endParaRPr lang="en-US" sz="2400" dirty="0">
              <a:latin typeface="Helvetica" pitchFamily="33" charset="0"/>
              <a:ea typeface="ＭＳ Ｐゴシック" pitchFamily="33" charset="-128"/>
              <a:cs typeface="ＭＳ Ｐゴシック" pitchFamily="33" charset="-128"/>
            </a:endParaRPr>
          </a:p>
          <a:p>
            <a:pPr lvl="1" eaLnBrk="1" hangingPunct="1">
              <a:lnSpc>
                <a:spcPct val="90000"/>
              </a:lnSpc>
            </a:pPr>
            <a:endParaRPr lang="en-US" sz="1800" dirty="0">
              <a:latin typeface="Helvetica" pitchFamily="33" charset="0"/>
            </a:endParaRPr>
          </a:p>
        </p:txBody>
      </p:sp>
      <p:pic>
        <p:nvPicPr>
          <p:cNvPr id="34821" name="Picture 6" descr="&#10;DRT-1.tiff                                                     0040A22BMacintosh HD                   BCFB4E1D:"/>
          <p:cNvPicPr>
            <a:picLocks noChangeAspect="1" noChangeArrowheads="1"/>
          </p:cNvPicPr>
          <p:nvPr/>
        </p:nvPicPr>
        <p:blipFill>
          <a:blip r:embed="rId3"/>
          <a:srcRect/>
          <a:stretch>
            <a:fillRect/>
          </a:stretch>
        </p:blipFill>
        <p:spPr bwMode="auto">
          <a:xfrm>
            <a:off x="6248400" y="1816100"/>
            <a:ext cx="2362200" cy="1612900"/>
          </a:xfrm>
          <a:prstGeom prst="rect">
            <a:avLst/>
          </a:prstGeom>
          <a:noFill/>
          <a:ln w="9525">
            <a:noFill/>
            <a:miter lim="800000"/>
            <a:headEnd/>
            <a:tailEnd/>
          </a:ln>
        </p:spPr>
      </p:pic>
    </p:spTree>
  </p:cSld>
  <p:clrMapOvr>
    <a:masterClrMapping/>
  </p:clrMapOvr>
  <p:transition xmlns:p14="http://schemas.microsoft.com/office/powerpoint/2010/main" advTm="1762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0A2FAA23-BC68-0940-864B-B3D2FBFE6D17}" type="slidenum">
              <a:rPr lang="en-US" smtClean="0"/>
              <a:pPr/>
              <a:t>15</a:t>
            </a:fld>
            <a:endParaRPr lang="en-US" smtClean="0"/>
          </a:p>
        </p:txBody>
      </p:sp>
      <p:sp>
        <p:nvSpPr>
          <p:cNvPr id="36867" name="Rectangle 2"/>
          <p:cNvSpPr>
            <a:spLocks noGrp="1" noChangeArrowheads="1"/>
          </p:cNvSpPr>
          <p:nvPr>
            <p:ph type="title"/>
          </p:nvPr>
        </p:nvSpPr>
        <p:spPr>
          <a:xfrm>
            <a:off x="609600" y="76200"/>
            <a:ext cx="7772400" cy="1143000"/>
          </a:xfrm>
        </p:spPr>
        <p:txBody>
          <a:bodyPr/>
          <a:lstStyle/>
          <a:p>
            <a:pPr eaLnBrk="1" hangingPunct="1"/>
            <a:r>
              <a:rPr lang="en-US" sz="3600" smtClean="0">
                <a:latin typeface="Helvetica" pitchFamily="33" charset="0"/>
                <a:ea typeface="ＭＳ Ｐゴシック" pitchFamily="33" charset="-128"/>
                <a:cs typeface="ＭＳ Ｐゴシック" pitchFamily="33" charset="-128"/>
              </a:rPr>
              <a:t>Revisiting cartilage structure</a:t>
            </a:r>
            <a:endParaRPr lang="en-US" smtClean="0">
              <a:ea typeface="ＭＳ Ｐゴシック" pitchFamily="33" charset="-128"/>
              <a:cs typeface="ＭＳ Ｐゴシック" pitchFamily="33" charset="-128"/>
            </a:endParaRPr>
          </a:p>
        </p:txBody>
      </p:sp>
      <p:pic>
        <p:nvPicPr>
          <p:cNvPr id="36868" name="Picture 6" descr="cartilage-no-caption.jpg                                       000353AAMacintosh HD                   BCFB4E1D:"/>
          <p:cNvPicPr>
            <a:picLocks noChangeAspect="1" noChangeArrowheads="1"/>
          </p:cNvPicPr>
          <p:nvPr/>
        </p:nvPicPr>
        <p:blipFill>
          <a:blip r:embed="rId2"/>
          <a:srcRect/>
          <a:stretch>
            <a:fillRect/>
          </a:stretch>
        </p:blipFill>
        <p:spPr bwMode="auto">
          <a:xfrm>
            <a:off x="228600" y="1600200"/>
            <a:ext cx="5562600" cy="3763963"/>
          </a:xfrm>
          <a:prstGeom prst="rect">
            <a:avLst/>
          </a:prstGeom>
          <a:noFill/>
          <a:ln w="9525">
            <a:noFill/>
            <a:miter lim="800000"/>
            <a:headEnd/>
            <a:tailEnd/>
          </a:ln>
        </p:spPr>
      </p:pic>
      <p:sp>
        <p:nvSpPr>
          <p:cNvPr id="36869" name="Text Box 7"/>
          <p:cNvSpPr txBox="1">
            <a:spLocks noChangeArrowheads="1"/>
          </p:cNvSpPr>
          <p:nvPr/>
        </p:nvSpPr>
        <p:spPr bwMode="auto">
          <a:xfrm>
            <a:off x="5562600" y="4876800"/>
            <a:ext cx="3079750" cy="457200"/>
          </a:xfrm>
          <a:prstGeom prst="rect">
            <a:avLst/>
          </a:prstGeom>
          <a:noFill/>
          <a:ln w="9525">
            <a:noFill/>
            <a:miter lim="800000"/>
            <a:headEnd/>
            <a:tailEnd/>
          </a:ln>
        </p:spPr>
        <p:txBody>
          <a:bodyPr wrap="none">
            <a:prstTxWarp prst="textNoShape">
              <a:avLst/>
            </a:prstTxWarp>
            <a:spAutoFit/>
          </a:bodyPr>
          <a:lstStyle/>
          <a:p>
            <a:r>
              <a:rPr lang="en-US">
                <a:latin typeface="Helvetica" pitchFamily="33" charset="0"/>
              </a:rPr>
              <a:t>boundary with bone</a:t>
            </a:r>
          </a:p>
        </p:txBody>
      </p:sp>
      <p:grpSp>
        <p:nvGrpSpPr>
          <p:cNvPr id="2" name="Group 14"/>
          <p:cNvGrpSpPr>
            <a:grpSpLocks/>
          </p:cNvGrpSpPr>
          <p:nvPr/>
        </p:nvGrpSpPr>
        <p:grpSpPr bwMode="auto">
          <a:xfrm>
            <a:off x="5181600" y="1371600"/>
            <a:ext cx="2411413" cy="1271588"/>
            <a:chOff x="5181600" y="1371600"/>
            <a:chExt cx="2411413" cy="1271588"/>
          </a:xfrm>
        </p:grpSpPr>
        <p:sp>
          <p:nvSpPr>
            <p:cNvPr id="36878" name="Text Box 8"/>
            <p:cNvSpPr txBox="1">
              <a:spLocks noChangeArrowheads="1"/>
            </p:cNvSpPr>
            <p:nvPr/>
          </p:nvSpPr>
          <p:spPr bwMode="auto">
            <a:xfrm>
              <a:off x="5410200" y="1371600"/>
              <a:ext cx="2182813" cy="457200"/>
            </a:xfrm>
            <a:prstGeom prst="rect">
              <a:avLst/>
            </a:prstGeom>
            <a:noFill/>
            <a:ln w="9525">
              <a:noFill/>
              <a:miter lim="800000"/>
              <a:headEnd/>
              <a:tailEnd/>
            </a:ln>
          </p:spPr>
          <p:txBody>
            <a:bodyPr wrap="none">
              <a:prstTxWarp prst="textNoShape">
                <a:avLst/>
              </a:prstTxWarp>
              <a:spAutoFit/>
            </a:bodyPr>
            <a:lstStyle/>
            <a:p>
              <a:r>
                <a:rPr lang="en-US">
                  <a:solidFill>
                    <a:srgbClr val="910938"/>
                  </a:solidFill>
                  <a:latin typeface="Helvetica" pitchFamily="33" charset="0"/>
                </a:rPr>
                <a:t>chondrocytes</a:t>
              </a:r>
            </a:p>
          </p:txBody>
        </p:sp>
        <p:sp>
          <p:nvSpPr>
            <p:cNvPr id="36879" name="Line 9"/>
            <p:cNvSpPr>
              <a:spLocks noChangeShapeType="1"/>
            </p:cNvSpPr>
            <p:nvPr/>
          </p:nvSpPr>
          <p:spPr bwMode="auto">
            <a:xfrm rot="1469804" flipH="1">
              <a:off x="5181600" y="1752600"/>
              <a:ext cx="228600" cy="457200"/>
            </a:xfrm>
            <a:prstGeom prst="line">
              <a:avLst/>
            </a:prstGeom>
            <a:noFill/>
            <a:ln w="25400">
              <a:solidFill>
                <a:srgbClr val="910938"/>
              </a:solidFill>
              <a:round/>
              <a:headEnd/>
              <a:tailEnd type="triangle" w="med" len="med"/>
            </a:ln>
          </p:spPr>
          <p:txBody>
            <a:bodyPr wrap="none" anchor="ctr">
              <a:prstTxWarp prst="textNoShape">
                <a:avLst/>
              </a:prstTxWarp>
            </a:bodyPr>
            <a:lstStyle/>
            <a:p>
              <a:endParaRPr lang="en-US"/>
            </a:p>
          </p:txBody>
        </p:sp>
        <p:sp>
          <p:nvSpPr>
            <p:cNvPr id="36880" name="Line 10"/>
            <p:cNvSpPr>
              <a:spLocks noChangeShapeType="1"/>
            </p:cNvSpPr>
            <p:nvPr/>
          </p:nvSpPr>
          <p:spPr bwMode="auto">
            <a:xfrm rot="1683786" flipH="1">
              <a:off x="5319713" y="1881188"/>
              <a:ext cx="381000" cy="762000"/>
            </a:xfrm>
            <a:prstGeom prst="line">
              <a:avLst/>
            </a:prstGeom>
            <a:noFill/>
            <a:ln w="25400">
              <a:solidFill>
                <a:srgbClr val="910938"/>
              </a:solidFill>
              <a:round/>
              <a:headEnd/>
              <a:tailEnd type="triangle" w="med" len="med"/>
            </a:ln>
          </p:spPr>
          <p:txBody>
            <a:bodyPr wrap="none" anchor="ctr">
              <a:prstTxWarp prst="textNoShape">
                <a:avLst/>
              </a:prstTxWarp>
            </a:bodyPr>
            <a:lstStyle/>
            <a:p>
              <a:endParaRPr lang="en-US"/>
            </a:p>
          </p:txBody>
        </p:sp>
      </p:grpSp>
      <p:sp>
        <p:nvSpPr>
          <p:cNvPr id="36871" name="Text Box 11"/>
          <p:cNvSpPr txBox="1">
            <a:spLocks noChangeArrowheads="1"/>
          </p:cNvSpPr>
          <p:nvPr/>
        </p:nvSpPr>
        <p:spPr bwMode="auto">
          <a:xfrm>
            <a:off x="5867400" y="2286000"/>
            <a:ext cx="2606675" cy="457200"/>
          </a:xfrm>
          <a:prstGeom prst="rect">
            <a:avLst/>
          </a:prstGeom>
          <a:noFill/>
          <a:ln w="9525">
            <a:noFill/>
            <a:miter lim="800000"/>
            <a:headEnd/>
            <a:tailEnd/>
          </a:ln>
        </p:spPr>
        <p:txBody>
          <a:bodyPr wrap="none">
            <a:prstTxWarp prst="textNoShape">
              <a:avLst/>
            </a:prstTxWarp>
            <a:spAutoFit/>
          </a:bodyPr>
          <a:lstStyle/>
          <a:p>
            <a:r>
              <a:rPr lang="en-US">
                <a:latin typeface="Helvetica" pitchFamily="33" charset="0"/>
              </a:rPr>
              <a:t>cartilage surface</a:t>
            </a:r>
          </a:p>
        </p:txBody>
      </p:sp>
      <p:grpSp>
        <p:nvGrpSpPr>
          <p:cNvPr id="3" name="Group 15"/>
          <p:cNvGrpSpPr>
            <a:grpSpLocks/>
          </p:cNvGrpSpPr>
          <p:nvPr/>
        </p:nvGrpSpPr>
        <p:grpSpPr bwMode="auto">
          <a:xfrm>
            <a:off x="5334000" y="3043238"/>
            <a:ext cx="3021013" cy="1681162"/>
            <a:chOff x="5334000" y="3043535"/>
            <a:chExt cx="3021013" cy="1680865"/>
          </a:xfrm>
        </p:grpSpPr>
        <p:sp>
          <p:nvSpPr>
            <p:cNvPr id="36874" name="Text Box 12"/>
            <p:cNvSpPr txBox="1">
              <a:spLocks noChangeArrowheads="1"/>
            </p:cNvSpPr>
            <p:nvPr/>
          </p:nvSpPr>
          <p:spPr bwMode="auto">
            <a:xfrm>
              <a:off x="6019800" y="3733800"/>
              <a:ext cx="2335213" cy="457200"/>
            </a:xfrm>
            <a:prstGeom prst="rect">
              <a:avLst/>
            </a:prstGeom>
            <a:noFill/>
            <a:ln w="9525">
              <a:noFill/>
              <a:miter lim="800000"/>
              <a:headEnd/>
              <a:tailEnd/>
            </a:ln>
          </p:spPr>
          <p:txBody>
            <a:bodyPr wrap="none">
              <a:prstTxWarp prst="textNoShape">
                <a:avLst/>
              </a:prstTxWarp>
              <a:spAutoFit/>
            </a:bodyPr>
            <a:lstStyle/>
            <a:p>
              <a:r>
                <a:rPr lang="en-US">
                  <a:solidFill>
                    <a:srgbClr val="910938"/>
                  </a:solidFill>
                  <a:latin typeface="Helvetica" pitchFamily="33" charset="0"/>
                </a:rPr>
                <a:t>collagen fibers</a:t>
              </a:r>
            </a:p>
          </p:txBody>
        </p:sp>
        <p:sp>
          <p:nvSpPr>
            <p:cNvPr id="36875" name="Line 13"/>
            <p:cNvSpPr>
              <a:spLocks noChangeShapeType="1"/>
            </p:cNvSpPr>
            <p:nvPr/>
          </p:nvSpPr>
          <p:spPr bwMode="auto">
            <a:xfrm rot="7003317" flipH="1">
              <a:off x="5524500" y="3162300"/>
              <a:ext cx="381000" cy="762000"/>
            </a:xfrm>
            <a:prstGeom prst="line">
              <a:avLst/>
            </a:prstGeom>
            <a:noFill/>
            <a:ln w="25400">
              <a:solidFill>
                <a:srgbClr val="910938"/>
              </a:solidFill>
              <a:round/>
              <a:headEnd/>
              <a:tailEnd type="triangle" w="med" len="med"/>
            </a:ln>
          </p:spPr>
          <p:txBody>
            <a:bodyPr wrap="none" anchor="ctr">
              <a:prstTxWarp prst="textNoShape">
                <a:avLst/>
              </a:prstTxWarp>
            </a:bodyPr>
            <a:lstStyle/>
            <a:p>
              <a:endParaRPr lang="en-US"/>
            </a:p>
          </p:txBody>
        </p:sp>
        <p:sp>
          <p:nvSpPr>
            <p:cNvPr id="36876" name="Line 14"/>
            <p:cNvSpPr>
              <a:spLocks noChangeShapeType="1"/>
            </p:cNvSpPr>
            <p:nvPr/>
          </p:nvSpPr>
          <p:spPr bwMode="auto">
            <a:xfrm rot="1683786" flipH="1">
              <a:off x="5486400" y="3962400"/>
              <a:ext cx="381000" cy="762000"/>
            </a:xfrm>
            <a:prstGeom prst="line">
              <a:avLst/>
            </a:prstGeom>
            <a:noFill/>
            <a:ln w="25400">
              <a:solidFill>
                <a:srgbClr val="910938"/>
              </a:solidFill>
              <a:round/>
              <a:headEnd/>
              <a:tailEnd type="triangle" w="med" len="med"/>
            </a:ln>
          </p:spPr>
          <p:txBody>
            <a:bodyPr wrap="none" anchor="ctr">
              <a:prstTxWarp prst="textNoShape">
                <a:avLst/>
              </a:prstTxWarp>
            </a:bodyPr>
            <a:lstStyle/>
            <a:p>
              <a:endParaRPr lang="en-US"/>
            </a:p>
          </p:txBody>
        </p:sp>
        <p:sp>
          <p:nvSpPr>
            <p:cNvPr id="36877" name="Text Box 12"/>
            <p:cNvSpPr txBox="1">
              <a:spLocks noChangeArrowheads="1"/>
            </p:cNvSpPr>
            <p:nvPr/>
          </p:nvSpPr>
          <p:spPr bwMode="auto">
            <a:xfrm>
              <a:off x="6019800" y="3043535"/>
              <a:ext cx="2288307" cy="461665"/>
            </a:xfrm>
            <a:prstGeom prst="rect">
              <a:avLst/>
            </a:prstGeom>
            <a:noFill/>
            <a:ln w="9525">
              <a:noFill/>
              <a:miter lim="800000"/>
              <a:headEnd/>
              <a:tailEnd/>
            </a:ln>
          </p:spPr>
          <p:txBody>
            <a:bodyPr wrap="none">
              <a:prstTxWarp prst="textNoShape">
                <a:avLst/>
              </a:prstTxWarp>
              <a:spAutoFit/>
            </a:bodyPr>
            <a:lstStyle/>
            <a:p>
              <a:r>
                <a:rPr lang="en-US">
                  <a:solidFill>
                    <a:srgbClr val="910938"/>
                  </a:solidFill>
                  <a:latin typeface="Helvetica" pitchFamily="33" charset="0"/>
                </a:rPr>
                <a:t>proteoglycans</a:t>
              </a:r>
            </a:p>
          </p:txBody>
        </p:sp>
      </p:grpSp>
      <p:sp>
        <p:nvSpPr>
          <p:cNvPr id="17" name="Text Box 15"/>
          <p:cNvSpPr txBox="1">
            <a:spLocks noChangeArrowheads="1"/>
          </p:cNvSpPr>
          <p:nvPr/>
        </p:nvSpPr>
        <p:spPr bwMode="auto">
          <a:xfrm>
            <a:off x="76200" y="5791200"/>
            <a:ext cx="8931953" cy="461665"/>
          </a:xfrm>
          <a:prstGeom prst="rect">
            <a:avLst/>
          </a:prstGeom>
          <a:noFill/>
          <a:ln w="9525">
            <a:noFill/>
            <a:miter lim="800000"/>
            <a:headEnd/>
            <a:tailEnd/>
          </a:ln>
        </p:spPr>
        <p:txBody>
          <a:bodyPr wrap="none">
            <a:prstTxWarp prst="textNoShape">
              <a:avLst/>
            </a:prstTxWarp>
            <a:spAutoFit/>
          </a:bodyPr>
          <a:lstStyle/>
          <a:p>
            <a:r>
              <a:rPr lang="en-US" b="0" dirty="0" smtClean="0">
                <a:latin typeface="Helvetica" pitchFamily="33" charset="0"/>
              </a:rPr>
              <a:t>Water</a:t>
            </a:r>
            <a:r>
              <a:rPr lang="en-US" b="0" dirty="0">
                <a:latin typeface="Helvetica" pitchFamily="33" charset="0"/>
              </a:rPr>
              <a:t>-swollen, </a:t>
            </a:r>
            <a:r>
              <a:rPr lang="en-US" b="0" dirty="0" smtClean="0">
                <a:latin typeface="Helvetica" pitchFamily="33" charset="0"/>
              </a:rPr>
              <a:t>heterogeneous, </a:t>
            </a:r>
            <a:r>
              <a:rPr lang="en-US" b="1" dirty="0" err="1" smtClean="0">
                <a:solidFill>
                  <a:srgbClr val="2C6FA0"/>
                </a:solidFill>
                <a:latin typeface="Helvetica" pitchFamily="33" charset="0"/>
              </a:rPr>
              <a:t>avascular</a:t>
            </a:r>
            <a:r>
              <a:rPr lang="en-US" b="1" dirty="0" smtClean="0">
                <a:solidFill>
                  <a:srgbClr val="2C6FA0"/>
                </a:solidFill>
                <a:latin typeface="Helvetica" pitchFamily="33" charset="0"/>
              </a:rPr>
              <a:t> and cell-poor </a:t>
            </a:r>
            <a:r>
              <a:rPr lang="en-US" b="0" dirty="0" smtClean="0">
                <a:latin typeface="Helvetica" pitchFamily="33" charset="0"/>
              </a:rPr>
              <a:t>tissue</a:t>
            </a:r>
            <a:r>
              <a:rPr lang="en-US" b="0" dirty="0">
                <a:latin typeface="Helvetica" pitchFamily="33" charset="0"/>
              </a:rPr>
              <a:t>.</a:t>
            </a:r>
          </a:p>
        </p:txBody>
      </p:sp>
    </p:spTree>
  </p:cSld>
  <p:clrMapOvr>
    <a:masterClrMapping/>
  </p:clrMapOvr>
  <p:transition xmlns:p14="http://schemas.microsoft.com/office/powerpoint/2010/main" advTm="17424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6CE4590-DD77-B941-A8A9-A218B34D4F06}" type="slidenum">
              <a:rPr lang="en-US"/>
              <a:pPr/>
              <a:t>16</a:t>
            </a:fld>
            <a:endParaRPr lang="en-US"/>
          </a:p>
        </p:txBody>
      </p:sp>
      <p:sp>
        <p:nvSpPr>
          <p:cNvPr id="37891" name="Rectangle 2"/>
          <p:cNvSpPr>
            <a:spLocks noGrp="1" noChangeArrowheads="1"/>
          </p:cNvSpPr>
          <p:nvPr>
            <p:ph type="title"/>
          </p:nvPr>
        </p:nvSpPr>
        <p:spPr>
          <a:xfrm>
            <a:off x="685800" y="152400"/>
            <a:ext cx="7772400" cy="1143000"/>
          </a:xfrm>
        </p:spPr>
        <p:txBody>
          <a:bodyPr/>
          <a:lstStyle/>
          <a:p>
            <a:r>
              <a:rPr lang="en-US" sz="3600" smtClean="0">
                <a:latin typeface="Helvetica" pitchFamily="33" charset="0"/>
                <a:ea typeface="ＭＳ Ｐゴシック" pitchFamily="33" charset="-128"/>
                <a:cs typeface="ＭＳ Ｐゴシック" pitchFamily="33" charset="-128"/>
              </a:rPr>
              <a:t>Structure of collagen(s)</a:t>
            </a:r>
            <a:endParaRPr lang="en-US" smtClean="0">
              <a:ea typeface="ＭＳ Ｐゴシック" pitchFamily="33" charset="-128"/>
              <a:cs typeface="ＭＳ Ｐゴシック" pitchFamily="33" charset="-128"/>
            </a:endParaRPr>
          </a:p>
        </p:txBody>
      </p:sp>
      <p:sp>
        <p:nvSpPr>
          <p:cNvPr id="75779" name="Rectangle 3"/>
          <p:cNvSpPr>
            <a:spLocks noGrp="1" noChangeArrowheads="1"/>
          </p:cNvSpPr>
          <p:nvPr>
            <p:ph type="body" idx="1"/>
          </p:nvPr>
        </p:nvSpPr>
        <p:spPr>
          <a:xfrm>
            <a:off x="228600" y="1143000"/>
            <a:ext cx="5638800" cy="4876800"/>
          </a:xfrm>
        </p:spPr>
        <p:txBody>
          <a:bodyPr/>
          <a:lstStyle/>
          <a:p>
            <a:r>
              <a:rPr lang="en-US" sz="2400" dirty="0" smtClean="0">
                <a:latin typeface="Helvetica" pitchFamily="33" charset="0"/>
                <a:ea typeface="ＭＳ Ｐゴシック" pitchFamily="33" charset="-128"/>
                <a:cs typeface="ＭＳ Ｐゴシック" pitchFamily="33" charset="-128"/>
              </a:rPr>
              <a:t>1° structure:</a:t>
            </a:r>
          </a:p>
          <a:p>
            <a:pPr lvl="1"/>
            <a:r>
              <a:rPr lang="en-US" sz="2000" dirty="0" err="1" smtClean="0">
                <a:latin typeface="Helvetica" pitchFamily="33" charset="0"/>
              </a:rPr>
              <a:t>Gly</a:t>
            </a:r>
            <a:r>
              <a:rPr lang="en-US" sz="2000" dirty="0" smtClean="0">
                <a:latin typeface="Helvetica" pitchFamily="33" charset="0"/>
              </a:rPr>
              <a:t>-X-Y repeats </a:t>
            </a:r>
          </a:p>
          <a:p>
            <a:pPr lvl="1"/>
            <a:r>
              <a:rPr lang="en-US" sz="2000" dirty="0" err="1" smtClean="0">
                <a:latin typeface="Helvetica" pitchFamily="33" charset="0"/>
              </a:rPr>
              <a:t>proline</a:t>
            </a:r>
            <a:r>
              <a:rPr lang="en-US" sz="2000" dirty="0" smtClean="0">
                <a:latin typeface="Helvetica" pitchFamily="33" charset="0"/>
              </a:rPr>
              <a:t>, </a:t>
            </a:r>
            <a:r>
              <a:rPr lang="en-US" sz="2000" dirty="0" err="1" smtClean="0">
                <a:latin typeface="Helvetica" pitchFamily="33" charset="0"/>
              </a:rPr>
              <a:t>hydroxyproline</a:t>
            </a:r>
            <a:endParaRPr lang="en-US" sz="2000" dirty="0" smtClean="0">
              <a:latin typeface="Helvetica" pitchFamily="33" charset="0"/>
            </a:endParaRPr>
          </a:p>
          <a:p>
            <a:r>
              <a:rPr lang="en-US" sz="2400" dirty="0" smtClean="0">
                <a:latin typeface="Helvetica" pitchFamily="33" charset="0"/>
                <a:ea typeface="ＭＳ Ｐゴシック" pitchFamily="33" charset="-128"/>
                <a:cs typeface="ＭＳ Ｐゴシック" pitchFamily="33" charset="-128"/>
              </a:rPr>
              <a:t>3° structure: triple helix</a:t>
            </a:r>
            <a:endParaRPr lang="en-US" sz="2000" dirty="0" smtClean="0">
              <a:latin typeface="Helvetica" pitchFamily="33" charset="0"/>
              <a:ea typeface="ＭＳ Ｐゴシック" pitchFamily="33" charset="-128"/>
              <a:cs typeface="ＭＳ Ｐゴシック" pitchFamily="33" charset="-128"/>
            </a:endParaRPr>
          </a:p>
          <a:p>
            <a:pPr lvl="1"/>
            <a:r>
              <a:rPr lang="en-US" sz="2000" dirty="0" err="1" smtClean="0">
                <a:latin typeface="Helvetica" pitchFamily="33" charset="0"/>
              </a:rPr>
              <a:t>Gly</a:t>
            </a:r>
            <a:r>
              <a:rPr lang="en-US" sz="2000" dirty="0" smtClean="0">
                <a:latin typeface="Helvetica" pitchFamily="33" charset="0"/>
              </a:rPr>
              <a:t>: flexibility </a:t>
            </a:r>
          </a:p>
          <a:p>
            <a:pPr lvl="1"/>
            <a:r>
              <a:rPr lang="en-US" sz="2000" dirty="0" err="1" smtClean="0">
                <a:latin typeface="Helvetica" pitchFamily="33" charset="0"/>
              </a:rPr>
              <a:t>Hyp</a:t>
            </a:r>
            <a:r>
              <a:rPr lang="en-US" sz="2000" dirty="0" smtClean="0">
                <a:latin typeface="Helvetica" pitchFamily="33" charset="0"/>
              </a:rPr>
              <a:t>: H-bonding</a:t>
            </a:r>
          </a:p>
          <a:p>
            <a:r>
              <a:rPr lang="en-US" sz="2400" dirty="0" smtClean="0">
                <a:latin typeface="Helvetica" pitchFamily="33" charset="0"/>
                <a:ea typeface="ＭＳ Ｐゴシック" pitchFamily="33" charset="-128"/>
                <a:cs typeface="ＭＳ Ｐゴシック" pitchFamily="33" charset="-128"/>
              </a:rPr>
              <a:t>4° structure: fibrils</a:t>
            </a:r>
          </a:p>
          <a:p>
            <a:pPr lvl="1"/>
            <a:r>
              <a:rPr lang="en-US" sz="2000" dirty="0" smtClean="0">
                <a:latin typeface="Helvetica" pitchFamily="33" charset="0"/>
              </a:rPr>
              <a:t>many but not all collagens</a:t>
            </a:r>
          </a:p>
          <a:p>
            <a:pPr lvl="1"/>
            <a:r>
              <a:rPr lang="en-US" sz="2000" dirty="0" smtClean="0">
                <a:latin typeface="Helvetica" pitchFamily="33" charset="0"/>
              </a:rPr>
              <a:t>cross-links via lysine, </a:t>
            </a:r>
            <a:r>
              <a:rPr lang="en-US" sz="2000" dirty="0" err="1" smtClean="0">
                <a:latin typeface="Helvetica" pitchFamily="33" charset="0"/>
              </a:rPr>
              <a:t>hydroxylysine</a:t>
            </a:r>
            <a:endParaRPr lang="en-US" sz="2000" dirty="0" smtClean="0">
              <a:latin typeface="Helvetica" pitchFamily="33" charset="0"/>
            </a:endParaRPr>
          </a:p>
          <a:p>
            <a:pPr lvl="1"/>
            <a:r>
              <a:rPr lang="en-US" sz="2000" dirty="0" smtClean="0">
                <a:latin typeface="Helvetica" pitchFamily="33" charset="0"/>
              </a:rPr>
              <a:t>periodic banding observable</a:t>
            </a:r>
          </a:p>
        </p:txBody>
      </p:sp>
      <p:pic>
        <p:nvPicPr>
          <p:cNvPr id="37893" name="Picture 7" descr="&#10;CN-HYP-V.tiff                                                  000353AAMacintosh HD                   BCFB4E1D:"/>
          <p:cNvPicPr>
            <a:picLocks noChangeAspect="1" noChangeArrowheads="1"/>
          </p:cNvPicPr>
          <p:nvPr/>
        </p:nvPicPr>
        <p:blipFill>
          <a:blip r:embed="rId3"/>
          <a:srcRect/>
          <a:stretch>
            <a:fillRect/>
          </a:stretch>
        </p:blipFill>
        <p:spPr bwMode="auto">
          <a:xfrm>
            <a:off x="7467600" y="381000"/>
            <a:ext cx="1200150" cy="5715000"/>
          </a:xfrm>
          <a:prstGeom prst="rect">
            <a:avLst/>
          </a:prstGeom>
          <a:noFill/>
          <a:ln w="9525">
            <a:noFill/>
            <a:miter lim="800000"/>
            <a:headEnd/>
            <a:tailEnd/>
          </a:ln>
        </p:spPr>
      </p:pic>
      <p:sp>
        <p:nvSpPr>
          <p:cNvPr id="37894" name="Text Box 8"/>
          <p:cNvSpPr txBox="1">
            <a:spLocks noChangeArrowheads="1"/>
          </p:cNvSpPr>
          <p:nvPr/>
        </p:nvSpPr>
        <p:spPr bwMode="auto">
          <a:xfrm>
            <a:off x="228600" y="5257800"/>
            <a:ext cx="7620000" cy="708025"/>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Molecular image made using </a:t>
            </a:r>
            <a:r>
              <a:rPr lang="en-US" sz="2000" b="0" i="1">
                <a:latin typeface="Helvetica" pitchFamily="33" charset="0"/>
              </a:rPr>
              <a:t>Protein Explorer</a:t>
            </a:r>
            <a:r>
              <a:rPr lang="en-US" sz="2000" b="0">
                <a:latin typeface="Helvetica" pitchFamily="33" charset="0"/>
              </a:rPr>
              <a:t> (PDB ID: 1bkv).</a:t>
            </a:r>
          </a:p>
          <a:p>
            <a:r>
              <a:rPr lang="en-US" sz="2000" b="0">
                <a:latin typeface="Helvetica" pitchFamily="33" charset="0"/>
              </a:rPr>
              <a:t>Fibril image from public domain.</a:t>
            </a:r>
          </a:p>
        </p:txBody>
      </p:sp>
      <p:sp>
        <p:nvSpPr>
          <p:cNvPr id="37895" name="Text Box 10"/>
          <p:cNvSpPr txBox="1">
            <a:spLocks noChangeArrowheads="1"/>
          </p:cNvSpPr>
          <p:nvPr/>
        </p:nvSpPr>
        <p:spPr bwMode="auto">
          <a:xfrm>
            <a:off x="5562600" y="1905000"/>
            <a:ext cx="1892300" cy="427038"/>
          </a:xfrm>
          <a:prstGeom prst="rect">
            <a:avLst/>
          </a:prstGeom>
          <a:noFill/>
          <a:ln w="9525">
            <a:noFill/>
            <a:miter lim="800000"/>
            <a:headEnd/>
            <a:tailEnd/>
          </a:ln>
        </p:spPr>
        <p:txBody>
          <a:bodyPr wrap="none">
            <a:prstTxWarp prst="textNoShape">
              <a:avLst/>
            </a:prstTxWarp>
            <a:spAutoFit/>
          </a:bodyPr>
          <a:lstStyle/>
          <a:p>
            <a:r>
              <a:rPr lang="en-US" sz="2200" b="0">
                <a:solidFill>
                  <a:srgbClr val="1F0085"/>
                </a:solidFill>
                <a:latin typeface="Helvetica" pitchFamily="33" charset="0"/>
              </a:rPr>
              <a:t>HYP residues</a:t>
            </a:r>
            <a:endParaRPr lang="en-US" b="0">
              <a:latin typeface="Helvetica" pitchFamily="33" charset="0"/>
            </a:endParaRPr>
          </a:p>
        </p:txBody>
      </p:sp>
      <p:sp>
        <p:nvSpPr>
          <p:cNvPr id="37896" name="Line 12"/>
          <p:cNvSpPr>
            <a:spLocks noChangeShapeType="1"/>
          </p:cNvSpPr>
          <p:nvPr/>
        </p:nvSpPr>
        <p:spPr bwMode="auto">
          <a:xfrm flipV="1">
            <a:off x="7010400" y="1371600"/>
            <a:ext cx="533400" cy="4572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897" name="Line 14"/>
          <p:cNvSpPr>
            <a:spLocks noChangeShapeType="1"/>
          </p:cNvSpPr>
          <p:nvPr/>
        </p:nvSpPr>
        <p:spPr bwMode="auto">
          <a:xfrm flipV="1">
            <a:off x="7010400" y="762000"/>
            <a:ext cx="533400" cy="1066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7898" name="Text Box 16"/>
          <p:cNvSpPr txBox="1">
            <a:spLocks noChangeArrowheads="1"/>
          </p:cNvSpPr>
          <p:nvPr/>
        </p:nvSpPr>
        <p:spPr bwMode="auto">
          <a:xfrm>
            <a:off x="228600" y="6003925"/>
            <a:ext cx="7848600" cy="396875"/>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E. Vuorio &amp; B. de Crombrugghe </a:t>
            </a:r>
            <a:r>
              <a:rPr lang="en-US" sz="2000" b="0" i="1">
                <a:latin typeface="Helvetica" pitchFamily="33" charset="0"/>
              </a:rPr>
              <a:t>Annu Rev Biochem</a:t>
            </a:r>
            <a:r>
              <a:rPr lang="en-US" sz="2000" b="0">
                <a:latin typeface="Helvetica" pitchFamily="33" charset="0"/>
              </a:rPr>
              <a:t> 59:837 (1990)</a:t>
            </a:r>
            <a:endParaRPr lang="en-US" sz="1800" b="0">
              <a:latin typeface="Helvetica" pitchFamily="33" charset="0"/>
            </a:endParaRPr>
          </a:p>
        </p:txBody>
      </p:sp>
      <p:pic>
        <p:nvPicPr>
          <p:cNvPr id="37899" name="Picture 10" descr="Fibers_of_Collagen_Type_I_-_TEM_.jpg"/>
          <p:cNvPicPr>
            <a:picLocks noChangeAspect="1"/>
          </p:cNvPicPr>
          <p:nvPr/>
        </p:nvPicPr>
        <p:blipFill>
          <a:blip r:embed="rId4"/>
          <a:srcRect/>
          <a:stretch>
            <a:fillRect/>
          </a:stretch>
        </p:blipFill>
        <p:spPr bwMode="auto">
          <a:xfrm rot="16200000">
            <a:off x="5277644" y="3104357"/>
            <a:ext cx="2276475" cy="1706563"/>
          </a:xfrm>
          <a:prstGeom prst="rect">
            <a:avLst/>
          </a:prstGeom>
          <a:noFill/>
          <a:ln w="9525">
            <a:noFill/>
            <a:miter lim="800000"/>
            <a:headEnd/>
            <a:tailEnd/>
          </a:ln>
        </p:spPr>
      </p:pic>
      <p:sp>
        <p:nvSpPr>
          <p:cNvPr id="37900" name="Rectangle 12"/>
          <p:cNvSpPr>
            <a:spLocks noChangeArrowheads="1"/>
          </p:cNvSpPr>
          <p:nvPr/>
        </p:nvSpPr>
        <p:spPr bwMode="auto">
          <a:xfrm rot="16200000">
            <a:off x="5239544" y="3162301"/>
            <a:ext cx="2286000" cy="1600200"/>
          </a:xfrm>
          <a:prstGeom prst="rect">
            <a:avLst/>
          </a:prstGeom>
          <a:noFill/>
          <a:ln w="19050">
            <a:solidFill>
              <a:schemeClr val="tx1"/>
            </a:solid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advTm="1265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5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57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57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57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5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6CE4590-DD77-B941-A8A9-A218B34D4F06}" type="slidenum">
              <a:rPr lang="en-US"/>
              <a:pPr/>
              <a:t>17</a:t>
            </a:fld>
            <a:endParaRPr lang="en-US"/>
          </a:p>
        </p:txBody>
      </p:sp>
      <p:sp>
        <p:nvSpPr>
          <p:cNvPr id="37891" name="Rectangle 2"/>
          <p:cNvSpPr>
            <a:spLocks noGrp="1" noChangeArrowheads="1"/>
          </p:cNvSpPr>
          <p:nvPr>
            <p:ph type="title"/>
          </p:nvPr>
        </p:nvSpPr>
        <p:spPr>
          <a:xfrm>
            <a:off x="685800" y="152400"/>
            <a:ext cx="7772400" cy="1143000"/>
          </a:xfrm>
        </p:spPr>
        <p:txBody>
          <a:bodyPr/>
          <a:lstStyle/>
          <a:p>
            <a:r>
              <a:rPr lang="en-US" sz="3600" dirty="0" smtClean="0">
                <a:latin typeface="Helvetica" pitchFamily="33" charset="0"/>
                <a:ea typeface="ＭＳ Ｐゴシック" pitchFamily="33" charset="-128"/>
                <a:cs typeface="ＭＳ Ｐゴシック" pitchFamily="33" charset="-128"/>
              </a:rPr>
              <a:t>Macro structure of </a:t>
            </a:r>
            <a:r>
              <a:rPr lang="en-US" sz="3600" dirty="0" err="1" smtClean="0">
                <a:latin typeface="Helvetica" pitchFamily="33" charset="0"/>
                <a:ea typeface="ＭＳ Ｐゴシック" pitchFamily="33" charset="-128"/>
                <a:cs typeface="ＭＳ Ｐゴシック" pitchFamily="33" charset="-128"/>
              </a:rPr>
              <a:t>fibrillar</a:t>
            </a:r>
            <a:r>
              <a:rPr lang="en-US" sz="3600" dirty="0" smtClean="0">
                <a:latin typeface="Helvetica" pitchFamily="33" charset="0"/>
                <a:ea typeface="ＭＳ Ｐゴシック" pitchFamily="33" charset="-128"/>
                <a:cs typeface="ＭＳ Ｐゴシック" pitchFamily="33" charset="-128"/>
              </a:rPr>
              <a:t> collagen</a:t>
            </a:r>
            <a:endParaRPr lang="en-US" dirty="0" smtClean="0">
              <a:ea typeface="ＭＳ Ｐゴシック" pitchFamily="33" charset="-128"/>
              <a:cs typeface="ＭＳ Ｐゴシック" pitchFamily="33" charset="-128"/>
            </a:endParaRPr>
          </a:p>
        </p:txBody>
      </p:sp>
      <p:sp>
        <p:nvSpPr>
          <p:cNvPr id="37894" name="Text Box 8"/>
          <p:cNvSpPr txBox="1">
            <a:spLocks noChangeArrowheads="1"/>
          </p:cNvSpPr>
          <p:nvPr/>
        </p:nvSpPr>
        <p:spPr bwMode="auto">
          <a:xfrm>
            <a:off x="1600200" y="5562600"/>
            <a:ext cx="6096000" cy="707886"/>
          </a:xfrm>
          <a:prstGeom prst="rect">
            <a:avLst/>
          </a:prstGeom>
          <a:noFill/>
          <a:ln w="9525">
            <a:noFill/>
            <a:miter lim="800000"/>
            <a:headEnd/>
            <a:tailEnd/>
          </a:ln>
        </p:spPr>
        <p:txBody>
          <a:bodyPr wrap="square">
            <a:prstTxWarp prst="textNoShape">
              <a:avLst/>
            </a:prstTxWarp>
            <a:spAutoFit/>
          </a:bodyPr>
          <a:lstStyle/>
          <a:p>
            <a:r>
              <a:rPr lang="en-US" sz="2000" b="0" dirty="0" smtClean="0">
                <a:latin typeface="Helvetica" pitchFamily="33" charset="0"/>
              </a:rPr>
              <a:t>A. Stachowiak and D.J. Irvine, </a:t>
            </a:r>
            <a:r>
              <a:rPr lang="en-US" sz="2000" b="0" dirty="0" err="1" smtClean="0">
                <a:latin typeface="Helvetica" pitchFamily="33" charset="0"/>
              </a:rPr>
              <a:t>confocal</a:t>
            </a:r>
            <a:r>
              <a:rPr lang="en-US" sz="2000" b="0" dirty="0" smtClean="0">
                <a:latin typeface="Helvetica" pitchFamily="33" charset="0"/>
              </a:rPr>
              <a:t> reflection microscopy of collagen-filled synthetic scaffold.</a:t>
            </a:r>
          </a:p>
        </p:txBody>
      </p:sp>
      <p:pic>
        <p:nvPicPr>
          <p:cNvPr id="13" name="Picture 12" descr="MOD_012807_pic3-all.tif"/>
          <p:cNvPicPr>
            <a:picLocks noChangeAspect="1"/>
          </p:cNvPicPr>
          <p:nvPr/>
        </p:nvPicPr>
        <p:blipFill>
          <a:blip r:embed="rId3">
            <a:lum bright="52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76400" y="1219200"/>
            <a:ext cx="4209288" cy="4209288"/>
          </a:xfrm>
          <a:prstGeom prst="rect">
            <a:avLst/>
          </a:prstGeom>
        </p:spPr>
      </p:pic>
      <p:sp>
        <p:nvSpPr>
          <p:cNvPr id="6" name="Text Box 8"/>
          <p:cNvSpPr txBox="1">
            <a:spLocks noChangeArrowheads="1"/>
          </p:cNvSpPr>
          <p:nvPr/>
        </p:nvSpPr>
        <p:spPr bwMode="auto">
          <a:xfrm>
            <a:off x="6172200" y="2286000"/>
            <a:ext cx="2590800" cy="2554545"/>
          </a:xfrm>
          <a:prstGeom prst="rect">
            <a:avLst/>
          </a:prstGeom>
          <a:noFill/>
          <a:ln w="9525">
            <a:noFill/>
            <a:miter lim="800000"/>
            <a:headEnd/>
            <a:tailEnd/>
          </a:ln>
        </p:spPr>
        <p:txBody>
          <a:bodyPr wrap="square">
            <a:prstTxWarp prst="textNoShape">
              <a:avLst/>
            </a:prstTxWarp>
            <a:spAutoFit/>
          </a:bodyPr>
          <a:lstStyle/>
          <a:p>
            <a:r>
              <a:rPr lang="en-US" sz="2000" b="0" dirty="0" smtClean="0">
                <a:latin typeface="Helvetica" pitchFamily="33" charset="0"/>
              </a:rPr>
              <a:t>PEG scaffold: </a:t>
            </a:r>
            <a:endParaRPr lang="en-US" sz="2000" b="0" dirty="0" smtClean="0">
              <a:latin typeface="Helvetica" pitchFamily="33" charset="0"/>
            </a:endParaRPr>
          </a:p>
          <a:p>
            <a:pPr marL="342900" indent="-342900">
              <a:buFont typeface="Arial"/>
              <a:buChar char="•"/>
            </a:pPr>
            <a:r>
              <a:rPr lang="en-US" sz="2000" b="0" dirty="0" err="1">
                <a:latin typeface="Helvetica" pitchFamily="33" charset="0"/>
              </a:rPr>
              <a:t>m</a:t>
            </a:r>
            <a:r>
              <a:rPr lang="en-US" sz="2000" b="0" dirty="0" err="1" smtClean="0">
                <a:latin typeface="Helvetica" pitchFamily="33" charset="0"/>
              </a:rPr>
              <a:t>icroporous</a:t>
            </a:r>
            <a:r>
              <a:rPr lang="en-US" sz="2000" b="0" dirty="0" smtClean="0">
                <a:latin typeface="Helvetica" pitchFamily="33" charset="0"/>
              </a:rPr>
              <a:t> (bead template)</a:t>
            </a:r>
            <a:endParaRPr lang="en-US" sz="2000" b="0" dirty="0" smtClean="0">
              <a:latin typeface="Helvetica" pitchFamily="33" charset="0"/>
            </a:endParaRPr>
          </a:p>
          <a:p>
            <a:pPr marL="342900" indent="-342900">
              <a:buFont typeface="Arial"/>
              <a:buChar char="•"/>
            </a:pPr>
            <a:r>
              <a:rPr lang="en-US" sz="2000" b="0" dirty="0">
                <a:latin typeface="Helvetica" pitchFamily="33" charset="0"/>
              </a:rPr>
              <a:t>s</a:t>
            </a:r>
            <a:r>
              <a:rPr lang="en-US" sz="2000" b="0" dirty="0" smtClean="0">
                <a:latin typeface="Helvetica" pitchFamily="33" charset="0"/>
              </a:rPr>
              <a:t>trict order</a:t>
            </a:r>
            <a:endParaRPr lang="en-US" sz="2000" b="0" dirty="0">
              <a:latin typeface="Helvetica" pitchFamily="33" charset="0"/>
            </a:endParaRPr>
          </a:p>
          <a:p>
            <a:pPr marL="342900" indent="-342900">
              <a:buFont typeface="Arial"/>
              <a:buChar char="•"/>
            </a:pPr>
            <a:endParaRPr lang="en-US" sz="2000" b="0" dirty="0">
              <a:latin typeface="Helvetica" pitchFamily="33" charset="0"/>
            </a:endParaRPr>
          </a:p>
          <a:p>
            <a:r>
              <a:rPr lang="en-US" sz="2000" b="0" dirty="0" smtClean="0">
                <a:latin typeface="Helvetica" pitchFamily="33" charset="0"/>
              </a:rPr>
              <a:t>CN filler: </a:t>
            </a:r>
            <a:endParaRPr lang="en-US" sz="2000" b="0" dirty="0" smtClean="0">
              <a:latin typeface="Helvetica" pitchFamily="33" charset="0"/>
            </a:endParaRPr>
          </a:p>
          <a:p>
            <a:pPr marL="342900" indent="-342900">
              <a:buFont typeface="Arial"/>
              <a:buChar char="•"/>
            </a:pPr>
            <a:r>
              <a:rPr lang="en-US" sz="2000" b="0" dirty="0" err="1" smtClean="0">
                <a:latin typeface="Helvetica" pitchFamily="33" charset="0"/>
              </a:rPr>
              <a:t>nanoporous</a:t>
            </a:r>
            <a:endParaRPr lang="en-US" sz="2000" b="0" dirty="0" smtClean="0">
              <a:latin typeface="Helvetica" pitchFamily="33" charset="0"/>
            </a:endParaRPr>
          </a:p>
          <a:p>
            <a:pPr marL="342900" indent="-342900">
              <a:buFont typeface="Arial"/>
              <a:buChar char="•"/>
            </a:pPr>
            <a:r>
              <a:rPr lang="en-US" sz="2000" b="0" dirty="0">
                <a:latin typeface="Helvetica" pitchFamily="33" charset="0"/>
              </a:rPr>
              <a:t>a</a:t>
            </a:r>
            <a:r>
              <a:rPr lang="en-US" sz="2000" b="0" dirty="0" smtClean="0">
                <a:latin typeface="Helvetica" pitchFamily="33" charset="0"/>
              </a:rPr>
              <a:t>pparent disorder</a:t>
            </a:r>
          </a:p>
        </p:txBody>
      </p:sp>
    </p:spTree>
  </p:cSld>
  <p:clrMapOvr>
    <a:masterClrMapping/>
  </p:clrMapOvr>
  <p:transition xmlns:p14="http://schemas.microsoft.com/office/powerpoint/2010/main" advTm="126544"/>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F462C1AB-EB00-2F4A-AC94-46DA5CDDB415}" type="slidenum">
              <a:rPr lang="en-US"/>
              <a:pPr/>
              <a:t>18</a:t>
            </a:fld>
            <a:endParaRPr lang="en-US"/>
          </a:p>
        </p:txBody>
      </p:sp>
      <p:sp>
        <p:nvSpPr>
          <p:cNvPr id="39939" name="Rectangle 2"/>
          <p:cNvSpPr>
            <a:spLocks noGrp="1" noChangeArrowheads="1"/>
          </p:cNvSpPr>
          <p:nvPr>
            <p:ph type="title"/>
          </p:nvPr>
        </p:nvSpPr>
        <p:spPr>
          <a:xfrm>
            <a:off x="685800" y="0"/>
            <a:ext cx="7772400" cy="1143000"/>
          </a:xfrm>
        </p:spPr>
        <p:txBody>
          <a:bodyPr/>
          <a:lstStyle/>
          <a:p>
            <a:r>
              <a:rPr lang="en-US" sz="3600" dirty="0">
                <a:latin typeface="Helvetica" pitchFamily="33" charset="0"/>
                <a:ea typeface="ＭＳ Ｐゴシック" pitchFamily="33" charset="-128"/>
                <a:cs typeface="ＭＳ Ｐゴシック" pitchFamily="33" charset="-128"/>
              </a:rPr>
              <a:t>Collagen composition in cartilage</a:t>
            </a:r>
            <a:endParaRPr lang="en-US" dirty="0">
              <a:ea typeface="ＭＳ Ｐゴシック" pitchFamily="33" charset="-128"/>
              <a:cs typeface="ＭＳ Ｐゴシック" pitchFamily="33" charset="-128"/>
            </a:endParaRPr>
          </a:p>
        </p:txBody>
      </p:sp>
      <p:sp>
        <p:nvSpPr>
          <p:cNvPr id="39940" name="Text Box 9"/>
          <p:cNvSpPr txBox="1">
            <a:spLocks noChangeArrowheads="1"/>
          </p:cNvSpPr>
          <p:nvPr/>
        </p:nvSpPr>
        <p:spPr bwMode="auto">
          <a:xfrm>
            <a:off x="304800" y="5851525"/>
            <a:ext cx="7848600" cy="701675"/>
          </a:xfrm>
          <a:prstGeom prst="rect">
            <a:avLst/>
          </a:prstGeom>
          <a:noFill/>
          <a:ln w="9525">
            <a:noFill/>
            <a:miter lim="800000"/>
            <a:headEnd/>
            <a:tailEnd/>
          </a:ln>
        </p:spPr>
        <p:txBody>
          <a:bodyPr>
            <a:prstTxWarp prst="textNoShape">
              <a:avLst/>
            </a:prstTxWarp>
            <a:spAutoFit/>
          </a:bodyPr>
          <a:lstStyle/>
          <a:p>
            <a:r>
              <a:rPr lang="en-US" sz="2000" b="0" dirty="0">
                <a:latin typeface="Helvetica" pitchFamily="33" charset="0"/>
              </a:rPr>
              <a:t>D.J. </a:t>
            </a:r>
            <a:r>
              <a:rPr lang="en-US" sz="2000" b="0" dirty="0" err="1">
                <a:latin typeface="Helvetica" pitchFamily="33" charset="0"/>
              </a:rPr>
              <a:t>Prockop</a:t>
            </a:r>
            <a:r>
              <a:rPr lang="en-US" sz="2000" b="0" dirty="0">
                <a:latin typeface="Helvetica" pitchFamily="33" charset="0"/>
              </a:rPr>
              <a:t> </a:t>
            </a:r>
            <a:r>
              <a:rPr lang="en-US" sz="2000" b="0" i="1" dirty="0" err="1">
                <a:latin typeface="Helvetica" pitchFamily="33" charset="0"/>
              </a:rPr>
              <a:t>Annu</a:t>
            </a:r>
            <a:r>
              <a:rPr lang="en-US" sz="2000" b="0" i="1" dirty="0">
                <a:latin typeface="Helvetica" pitchFamily="33" charset="0"/>
              </a:rPr>
              <a:t> Rev </a:t>
            </a:r>
            <a:r>
              <a:rPr lang="en-US" sz="2000" b="0" i="1" dirty="0" err="1">
                <a:latin typeface="Helvetica" pitchFamily="33" charset="0"/>
              </a:rPr>
              <a:t>Biochemritis</a:t>
            </a:r>
            <a:r>
              <a:rPr lang="en-US" sz="2000" b="0" i="1" dirty="0">
                <a:latin typeface="Helvetica" pitchFamily="33" charset="0"/>
              </a:rPr>
              <a:t> Res </a:t>
            </a:r>
            <a:r>
              <a:rPr lang="en-US" sz="2000" b="0" dirty="0">
                <a:latin typeface="Helvetica" pitchFamily="33" charset="0"/>
              </a:rPr>
              <a:t>64:403 (1995)</a:t>
            </a:r>
          </a:p>
          <a:p>
            <a:r>
              <a:rPr lang="en-US" sz="2000" b="0" dirty="0">
                <a:latin typeface="Helvetica" pitchFamily="33" charset="0"/>
              </a:rPr>
              <a:t>D. Eyre </a:t>
            </a:r>
            <a:r>
              <a:rPr lang="en-US" sz="2000" b="0" i="1" dirty="0">
                <a:latin typeface="Helvetica" pitchFamily="33" charset="0"/>
              </a:rPr>
              <a:t>Arthritis Res </a:t>
            </a:r>
            <a:r>
              <a:rPr lang="en-US" sz="2000" b="0" dirty="0">
                <a:latin typeface="Helvetica" pitchFamily="33" charset="0"/>
              </a:rPr>
              <a:t>4:30 (2002)</a:t>
            </a:r>
          </a:p>
        </p:txBody>
      </p:sp>
      <p:pic>
        <p:nvPicPr>
          <p:cNvPr id="39941" name="Picture 11"/>
          <p:cNvPicPr>
            <a:picLocks noChangeAspect="1" noChangeArrowheads="1"/>
          </p:cNvPicPr>
          <p:nvPr/>
        </p:nvPicPr>
        <p:blipFill>
          <a:blip r:embed="rId3"/>
          <a:srcRect/>
          <a:stretch>
            <a:fillRect/>
          </a:stretch>
        </p:blipFill>
        <p:spPr bwMode="auto">
          <a:xfrm rot="-5400000">
            <a:off x="5187951" y="1995487"/>
            <a:ext cx="4779962" cy="2506663"/>
          </a:xfrm>
          <a:prstGeom prst="rect">
            <a:avLst/>
          </a:prstGeom>
          <a:noFill/>
          <a:ln w="9525">
            <a:noFill/>
            <a:miter lim="800000"/>
            <a:headEnd/>
            <a:tailEnd/>
          </a:ln>
        </p:spPr>
      </p:pic>
      <p:sp>
        <p:nvSpPr>
          <p:cNvPr id="85004" name="Rectangle 12"/>
          <p:cNvSpPr>
            <a:spLocks noGrp="1" noChangeArrowheads="1"/>
          </p:cNvSpPr>
          <p:nvPr>
            <p:ph type="body" idx="1"/>
          </p:nvPr>
        </p:nvSpPr>
        <p:spPr>
          <a:xfrm>
            <a:off x="228600" y="1219200"/>
            <a:ext cx="8305800" cy="4114800"/>
          </a:xfrm>
        </p:spPr>
        <p:txBody>
          <a:bodyPr/>
          <a:lstStyle/>
          <a:p>
            <a:pPr>
              <a:lnSpc>
                <a:spcPct val="90000"/>
              </a:lnSpc>
            </a:pPr>
            <a:r>
              <a:rPr lang="en-US" sz="2400" dirty="0" smtClean="0">
                <a:latin typeface="Helvetica" pitchFamily="33" charset="0"/>
                <a:ea typeface="ＭＳ Ｐゴシック" pitchFamily="33" charset="-128"/>
                <a:cs typeface="ＭＳ Ｐゴシック" pitchFamily="33" charset="-128"/>
              </a:rPr>
              <a:t>Collagen types vary in</a:t>
            </a:r>
          </a:p>
          <a:p>
            <a:pPr lvl="1">
              <a:lnSpc>
                <a:spcPct val="90000"/>
              </a:lnSpc>
            </a:pPr>
            <a:r>
              <a:rPr lang="en-US" sz="2000" dirty="0" smtClean="0">
                <a:latin typeface="Helvetica" pitchFamily="33" charset="0"/>
              </a:rPr>
              <a:t>location</a:t>
            </a:r>
          </a:p>
          <a:p>
            <a:pPr lvl="1">
              <a:lnSpc>
                <a:spcPct val="90000"/>
              </a:lnSpc>
            </a:pPr>
            <a:r>
              <a:rPr lang="en-US" sz="2000" dirty="0" err="1" smtClean="0">
                <a:latin typeface="Helvetica" pitchFamily="33" charset="0"/>
              </a:rPr>
              <a:t>glycoslyation</a:t>
            </a:r>
            <a:endParaRPr lang="en-US" sz="2000" dirty="0" smtClean="0">
              <a:latin typeface="Helvetica" pitchFamily="33" charset="0"/>
            </a:endParaRPr>
          </a:p>
          <a:p>
            <a:pPr lvl="1">
              <a:lnSpc>
                <a:spcPct val="90000"/>
              </a:lnSpc>
            </a:pPr>
            <a:r>
              <a:rPr lang="en-US" sz="2000" dirty="0" smtClean="0">
                <a:latin typeface="Helvetica" pitchFamily="33" charset="0"/>
              </a:rPr>
              <a:t>higher-order structure</a:t>
            </a:r>
          </a:p>
          <a:p>
            <a:pPr lvl="1">
              <a:lnSpc>
                <a:spcPct val="90000"/>
              </a:lnSpc>
            </a:pPr>
            <a:r>
              <a:rPr lang="en-US" sz="2000" dirty="0" smtClean="0">
                <a:latin typeface="Helvetica" pitchFamily="33" charset="0"/>
              </a:rPr>
              <a:t>homo</a:t>
            </a:r>
            <a:r>
              <a:rPr lang="en-US" sz="2000" dirty="0">
                <a:latin typeface="Helvetica" pitchFamily="33" charset="0"/>
              </a:rPr>
              <a:t>- (II) or hetero- (I)</a:t>
            </a:r>
            <a:r>
              <a:rPr lang="en-US" sz="2000" dirty="0" smtClean="0">
                <a:latin typeface="Helvetica" pitchFamily="33" charset="0"/>
              </a:rPr>
              <a:t> </a:t>
            </a:r>
            <a:r>
              <a:rPr lang="en-US" sz="2000" dirty="0" err="1" smtClean="0">
                <a:latin typeface="Helvetica" pitchFamily="33" charset="0"/>
              </a:rPr>
              <a:t>trimers</a:t>
            </a:r>
            <a:endParaRPr lang="en-US" sz="2000" dirty="0" smtClean="0">
              <a:latin typeface="Helvetica" pitchFamily="33" charset="0"/>
            </a:endParaRPr>
          </a:p>
          <a:p>
            <a:pPr>
              <a:lnSpc>
                <a:spcPct val="90000"/>
              </a:lnSpc>
            </a:pPr>
            <a:r>
              <a:rPr lang="en-US" sz="2400" dirty="0" smtClean="0">
                <a:latin typeface="Helvetica" pitchFamily="33" charset="0"/>
                <a:ea typeface="ＭＳ Ｐゴシック" pitchFamily="33" charset="-128"/>
                <a:cs typeface="ＭＳ Ｐゴシック" pitchFamily="33" charset="-128"/>
              </a:rPr>
              <a:t>Cartilage collagens</a:t>
            </a:r>
            <a:endParaRPr lang="en-US" sz="2000" dirty="0" smtClean="0">
              <a:latin typeface="Helvetica" pitchFamily="33" charset="0"/>
              <a:ea typeface="ＭＳ Ｐゴシック" pitchFamily="33" charset="-128"/>
              <a:cs typeface="ＭＳ Ｐゴシック" pitchFamily="33" charset="-128"/>
            </a:endParaRPr>
          </a:p>
          <a:p>
            <a:pPr lvl="1">
              <a:lnSpc>
                <a:spcPct val="90000"/>
              </a:lnSpc>
            </a:pPr>
            <a:r>
              <a:rPr lang="en-US" sz="2000" dirty="0">
                <a:latin typeface="Helvetica" pitchFamily="33" charset="0"/>
              </a:rPr>
              <a:t>Type II</a:t>
            </a:r>
            <a:r>
              <a:rPr lang="en-US" sz="2000" dirty="0" smtClean="0">
                <a:latin typeface="Helvetica" pitchFamily="33" charset="0"/>
              </a:rPr>
              <a:t> with </a:t>
            </a:r>
            <a:r>
              <a:rPr lang="en-US" sz="2000" dirty="0">
                <a:latin typeface="Helvetica" pitchFamily="33" charset="0"/>
              </a:rPr>
              <a:t>IX and XI </a:t>
            </a:r>
          </a:p>
          <a:p>
            <a:pPr lvl="1">
              <a:lnSpc>
                <a:spcPct val="90000"/>
              </a:lnSpc>
            </a:pPr>
            <a:r>
              <a:rPr lang="en-US" sz="2000" dirty="0">
                <a:latin typeface="Helvetica" pitchFamily="33" charset="0"/>
              </a:rPr>
              <a:t>exact roles of IX and XI unknown </a:t>
            </a:r>
            <a:endParaRPr lang="en-US" sz="2000" dirty="0" smtClean="0">
              <a:latin typeface="Helvetica" pitchFamily="33" charset="0"/>
            </a:endParaRPr>
          </a:p>
          <a:p>
            <a:pPr lvl="2">
              <a:lnSpc>
                <a:spcPct val="90000"/>
              </a:lnSpc>
              <a:buFont typeface="Wingdings" pitchFamily="33" charset="2"/>
              <a:buChar char="§"/>
            </a:pPr>
            <a:r>
              <a:rPr lang="en-US" sz="1800" dirty="0" smtClean="0">
                <a:latin typeface="Helvetica" pitchFamily="33" charset="0"/>
                <a:ea typeface="ＭＳ Ｐゴシック" pitchFamily="33" charset="-128"/>
              </a:rPr>
              <a:t>inter</a:t>
            </a:r>
            <a:r>
              <a:rPr lang="en-US" sz="1800" dirty="0">
                <a:latin typeface="Helvetica" pitchFamily="33" charset="0"/>
                <a:ea typeface="ＭＳ Ｐゴシック" pitchFamily="33" charset="-128"/>
              </a:rPr>
              <a:t>-</a:t>
            </a:r>
            <a:r>
              <a:rPr lang="en-US" sz="1800" dirty="0" err="1">
                <a:latin typeface="Helvetica" pitchFamily="33" charset="0"/>
                <a:ea typeface="ＭＳ Ｐゴシック" pitchFamily="33" charset="-128"/>
              </a:rPr>
              <a:t>fibrillar</a:t>
            </a:r>
            <a:r>
              <a:rPr lang="en-US" sz="1800" dirty="0">
                <a:latin typeface="Helvetica" pitchFamily="33" charset="0"/>
                <a:ea typeface="ＭＳ Ｐゴシック" pitchFamily="33" charset="-128"/>
              </a:rPr>
              <a:t> cross-links</a:t>
            </a:r>
            <a:endParaRPr lang="en-US" sz="1800" dirty="0" smtClean="0">
              <a:latin typeface="Helvetica" pitchFamily="33" charset="0"/>
              <a:ea typeface="ＭＳ Ｐゴシック" pitchFamily="33" charset="-128"/>
            </a:endParaRPr>
          </a:p>
          <a:p>
            <a:pPr lvl="2">
              <a:lnSpc>
                <a:spcPct val="90000"/>
              </a:lnSpc>
              <a:buFont typeface="Wingdings" pitchFamily="33" charset="2"/>
              <a:buChar char="§"/>
            </a:pPr>
            <a:r>
              <a:rPr lang="en-US" sz="1800" dirty="0" smtClean="0">
                <a:latin typeface="Helvetica" pitchFamily="33" charset="0"/>
                <a:ea typeface="ＭＳ Ｐゴシック" pitchFamily="33" charset="-128"/>
              </a:rPr>
              <a:t>modulate fibril diameter</a:t>
            </a:r>
          </a:p>
          <a:p>
            <a:pPr lvl="2">
              <a:lnSpc>
                <a:spcPct val="90000"/>
              </a:lnSpc>
              <a:buFont typeface="Wingdings" pitchFamily="33" charset="2"/>
              <a:buChar char="§"/>
            </a:pPr>
            <a:r>
              <a:rPr lang="en-US" sz="1800" dirty="0" smtClean="0">
                <a:latin typeface="Helvetica" pitchFamily="33" charset="0"/>
                <a:ea typeface="ＭＳ Ｐゴシック" pitchFamily="33" charset="-128"/>
              </a:rPr>
              <a:t>integration with rest of ECM</a:t>
            </a:r>
          </a:p>
          <a:p>
            <a:pPr lvl="1">
              <a:lnSpc>
                <a:spcPct val="90000"/>
              </a:lnSpc>
            </a:pPr>
            <a:r>
              <a:rPr lang="en-US" sz="2000" dirty="0" err="1" smtClean="0">
                <a:latin typeface="Helvetica" pitchFamily="33" charset="0"/>
              </a:rPr>
              <a:t>others(III</a:t>
            </a:r>
            <a:r>
              <a:rPr lang="en-US" sz="2000" dirty="0">
                <a:latin typeface="Helvetica" pitchFamily="33" charset="0"/>
              </a:rPr>
              <a:t>, VI, X, XII,</a:t>
            </a:r>
            <a:r>
              <a:rPr lang="en-US" sz="2000" dirty="0" smtClean="0">
                <a:latin typeface="Helvetica" pitchFamily="33" charset="0"/>
              </a:rPr>
              <a:t> XIV)</a:t>
            </a:r>
          </a:p>
          <a:p>
            <a:pPr>
              <a:lnSpc>
                <a:spcPct val="90000"/>
              </a:lnSpc>
            </a:pPr>
            <a:r>
              <a:rPr lang="en-US" sz="2400" dirty="0">
                <a:solidFill>
                  <a:srgbClr val="FF0000"/>
                </a:solidFill>
                <a:latin typeface="Helvetica" pitchFamily="33" charset="0"/>
                <a:ea typeface="ＭＳ Ｐゴシック" pitchFamily="33" charset="-128"/>
                <a:cs typeface="ＭＳ Ｐゴシック" pitchFamily="33" charset="-128"/>
              </a:rPr>
              <a:t>Little collagen turnover in adult cartilage</a:t>
            </a:r>
          </a:p>
        </p:txBody>
      </p:sp>
      <p:sp>
        <p:nvSpPr>
          <p:cNvPr id="39943" name="Text Box 13"/>
          <p:cNvSpPr txBox="1">
            <a:spLocks noChangeArrowheads="1"/>
          </p:cNvSpPr>
          <p:nvPr/>
        </p:nvSpPr>
        <p:spPr bwMode="auto">
          <a:xfrm>
            <a:off x="6934200" y="5638800"/>
            <a:ext cx="2057400" cy="396875"/>
          </a:xfrm>
          <a:prstGeom prst="rect">
            <a:avLst/>
          </a:prstGeom>
          <a:noFill/>
          <a:ln w="9525">
            <a:noFill/>
            <a:miter lim="800000"/>
            <a:headEnd/>
            <a:tailEnd/>
          </a:ln>
        </p:spPr>
        <p:txBody>
          <a:bodyPr>
            <a:prstTxWarp prst="textNoShape">
              <a:avLst/>
            </a:prstTxWarp>
            <a:spAutoFit/>
          </a:bodyPr>
          <a:lstStyle/>
          <a:p>
            <a:r>
              <a:rPr lang="en-US" sz="2000" b="0" dirty="0">
                <a:latin typeface="Helvetica" pitchFamily="33" charset="0"/>
              </a:rPr>
              <a:t>D. Eyre (2002)</a:t>
            </a:r>
          </a:p>
        </p:txBody>
      </p:sp>
      <p:sp>
        <p:nvSpPr>
          <p:cNvPr id="39944" name="Text Box 7"/>
          <p:cNvSpPr txBox="1">
            <a:spLocks noChangeArrowheads="1"/>
          </p:cNvSpPr>
          <p:nvPr/>
        </p:nvSpPr>
        <p:spPr bwMode="auto">
          <a:xfrm rot="-5400000">
            <a:off x="5856288" y="2528887"/>
            <a:ext cx="1003300" cy="523875"/>
          </a:xfrm>
          <a:prstGeom prst="rect">
            <a:avLst/>
          </a:prstGeom>
          <a:solidFill>
            <a:schemeClr val="bg1"/>
          </a:solidFill>
          <a:ln w="9525">
            <a:noFill/>
            <a:miter lim="800000"/>
            <a:headEnd/>
            <a:tailEnd/>
          </a:ln>
        </p:spPr>
        <p:txBody>
          <a:bodyPr wrap="none">
            <a:prstTxWarp prst="textNoShape">
              <a:avLst/>
            </a:prstTxWarp>
            <a:spAutoFit/>
          </a:bodyPr>
          <a:lstStyle/>
          <a:p>
            <a:r>
              <a:rPr lang="en-US" sz="2800">
                <a:solidFill>
                  <a:srgbClr val="000090"/>
                </a:solidFill>
                <a:latin typeface="Helvetica" pitchFamily="33" charset="0"/>
              </a:rPr>
              <a:t>CN II</a:t>
            </a:r>
          </a:p>
        </p:txBody>
      </p:sp>
      <p:sp>
        <p:nvSpPr>
          <p:cNvPr id="39945" name="Text Box 7"/>
          <p:cNvSpPr txBox="1">
            <a:spLocks noChangeArrowheads="1"/>
          </p:cNvSpPr>
          <p:nvPr/>
        </p:nvSpPr>
        <p:spPr bwMode="auto">
          <a:xfrm rot="-5400000">
            <a:off x="7996238" y="1611312"/>
            <a:ext cx="1143000" cy="523875"/>
          </a:xfrm>
          <a:prstGeom prst="rect">
            <a:avLst/>
          </a:prstGeom>
          <a:solidFill>
            <a:schemeClr val="bg1"/>
          </a:solidFill>
          <a:ln w="9525">
            <a:noFill/>
            <a:miter lim="800000"/>
            <a:headEnd/>
            <a:tailEnd/>
          </a:ln>
        </p:spPr>
        <p:txBody>
          <a:bodyPr wrap="none">
            <a:prstTxWarp prst="textNoShape">
              <a:avLst/>
            </a:prstTxWarp>
            <a:spAutoFit/>
          </a:bodyPr>
          <a:lstStyle/>
          <a:p>
            <a:r>
              <a:rPr lang="en-US" sz="2800">
                <a:solidFill>
                  <a:srgbClr val="000090"/>
                </a:solidFill>
                <a:latin typeface="Helvetica" pitchFamily="33" charset="0"/>
              </a:rPr>
              <a:t>CN XI</a:t>
            </a:r>
          </a:p>
        </p:txBody>
      </p:sp>
      <p:sp>
        <p:nvSpPr>
          <p:cNvPr id="39946" name="Text Box 7"/>
          <p:cNvSpPr txBox="1">
            <a:spLocks noChangeArrowheads="1"/>
          </p:cNvSpPr>
          <p:nvPr/>
        </p:nvSpPr>
        <p:spPr bwMode="auto">
          <a:xfrm rot="-5400000">
            <a:off x="8081963" y="3509962"/>
            <a:ext cx="1143000" cy="523875"/>
          </a:xfrm>
          <a:prstGeom prst="rect">
            <a:avLst/>
          </a:prstGeom>
          <a:solidFill>
            <a:schemeClr val="bg1"/>
          </a:solidFill>
          <a:ln w="9525">
            <a:noFill/>
            <a:miter lim="800000"/>
            <a:headEnd/>
            <a:tailEnd/>
          </a:ln>
        </p:spPr>
        <p:txBody>
          <a:bodyPr wrap="none">
            <a:prstTxWarp prst="textNoShape">
              <a:avLst/>
            </a:prstTxWarp>
            <a:spAutoFit/>
          </a:bodyPr>
          <a:lstStyle/>
          <a:p>
            <a:r>
              <a:rPr lang="en-US" sz="2800">
                <a:solidFill>
                  <a:srgbClr val="000090"/>
                </a:solidFill>
                <a:latin typeface="Helvetica" pitchFamily="33" charset="0"/>
              </a:rPr>
              <a:t>CN XI</a:t>
            </a:r>
          </a:p>
        </p:txBody>
      </p:sp>
      <p:cxnSp>
        <p:nvCxnSpPr>
          <p:cNvPr id="39947" name="Straight Arrow Connector 11"/>
          <p:cNvCxnSpPr>
            <a:cxnSpLocks noChangeShapeType="1"/>
          </p:cNvCxnSpPr>
          <p:nvPr/>
        </p:nvCxnSpPr>
        <p:spPr bwMode="auto">
          <a:xfrm rot="10800000" flipV="1">
            <a:off x="7391400" y="4114800"/>
            <a:ext cx="990600" cy="304800"/>
          </a:xfrm>
          <a:prstGeom prst="straightConnector1">
            <a:avLst/>
          </a:prstGeom>
          <a:noFill/>
          <a:ln w="25400">
            <a:solidFill>
              <a:srgbClr val="000090"/>
            </a:solidFill>
            <a:round/>
            <a:headEnd/>
            <a:tailEnd type="arrow" w="med" len="med"/>
          </a:ln>
        </p:spPr>
      </p:cxnSp>
    </p:spTree>
  </p:cSld>
  <p:clrMapOvr>
    <a:masterClrMapping/>
  </p:clrMapOvr>
  <p:transition xmlns:p14="http://schemas.microsoft.com/office/powerpoint/2010/main" advTm="17496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0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50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500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500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50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00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500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500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500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500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500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500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500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218D4A16-0CE7-B147-B1CD-EF42577CE7B3}" type="slidenum">
              <a:rPr lang="en-US"/>
              <a:pPr/>
              <a:t>19</a:t>
            </a:fld>
            <a:endParaRPr lang="en-US"/>
          </a:p>
        </p:txBody>
      </p:sp>
      <p:sp>
        <p:nvSpPr>
          <p:cNvPr id="40963" name="Rectangle 2"/>
          <p:cNvSpPr>
            <a:spLocks noGrp="1" noChangeArrowheads="1"/>
          </p:cNvSpPr>
          <p:nvPr>
            <p:ph type="title"/>
          </p:nvPr>
        </p:nvSpPr>
        <p:spPr>
          <a:xfrm>
            <a:off x="685800" y="152400"/>
            <a:ext cx="7772400" cy="1143000"/>
          </a:xfrm>
        </p:spPr>
        <p:txBody>
          <a:bodyPr/>
          <a:lstStyle/>
          <a:p>
            <a:r>
              <a:rPr lang="en-US" sz="3600" dirty="0" err="1" smtClean="0">
                <a:latin typeface="Helvetica" pitchFamily="33" charset="0"/>
                <a:ea typeface="ＭＳ Ｐゴシック" pitchFamily="33" charset="-128"/>
                <a:cs typeface="ＭＳ Ｐゴシック" pitchFamily="33" charset="-128"/>
              </a:rPr>
              <a:t>Proteoglycans</a:t>
            </a:r>
            <a:r>
              <a:rPr lang="en-US" sz="3600" dirty="0" smtClean="0">
                <a:latin typeface="Helvetica" pitchFamily="33" charset="0"/>
                <a:ea typeface="ＭＳ Ｐゴシック" pitchFamily="33" charset="-128"/>
                <a:cs typeface="ＭＳ Ｐゴシック" pitchFamily="33" charset="-128"/>
              </a:rPr>
              <a:t> are bulky and charged</a:t>
            </a:r>
            <a:endParaRPr lang="en-US" dirty="0" smtClean="0">
              <a:ea typeface="ＭＳ Ｐゴシック" pitchFamily="33" charset="-128"/>
              <a:cs typeface="ＭＳ Ｐゴシック" pitchFamily="33" charset="-128"/>
            </a:endParaRPr>
          </a:p>
        </p:txBody>
      </p:sp>
      <p:sp>
        <p:nvSpPr>
          <p:cNvPr id="40964" name="Text Box 17"/>
          <p:cNvSpPr txBox="1">
            <a:spLocks noChangeArrowheads="1"/>
          </p:cNvSpPr>
          <p:nvPr/>
        </p:nvSpPr>
        <p:spPr bwMode="auto">
          <a:xfrm>
            <a:off x="6296025" y="2986088"/>
            <a:ext cx="2582863" cy="671512"/>
          </a:xfrm>
          <a:prstGeom prst="rect">
            <a:avLst/>
          </a:prstGeom>
          <a:noFill/>
          <a:ln w="9525">
            <a:noFill/>
            <a:miter lim="800000"/>
            <a:headEnd/>
            <a:tailEnd/>
          </a:ln>
        </p:spPr>
        <p:txBody>
          <a:bodyPr wrap="none">
            <a:prstTxWarp prst="textNoShape">
              <a:avLst/>
            </a:prstTxWarp>
            <a:spAutoFit/>
          </a:bodyPr>
          <a:lstStyle/>
          <a:p>
            <a:pPr algn="ctr"/>
            <a:r>
              <a:rPr lang="en-US" sz="2000">
                <a:solidFill>
                  <a:schemeClr val="accent2"/>
                </a:solidFill>
                <a:latin typeface="Helvetica" pitchFamily="33" charset="0"/>
              </a:rPr>
              <a:t>Chondroitin sulfate </a:t>
            </a:r>
          </a:p>
          <a:p>
            <a:pPr algn="ctr"/>
            <a:r>
              <a:rPr lang="en-US" sz="1800" b="0">
                <a:latin typeface="Helvetica" pitchFamily="33" charset="0"/>
              </a:rPr>
              <a:t>(public domain image)</a:t>
            </a:r>
            <a:endParaRPr lang="en-US" sz="1800" b="0"/>
          </a:p>
        </p:txBody>
      </p:sp>
      <p:pic>
        <p:nvPicPr>
          <p:cNvPr id="40965" name="Picture 23" descr="CS.tiff                                                        000353AAMacintosh HD                   BCFB4E1D:"/>
          <p:cNvPicPr>
            <a:picLocks noChangeAspect="1" noChangeArrowheads="1"/>
          </p:cNvPicPr>
          <p:nvPr/>
        </p:nvPicPr>
        <p:blipFill>
          <a:blip r:embed="rId3"/>
          <a:srcRect/>
          <a:stretch>
            <a:fillRect/>
          </a:stretch>
        </p:blipFill>
        <p:spPr bwMode="auto">
          <a:xfrm>
            <a:off x="6096000" y="1449388"/>
            <a:ext cx="2743200" cy="1536700"/>
          </a:xfrm>
          <a:prstGeom prst="rect">
            <a:avLst/>
          </a:prstGeom>
          <a:noFill/>
          <a:ln w="9525">
            <a:noFill/>
            <a:miter lim="800000"/>
            <a:headEnd/>
            <a:tailEnd/>
          </a:ln>
        </p:spPr>
      </p:pic>
      <p:sp>
        <p:nvSpPr>
          <p:cNvPr id="40966" name="Rectangle 24"/>
          <p:cNvSpPr>
            <a:spLocks noGrp="1" noChangeArrowheads="1"/>
          </p:cNvSpPr>
          <p:nvPr>
            <p:ph type="body" idx="1"/>
          </p:nvPr>
        </p:nvSpPr>
        <p:spPr>
          <a:xfrm>
            <a:off x="152400" y="1447800"/>
            <a:ext cx="7162800" cy="2286000"/>
          </a:xfrm>
        </p:spPr>
        <p:txBody>
          <a:bodyPr/>
          <a:lstStyle/>
          <a:p>
            <a:pPr>
              <a:lnSpc>
                <a:spcPct val="90000"/>
              </a:lnSpc>
            </a:pPr>
            <a:r>
              <a:rPr lang="en-US" sz="2400" dirty="0" smtClean="0">
                <a:latin typeface="Helvetica" pitchFamily="33" charset="0"/>
                <a:ea typeface="ＭＳ Ｐゴシック" pitchFamily="33" charset="-128"/>
                <a:cs typeface="ＭＳ Ｐゴシック" pitchFamily="33" charset="-128"/>
              </a:rPr>
              <a:t>PG: proteins </a:t>
            </a:r>
            <a:r>
              <a:rPr lang="en-US" sz="2400" dirty="0">
                <a:latin typeface="Helvetica" pitchFamily="33" charset="0"/>
                <a:ea typeface="ＭＳ Ｐゴシック" pitchFamily="33" charset="-128"/>
                <a:cs typeface="ＭＳ Ｐゴシック" pitchFamily="33" charset="-128"/>
              </a:rPr>
              <a:t>with GAG side chains</a:t>
            </a:r>
            <a:endParaRPr lang="en-US" sz="2000" dirty="0">
              <a:latin typeface="Helvetica" pitchFamily="33" charset="0"/>
              <a:ea typeface="ＭＳ Ｐゴシック" pitchFamily="33" charset="-128"/>
              <a:cs typeface="ＭＳ Ｐゴシック" pitchFamily="33" charset="-128"/>
            </a:endParaRPr>
          </a:p>
          <a:p>
            <a:pPr lvl="1">
              <a:lnSpc>
                <a:spcPct val="90000"/>
              </a:lnSpc>
            </a:pPr>
            <a:r>
              <a:rPr lang="en-US" sz="2000" dirty="0">
                <a:latin typeface="Helvetica" pitchFamily="33" charset="0"/>
              </a:rPr>
              <a:t>GAG is </a:t>
            </a:r>
            <a:r>
              <a:rPr lang="en-US" sz="2000" dirty="0" err="1">
                <a:latin typeface="Helvetica" pitchFamily="33" charset="0"/>
              </a:rPr>
              <a:t>glycosaminoglycan</a:t>
            </a:r>
            <a:endParaRPr lang="en-US" sz="2000" dirty="0">
              <a:latin typeface="Helvetica" pitchFamily="33" charset="0"/>
            </a:endParaRPr>
          </a:p>
          <a:p>
            <a:pPr lvl="1">
              <a:lnSpc>
                <a:spcPct val="90000"/>
              </a:lnSpc>
            </a:pPr>
            <a:r>
              <a:rPr lang="en-US" sz="2000" dirty="0">
                <a:latin typeface="Helvetica" pitchFamily="33" charset="0"/>
              </a:rPr>
              <a:t>many charged groups: COO</a:t>
            </a:r>
            <a:r>
              <a:rPr lang="en-US" sz="2000" b="1" baseline="30000" dirty="0">
                <a:latin typeface="Helvetica" pitchFamily="33" charset="0"/>
              </a:rPr>
              <a:t>-</a:t>
            </a:r>
            <a:r>
              <a:rPr lang="en-US" sz="2000" b="1" dirty="0" smtClean="0">
                <a:latin typeface="Helvetica" pitchFamily="33" charset="0"/>
              </a:rPr>
              <a:t> , </a:t>
            </a:r>
            <a:r>
              <a:rPr lang="en-US" sz="2000" dirty="0" smtClean="0">
                <a:latin typeface="Helvetica" pitchFamily="33" charset="0"/>
              </a:rPr>
              <a:t>SO</a:t>
            </a:r>
            <a:r>
              <a:rPr lang="en-US" sz="2000" baseline="-25000" dirty="0" smtClean="0">
                <a:latin typeface="Helvetica" pitchFamily="33" charset="0"/>
              </a:rPr>
              <a:t>3</a:t>
            </a:r>
            <a:r>
              <a:rPr lang="en-US" sz="2000" b="1" baseline="30000" dirty="0" smtClean="0">
                <a:latin typeface="Helvetica" pitchFamily="33" charset="0"/>
              </a:rPr>
              <a:t>-</a:t>
            </a:r>
          </a:p>
          <a:p>
            <a:pPr lvl="1">
              <a:lnSpc>
                <a:spcPct val="90000"/>
              </a:lnSpc>
            </a:pPr>
            <a:r>
              <a:rPr lang="en-US" sz="2000" dirty="0" smtClean="0">
                <a:latin typeface="Helvetica" pitchFamily="33" charset="0"/>
              </a:rPr>
              <a:t>electrostatic repulsion</a:t>
            </a:r>
          </a:p>
          <a:p>
            <a:pPr>
              <a:lnSpc>
                <a:spcPct val="90000"/>
              </a:lnSpc>
            </a:pPr>
            <a:r>
              <a:rPr lang="en-US" sz="2400" dirty="0" smtClean="0">
                <a:latin typeface="Helvetica" pitchFamily="33" charset="0"/>
                <a:ea typeface="ＭＳ Ｐゴシック" pitchFamily="33" charset="-128"/>
                <a:cs typeface="ＭＳ Ｐゴシック" pitchFamily="33" charset="-128"/>
              </a:rPr>
              <a:t>Main cartilage PG is </a:t>
            </a:r>
            <a:r>
              <a:rPr lang="en-US" sz="2400" dirty="0" err="1">
                <a:latin typeface="Helvetica" pitchFamily="33" charset="0"/>
                <a:ea typeface="ＭＳ Ｐゴシック" pitchFamily="33" charset="-128"/>
                <a:cs typeface="ＭＳ Ｐゴシック" pitchFamily="33" charset="-128"/>
              </a:rPr>
              <a:t>aggrecan</a:t>
            </a:r>
            <a:endParaRPr lang="en-US" sz="2400" dirty="0">
              <a:latin typeface="Helvetica" pitchFamily="33" charset="0"/>
              <a:ea typeface="ＭＳ Ｐゴシック" pitchFamily="33" charset="-128"/>
              <a:cs typeface="ＭＳ Ｐゴシック" pitchFamily="33" charset="-128"/>
            </a:endParaRPr>
          </a:p>
          <a:p>
            <a:pPr lvl="1">
              <a:lnSpc>
                <a:spcPct val="90000"/>
              </a:lnSpc>
            </a:pPr>
            <a:r>
              <a:rPr lang="en-US" sz="2000" dirty="0">
                <a:latin typeface="Helvetica" pitchFamily="33" charset="0"/>
              </a:rPr>
              <a:t>GAG is primarily </a:t>
            </a:r>
            <a:r>
              <a:rPr lang="en-US" sz="2000" dirty="0" err="1">
                <a:latin typeface="Helvetica" pitchFamily="33" charset="0"/>
              </a:rPr>
              <a:t>chondroitin</a:t>
            </a:r>
            <a:r>
              <a:rPr lang="en-US" sz="2000" dirty="0">
                <a:latin typeface="Helvetica" pitchFamily="33" charset="0"/>
              </a:rPr>
              <a:t> sulfate (CS</a:t>
            </a:r>
            <a:r>
              <a:rPr lang="en-US" sz="2000" dirty="0" smtClean="0">
                <a:latin typeface="Helvetica" pitchFamily="33" charset="0"/>
              </a:rPr>
              <a:t>)</a:t>
            </a:r>
          </a:p>
          <a:p>
            <a:pPr lvl="1">
              <a:lnSpc>
                <a:spcPct val="90000"/>
              </a:lnSpc>
            </a:pPr>
            <a:r>
              <a:rPr lang="en-US" sz="2000" dirty="0" err="1" smtClean="0">
                <a:latin typeface="Helvetica" pitchFamily="33" charset="0"/>
              </a:rPr>
              <a:t>aggrecans</a:t>
            </a:r>
            <a:r>
              <a:rPr lang="en-US" sz="2000" dirty="0" smtClean="0">
                <a:latin typeface="Helvetica" pitchFamily="33" charset="0"/>
              </a:rPr>
              <a:t> polymerize via </a:t>
            </a:r>
            <a:r>
              <a:rPr lang="en-US" sz="2000" dirty="0" err="1" smtClean="0">
                <a:latin typeface="Helvetica" pitchFamily="33" charset="0"/>
              </a:rPr>
              <a:t>hyaluronin</a:t>
            </a:r>
            <a:r>
              <a:rPr lang="en-US" sz="2000" dirty="0" smtClean="0">
                <a:latin typeface="Helvetica" pitchFamily="33" charset="0"/>
              </a:rPr>
              <a:t> (HA)</a:t>
            </a:r>
            <a:endParaRPr lang="en-US" sz="2000" dirty="0">
              <a:latin typeface="Helvetica" pitchFamily="33" charset="0"/>
            </a:endParaRPr>
          </a:p>
        </p:txBody>
      </p:sp>
      <p:grpSp>
        <p:nvGrpSpPr>
          <p:cNvPr id="2" name="Group 30"/>
          <p:cNvGrpSpPr>
            <a:grpSpLocks/>
          </p:cNvGrpSpPr>
          <p:nvPr/>
        </p:nvGrpSpPr>
        <p:grpSpPr bwMode="auto">
          <a:xfrm>
            <a:off x="152400" y="4151313"/>
            <a:ext cx="8610600" cy="1487487"/>
            <a:chOff x="96" y="2001"/>
            <a:chExt cx="5424" cy="937"/>
          </a:xfrm>
        </p:grpSpPr>
        <p:sp>
          <p:nvSpPr>
            <p:cNvPr id="40968" name="Text Box 7"/>
            <p:cNvSpPr txBox="1">
              <a:spLocks noChangeArrowheads="1"/>
            </p:cNvSpPr>
            <p:nvPr/>
          </p:nvSpPr>
          <p:spPr bwMode="auto">
            <a:xfrm>
              <a:off x="96" y="2001"/>
              <a:ext cx="1779" cy="269"/>
            </a:xfrm>
            <a:prstGeom prst="rect">
              <a:avLst/>
            </a:prstGeom>
            <a:noFill/>
            <a:ln w="9525">
              <a:noFill/>
              <a:miter lim="800000"/>
              <a:headEnd/>
              <a:tailEnd/>
            </a:ln>
          </p:spPr>
          <p:txBody>
            <a:bodyPr wrap="none">
              <a:prstTxWarp prst="textNoShape">
                <a:avLst/>
              </a:prstTxWarp>
              <a:spAutoFit/>
            </a:bodyPr>
            <a:lstStyle/>
            <a:p>
              <a:r>
                <a:rPr lang="en-US" sz="2200" dirty="0" err="1">
                  <a:latin typeface="Helvetica" pitchFamily="33" charset="0"/>
                </a:rPr>
                <a:t>Aggrecan</a:t>
              </a:r>
              <a:r>
                <a:rPr lang="en-US" sz="2200" dirty="0">
                  <a:latin typeface="Helvetica" pitchFamily="33" charset="0"/>
                </a:rPr>
                <a:t> monomer</a:t>
              </a:r>
              <a:endParaRPr lang="en-US" sz="2000" dirty="0"/>
            </a:p>
          </p:txBody>
        </p:sp>
        <p:pic>
          <p:nvPicPr>
            <p:cNvPr id="40969" name="Picture 9"/>
            <p:cNvPicPr>
              <a:picLocks noChangeAspect="1" noChangeArrowheads="1"/>
            </p:cNvPicPr>
            <p:nvPr/>
          </p:nvPicPr>
          <p:blipFill>
            <a:blip r:embed="rId4"/>
            <a:srcRect/>
            <a:stretch>
              <a:fillRect/>
            </a:stretch>
          </p:blipFill>
          <p:spPr bwMode="auto">
            <a:xfrm>
              <a:off x="1776" y="2304"/>
              <a:ext cx="3744" cy="610"/>
            </a:xfrm>
            <a:prstGeom prst="rect">
              <a:avLst/>
            </a:prstGeom>
            <a:noFill/>
            <a:ln w="9525">
              <a:noFill/>
              <a:miter lim="800000"/>
              <a:headEnd/>
              <a:tailEnd/>
            </a:ln>
          </p:spPr>
        </p:pic>
        <p:sp>
          <p:nvSpPr>
            <p:cNvPr id="40970" name="Text Box 13"/>
            <p:cNvSpPr txBox="1">
              <a:spLocks noChangeArrowheads="1"/>
            </p:cNvSpPr>
            <p:nvPr/>
          </p:nvSpPr>
          <p:spPr bwMode="auto">
            <a:xfrm>
              <a:off x="1901" y="2150"/>
              <a:ext cx="978" cy="250"/>
            </a:xfrm>
            <a:prstGeom prst="rect">
              <a:avLst/>
            </a:prstGeom>
            <a:noFill/>
            <a:ln w="9525">
              <a:noFill/>
              <a:miter lim="800000"/>
              <a:headEnd/>
              <a:tailEnd/>
            </a:ln>
          </p:spPr>
          <p:txBody>
            <a:bodyPr wrap="none">
              <a:prstTxWarp prst="textNoShape">
                <a:avLst/>
              </a:prstTxWarp>
              <a:spAutoFit/>
            </a:bodyPr>
            <a:lstStyle/>
            <a:p>
              <a:r>
                <a:rPr lang="en-US" sz="2000">
                  <a:solidFill>
                    <a:srgbClr val="910938"/>
                  </a:solidFill>
                  <a:latin typeface="Helvetica" pitchFamily="33" charset="0"/>
                </a:rPr>
                <a:t>HA-binding</a:t>
              </a:r>
              <a:endParaRPr lang="en-US" sz="2000"/>
            </a:p>
          </p:txBody>
        </p:sp>
        <p:sp>
          <p:nvSpPr>
            <p:cNvPr id="40971" name="Text Box 15"/>
            <p:cNvSpPr txBox="1">
              <a:spLocks noChangeArrowheads="1"/>
            </p:cNvSpPr>
            <p:nvPr/>
          </p:nvSpPr>
          <p:spPr bwMode="auto">
            <a:xfrm>
              <a:off x="3312" y="2064"/>
              <a:ext cx="89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Helvetica" pitchFamily="33" charset="0"/>
                </a:rPr>
                <a:t>CS chains</a:t>
              </a:r>
              <a:endParaRPr lang="en-US" sz="2000">
                <a:solidFill>
                  <a:schemeClr val="accent2"/>
                </a:solidFill>
              </a:endParaRPr>
            </a:p>
          </p:txBody>
        </p:sp>
        <p:sp>
          <p:nvSpPr>
            <p:cNvPr id="40972" name="Text Box 26"/>
            <p:cNvSpPr txBox="1">
              <a:spLocks noChangeArrowheads="1"/>
            </p:cNvSpPr>
            <p:nvPr/>
          </p:nvSpPr>
          <p:spPr bwMode="auto">
            <a:xfrm>
              <a:off x="240" y="2304"/>
              <a:ext cx="1488" cy="634"/>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R.V. Iozzo </a:t>
              </a:r>
              <a:r>
                <a:rPr lang="en-US" sz="2000" b="0" i="1">
                  <a:latin typeface="Helvetica" pitchFamily="33" charset="0"/>
                </a:rPr>
                <a:t>Annu Rev Biochem</a:t>
              </a:r>
              <a:r>
                <a:rPr lang="en-US" sz="2000" b="0">
                  <a:latin typeface="Helvetica" pitchFamily="33" charset="0"/>
                </a:rPr>
                <a:t> 67:609 (1998)</a:t>
              </a:r>
              <a:endParaRPr lang="en-US" sz="1800" b="0">
                <a:latin typeface="Helvetica" pitchFamily="33" charset="0"/>
              </a:endParaRPr>
            </a:p>
          </p:txBody>
        </p:sp>
      </p:grpSp>
    </p:spTree>
  </p:cSld>
  <p:clrMapOvr>
    <a:masterClrMapping/>
  </p:clrMapOvr>
  <p:transition xmlns:p14="http://schemas.microsoft.com/office/powerpoint/2010/main" advTm="1131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0B6BD9D-D3B7-9F46-9A05-90E5033295DA}" type="slidenum">
              <a:rPr lang="en-US"/>
              <a:pPr/>
              <a:t>2</a:t>
            </a:fld>
            <a:endParaRPr lang="en-US"/>
          </a:p>
        </p:txBody>
      </p:sp>
      <p:sp>
        <p:nvSpPr>
          <p:cNvPr id="16387" name="Rectangle 2"/>
          <p:cNvSpPr>
            <a:spLocks noGrp="1" noChangeArrowheads="1"/>
          </p:cNvSpPr>
          <p:nvPr>
            <p:ph type="title"/>
          </p:nvPr>
        </p:nvSpPr>
        <p:spPr>
          <a:xfrm>
            <a:off x="609600" y="304800"/>
            <a:ext cx="7772400" cy="1143000"/>
          </a:xfrm>
        </p:spPr>
        <p:txBody>
          <a:bodyPr/>
          <a:lstStyle/>
          <a:p>
            <a:r>
              <a:rPr lang="en-US" sz="3600" dirty="0" smtClean="0">
                <a:latin typeface="Helvetica" pitchFamily="33" charset="0"/>
                <a:ea typeface="ＭＳ Ｐゴシック" pitchFamily="33" charset="-128"/>
                <a:cs typeface="ＭＳ Ｐゴシック" pitchFamily="33" charset="-128"/>
              </a:rPr>
              <a:t>Lecture 1 review</a:t>
            </a:r>
            <a:endParaRPr lang="en-US" dirty="0" smtClean="0">
              <a:ea typeface="ＭＳ Ｐゴシック" pitchFamily="33" charset="-128"/>
              <a:cs typeface="ＭＳ Ｐゴシック" pitchFamily="33" charset="-128"/>
            </a:endParaRPr>
          </a:p>
        </p:txBody>
      </p:sp>
      <p:sp>
        <p:nvSpPr>
          <p:cNvPr id="16388" name="Rectangle 12"/>
          <p:cNvSpPr>
            <a:spLocks noGrp="1" noChangeArrowheads="1"/>
          </p:cNvSpPr>
          <p:nvPr>
            <p:ph type="body" idx="1"/>
          </p:nvPr>
        </p:nvSpPr>
        <p:spPr>
          <a:xfrm>
            <a:off x="457200" y="1905000"/>
            <a:ext cx="5638800" cy="4114800"/>
          </a:xfrm>
        </p:spPr>
        <p:txBody>
          <a:bodyPr/>
          <a:lstStyle/>
          <a:p>
            <a:r>
              <a:rPr lang="en-US" sz="2400" dirty="0" smtClean="0">
                <a:latin typeface="Helvetica" pitchFamily="33" charset="0"/>
                <a:ea typeface="ＭＳ Ｐゴシック" pitchFamily="33" charset="-128"/>
                <a:cs typeface="ＭＳ Ｐゴシック" pitchFamily="33" charset="-128"/>
              </a:rPr>
              <a:t>What is tissue engineering?</a:t>
            </a:r>
          </a:p>
          <a:p>
            <a:endParaRPr lang="en-US" sz="2400" dirty="0" smtClean="0">
              <a:latin typeface="Helvetica" pitchFamily="33" charset="0"/>
              <a:ea typeface="ＭＳ Ｐゴシック" pitchFamily="33" charset="-128"/>
              <a:cs typeface="ＭＳ Ｐゴシック" pitchFamily="33" charset="-128"/>
            </a:endParaRPr>
          </a:p>
          <a:p>
            <a:r>
              <a:rPr lang="en-US" sz="2400" dirty="0" smtClean="0">
                <a:latin typeface="Helvetica" pitchFamily="33" charset="0"/>
                <a:ea typeface="ＭＳ Ｐゴシック" pitchFamily="33" charset="-128"/>
                <a:cs typeface="ＭＳ Ｐゴシック" pitchFamily="33" charset="-128"/>
              </a:rPr>
              <a:t>Why is tissue engineering?</a:t>
            </a:r>
          </a:p>
          <a:p>
            <a:endParaRPr lang="en-US" sz="2400" dirty="0" smtClean="0">
              <a:latin typeface="Helvetica" pitchFamily="33" charset="0"/>
              <a:ea typeface="ＭＳ Ｐゴシック" pitchFamily="33" charset="-128"/>
              <a:cs typeface="ＭＳ Ｐゴシック" pitchFamily="33" charset="-128"/>
            </a:endParaRPr>
          </a:p>
          <a:p>
            <a:r>
              <a:rPr lang="en-US" sz="2400" dirty="0" smtClean="0">
                <a:latin typeface="Helvetica" pitchFamily="33" charset="0"/>
                <a:ea typeface="ＭＳ Ｐゴシック" pitchFamily="33" charset="-128"/>
                <a:cs typeface="ＭＳ Ｐゴシック" pitchFamily="33" charset="-128"/>
              </a:rPr>
              <a:t>Why care about cartilage?</a:t>
            </a:r>
          </a:p>
          <a:p>
            <a:endParaRPr lang="en-US" sz="2400" dirty="0" smtClean="0">
              <a:latin typeface="Helvetica" pitchFamily="33" charset="0"/>
              <a:ea typeface="ＭＳ Ｐゴシック" pitchFamily="33" charset="-128"/>
              <a:cs typeface="ＭＳ Ｐゴシック" pitchFamily="33" charset="-128"/>
            </a:endParaRPr>
          </a:p>
          <a:p>
            <a:r>
              <a:rPr lang="en-US" sz="2400" dirty="0" smtClean="0">
                <a:latin typeface="Helvetica" pitchFamily="33" charset="0"/>
                <a:ea typeface="ＭＳ Ｐゴシック" pitchFamily="33" charset="-128"/>
                <a:cs typeface="ＭＳ Ｐゴシック" pitchFamily="33" charset="-128"/>
              </a:rPr>
              <a:t>What are we asking in Module 3?</a:t>
            </a:r>
            <a:endParaRPr lang="en-US" sz="2000" dirty="0" smtClean="0">
              <a:latin typeface="Helvetica" pitchFamily="33" charset="0"/>
              <a:ea typeface="ＭＳ Ｐゴシック" pitchFamily="33" charset="-128"/>
              <a:cs typeface="ＭＳ Ｐゴシック" pitchFamily="33" charset="-128"/>
            </a:endParaRPr>
          </a:p>
          <a:p>
            <a:endParaRPr lang="en-US" dirty="0" smtClean="0">
              <a:ea typeface="ＭＳ Ｐゴシック" pitchFamily="33" charset="-128"/>
              <a:cs typeface="ＭＳ Ｐゴシック" pitchFamily="33" charset="-128"/>
            </a:endParaRPr>
          </a:p>
        </p:txBody>
      </p:sp>
      <p:grpSp>
        <p:nvGrpSpPr>
          <p:cNvPr id="16389" name="Group 181"/>
          <p:cNvGrpSpPr>
            <a:grpSpLocks/>
          </p:cNvGrpSpPr>
          <p:nvPr/>
        </p:nvGrpSpPr>
        <p:grpSpPr bwMode="auto">
          <a:xfrm>
            <a:off x="5562600" y="2286000"/>
            <a:ext cx="2325688" cy="885825"/>
            <a:chOff x="2519" y="3506"/>
            <a:chExt cx="1465" cy="558"/>
          </a:xfrm>
        </p:grpSpPr>
        <p:grpSp>
          <p:nvGrpSpPr>
            <p:cNvPr id="16390" name="Group 180"/>
            <p:cNvGrpSpPr>
              <a:grpSpLocks/>
            </p:cNvGrpSpPr>
            <p:nvPr/>
          </p:nvGrpSpPr>
          <p:grpSpPr bwMode="auto">
            <a:xfrm>
              <a:off x="2784" y="3506"/>
              <a:ext cx="1008" cy="558"/>
              <a:chOff x="2784" y="3506"/>
              <a:chExt cx="1008" cy="558"/>
            </a:xfrm>
          </p:grpSpPr>
          <p:grpSp>
            <p:nvGrpSpPr>
              <p:cNvPr id="16446" name="Group 43"/>
              <p:cNvGrpSpPr>
                <a:grpSpLocks noChangeAspect="1"/>
              </p:cNvGrpSpPr>
              <p:nvPr/>
            </p:nvGrpSpPr>
            <p:grpSpPr bwMode="auto">
              <a:xfrm>
                <a:off x="2784" y="3506"/>
                <a:ext cx="1008" cy="558"/>
                <a:chOff x="4897" y="3373"/>
                <a:chExt cx="578" cy="320"/>
              </a:xfrm>
            </p:grpSpPr>
            <p:sp>
              <p:nvSpPr>
                <p:cNvPr id="16484" name="AutoShape 44"/>
                <p:cNvSpPr>
                  <a:spLocks noChangeAspect="1" noChangeArrowheads="1"/>
                </p:cNvSpPr>
                <p:nvPr/>
              </p:nvSpPr>
              <p:spPr bwMode="auto">
                <a:xfrm>
                  <a:off x="4897" y="3373"/>
                  <a:ext cx="570" cy="320"/>
                </a:xfrm>
                <a:prstGeom prst="can">
                  <a:avLst>
                    <a:gd name="adj" fmla="val 25000"/>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grpSp>
              <p:nvGrpSpPr>
                <p:cNvPr id="16485" name="Group 45"/>
                <p:cNvGrpSpPr>
                  <a:grpSpLocks noChangeAspect="1"/>
                </p:cNvGrpSpPr>
                <p:nvPr/>
              </p:nvGrpSpPr>
              <p:grpSpPr bwMode="auto">
                <a:xfrm>
                  <a:off x="4900" y="3377"/>
                  <a:ext cx="575" cy="315"/>
                  <a:chOff x="4739" y="2198"/>
                  <a:chExt cx="1022" cy="929"/>
                </a:xfrm>
              </p:grpSpPr>
              <p:grpSp>
                <p:nvGrpSpPr>
                  <p:cNvPr id="16486" name="Group 46"/>
                  <p:cNvGrpSpPr>
                    <a:grpSpLocks noChangeAspect="1"/>
                  </p:cNvGrpSpPr>
                  <p:nvPr/>
                </p:nvGrpSpPr>
                <p:grpSpPr bwMode="auto">
                  <a:xfrm>
                    <a:off x="4739" y="2570"/>
                    <a:ext cx="1001" cy="557"/>
                    <a:chOff x="3584" y="2271"/>
                    <a:chExt cx="2896" cy="1613"/>
                  </a:xfrm>
                </p:grpSpPr>
                <p:sp>
                  <p:nvSpPr>
                    <p:cNvPr id="16497" name="Oval 47"/>
                    <p:cNvSpPr>
                      <a:spLocks noChangeAspect="1" noChangeArrowheads="1"/>
                    </p:cNvSpPr>
                    <p:nvPr/>
                  </p:nvSpPr>
                  <p:spPr bwMode="auto">
                    <a:xfrm>
                      <a:off x="5904" y="2763"/>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grpSp>
                  <p:nvGrpSpPr>
                    <p:cNvPr id="16498" name="Group 48"/>
                    <p:cNvGrpSpPr>
                      <a:grpSpLocks noChangeAspect="1"/>
                    </p:cNvGrpSpPr>
                    <p:nvPr/>
                  </p:nvGrpSpPr>
                  <p:grpSpPr bwMode="auto">
                    <a:xfrm>
                      <a:off x="3584" y="2271"/>
                      <a:ext cx="2592" cy="1613"/>
                      <a:chOff x="3584" y="2271"/>
                      <a:chExt cx="2592" cy="1613"/>
                    </a:xfrm>
                  </p:grpSpPr>
                  <p:sp>
                    <p:nvSpPr>
                      <p:cNvPr id="16499" name="Oval 49"/>
                      <p:cNvSpPr>
                        <a:spLocks noChangeAspect="1" noChangeArrowheads="1"/>
                      </p:cNvSpPr>
                      <p:nvPr/>
                    </p:nvSpPr>
                    <p:spPr bwMode="auto">
                      <a:xfrm>
                        <a:off x="4437" y="2299"/>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0" name="Oval 50"/>
                      <p:cNvSpPr>
                        <a:spLocks noChangeAspect="1" noChangeArrowheads="1"/>
                      </p:cNvSpPr>
                      <p:nvPr/>
                    </p:nvSpPr>
                    <p:spPr bwMode="auto">
                      <a:xfrm>
                        <a:off x="5013" y="2293"/>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1" name="Oval 51"/>
                      <p:cNvSpPr>
                        <a:spLocks noChangeAspect="1" noChangeArrowheads="1"/>
                      </p:cNvSpPr>
                      <p:nvPr/>
                    </p:nvSpPr>
                    <p:spPr bwMode="auto">
                      <a:xfrm>
                        <a:off x="5589" y="2271"/>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2" name="Oval 52"/>
                      <p:cNvSpPr>
                        <a:spLocks noChangeAspect="1" noChangeArrowheads="1"/>
                      </p:cNvSpPr>
                      <p:nvPr/>
                    </p:nvSpPr>
                    <p:spPr bwMode="auto">
                      <a:xfrm>
                        <a:off x="4736" y="2794"/>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3" name="Oval 53"/>
                      <p:cNvSpPr>
                        <a:spLocks noChangeAspect="1" noChangeArrowheads="1"/>
                      </p:cNvSpPr>
                      <p:nvPr/>
                    </p:nvSpPr>
                    <p:spPr bwMode="auto">
                      <a:xfrm>
                        <a:off x="5312" y="2783"/>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4" name="Oval 54"/>
                      <p:cNvSpPr>
                        <a:spLocks noChangeAspect="1" noChangeArrowheads="1"/>
                      </p:cNvSpPr>
                      <p:nvPr/>
                    </p:nvSpPr>
                    <p:spPr bwMode="auto">
                      <a:xfrm>
                        <a:off x="4459" y="3295"/>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5" name="Oval 55"/>
                      <p:cNvSpPr>
                        <a:spLocks noChangeAspect="1" noChangeArrowheads="1"/>
                      </p:cNvSpPr>
                      <p:nvPr/>
                    </p:nvSpPr>
                    <p:spPr bwMode="auto">
                      <a:xfrm>
                        <a:off x="5034" y="3295"/>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6" name="Oval 56"/>
                      <p:cNvSpPr>
                        <a:spLocks noChangeAspect="1" noChangeArrowheads="1"/>
                      </p:cNvSpPr>
                      <p:nvPr/>
                    </p:nvSpPr>
                    <p:spPr bwMode="auto">
                      <a:xfrm>
                        <a:off x="5600" y="3275"/>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7" name="Oval 57"/>
                      <p:cNvSpPr>
                        <a:spLocks noChangeAspect="1" noChangeArrowheads="1"/>
                      </p:cNvSpPr>
                      <p:nvPr/>
                    </p:nvSpPr>
                    <p:spPr bwMode="auto">
                      <a:xfrm>
                        <a:off x="4160" y="2806"/>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8" name="Oval 58"/>
                      <p:cNvSpPr>
                        <a:spLocks noChangeAspect="1" noChangeArrowheads="1"/>
                      </p:cNvSpPr>
                      <p:nvPr/>
                    </p:nvSpPr>
                    <p:spPr bwMode="auto">
                      <a:xfrm>
                        <a:off x="3883" y="3308"/>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09" name="Oval 59"/>
                      <p:cNvSpPr>
                        <a:spLocks noChangeAspect="1" noChangeArrowheads="1"/>
                      </p:cNvSpPr>
                      <p:nvPr/>
                    </p:nvSpPr>
                    <p:spPr bwMode="auto">
                      <a:xfrm>
                        <a:off x="3862" y="2304"/>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510" name="Oval 60"/>
                      <p:cNvSpPr>
                        <a:spLocks noChangeAspect="1" noChangeArrowheads="1"/>
                      </p:cNvSpPr>
                      <p:nvPr/>
                    </p:nvSpPr>
                    <p:spPr bwMode="auto">
                      <a:xfrm>
                        <a:off x="3584" y="2806"/>
                        <a:ext cx="576" cy="576"/>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grpSp>
              </p:grpSp>
              <p:grpSp>
                <p:nvGrpSpPr>
                  <p:cNvPr id="16487" name="Group 61"/>
                  <p:cNvGrpSpPr>
                    <a:grpSpLocks noChangeAspect="1"/>
                  </p:cNvGrpSpPr>
                  <p:nvPr/>
                </p:nvGrpSpPr>
                <p:grpSpPr bwMode="auto">
                  <a:xfrm>
                    <a:off x="4760" y="2198"/>
                    <a:ext cx="1001" cy="384"/>
                    <a:chOff x="4675" y="2048"/>
                    <a:chExt cx="1001" cy="384"/>
                  </a:xfrm>
                </p:grpSpPr>
                <p:sp>
                  <p:nvSpPr>
                    <p:cNvPr id="16488" name="Oval 62"/>
                    <p:cNvSpPr>
                      <a:spLocks noChangeAspect="1" noChangeArrowheads="1"/>
                    </p:cNvSpPr>
                    <p:nvPr/>
                  </p:nvSpPr>
                  <p:spPr bwMode="auto">
                    <a:xfrm>
                      <a:off x="5477" y="2218"/>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89" name="Oval 63"/>
                    <p:cNvSpPr>
                      <a:spLocks noChangeAspect="1" noChangeArrowheads="1"/>
                    </p:cNvSpPr>
                    <p:nvPr/>
                  </p:nvSpPr>
                  <p:spPr bwMode="auto">
                    <a:xfrm>
                      <a:off x="4970" y="2059"/>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0" name="Oval 64"/>
                    <p:cNvSpPr>
                      <a:spLocks noChangeAspect="1" noChangeArrowheads="1"/>
                    </p:cNvSpPr>
                    <p:nvPr/>
                  </p:nvSpPr>
                  <p:spPr bwMode="auto">
                    <a:xfrm>
                      <a:off x="5169" y="2056"/>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1" name="Oval 65"/>
                    <p:cNvSpPr>
                      <a:spLocks noChangeAspect="1" noChangeArrowheads="1"/>
                    </p:cNvSpPr>
                    <p:nvPr/>
                  </p:nvSpPr>
                  <p:spPr bwMode="auto">
                    <a:xfrm>
                      <a:off x="5368" y="2048"/>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2" name="Oval 66"/>
                    <p:cNvSpPr>
                      <a:spLocks noChangeAspect="1" noChangeArrowheads="1"/>
                    </p:cNvSpPr>
                    <p:nvPr/>
                  </p:nvSpPr>
                  <p:spPr bwMode="auto">
                    <a:xfrm>
                      <a:off x="5073" y="2229"/>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3" name="Oval 67"/>
                    <p:cNvSpPr>
                      <a:spLocks noChangeAspect="1" noChangeArrowheads="1"/>
                    </p:cNvSpPr>
                    <p:nvPr/>
                  </p:nvSpPr>
                  <p:spPr bwMode="auto">
                    <a:xfrm>
                      <a:off x="5272" y="2225"/>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4" name="Oval 68"/>
                    <p:cNvSpPr>
                      <a:spLocks noChangeAspect="1" noChangeArrowheads="1"/>
                    </p:cNvSpPr>
                    <p:nvPr/>
                  </p:nvSpPr>
                  <p:spPr bwMode="auto">
                    <a:xfrm>
                      <a:off x="4874" y="2233"/>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5" name="Oval 69"/>
                    <p:cNvSpPr>
                      <a:spLocks noChangeAspect="1" noChangeArrowheads="1"/>
                    </p:cNvSpPr>
                    <p:nvPr/>
                  </p:nvSpPr>
                  <p:spPr bwMode="auto">
                    <a:xfrm>
                      <a:off x="4771" y="2059"/>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sp>
                  <p:nvSpPr>
                    <p:cNvPr id="16496" name="Oval 70"/>
                    <p:cNvSpPr>
                      <a:spLocks noChangeAspect="1" noChangeArrowheads="1"/>
                    </p:cNvSpPr>
                    <p:nvPr/>
                  </p:nvSpPr>
                  <p:spPr bwMode="auto">
                    <a:xfrm>
                      <a:off x="4675" y="2233"/>
                      <a:ext cx="199" cy="199"/>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US"/>
                    </a:p>
                  </p:txBody>
                </p:sp>
              </p:grpSp>
            </p:grpSp>
          </p:grpSp>
          <p:sp>
            <p:nvSpPr>
              <p:cNvPr id="16447" name="Oval 71"/>
              <p:cNvSpPr>
                <a:spLocks noChangeAspect="1" noChangeArrowheads="1"/>
              </p:cNvSpPr>
              <p:nvPr/>
            </p:nvSpPr>
            <p:spPr bwMode="auto">
              <a:xfrm>
                <a:off x="3471" y="3612"/>
                <a:ext cx="51" cy="51"/>
              </a:xfrm>
              <a:prstGeom prst="ellipse">
                <a:avLst/>
              </a:prstGeom>
              <a:solidFill>
                <a:schemeClr val="accent1"/>
              </a:solidFill>
              <a:ln w="9525">
                <a:solidFill>
                  <a:srgbClr val="000080"/>
                </a:solidFill>
                <a:round/>
                <a:headEnd/>
                <a:tailEnd/>
              </a:ln>
            </p:spPr>
            <p:txBody>
              <a:bodyPr wrap="none" anchor="ctr">
                <a:prstTxWarp prst="textNoShape">
                  <a:avLst/>
                </a:prstTxWarp>
              </a:bodyPr>
              <a:lstStyle/>
              <a:p>
                <a:endParaRPr lang="en-US"/>
              </a:p>
            </p:txBody>
          </p:sp>
          <p:sp>
            <p:nvSpPr>
              <p:cNvPr id="16448" name="Oval 72"/>
              <p:cNvSpPr>
                <a:spLocks noChangeAspect="1" noChangeArrowheads="1"/>
              </p:cNvSpPr>
              <p:nvPr/>
            </p:nvSpPr>
            <p:spPr bwMode="auto">
              <a:xfrm>
                <a:off x="3360" y="3704"/>
                <a:ext cx="50" cy="51"/>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49" name="Oval 73"/>
              <p:cNvSpPr>
                <a:spLocks noChangeAspect="1" noChangeArrowheads="1"/>
              </p:cNvSpPr>
              <p:nvPr/>
            </p:nvSpPr>
            <p:spPr bwMode="auto">
              <a:xfrm>
                <a:off x="3527" y="3872"/>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50" name="Oval 74"/>
              <p:cNvSpPr>
                <a:spLocks noChangeAspect="1" noChangeArrowheads="1"/>
              </p:cNvSpPr>
              <p:nvPr/>
            </p:nvSpPr>
            <p:spPr bwMode="auto">
              <a:xfrm>
                <a:off x="3080" y="3799"/>
                <a:ext cx="51"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51" name="Oval 75"/>
              <p:cNvSpPr>
                <a:spLocks noChangeAspect="1" noChangeArrowheads="1"/>
              </p:cNvSpPr>
              <p:nvPr/>
            </p:nvSpPr>
            <p:spPr bwMode="auto">
              <a:xfrm>
                <a:off x="3248" y="3966"/>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52" name="Oval 76"/>
              <p:cNvSpPr>
                <a:spLocks noChangeAspect="1" noChangeArrowheads="1"/>
              </p:cNvSpPr>
              <p:nvPr/>
            </p:nvSpPr>
            <p:spPr bwMode="auto">
              <a:xfrm>
                <a:off x="3173" y="3595"/>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53" name="Oval 77"/>
              <p:cNvSpPr>
                <a:spLocks noChangeAspect="1" noChangeArrowheads="1"/>
              </p:cNvSpPr>
              <p:nvPr/>
            </p:nvSpPr>
            <p:spPr bwMode="auto">
              <a:xfrm>
                <a:off x="3602" y="3595"/>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54" name="AutoShape 78"/>
              <p:cNvSpPr>
                <a:spLocks noChangeAspect="1" noChangeArrowheads="1"/>
              </p:cNvSpPr>
              <p:nvPr/>
            </p:nvSpPr>
            <p:spPr bwMode="auto">
              <a:xfrm>
                <a:off x="2930" y="3612"/>
                <a:ext cx="102" cy="101"/>
              </a:xfrm>
              <a:prstGeom prst="irregularSeal1">
                <a:avLst/>
              </a:prstGeom>
              <a:solidFill>
                <a:srgbClr val="993300"/>
              </a:solidFill>
              <a:ln w="9525">
                <a:solidFill>
                  <a:srgbClr val="800000"/>
                </a:solidFill>
                <a:miter lim="800000"/>
                <a:headEnd/>
                <a:tailEnd/>
              </a:ln>
            </p:spPr>
            <p:txBody>
              <a:bodyPr wrap="none" anchor="ctr">
                <a:prstTxWarp prst="textNoShape">
                  <a:avLst/>
                </a:prstTxWarp>
              </a:bodyPr>
              <a:lstStyle/>
              <a:p>
                <a:endParaRPr lang="en-US"/>
              </a:p>
            </p:txBody>
          </p:sp>
          <p:sp>
            <p:nvSpPr>
              <p:cNvPr id="16455" name="AutoShape 79"/>
              <p:cNvSpPr>
                <a:spLocks noChangeAspect="1" noChangeArrowheads="1"/>
              </p:cNvSpPr>
              <p:nvPr/>
            </p:nvSpPr>
            <p:spPr bwMode="auto">
              <a:xfrm>
                <a:off x="3023" y="3799"/>
                <a:ext cx="101" cy="101"/>
              </a:xfrm>
              <a:prstGeom prst="irregularSeal1">
                <a:avLst/>
              </a:prstGeom>
              <a:solidFill>
                <a:srgbClr val="993300"/>
              </a:solidFill>
              <a:ln w="9525">
                <a:solidFill>
                  <a:srgbClr val="800000"/>
                </a:solidFill>
                <a:miter lim="800000"/>
                <a:headEnd/>
                <a:tailEnd/>
              </a:ln>
            </p:spPr>
            <p:txBody>
              <a:bodyPr wrap="none" anchor="ctr">
                <a:prstTxWarp prst="textNoShape">
                  <a:avLst/>
                </a:prstTxWarp>
              </a:bodyPr>
              <a:lstStyle/>
              <a:p>
                <a:pPr algn="ctr"/>
                <a:endParaRPr lang="en-US">
                  <a:latin typeface="Arial" pitchFamily="33" charset="0"/>
                </a:endParaRPr>
              </a:p>
            </p:txBody>
          </p:sp>
          <p:sp>
            <p:nvSpPr>
              <p:cNvPr id="16456" name="AutoShape 80"/>
              <p:cNvSpPr>
                <a:spLocks noChangeAspect="1" noChangeArrowheads="1"/>
              </p:cNvSpPr>
              <p:nvPr/>
            </p:nvSpPr>
            <p:spPr bwMode="auto">
              <a:xfrm>
                <a:off x="3339" y="3835"/>
                <a:ext cx="101" cy="101"/>
              </a:xfrm>
              <a:prstGeom prst="irregularSeal1">
                <a:avLst/>
              </a:prstGeom>
              <a:solidFill>
                <a:srgbClr val="993300"/>
              </a:solidFill>
              <a:ln w="9525">
                <a:solidFill>
                  <a:srgbClr val="800000"/>
                </a:solidFill>
                <a:miter lim="800000"/>
                <a:headEnd/>
                <a:tailEnd/>
              </a:ln>
            </p:spPr>
            <p:txBody>
              <a:bodyPr wrap="none" anchor="ctr">
                <a:prstTxWarp prst="textNoShape">
                  <a:avLst/>
                </a:prstTxWarp>
              </a:bodyPr>
              <a:lstStyle/>
              <a:p>
                <a:endParaRPr lang="en-US"/>
              </a:p>
            </p:txBody>
          </p:sp>
          <p:sp>
            <p:nvSpPr>
              <p:cNvPr id="16457" name="AutoShape 81"/>
              <p:cNvSpPr>
                <a:spLocks noChangeAspect="1" noChangeArrowheads="1"/>
              </p:cNvSpPr>
              <p:nvPr/>
            </p:nvSpPr>
            <p:spPr bwMode="auto">
              <a:xfrm>
                <a:off x="3414" y="3595"/>
                <a:ext cx="101" cy="101"/>
              </a:xfrm>
              <a:prstGeom prst="irregularSeal1">
                <a:avLst/>
              </a:prstGeom>
              <a:solidFill>
                <a:srgbClr val="993300"/>
              </a:solidFill>
              <a:ln w="9525">
                <a:solidFill>
                  <a:srgbClr val="800000"/>
                </a:solidFill>
                <a:miter lim="800000"/>
                <a:headEnd/>
                <a:tailEnd/>
              </a:ln>
            </p:spPr>
            <p:txBody>
              <a:bodyPr wrap="none" anchor="ctr">
                <a:prstTxWarp prst="textNoShape">
                  <a:avLst/>
                </a:prstTxWarp>
              </a:bodyPr>
              <a:lstStyle/>
              <a:p>
                <a:endParaRPr lang="en-US"/>
              </a:p>
            </p:txBody>
          </p:sp>
          <p:grpSp>
            <p:nvGrpSpPr>
              <p:cNvPr id="16458" name="Group 82"/>
              <p:cNvGrpSpPr>
                <a:grpSpLocks noChangeAspect="1"/>
              </p:cNvGrpSpPr>
              <p:nvPr/>
            </p:nvGrpSpPr>
            <p:grpSpPr bwMode="auto">
              <a:xfrm>
                <a:off x="3360" y="3744"/>
                <a:ext cx="336" cy="98"/>
                <a:chOff x="3840" y="672"/>
                <a:chExt cx="734" cy="213"/>
              </a:xfrm>
            </p:grpSpPr>
            <p:sp>
              <p:nvSpPr>
                <p:cNvPr id="16482" name="Freeform 83"/>
                <p:cNvSpPr>
                  <a:spLocks noChangeAspect="1"/>
                </p:cNvSpPr>
                <p:nvPr/>
              </p:nvSpPr>
              <p:spPr bwMode="auto">
                <a:xfrm>
                  <a:off x="3840" y="672"/>
                  <a:ext cx="734" cy="213"/>
                </a:xfrm>
                <a:custGeom>
                  <a:avLst/>
                  <a:gdLst>
                    <a:gd name="T0" fmla="*/ 177 w 734"/>
                    <a:gd name="T1" fmla="*/ 89 h 213"/>
                    <a:gd name="T2" fmla="*/ 0 w 734"/>
                    <a:gd name="T3" fmla="*/ 133 h 213"/>
                    <a:gd name="T4" fmla="*/ 195 w 734"/>
                    <a:gd name="T5" fmla="*/ 169 h 213"/>
                    <a:gd name="T6" fmla="*/ 302 w 734"/>
                    <a:gd name="T7" fmla="*/ 213 h 213"/>
                    <a:gd name="T8" fmla="*/ 435 w 734"/>
                    <a:gd name="T9" fmla="*/ 187 h 213"/>
                    <a:gd name="T10" fmla="*/ 489 w 734"/>
                    <a:gd name="T11" fmla="*/ 160 h 213"/>
                    <a:gd name="T12" fmla="*/ 711 w 734"/>
                    <a:gd name="T13" fmla="*/ 62 h 213"/>
                    <a:gd name="T14" fmla="*/ 702 w 734"/>
                    <a:gd name="T15" fmla="*/ 9 h 213"/>
                    <a:gd name="T16" fmla="*/ 649 w 734"/>
                    <a:gd name="T17" fmla="*/ 18 h 213"/>
                    <a:gd name="T18" fmla="*/ 595 w 734"/>
                    <a:gd name="T19" fmla="*/ 36 h 213"/>
                    <a:gd name="T20" fmla="*/ 444 w 734"/>
                    <a:gd name="T21" fmla="*/ 27 h 213"/>
                    <a:gd name="T22" fmla="*/ 391 w 734"/>
                    <a:gd name="T23" fmla="*/ 9 h 213"/>
                    <a:gd name="T24" fmla="*/ 364 w 734"/>
                    <a:gd name="T25" fmla="*/ 0 h 213"/>
                    <a:gd name="T26" fmla="*/ 177 w 734"/>
                    <a:gd name="T27" fmla="*/ 53 h 213"/>
                    <a:gd name="T28" fmla="*/ 177 w 734"/>
                    <a:gd name="T29" fmla="*/ 89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4"/>
                    <a:gd name="T46" fmla="*/ 0 h 213"/>
                    <a:gd name="T47" fmla="*/ 734 w 73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4" h="213">
                      <a:moveTo>
                        <a:pt x="177" y="89"/>
                      </a:moveTo>
                      <a:cubicBezTo>
                        <a:pt x="117" y="92"/>
                        <a:pt x="23" y="66"/>
                        <a:pt x="0" y="133"/>
                      </a:cubicBezTo>
                      <a:cubicBezTo>
                        <a:pt x="60" y="174"/>
                        <a:pt x="118" y="163"/>
                        <a:pt x="195" y="169"/>
                      </a:cubicBezTo>
                      <a:cubicBezTo>
                        <a:pt x="233" y="181"/>
                        <a:pt x="264" y="201"/>
                        <a:pt x="302" y="213"/>
                      </a:cubicBezTo>
                      <a:cubicBezTo>
                        <a:pt x="307" y="212"/>
                        <a:pt x="402" y="203"/>
                        <a:pt x="435" y="187"/>
                      </a:cubicBezTo>
                      <a:cubicBezTo>
                        <a:pt x="501" y="153"/>
                        <a:pt x="424" y="181"/>
                        <a:pt x="489" y="160"/>
                      </a:cubicBezTo>
                      <a:cubicBezTo>
                        <a:pt x="557" y="112"/>
                        <a:pt x="642" y="107"/>
                        <a:pt x="711" y="62"/>
                      </a:cubicBezTo>
                      <a:cubicBezTo>
                        <a:pt x="715" y="48"/>
                        <a:pt x="734" y="17"/>
                        <a:pt x="702" y="9"/>
                      </a:cubicBezTo>
                      <a:cubicBezTo>
                        <a:pt x="684" y="4"/>
                        <a:pt x="666" y="13"/>
                        <a:pt x="649" y="18"/>
                      </a:cubicBezTo>
                      <a:cubicBezTo>
                        <a:pt x="630" y="22"/>
                        <a:pt x="595" y="36"/>
                        <a:pt x="595" y="36"/>
                      </a:cubicBezTo>
                      <a:cubicBezTo>
                        <a:pt x="544" y="33"/>
                        <a:pt x="493" y="33"/>
                        <a:pt x="444" y="27"/>
                      </a:cubicBezTo>
                      <a:cubicBezTo>
                        <a:pt x="425" y="24"/>
                        <a:pt x="408" y="14"/>
                        <a:pt x="391" y="9"/>
                      </a:cubicBezTo>
                      <a:cubicBezTo>
                        <a:pt x="382" y="5"/>
                        <a:pt x="364" y="0"/>
                        <a:pt x="364" y="0"/>
                      </a:cubicBezTo>
                      <a:cubicBezTo>
                        <a:pt x="296" y="13"/>
                        <a:pt x="238" y="23"/>
                        <a:pt x="177" y="53"/>
                      </a:cubicBezTo>
                      <a:cubicBezTo>
                        <a:pt x="167" y="83"/>
                        <a:pt x="162" y="72"/>
                        <a:pt x="177" y="89"/>
                      </a:cubicBezTo>
                      <a:close/>
                    </a:path>
                  </a:pathLst>
                </a:custGeom>
                <a:solidFill>
                  <a:schemeClr val="accent1"/>
                </a:solidFill>
                <a:ln w="9525">
                  <a:noFill/>
                  <a:round/>
                  <a:headEnd/>
                  <a:tailEnd/>
                </a:ln>
              </p:spPr>
              <p:txBody>
                <a:bodyPr wrap="none" anchor="ctr">
                  <a:prstTxWarp prst="textNoShape">
                    <a:avLst/>
                  </a:prstTxWarp>
                </a:bodyPr>
                <a:lstStyle/>
                <a:p>
                  <a:endParaRPr lang="en-US"/>
                </a:p>
              </p:txBody>
            </p:sp>
            <p:sp>
              <p:nvSpPr>
                <p:cNvPr id="16483" name="Oval 84"/>
                <p:cNvSpPr>
                  <a:spLocks noChangeAspect="1" noChangeArrowheads="1"/>
                </p:cNvSpPr>
                <p:nvPr/>
              </p:nvSpPr>
              <p:spPr bwMode="auto">
                <a:xfrm>
                  <a:off x="4165" y="729"/>
                  <a:ext cx="86" cy="8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16459" name="Group 85"/>
              <p:cNvGrpSpPr>
                <a:grpSpLocks noChangeAspect="1"/>
              </p:cNvGrpSpPr>
              <p:nvPr/>
            </p:nvGrpSpPr>
            <p:grpSpPr bwMode="auto">
              <a:xfrm>
                <a:off x="2928" y="3888"/>
                <a:ext cx="336" cy="98"/>
                <a:chOff x="3840" y="672"/>
                <a:chExt cx="734" cy="213"/>
              </a:xfrm>
            </p:grpSpPr>
            <p:sp>
              <p:nvSpPr>
                <p:cNvPr id="16480" name="Freeform 86"/>
                <p:cNvSpPr>
                  <a:spLocks noChangeAspect="1"/>
                </p:cNvSpPr>
                <p:nvPr/>
              </p:nvSpPr>
              <p:spPr bwMode="auto">
                <a:xfrm>
                  <a:off x="3840" y="672"/>
                  <a:ext cx="734" cy="213"/>
                </a:xfrm>
                <a:custGeom>
                  <a:avLst/>
                  <a:gdLst>
                    <a:gd name="T0" fmla="*/ 177 w 734"/>
                    <a:gd name="T1" fmla="*/ 89 h 213"/>
                    <a:gd name="T2" fmla="*/ 0 w 734"/>
                    <a:gd name="T3" fmla="*/ 133 h 213"/>
                    <a:gd name="T4" fmla="*/ 195 w 734"/>
                    <a:gd name="T5" fmla="*/ 169 h 213"/>
                    <a:gd name="T6" fmla="*/ 302 w 734"/>
                    <a:gd name="T7" fmla="*/ 213 h 213"/>
                    <a:gd name="T8" fmla="*/ 435 w 734"/>
                    <a:gd name="T9" fmla="*/ 187 h 213"/>
                    <a:gd name="T10" fmla="*/ 489 w 734"/>
                    <a:gd name="T11" fmla="*/ 160 h 213"/>
                    <a:gd name="T12" fmla="*/ 711 w 734"/>
                    <a:gd name="T13" fmla="*/ 62 h 213"/>
                    <a:gd name="T14" fmla="*/ 702 w 734"/>
                    <a:gd name="T15" fmla="*/ 9 h 213"/>
                    <a:gd name="T16" fmla="*/ 649 w 734"/>
                    <a:gd name="T17" fmla="*/ 18 h 213"/>
                    <a:gd name="T18" fmla="*/ 595 w 734"/>
                    <a:gd name="T19" fmla="*/ 36 h 213"/>
                    <a:gd name="T20" fmla="*/ 444 w 734"/>
                    <a:gd name="T21" fmla="*/ 27 h 213"/>
                    <a:gd name="T22" fmla="*/ 391 w 734"/>
                    <a:gd name="T23" fmla="*/ 9 h 213"/>
                    <a:gd name="T24" fmla="*/ 364 w 734"/>
                    <a:gd name="T25" fmla="*/ 0 h 213"/>
                    <a:gd name="T26" fmla="*/ 177 w 734"/>
                    <a:gd name="T27" fmla="*/ 53 h 213"/>
                    <a:gd name="T28" fmla="*/ 177 w 734"/>
                    <a:gd name="T29" fmla="*/ 89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4"/>
                    <a:gd name="T46" fmla="*/ 0 h 213"/>
                    <a:gd name="T47" fmla="*/ 734 w 73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4" h="213">
                      <a:moveTo>
                        <a:pt x="177" y="89"/>
                      </a:moveTo>
                      <a:cubicBezTo>
                        <a:pt x="117" y="92"/>
                        <a:pt x="23" y="66"/>
                        <a:pt x="0" y="133"/>
                      </a:cubicBezTo>
                      <a:cubicBezTo>
                        <a:pt x="60" y="174"/>
                        <a:pt x="118" y="163"/>
                        <a:pt x="195" y="169"/>
                      </a:cubicBezTo>
                      <a:cubicBezTo>
                        <a:pt x="233" y="181"/>
                        <a:pt x="264" y="201"/>
                        <a:pt x="302" y="213"/>
                      </a:cubicBezTo>
                      <a:cubicBezTo>
                        <a:pt x="307" y="212"/>
                        <a:pt x="402" y="203"/>
                        <a:pt x="435" y="187"/>
                      </a:cubicBezTo>
                      <a:cubicBezTo>
                        <a:pt x="501" y="153"/>
                        <a:pt x="424" y="181"/>
                        <a:pt x="489" y="160"/>
                      </a:cubicBezTo>
                      <a:cubicBezTo>
                        <a:pt x="557" y="112"/>
                        <a:pt x="642" y="107"/>
                        <a:pt x="711" y="62"/>
                      </a:cubicBezTo>
                      <a:cubicBezTo>
                        <a:pt x="715" y="48"/>
                        <a:pt x="734" y="17"/>
                        <a:pt x="702" y="9"/>
                      </a:cubicBezTo>
                      <a:cubicBezTo>
                        <a:pt x="684" y="4"/>
                        <a:pt x="666" y="13"/>
                        <a:pt x="649" y="18"/>
                      </a:cubicBezTo>
                      <a:cubicBezTo>
                        <a:pt x="630" y="22"/>
                        <a:pt x="595" y="36"/>
                        <a:pt x="595" y="36"/>
                      </a:cubicBezTo>
                      <a:cubicBezTo>
                        <a:pt x="544" y="33"/>
                        <a:pt x="493" y="33"/>
                        <a:pt x="444" y="27"/>
                      </a:cubicBezTo>
                      <a:cubicBezTo>
                        <a:pt x="425" y="24"/>
                        <a:pt x="408" y="14"/>
                        <a:pt x="391" y="9"/>
                      </a:cubicBezTo>
                      <a:cubicBezTo>
                        <a:pt x="382" y="5"/>
                        <a:pt x="364" y="0"/>
                        <a:pt x="364" y="0"/>
                      </a:cubicBezTo>
                      <a:cubicBezTo>
                        <a:pt x="296" y="13"/>
                        <a:pt x="238" y="23"/>
                        <a:pt x="177" y="53"/>
                      </a:cubicBezTo>
                      <a:cubicBezTo>
                        <a:pt x="167" y="83"/>
                        <a:pt x="162" y="72"/>
                        <a:pt x="177" y="89"/>
                      </a:cubicBezTo>
                      <a:close/>
                    </a:path>
                  </a:pathLst>
                </a:custGeom>
                <a:solidFill>
                  <a:schemeClr val="accent1"/>
                </a:solidFill>
                <a:ln w="9525">
                  <a:noFill/>
                  <a:round/>
                  <a:headEnd/>
                  <a:tailEnd/>
                </a:ln>
              </p:spPr>
              <p:txBody>
                <a:bodyPr wrap="none" anchor="ctr">
                  <a:prstTxWarp prst="textNoShape">
                    <a:avLst/>
                  </a:prstTxWarp>
                </a:bodyPr>
                <a:lstStyle/>
                <a:p>
                  <a:endParaRPr lang="en-US"/>
                </a:p>
              </p:txBody>
            </p:sp>
            <p:sp>
              <p:nvSpPr>
                <p:cNvPr id="16481" name="Oval 87"/>
                <p:cNvSpPr>
                  <a:spLocks noChangeAspect="1" noChangeArrowheads="1"/>
                </p:cNvSpPr>
                <p:nvPr/>
              </p:nvSpPr>
              <p:spPr bwMode="auto">
                <a:xfrm>
                  <a:off x="4165" y="729"/>
                  <a:ext cx="86" cy="8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16460" name="Group 88"/>
              <p:cNvGrpSpPr>
                <a:grpSpLocks noChangeAspect="1"/>
              </p:cNvGrpSpPr>
              <p:nvPr/>
            </p:nvGrpSpPr>
            <p:grpSpPr bwMode="auto">
              <a:xfrm>
                <a:off x="3024" y="3696"/>
                <a:ext cx="336" cy="98"/>
                <a:chOff x="3840" y="672"/>
                <a:chExt cx="734" cy="213"/>
              </a:xfrm>
            </p:grpSpPr>
            <p:sp>
              <p:nvSpPr>
                <p:cNvPr id="16478" name="Freeform 89"/>
                <p:cNvSpPr>
                  <a:spLocks noChangeAspect="1"/>
                </p:cNvSpPr>
                <p:nvPr/>
              </p:nvSpPr>
              <p:spPr bwMode="auto">
                <a:xfrm>
                  <a:off x="3840" y="672"/>
                  <a:ext cx="734" cy="213"/>
                </a:xfrm>
                <a:custGeom>
                  <a:avLst/>
                  <a:gdLst>
                    <a:gd name="T0" fmla="*/ 177 w 734"/>
                    <a:gd name="T1" fmla="*/ 89 h 213"/>
                    <a:gd name="T2" fmla="*/ 0 w 734"/>
                    <a:gd name="T3" fmla="*/ 133 h 213"/>
                    <a:gd name="T4" fmla="*/ 195 w 734"/>
                    <a:gd name="T5" fmla="*/ 169 h 213"/>
                    <a:gd name="T6" fmla="*/ 302 w 734"/>
                    <a:gd name="T7" fmla="*/ 213 h 213"/>
                    <a:gd name="T8" fmla="*/ 435 w 734"/>
                    <a:gd name="T9" fmla="*/ 187 h 213"/>
                    <a:gd name="T10" fmla="*/ 489 w 734"/>
                    <a:gd name="T11" fmla="*/ 160 h 213"/>
                    <a:gd name="T12" fmla="*/ 711 w 734"/>
                    <a:gd name="T13" fmla="*/ 62 h 213"/>
                    <a:gd name="T14" fmla="*/ 702 w 734"/>
                    <a:gd name="T15" fmla="*/ 9 h 213"/>
                    <a:gd name="T16" fmla="*/ 649 w 734"/>
                    <a:gd name="T17" fmla="*/ 18 h 213"/>
                    <a:gd name="T18" fmla="*/ 595 w 734"/>
                    <a:gd name="T19" fmla="*/ 36 h 213"/>
                    <a:gd name="T20" fmla="*/ 444 w 734"/>
                    <a:gd name="T21" fmla="*/ 27 h 213"/>
                    <a:gd name="T22" fmla="*/ 391 w 734"/>
                    <a:gd name="T23" fmla="*/ 9 h 213"/>
                    <a:gd name="T24" fmla="*/ 364 w 734"/>
                    <a:gd name="T25" fmla="*/ 0 h 213"/>
                    <a:gd name="T26" fmla="*/ 177 w 734"/>
                    <a:gd name="T27" fmla="*/ 53 h 213"/>
                    <a:gd name="T28" fmla="*/ 177 w 734"/>
                    <a:gd name="T29" fmla="*/ 89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4"/>
                    <a:gd name="T46" fmla="*/ 0 h 213"/>
                    <a:gd name="T47" fmla="*/ 734 w 73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4" h="213">
                      <a:moveTo>
                        <a:pt x="177" y="89"/>
                      </a:moveTo>
                      <a:cubicBezTo>
                        <a:pt x="117" y="92"/>
                        <a:pt x="23" y="66"/>
                        <a:pt x="0" y="133"/>
                      </a:cubicBezTo>
                      <a:cubicBezTo>
                        <a:pt x="60" y="174"/>
                        <a:pt x="118" y="163"/>
                        <a:pt x="195" y="169"/>
                      </a:cubicBezTo>
                      <a:cubicBezTo>
                        <a:pt x="233" y="181"/>
                        <a:pt x="264" y="201"/>
                        <a:pt x="302" y="213"/>
                      </a:cubicBezTo>
                      <a:cubicBezTo>
                        <a:pt x="307" y="212"/>
                        <a:pt x="402" y="203"/>
                        <a:pt x="435" y="187"/>
                      </a:cubicBezTo>
                      <a:cubicBezTo>
                        <a:pt x="501" y="153"/>
                        <a:pt x="424" y="181"/>
                        <a:pt x="489" y="160"/>
                      </a:cubicBezTo>
                      <a:cubicBezTo>
                        <a:pt x="557" y="112"/>
                        <a:pt x="642" y="107"/>
                        <a:pt x="711" y="62"/>
                      </a:cubicBezTo>
                      <a:cubicBezTo>
                        <a:pt x="715" y="48"/>
                        <a:pt x="734" y="17"/>
                        <a:pt x="702" y="9"/>
                      </a:cubicBezTo>
                      <a:cubicBezTo>
                        <a:pt x="684" y="4"/>
                        <a:pt x="666" y="13"/>
                        <a:pt x="649" y="18"/>
                      </a:cubicBezTo>
                      <a:cubicBezTo>
                        <a:pt x="630" y="22"/>
                        <a:pt x="595" y="36"/>
                        <a:pt x="595" y="36"/>
                      </a:cubicBezTo>
                      <a:cubicBezTo>
                        <a:pt x="544" y="33"/>
                        <a:pt x="493" y="33"/>
                        <a:pt x="444" y="27"/>
                      </a:cubicBezTo>
                      <a:cubicBezTo>
                        <a:pt x="425" y="24"/>
                        <a:pt x="408" y="14"/>
                        <a:pt x="391" y="9"/>
                      </a:cubicBezTo>
                      <a:cubicBezTo>
                        <a:pt x="382" y="5"/>
                        <a:pt x="364" y="0"/>
                        <a:pt x="364" y="0"/>
                      </a:cubicBezTo>
                      <a:cubicBezTo>
                        <a:pt x="296" y="13"/>
                        <a:pt x="238" y="23"/>
                        <a:pt x="177" y="53"/>
                      </a:cubicBezTo>
                      <a:cubicBezTo>
                        <a:pt x="167" y="83"/>
                        <a:pt x="162" y="72"/>
                        <a:pt x="177" y="89"/>
                      </a:cubicBezTo>
                      <a:close/>
                    </a:path>
                  </a:pathLst>
                </a:custGeom>
                <a:solidFill>
                  <a:schemeClr val="accent1"/>
                </a:solidFill>
                <a:ln w="9525">
                  <a:noFill/>
                  <a:round/>
                  <a:headEnd/>
                  <a:tailEnd/>
                </a:ln>
              </p:spPr>
              <p:txBody>
                <a:bodyPr wrap="none" anchor="ctr">
                  <a:prstTxWarp prst="textNoShape">
                    <a:avLst/>
                  </a:prstTxWarp>
                </a:bodyPr>
                <a:lstStyle/>
                <a:p>
                  <a:endParaRPr lang="en-US"/>
                </a:p>
              </p:txBody>
            </p:sp>
            <p:sp>
              <p:nvSpPr>
                <p:cNvPr id="16479" name="Oval 90"/>
                <p:cNvSpPr>
                  <a:spLocks noChangeAspect="1" noChangeArrowheads="1"/>
                </p:cNvSpPr>
                <p:nvPr/>
              </p:nvSpPr>
              <p:spPr bwMode="auto">
                <a:xfrm>
                  <a:off x="4165" y="729"/>
                  <a:ext cx="86" cy="8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16461" name="Oval 91"/>
              <p:cNvSpPr>
                <a:spLocks noChangeAspect="1" noChangeArrowheads="1"/>
              </p:cNvSpPr>
              <p:nvPr/>
            </p:nvSpPr>
            <p:spPr bwMode="auto">
              <a:xfrm>
                <a:off x="3504" y="396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2" name="Oval 92"/>
              <p:cNvSpPr>
                <a:spLocks noChangeAspect="1" noChangeArrowheads="1"/>
              </p:cNvSpPr>
              <p:nvPr/>
            </p:nvSpPr>
            <p:spPr bwMode="auto">
              <a:xfrm>
                <a:off x="3600" y="3982"/>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3" name="Oval 93"/>
              <p:cNvSpPr>
                <a:spLocks noChangeAspect="1" noChangeArrowheads="1"/>
              </p:cNvSpPr>
              <p:nvPr/>
            </p:nvSpPr>
            <p:spPr bwMode="auto">
              <a:xfrm>
                <a:off x="3358" y="3984"/>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4" name="Oval 94"/>
              <p:cNvSpPr>
                <a:spLocks noChangeAspect="1" noChangeArrowheads="1"/>
              </p:cNvSpPr>
              <p:nvPr/>
            </p:nvSpPr>
            <p:spPr bwMode="auto">
              <a:xfrm>
                <a:off x="3456" y="388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5" name="Oval 95"/>
              <p:cNvSpPr>
                <a:spLocks noChangeAspect="1" noChangeArrowheads="1"/>
              </p:cNvSpPr>
              <p:nvPr/>
            </p:nvSpPr>
            <p:spPr bwMode="auto">
              <a:xfrm>
                <a:off x="3264" y="3886"/>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6" name="Oval 96"/>
              <p:cNvSpPr>
                <a:spLocks noChangeAspect="1" noChangeArrowheads="1"/>
              </p:cNvSpPr>
              <p:nvPr/>
            </p:nvSpPr>
            <p:spPr bwMode="auto">
              <a:xfrm>
                <a:off x="3120" y="3984"/>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pPr algn="ctr"/>
                <a:endParaRPr lang="en-US">
                  <a:latin typeface="Arial" pitchFamily="33" charset="0"/>
                </a:endParaRPr>
              </a:p>
            </p:txBody>
          </p:sp>
          <p:sp>
            <p:nvSpPr>
              <p:cNvPr id="16467" name="Oval 97"/>
              <p:cNvSpPr>
                <a:spLocks noChangeAspect="1" noChangeArrowheads="1"/>
              </p:cNvSpPr>
              <p:nvPr/>
            </p:nvSpPr>
            <p:spPr bwMode="auto">
              <a:xfrm>
                <a:off x="3269" y="364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68" name="Oval 98"/>
              <p:cNvSpPr>
                <a:spLocks noChangeAspect="1" noChangeArrowheads="1"/>
              </p:cNvSpPr>
              <p:nvPr/>
            </p:nvSpPr>
            <p:spPr bwMode="auto">
              <a:xfrm>
                <a:off x="3358" y="364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69" name="Oval 99"/>
              <p:cNvSpPr>
                <a:spLocks noChangeAspect="1" noChangeArrowheads="1"/>
              </p:cNvSpPr>
              <p:nvPr/>
            </p:nvSpPr>
            <p:spPr bwMode="auto">
              <a:xfrm>
                <a:off x="3072" y="3646"/>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0" name="Oval 100"/>
              <p:cNvSpPr>
                <a:spLocks noChangeAspect="1" noChangeArrowheads="1"/>
              </p:cNvSpPr>
              <p:nvPr/>
            </p:nvSpPr>
            <p:spPr bwMode="auto">
              <a:xfrm>
                <a:off x="3120" y="364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1" name="Oval 101"/>
              <p:cNvSpPr>
                <a:spLocks noChangeAspect="1" noChangeArrowheads="1"/>
              </p:cNvSpPr>
              <p:nvPr/>
            </p:nvSpPr>
            <p:spPr bwMode="auto">
              <a:xfrm>
                <a:off x="2928" y="3790"/>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2" name="Oval 102"/>
              <p:cNvSpPr>
                <a:spLocks noChangeAspect="1" noChangeArrowheads="1"/>
              </p:cNvSpPr>
              <p:nvPr/>
            </p:nvSpPr>
            <p:spPr bwMode="auto">
              <a:xfrm>
                <a:off x="2976" y="3790"/>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3" name="Oval 103"/>
              <p:cNvSpPr>
                <a:spLocks noChangeAspect="1" noChangeArrowheads="1"/>
              </p:cNvSpPr>
              <p:nvPr/>
            </p:nvSpPr>
            <p:spPr bwMode="auto">
              <a:xfrm>
                <a:off x="3550" y="3648"/>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4" name="Oval 104"/>
              <p:cNvSpPr>
                <a:spLocks noChangeAspect="1" noChangeArrowheads="1"/>
              </p:cNvSpPr>
              <p:nvPr/>
            </p:nvSpPr>
            <p:spPr bwMode="auto">
              <a:xfrm>
                <a:off x="3216" y="3552"/>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5" name="Oval 105"/>
              <p:cNvSpPr>
                <a:spLocks noChangeAspect="1" noChangeArrowheads="1"/>
              </p:cNvSpPr>
              <p:nvPr/>
            </p:nvSpPr>
            <p:spPr bwMode="auto">
              <a:xfrm>
                <a:off x="3358" y="3552"/>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6" name="Oval 106"/>
              <p:cNvSpPr>
                <a:spLocks noChangeAspect="1" noChangeArrowheads="1"/>
              </p:cNvSpPr>
              <p:nvPr/>
            </p:nvSpPr>
            <p:spPr bwMode="auto">
              <a:xfrm>
                <a:off x="3454" y="3550"/>
                <a:ext cx="50" cy="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16477" name="AutoShape 107"/>
              <p:cNvSpPr>
                <a:spLocks noChangeAspect="1" noChangeArrowheads="1"/>
              </p:cNvSpPr>
              <p:nvPr/>
            </p:nvSpPr>
            <p:spPr bwMode="auto">
              <a:xfrm>
                <a:off x="3072" y="3552"/>
                <a:ext cx="101" cy="101"/>
              </a:xfrm>
              <a:prstGeom prst="irregularSeal1">
                <a:avLst/>
              </a:prstGeom>
              <a:solidFill>
                <a:srgbClr val="993300"/>
              </a:solidFill>
              <a:ln w="9525">
                <a:solidFill>
                  <a:srgbClr val="800000"/>
                </a:solidFill>
                <a:miter lim="800000"/>
                <a:headEnd/>
                <a:tailEnd/>
              </a:ln>
            </p:spPr>
            <p:txBody>
              <a:bodyPr wrap="none" anchor="ctr">
                <a:prstTxWarp prst="textNoShape">
                  <a:avLst/>
                </a:prstTxWarp>
              </a:bodyPr>
              <a:lstStyle/>
              <a:p>
                <a:endParaRPr lang="en-US"/>
              </a:p>
            </p:txBody>
          </p:sp>
        </p:grpSp>
        <p:sp>
          <p:nvSpPr>
            <p:cNvPr id="16391" name="Oval 108"/>
            <p:cNvSpPr>
              <a:spLocks noChangeAspect="1" noChangeArrowheads="1"/>
            </p:cNvSpPr>
            <p:nvPr/>
          </p:nvSpPr>
          <p:spPr bwMode="auto">
            <a:xfrm>
              <a:off x="3481" y="3913"/>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2" name="Oval 109"/>
            <p:cNvSpPr>
              <a:spLocks noChangeAspect="1" noChangeArrowheads="1"/>
            </p:cNvSpPr>
            <p:nvPr/>
          </p:nvSpPr>
          <p:spPr bwMode="auto">
            <a:xfrm>
              <a:off x="3577" y="400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3" name="Oval 110"/>
            <p:cNvSpPr>
              <a:spLocks noChangeAspect="1" noChangeArrowheads="1"/>
            </p:cNvSpPr>
            <p:nvPr/>
          </p:nvSpPr>
          <p:spPr bwMode="auto">
            <a:xfrm>
              <a:off x="3264" y="388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4" name="Oval 111"/>
            <p:cNvSpPr>
              <a:spLocks noChangeAspect="1" noChangeArrowheads="1"/>
            </p:cNvSpPr>
            <p:nvPr/>
          </p:nvSpPr>
          <p:spPr bwMode="auto">
            <a:xfrm>
              <a:off x="3360" y="398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5" name="Oval 112"/>
            <p:cNvSpPr>
              <a:spLocks noChangeAspect="1" noChangeArrowheads="1"/>
            </p:cNvSpPr>
            <p:nvPr/>
          </p:nvSpPr>
          <p:spPr bwMode="auto">
            <a:xfrm>
              <a:off x="3865" y="3673"/>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6" name="Oval 113"/>
            <p:cNvSpPr>
              <a:spLocks noChangeAspect="1" noChangeArrowheads="1"/>
            </p:cNvSpPr>
            <p:nvPr/>
          </p:nvSpPr>
          <p:spPr bwMode="auto">
            <a:xfrm>
              <a:off x="3961" y="376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7" name="Oval 114"/>
            <p:cNvSpPr>
              <a:spLocks noChangeAspect="1" noChangeArrowheads="1"/>
            </p:cNvSpPr>
            <p:nvPr/>
          </p:nvSpPr>
          <p:spPr bwMode="auto">
            <a:xfrm>
              <a:off x="3648" y="364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8" name="Oval 115"/>
            <p:cNvSpPr>
              <a:spLocks noChangeAspect="1" noChangeArrowheads="1"/>
            </p:cNvSpPr>
            <p:nvPr/>
          </p:nvSpPr>
          <p:spPr bwMode="auto">
            <a:xfrm>
              <a:off x="3744"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399" name="Oval 116"/>
            <p:cNvSpPr>
              <a:spLocks noChangeAspect="1" noChangeArrowheads="1"/>
            </p:cNvSpPr>
            <p:nvPr/>
          </p:nvSpPr>
          <p:spPr bwMode="auto">
            <a:xfrm>
              <a:off x="3961" y="376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0" name="Oval 117"/>
            <p:cNvSpPr>
              <a:spLocks noChangeAspect="1" noChangeArrowheads="1"/>
            </p:cNvSpPr>
            <p:nvPr/>
          </p:nvSpPr>
          <p:spPr bwMode="auto">
            <a:xfrm>
              <a:off x="3936" y="388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1" name="Oval 118"/>
            <p:cNvSpPr>
              <a:spLocks noChangeAspect="1" noChangeArrowheads="1"/>
            </p:cNvSpPr>
            <p:nvPr/>
          </p:nvSpPr>
          <p:spPr bwMode="auto">
            <a:xfrm>
              <a:off x="3744"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2" name="Oval 119"/>
            <p:cNvSpPr>
              <a:spLocks noChangeAspect="1" noChangeArrowheads="1"/>
            </p:cNvSpPr>
            <p:nvPr/>
          </p:nvSpPr>
          <p:spPr bwMode="auto">
            <a:xfrm>
              <a:off x="3840"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3" name="Oval 120"/>
            <p:cNvSpPr>
              <a:spLocks noChangeAspect="1" noChangeArrowheads="1"/>
            </p:cNvSpPr>
            <p:nvPr/>
          </p:nvSpPr>
          <p:spPr bwMode="auto">
            <a:xfrm>
              <a:off x="2905" y="3673"/>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4" name="Oval 121"/>
            <p:cNvSpPr>
              <a:spLocks noChangeAspect="1" noChangeArrowheads="1"/>
            </p:cNvSpPr>
            <p:nvPr/>
          </p:nvSpPr>
          <p:spPr bwMode="auto">
            <a:xfrm>
              <a:off x="3001" y="376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5" name="Oval 122"/>
            <p:cNvSpPr>
              <a:spLocks noChangeAspect="1" noChangeArrowheads="1"/>
            </p:cNvSpPr>
            <p:nvPr/>
          </p:nvSpPr>
          <p:spPr bwMode="auto">
            <a:xfrm>
              <a:off x="2688" y="364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6" name="Oval 123"/>
            <p:cNvSpPr>
              <a:spLocks noChangeAspect="1" noChangeArrowheads="1"/>
            </p:cNvSpPr>
            <p:nvPr/>
          </p:nvSpPr>
          <p:spPr bwMode="auto">
            <a:xfrm>
              <a:off x="2784"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7" name="Oval 124"/>
            <p:cNvSpPr>
              <a:spLocks noChangeAspect="1" noChangeArrowheads="1"/>
            </p:cNvSpPr>
            <p:nvPr/>
          </p:nvSpPr>
          <p:spPr bwMode="auto">
            <a:xfrm>
              <a:off x="2640"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8" name="Oval 125"/>
            <p:cNvSpPr>
              <a:spLocks noChangeAspect="1" noChangeArrowheads="1"/>
            </p:cNvSpPr>
            <p:nvPr/>
          </p:nvSpPr>
          <p:spPr bwMode="auto">
            <a:xfrm>
              <a:off x="2640"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09" name="Oval 126"/>
            <p:cNvSpPr>
              <a:spLocks noChangeAspect="1" noChangeArrowheads="1"/>
            </p:cNvSpPr>
            <p:nvPr/>
          </p:nvSpPr>
          <p:spPr bwMode="auto">
            <a:xfrm>
              <a:off x="2880" y="369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0" name="Oval 127"/>
            <p:cNvSpPr>
              <a:spLocks noChangeAspect="1" noChangeArrowheads="1"/>
            </p:cNvSpPr>
            <p:nvPr/>
          </p:nvSpPr>
          <p:spPr bwMode="auto">
            <a:xfrm>
              <a:off x="2592" y="388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1" name="Oval 128"/>
            <p:cNvSpPr>
              <a:spLocks noChangeAspect="1" noChangeArrowheads="1"/>
            </p:cNvSpPr>
            <p:nvPr/>
          </p:nvSpPr>
          <p:spPr bwMode="auto">
            <a:xfrm>
              <a:off x="2592" y="388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2" name="Oval 129"/>
            <p:cNvSpPr>
              <a:spLocks noChangeAspect="1" noChangeArrowheads="1"/>
            </p:cNvSpPr>
            <p:nvPr/>
          </p:nvSpPr>
          <p:spPr bwMode="auto">
            <a:xfrm>
              <a:off x="2688" y="398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3" name="Oval 130"/>
            <p:cNvSpPr>
              <a:spLocks noChangeAspect="1" noChangeArrowheads="1"/>
            </p:cNvSpPr>
            <p:nvPr/>
          </p:nvSpPr>
          <p:spPr bwMode="auto">
            <a:xfrm>
              <a:off x="3744"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4" name="Oval 131"/>
            <p:cNvSpPr>
              <a:spLocks noChangeAspect="1" noChangeArrowheads="1"/>
            </p:cNvSpPr>
            <p:nvPr/>
          </p:nvSpPr>
          <p:spPr bwMode="auto">
            <a:xfrm>
              <a:off x="3744"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5" name="Oval 132"/>
            <p:cNvSpPr>
              <a:spLocks noChangeAspect="1" noChangeArrowheads="1"/>
            </p:cNvSpPr>
            <p:nvPr/>
          </p:nvSpPr>
          <p:spPr bwMode="auto">
            <a:xfrm>
              <a:off x="3840" y="393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6" name="Oval 133"/>
            <p:cNvSpPr>
              <a:spLocks noChangeAspect="1" noChangeArrowheads="1"/>
            </p:cNvSpPr>
            <p:nvPr/>
          </p:nvSpPr>
          <p:spPr bwMode="auto">
            <a:xfrm>
              <a:off x="2592" y="364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7" name="Oval 134"/>
            <p:cNvSpPr>
              <a:spLocks noChangeAspect="1" noChangeArrowheads="1"/>
            </p:cNvSpPr>
            <p:nvPr/>
          </p:nvSpPr>
          <p:spPr bwMode="auto">
            <a:xfrm>
              <a:off x="3817" y="376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8" name="Oval 135"/>
            <p:cNvSpPr>
              <a:spLocks noChangeAspect="1" noChangeArrowheads="1"/>
            </p:cNvSpPr>
            <p:nvPr/>
          </p:nvSpPr>
          <p:spPr bwMode="auto">
            <a:xfrm>
              <a:off x="3936" y="369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19" name="Oval 136"/>
            <p:cNvSpPr>
              <a:spLocks noChangeAspect="1" noChangeArrowheads="1"/>
            </p:cNvSpPr>
            <p:nvPr/>
          </p:nvSpPr>
          <p:spPr bwMode="auto">
            <a:xfrm>
              <a:off x="3840"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0" name="Oval 137"/>
            <p:cNvSpPr>
              <a:spLocks noChangeAspect="1" noChangeArrowheads="1"/>
            </p:cNvSpPr>
            <p:nvPr/>
          </p:nvSpPr>
          <p:spPr bwMode="auto">
            <a:xfrm>
              <a:off x="3888"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1" name="Oval 138"/>
            <p:cNvSpPr>
              <a:spLocks noChangeAspect="1" noChangeArrowheads="1"/>
            </p:cNvSpPr>
            <p:nvPr/>
          </p:nvSpPr>
          <p:spPr bwMode="auto">
            <a:xfrm>
              <a:off x="3840" y="360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2" name="Oval 139"/>
            <p:cNvSpPr>
              <a:spLocks noChangeAspect="1" noChangeArrowheads="1"/>
            </p:cNvSpPr>
            <p:nvPr/>
          </p:nvSpPr>
          <p:spPr bwMode="auto">
            <a:xfrm>
              <a:off x="3888"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3" name="Oval 140"/>
            <p:cNvSpPr>
              <a:spLocks noChangeAspect="1" noChangeArrowheads="1"/>
            </p:cNvSpPr>
            <p:nvPr/>
          </p:nvSpPr>
          <p:spPr bwMode="auto">
            <a:xfrm>
              <a:off x="3888"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4" name="Oval 141"/>
            <p:cNvSpPr>
              <a:spLocks noChangeAspect="1" noChangeArrowheads="1"/>
            </p:cNvSpPr>
            <p:nvPr/>
          </p:nvSpPr>
          <p:spPr bwMode="auto">
            <a:xfrm>
              <a:off x="2688"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5" name="Oval 142"/>
            <p:cNvSpPr>
              <a:spLocks noChangeAspect="1" noChangeArrowheads="1"/>
            </p:cNvSpPr>
            <p:nvPr/>
          </p:nvSpPr>
          <p:spPr bwMode="auto">
            <a:xfrm>
              <a:off x="2688"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6" name="Oval 143"/>
            <p:cNvSpPr>
              <a:spLocks noChangeAspect="1" noChangeArrowheads="1"/>
            </p:cNvSpPr>
            <p:nvPr/>
          </p:nvSpPr>
          <p:spPr bwMode="auto">
            <a:xfrm>
              <a:off x="2544" y="3792"/>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7" name="Oval 144"/>
            <p:cNvSpPr>
              <a:spLocks noChangeAspect="1" noChangeArrowheads="1"/>
            </p:cNvSpPr>
            <p:nvPr/>
          </p:nvSpPr>
          <p:spPr bwMode="auto">
            <a:xfrm>
              <a:off x="2615" y="3815"/>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8" name="Oval 145"/>
            <p:cNvSpPr>
              <a:spLocks noChangeAspect="1" noChangeArrowheads="1"/>
            </p:cNvSpPr>
            <p:nvPr/>
          </p:nvSpPr>
          <p:spPr bwMode="auto">
            <a:xfrm>
              <a:off x="2519" y="3719"/>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29" name="Oval 146"/>
            <p:cNvSpPr>
              <a:spLocks noChangeAspect="1" noChangeArrowheads="1"/>
            </p:cNvSpPr>
            <p:nvPr/>
          </p:nvSpPr>
          <p:spPr bwMode="auto">
            <a:xfrm>
              <a:off x="3312"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0" name="Oval 147"/>
            <p:cNvSpPr>
              <a:spLocks noChangeAspect="1" noChangeArrowheads="1"/>
            </p:cNvSpPr>
            <p:nvPr/>
          </p:nvSpPr>
          <p:spPr bwMode="auto">
            <a:xfrm>
              <a:off x="3264"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1" name="Oval 148"/>
            <p:cNvSpPr>
              <a:spLocks noChangeAspect="1" noChangeArrowheads="1"/>
            </p:cNvSpPr>
            <p:nvPr/>
          </p:nvSpPr>
          <p:spPr bwMode="auto">
            <a:xfrm>
              <a:off x="3264"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2" name="Oval 149"/>
            <p:cNvSpPr>
              <a:spLocks noChangeAspect="1" noChangeArrowheads="1"/>
            </p:cNvSpPr>
            <p:nvPr/>
          </p:nvSpPr>
          <p:spPr bwMode="auto">
            <a:xfrm>
              <a:off x="3216" y="398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3" name="Oval 150"/>
            <p:cNvSpPr>
              <a:spLocks noChangeAspect="1" noChangeArrowheads="1"/>
            </p:cNvSpPr>
            <p:nvPr/>
          </p:nvSpPr>
          <p:spPr bwMode="auto">
            <a:xfrm>
              <a:off x="3216" y="398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4" name="Oval 151"/>
            <p:cNvSpPr>
              <a:spLocks noChangeAspect="1" noChangeArrowheads="1"/>
            </p:cNvSpPr>
            <p:nvPr/>
          </p:nvSpPr>
          <p:spPr bwMode="auto">
            <a:xfrm>
              <a:off x="3216" y="3744"/>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5" name="Oval 152"/>
            <p:cNvSpPr>
              <a:spLocks noChangeAspect="1" noChangeArrowheads="1"/>
            </p:cNvSpPr>
            <p:nvPr/>
          </p:nvSpPr>
          <p:spPr bwMode="auto">
            <a:xfrm>
              <a:off x="3312" y="393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6" name="Oval 153"/>
            <p:cNvSpPr>
              <a:spLocks noChangeAspect="1" noChangeArrowheads="1"/>
            </p:cNvSpPr>
            <p:nvPr/>
          </p:nvSpPr>
          <p:spPr bwMode="auto">
            <a:xfrm>
              <a:off x="3312" y="393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7" name="Oval 154"/>
            <p:cNvSpPr>
              <a:spLocks noChangeAspect="1" noChangeArrowheads="1"/>
            </p:cNvSpPr>
            <p:nvPr/>
          </p:nvSpPr>
          <p:spPr bwMode="auto">
            <a:xfrm>
              <a:off x="3168" y="3888"/>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8" name="Oval 155"/>
            <p:cNvSpPr>
              <a:spLocks noChangeAspect="1" noChangeArrowheads="1"/>
            </p:cNvSpPr>
            <p:nvPr/>
          </p:nvSpPr>
          <p:spPr bwMode="auto">
            <a:xfrm>
              <a:off x="3239" y="3911"/>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39" name="Oval 156"/>
            <p:cNvSpPr>
              <a:spLocks noChangeAspect="1" noChangeArrowheads="1"/>
            </p:cNvSpPr>
            <p:nvPr/>
          </p:nvSpPr>
          <p:spPr bwMode="auto">
            <a:xfrm>
              <a:off x="3143" y="3815"/>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0" name="Oval 157"/>
            <p:cNvSpPr>
              <a:spLocks noChangeAspect="1" noChangeArrowheads="1"/>
            </p:cNvSpPr>
            <p:nvPr/>
          </p:nvSpPr>
          <p:spPr bwMode="auto">
            <a:xfrm>
              <a:off x="2928" y="393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1" name="Oval 158"/>
            <p:cNvSpPr>
              <a:spLocks noChangeAspect="1" noChangeArrowheads="1"/>
            </p:cNvSpPr>
            <p:nvPr/>
          </p:nvSpPr>
          <p:spPr bwMode="auto">
            <a:xfrm>
              <a:off x="2928" y="393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2" name="Oval 159"/>
            <p:cNvSpPr>
              <a:spLocks noChangeAspect="1" noChangeArrowheads="1"/>
            </p:cNvSpPr>
            <p:nvPr/>
          </p:nvSpPr>
          <p:spPr bwMode="auto">
            <a:xfrm>
              <a:off x="2928" y="3696"/>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3" name="Oval 160"/>
            <p:cNvSpPr>
              <a:spLocks noChangeAspect="1" noChangeArrowheads="1"/>
            </p:cNvSpPr>
            <p:nvPr/>
          </p:nvSpPr>
          <p:spPr bwMode="auto">
            <a:xfrm>
              <a:off x="2880" y="3840"/>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4" name="Oval 161"/>
            <p:cNvSpPr>
              <a:spLocks noChangeAspect="1" noChangeArrowheads="1"/>
            </p:cNvSpPr>
            <p:nvPr/>
          </p:nvSpPr>
          <p:spPr bwMode="auto">
            <a:xfrm>
              <a:off x="2951" y="3863"/>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6445" name="Oval 162"/>
            <p:cNvSpPr>
              <a:spLocks noChangeAspect="1" noChangeArrowheads="1"/>
            </p:cNvSpPr>
            <p:nvPr/>
          </p:nvSpPr>
          <p:spPr bwMode="auto">
            <a:xfrm>
              <a:off x="2855" y="3767"/>
              <a:ext cx="23" cy="23"/>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grpSp>
    </p:spTree>
  </p:cSld>
  <p:clrMapOvr>
    <a:masterClrMapping/>
  </p:clrMapOvr>
  <p:transition xmlns:p14="http://schemas.microsoft.com/office/powerpoint/2010/main" advTm="193152"/>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7C3999CC-19E2-9C49-B961-305C8B50D07D}" type="slidenum">
              <a:rPr lang="en-US"/>
              <a:pPr/>
              <a:t>20</a:t>
            </a:fld>
            <a:endParaRPr lang="en-US"/>
          </a:p>
        </p:txBody>
      </p:sp>
      <p:sp>
        <p:nvSpPr>
          <p:cNvPr id="41987" name="Rectangle 2"/>
          <p:cNvSpPr>
            <a:spLocks noGrp="1" noChangeArrowheads="1"/>
          </p:cNvSpPr>
          <p:nvPr>
            <p:ph type="title"/>
          </p:nvPr>
        </p:nvSpPr>
        <p:spPr>
          <a:xfrm>
            <a:off x="685800" y="152400"/>
            <a:ext cx="7772400" cy="1143000"/>
          </a:xfrm>
        </p:spPr>
        <p:txBody>
          <a:bodyPr/>
          <a:lstStyle/>
          <a:p>
            <a:r>
              <a:rPr lang="en-US" sz="3600" dirty="0" smtClean="0">
                <a:latin typeface="Helvetica" pitchFamily="33" charset="0"/>
                <a:ea typeface="ＭＳ Ｐゴシック" pitchFamily="33" charset="-128"/>
                <a:cs typeface="ＭＳ Ｐゴシック" pitchFamily="33" charset="-128"/>
              </a:rPr>
              <a:t>PG form aggregates of varying sizes</a:t>
            </a:r>
            <a:endParaRPr lang="en-US" dirty="0" smtClean="0">
              <a:ea typeface="ＭＳ Ｐゴシック" pitchFamily="33" charset="-128"/>
              <a:cs typeface="ＭＳ Ｐゴシック" pitchFamily="33" charset="-128"/>
            </a:endParaRPr>
          </a:p>
        </p:txBody>
      </p:sp>
      <p:sp>
        <p:nvSpPr>
          <p:cNvPr id="41988" name="Rectangle 24"/>
          <p:cNvSpPr>
            <a:spLocks noGrp="1" noChangeArrowheads="1"/>
          </p:cNvSpPr>
          <p:nvPr>
            <p:ph type="body" idx="1"/>
          </p:nvPr>
        </p:nvSpPr>
        <p:spPr>
          <a:xfrm>
            <a:off x="228600" y="1524000"/>
            <a:ext cx="8153400" cy="2286000"/>
          </a:xfrm>
        </p:spPr>
        <p:txBody>
          <a:bodyPr/>
          <a:lstStyle/>
          <a:p>
            <a:pPr>
              <a:lnSpc>
                <a:spcPct val="90000"/>
              </a:lnSpc>
            </a:pPr>
            <a:r>
              <a:rPr lang="en-US" sz="2400" dirty="0" smtClean="0">
                <a:latin typeface="Helvetica" pitchFamily="33" charset="0"/>
                <a:ea typeface="ＭＳ Ｐゴシック" pitchFamily="33" charset="-128"/>
                <a:cs typeface="ＭＳ Ｐゴシック" pitchFamily="33" charset="-128"/>
              </a:rPr>
              <a:t>Monomer &gt; 1M, aggregates &gt; 100M </a:t>
            </a:r>
            <a:r>
              <a:rPr lang="en-US" sz="2400" dirty="0" err="1" smtClean="0">
                <a:latin typeface="Helvetica" pitchFamily="33" charset="0"/>
                <a:ea typeface="ＭＳ Ｐゴシック" pitchFamily="33" charset="-128"/>
                <a:cs typeface="ＭＳ Ｐゴシック" pitchFamily="33" charset="-128"/>
              </a:rPr>
              <a:t>Da</a:t>
            </a:r>
            <a:endParaRPr lang="en-US" sz="2400" dirty="0" smtClean="0">
              <a:latin typeface="Helvetica" pitchFamily="33" charset="0"/>
              <a:ea typeface="ＭＳ Ｐゴシック" pitchFamily="33" charset="-128"/>
              <a:cs typeface="ＭＳ Ｐゴシック" pitchFamily="33" charset="-128"/>
            </a:endParaRPr>
          </a:p>
          <a:p>
            <a:pPr>
              <a:lnSpc>
                <a:spcPct val="90000"/>
              </a:lnSpc>
            </a:pPr>
            <a:r>
              <a:rPr lang="en-US" sz="2400" dirty="0" smtClean="0">
                <a:latin typeface="Helvetica" pitchFamily="33" charset="0"/>
                <a:ea typeface="ＭＳ Ｐゴシック" pitchFamily="33" charset="-128"/>
                <a:cs typeface="ＭＳ Ｐゴシック" pitchFamily="33" charset="-128"/>
              </a:rPr>
              <a:t>Average size decreases</a:t>
            </a:r>
          </a:p>
          <a:p>
            <a:pPr lvl="1">
              <a:lnSpc>
                <a:spcPct val="90000"/>
              </a:lnSpc>
            </a:pPr>
            <a:r>
              <a:rPr lang="en-US" sz="2000" dirty="0" smtClean="0">
                <a:latin typeface="Helvetica" pitchFamily="33" charset="0"/>
              </a:rPr>
              <a:t>with age</a:t>
            </a:r>
          </a:p>
          <a:p>
            <a:pPr lvl="1">
              <a:lnSpc>
                <a:spcPct val="90000"/>
              </a:lnSpc>
            </a:pPr>
            <a:r>
              <a:rPr lang="en-US" sz="2000" dirty="0" smtClean="0">
                <a:latin typeface="Helvetica" pitchFamily="33" charset="0"/>
              </a:rPr>
              <a:t>with osteoarthritis (OA)</a:t>
            </a:r>
          </a:p>
          <a:p>
            <a:pPr>
              <a:lnSpc>
                <a:spcPct val="90000"/>
              </a:lnSpc>
            </a:pPr>
            <a:r>
              <a:rPr lang="en-US" sz="2400" dirty="0" err="1" smtClean="0">
                <a:latin typeface="Helvetica" pitchFamily="33" charset="0"/>
                <a:ea typeface="ＭＳ Ｐゴシック" pitchFamily="33" charset="-128"/>
                <a:cs typeface="ＭＳ Ｐゴシック" pitchFamily="33" charset="-128"/>
              </a:rPr>
              <a:t>Aggrecenase</a:t>
            </a:r>
            <a:r>
              <a:rPr lang="en-US" sz="2400" dirty="0" smtClean="0">
                <a:latin typeface="Helvetica" pitchFamily="33" charset="0"/>
                <a:ea typeface="ＭＳ Ｐゴシック" pitchFamily="33" charset="-128"/>
                <a:cs typeface="ＭＳ Ｐゴシック" pitchFamily="33" charset="-128"/>
              </a:rPr>
              <a:t> inhibitors may be an OA target</a:t>
            </a:r>
          </a:p>
          <a:p>
            <a:pPr>
              <a:lnSpc>
                <a:spcPct val="90000"/>
              </a:lnSpc>
            </a:pPr>
            <a:r>
              <a:rPr lang="en-US" sz="2400" dirty="0" smtClean="0">
                <a:latin typeface="Helvetica" pitchFamily="33" charset="0"/>
                <a:ea typeface="ＭＳ Ｐゴシック" pitchFamily="33" charset="-128"/>
                <a:cs typeface="ＭＳ Ｐゴシック" pitchFamily="33" charset="-128"/>
              </a:rPr>
              <a:t>High negative charge density leads to osmotic swelling</a:t>
            </a:r>
            <a:endParaRPr lang="en-US" sz="2400" dirty="0" smtClean="0">
              <a:ea typeface="ＭＳ Ｐゴシック" pitchFamily="33" charset="-128"/>
              <a:cs typeface="ＭＳ Ｐゴシック" pitchFamily="33" charset="-128"/>
            </a:endParaRPr>
          </a:p>
          <a:p>
            <a:pPr>
              <a:lnSpc>
                <a:spcPct val="90000"/>
              </a:lnSpc>
              <a:buFontTx/>
              <a:buNone/>
            </a:pPr>
            <a:endParaRPr lang="en-US" sz="2000" dirty="0" smtClean="0">
              <a:latin typeface="Helvetica" pitchFamily="33" charset="0"/>
              <a:ea typeface="ＭＳ Ｐゴシック" pitchFamily="33" charset="-128"/>
              <a:cs typeface="ＭＳ Ｐゴシック" pitchFamily="33" charset="-128"/>
            </a:endParaRPr>
          </a:p>
        </p:txBody>
      </p:sp>
      <p:grpSp>
        <p:nvGrpSpPr>
          <p:cNvPr id="2" name="Group 31"/>
          <p:cNvGrpSpPr>
            <a:grpSpLocks/>
          </p:cNvGrpSpPr>
          <p:nvPr/>
        </p:nvGrpSpPr>
        <p:grpSpPr bwMode="auto">
          <a:xfrm>
            <a:off x="457200" y="3946525"/>
            <a:ext cx="7467600" cy="1844675"/>
            <a:chOff x="96" y="3072"/>
            <a:chExt cx="4704" cy="1162"/>
          </a:xfrm>
        </p:grpSpPr>
        <p:pic>
          <p:nvPicPr>
            <p:cNvPr id="41990" name="Picture 8"/>
            <p:cNvPicPr>
              <a:picLocks noChangeAspect="1" noChangeArrowheads="1"/>
            </p:cNvPicPr>
            <p:nvPr/>
          </p:nvPicPr>
          <p:blipFill>
            <a:blip r:embed="rId3"/>
            <a:srcRect/>
            <a:stretch>
              <a:fillRect/>
            </a:stretch>
          </p:blipFill>
          <p:spPr bwMode="auto">
            <a:xfrm>
              <a:off x="2496" y="3072"/>
              <a:ext cx="1488" cy="1146"/>
            </a:xfrm>
            <a:prstGeom prst="rect">
              <a:avLst/>
            </a:prstGeom>
            <a:noFill/>
            <a:ln w="9525">
              <a:noFill/>
              <a:miter lim="800000"/>
              <a:headEnd/>
              <a:tailEnd/>
            </a:ln>
          </p:spPr>
        </p:pic>
        <p:sp>
          <p:nvSpPr>
            <p:cNvPr id="41991" name="Text Box 11"/>
            <p:cNvSpPr txBox="1">
              <a:spLocks noChangeArrowheads="1"/>
            </p:cNvSpPr>
            <p:nvPr/>
          </p:nvSpPr>
          <p:spPr bwMode="auto">
            <a:xfrm>
              <a:off x="96" y="3264"/>
              <a:ext cx="1818" cy="269"/>
            </a:xfrm>
            <a:prstGeom prst="rect">
              <a:avLst/>
            </a:prstGeom>
            <a:noFill/>
            <a:ln w="9525">
              <a:noFill/>
              <a:miter lim="800000"/>
              <a:headEnd/>
              <a:tailEnd/>
            </a:ln>
          </p:spPr>
          <p:txBody>
            <a:bodyPr wrap="none">
              <a:prstTxWarp prst="textNoShape">
                <a:avLst/>
              </a:prstTxWarp>
              <a:spAutoFit/>
            </a:bodyPr>
            <a:lstStyle/>
            <a:p>
              <a:r>
                <a:rPr lang="en-US" sz="2200">
                  <a:latin typeface="Helvetica" pitchFamily="33" charset="0"/>
                </a:rPr>
                <a:t>Aggrecan aggregate</a:t>
              </a:r>
              <a:endParaRPr lang="en-US" sz="2000"/>
            </a:p>
          </p:txBody>
        </p:sp>
        <p:sp>
          <p:nvSpPr>
            <p:cNvPr id="41992" name="Text Box 12"/>
            <p:cNvSpPr txBox="1">
              <a:spLocks noChangeArrowheads="1"/>
            </p:cNvSpPr>
            <p:nvPr/>
          </p:nvSpPr>
          <p:spPr bwMode="auto">
            <a:xfrm>
              <a:off x="2160" y="3696"/>
              <a:ext cx="347" cy="250"/>
            </a:xfrm>
            <a:prstGeom prst="rect">
              <a:avLst/>
            </a:prstGeom>
            <a:noFill/>
            <a:ln w="9525">
              <a:noFill/>
              <a:miter lim="800000"/>
              <a:headEnd/>
              <a:tailEnd/>
            </a:ln>
          </p:spPr>
          <p:txBody>
            <a:bodyPr wrap="none">
              <a:prstTxWarp prst="textNoShape">
                <a:avLst/>
              </a:prstTxWarp>
              <a:spAutoFit/>
            </a:bodyPr>
            <a:lstStyle/>
            <a:p>
              <a:r>
                <a:rPr lang="en-US" sz="2000">
                  <a:solidFill>
                    <a:srgbClr val="910938"/>
                  </a:solidFill>
                  <a:latin typeface="Helvetica" pitchFamily="33" charset="0"/>
                </a:rPr>
                <a:t>HA</a:t>
              </a:r>
              <a:endParaRPr lang="en-US" sz="2000"/>
            </a:p>
          </p:txBody>
        </p:sp>
        <p:sp>
          <p:nvSpPr>
            <p:cNvPr id="41993" name="Text Box 25"/>
            <p:cNvSpPr txBox="1">
              <a:spLocks noChangeArrowheads="1"/>
            </p:cNvSpPr>
            <p:nvPr/>
          </p:nvSpPr>
          <p:spPr bwMode="auto">
            <a:xfrm>
              <a:off x="240" y="3600"/>
              <a:ext cx="1488" cy="634"/>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C.B &amp; W. Knudson </a:t>
              </a:r>
              <a:r>
                <a:rPr lang="en-US" sz="2000" b="0" i="1">
                  <a:latin typeface="Helvetica" pitchFamily="33" charset="0"/>
                </a:rPr>
                <a:t>Cell &amp; Dev Bio</a:t>
              </a:r>
              <a:r>
                <a:rPr lang="en-US" sz="2000" b="0">
                  <a:latin typeface="Helvetica" pitchFamily="33" charset="0"/>
                </a:rPr>
                <a:t> 12:69 (2001)</a:t>
              </a:r>
            </a:p>
          </p:txBody>
        </p:sp>
        <p:sp>
          <p:nvSpPr>
            <p:cNvPr id="41994" name="Text Box 28"/>
            <p:cNvSpPr txBox="1">
              <a:spLocks noChangeArrowheads="1"/>
            </p:cNvSpPr>
            <p:nvPr/>
          </p:nvSpPr>
          <p:spPr bwMode="auto">
            <a:xfrm>
              <a:off x="3910" y="3110"/>
              <a:ext cx="89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Helvetica" pitchFamily="33" charset="0"/>
                </a:rPr>
                <a:t>CS chains</a:t>
              </a:r>
              <a:endParaRPr lang="en-US" sz="2000">
                <a:solidFill>
                  <a:schemeClr val="accent2"/>
                </a:solidFill>
              </a:endParaRPr>
            </a:p>
          </p:txBody>
        </p:sp>
        <p:sp>
          <p:nvSpPr>
            <p:cNvPr id="41995" name="Text Box 29"/>
            <p:cNvSpPr txBox="1">
              <a:spLocks noChangeArrowheads="1"/>
            </p:cNvSpPr>
            <p:nvPr/>
          </p:nvSpPr>
          <p:spPr bwMode="auto">
            <a:xfrm>
              <a:off x="3862" y="3744"/>
              <a:ext cx="89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Helvetica" pitchFamily="33" charset="0"/>
                </a:rPr>
                <a:t>CS chains</a:t>
              </a:r>
              <a:endParaRPr lang="en-US" sz="2000">
                <a:solidFill>
                  <a:schemeClr val="accent2"/>
                </a:solidFill>
              </a:endParaRPr>
            </a:p>
          </p:txBody>
        </p:sp>
      </p:grpSp>
    </p:spTree>
  </p:cSld>
  <p:clrMapOvr>
    <a:masterClrMapping/>
  </p:clrMapOvr>
  <p:transition xmlns:p14="http://schemas.microsoft.com/office/powerpoint/2010/main" advTm="1131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1E5F4D82-24E3-B94D-A617-F574CE396DE7}" type="slidenum">
              <a:rPr lang="en-US"/>
              <a:pPr/>
              <a:t>21</a:t>
            </a:fld>
            <a:endParaRPr lang="en-US"/>
          </a:p>
        </p:txBody>
      </p:sp>
      <p:sp>
        <p:nvSpPr>
          <p:cNvPr id="44035" name="Rectangle 2"/>
          <p:cNvSpPr>
            <a:spLocks noGrp="1" noChangeArrowheads="1"/>
          </p:cNvSpPr>
          <p:nvPr>
            <p:ph type="title"/>
          </p:nvPr>
        </p:nvSpPr>
        <p:spPr>
          <a:xfrm>
            <a:off x="609600" y="228600"/>
            <a:ext cx="7772400" cy="1143000"/>
          </a:xfrm>
        </p:spPr>
        <p:txBody>
          <a:bodyPr/>
          <a:lstStyle/>
          <a:p>
            <a:r>
              <a:rPr lang="en-US" sz="3600" dirty="0" smtClean="0">
                <a:latin typeface="Helvetica" pitchFamily="33" charset="0"/>
                <a:ea typeface="ＭＳ Ｐゴシック" pitchFamily="33" charset="-128"/>
                <a:cs typeface="ＭＳ Ｐゴシック" pitchFamily="33" charset="-128"/>
              </a:rPr>
              <a:t>Macro structure of the knee</a:t>
            </a:r>
            <a:endParaRPr lang="en-US" dirty="0">
              <a:ea typeface="ＭＳ Ｐゴシック" pitchFamily="33" charset="-128"/>
              <a:cs typeface="ＭＳ Ｐゴシック" pitchFamily="33" charset="-128"/>
            </a:endParaRPr>
          </a:p>
        </p:txBody>
      </p:sp>
      <p:sp>
        <p:nvSpPr>
          <p:cNvPr id="67587" name="Rectangle 3"/>
          <p:cNvSpPr>
            <a:spLocks noGrp="1" noChangeArrowheads="1"/>
          </p:cNvSpPr>
          <p:nvPr>
            <p:ph type="body" idx="1"/>
          </p:nvPr>
        </p:nvSpPr>
        <p:spPr>
          <a:xfrm>
            <a:off x="533400" y="1295400"/>
            <a:ext cx="7772400" cy="4953000"/>
          </a:xfrm>
        </p:spPr>
        <p:txBody>
          <a:bodyPr/>
          <a:lstStyle/>
          <a:p>
            <a:pPr>
              <a:lnSpc>
                <a:spcPct val="90000"/>
              </a:lnSpc>
            </a:pPr>
            <a:r>
              <a:rPr lang="en-US" sz="2800" dirty="0" smtClean="0">
                <a:latin typeface="Helvetica" pitchFamily="33" charset="0"/>
                <a:ea typeface="ＭＳ Ｐゴシック" pitchFamily="33" charset="-128"/>
                <a:cs typeface="ＭＳ Ｐゴシック" pitchFamily="33" charset="-128"/>
              </a:rPr>
              <a:t>See also </a:t>
            </a:r>
            <a:r>
              <a:rPr lang="en-US" sz="2800" dirty="0" err="1" smtClean="0">
                <a:latin typeface="Helvetica" pitchFamily="33" charset="0"/>
                <a:ea typeface="ＭＳ Ｐゴシック" pitchFamily="33" charset="-128"/>
                <a:cs typeface="ＭＳ Ｐゴシック" pitchFamily="33" charset="-128"/>
              </a:rPr>
              <a:t>movie</a:t>
            </a:r>
            <a:r>
              <a:rPr lang="en-US" sz="2400" dirty="0" err="1" smtClean="0">
                <a:latin typeface="Helvetica" pitchFamily="33" charset="0"/>
                <a:ea typeface="ＭＳ Ｐゴシック" pitchFamily="33" charset="-128"/>
                <a:cs typeface="ＭＳ Ｐゴシック" pitchFamily="33" charset="-128"/>
              </a:rPr>
              <a:t>:</a:t>
            </a:r>
            <a:r>
              <a:rPr lang="en-US" sz="2400" dirty="0" err="1" smtClean="0">
                <a:latin typeface="Helvetica" pitchFamily="33" charset="0"/>
                <a:ea typeface="ＭＳ Ｐゴシック" pitchFamily="33" charset="-128"/>
                <a:cs typeface="ＭＳ Ｐゴシック" pitchFamily="33" charset="-128"/>
                <a:sym typeface="Wingdings" pitchFamily="33" charset="2"/>
                <a:hlinkClick r:id="rId3"/>
              </a:rPr>
              <a:t>http</a:t>
            </a:r>
            <a:r>
              <a:rPr lang="en-US" sz="2400" dirty="0">
                <a:latin typeface="Helvetica" pitchFamily="33" charset="0"/>
                <a:ea typeface="ＭＳ Ｐゴシック" pitchFamily="33" charset="-128"/>
                <a:cs typeface="ＭＳ Ｐゴシック" pitchFamily="33" charset="-128"/>
                <a:sym typeface="Wingdings" pitchFamily="33" charset="2"/>
                <a:hlinkClick r:id="rId3"/>
              </a:rPr>
              <a:t>://orthoinfo.aaos.org/topic.cfm?topic=</a:t>
            </a:r>
            <a:r>
              <a:rPr lang="en-US" sz="2400" dirty="0" smtClean="0">
                <a:latin typeface="Helvetica" pitchFamily="33" charset="0"/>
                <a:ea typeface="ＭＳ Ｐゴシック" pitchFamily="33" charset="-128"/>
                <a:cs typeface="ＭＳ Ｐゴシック" pitchFamily="33" charset="-128"/>
                <a:sym typeface="Wingdings" pitchFamily="33" charset="2"/>
                <a:hlinkClick r:id="rId3"/>
              </a:rPr>
              <a:t>a00212</a:t>
            </a:r>
            <a:endParaRPr lang="en-US" sz="2400" dirty="0" smtClean="0">
              <a:latin typeface="Helvetica" pitchFamily="33" charset="0"/>
              <a:ea typeface="ＭＳ Ｐゴシック" pitchFamily="33" charset="-128"/>
              <a:cs typeface="ＭＳ Ｐゴシック" pitchFamily="33" charset="-128"/>
            </a:endParaRPr>
          </a:p>
          <a:p>
            <a:pPr>
              <a:lnSpc>
                <a:spcPct val="90000"/>
              </a:lnSpc>
            </a:pPr>
            <a:r>
              <a:rPr lang="en-US" sz="2800" dirty="0" smtClean="0">
                <a:latin typeface="Helvetica" pitchFamily="33" charset="0"/>
                <a:ea typeface="ＭＳ Ｐゴシック" pitchFamily="33" charset="-128"/>
                <a:cs typeface="ＭＳ Ｐゴシック" pitchFamily="33" charset="-128"/>
              </a:rPr>
              <a:t>Requirements </a:t>
            </a:r>
            <a:r>
              <a:rPr lang="en-US" sz="2800" dirty="0">
                <a:latin typeface="Helvetica" pitchFamily="33" charset="0"/>
                <a:ea typeface="ＭＳ Ｐゴシック" pitchFamily="33" charset="-128"/>
                <a:cs typeface="ＭＳ Ｐゴシック" pitchFamily="33" charset="-128"/>
              </a:rPr>
              <a:t>of a joint</a:t>
            </a:r>
          </a:p>
          <a:p>
            <a:pPr lvl="1">
              <a:lnSpc>
                <a:spcPct val="90000"/>
              </a:lnSpc>
            </a:pPr>
            <a:r>
              <a:rPr lang="en-US" sz="2400" dirty="0">
                <a:latin typeface="Helvetica" pitchFamily="33" charset="0"/>
              </a:rPr>
              <a:t>load transfer </a:t>
            </a:r>
          </a:p>
          <a:p>
            <a:pPr lvl="2">
              <a:lnSpc>
                <a:spcPct val="90000"/>
              </a:lnSpc>
            </a:pPr>
            <a:r>
              <a:rPr lang="en-US" sz="2000" dirty="0" smtClean="0">
                <a:latin typeface="Helvetica" pitchFamily="33" charset="0"/>
              </a:rPr>
              <a:t>bone</a:t>
            </a:r>
            <a:r>
              <a:rPr lang="en-US" sz="2000" dirty="0">
                <a:latin typeface="Helvetica" pitchFamily="33" charset="0"/>
              </a:rPr>
              <a:t>/</a:t>
            </a:r>
            <a:r>
              <a:rPr lang="en-US" sz="2000" dirty="0" smtClean="0">
                <a:latin typeface="Helvetica" pitchFamily="33" charset="0"/>
              </a:rPr>
              <a:t>bone</a:t>
            </a:r>
            <a:endParaRPr lang="en-US" sz="2000" dirty="0">
              <a:latin typeface="Helvetica" pitchFamily="33" charset="0"/>
            </a:endParaRPr>
          </a:p>
          <a:p>
            <a:pPr lvl="2">
              <a:lnSpc>
                <a:spcPct val="90000"/>
              </a:lnSpc>
            </a:pPr>
            <a:r>
              <a:rPr lang="en-US" sz="2000" dirty="0" smtClean="0">
                <a:latin typeface="Helvetica" pitchFamily="33" charset="0"/>
              </a:rPr>
              <a:t>bone</a:t>
            </a:r>
            <a:r>
              <a:rPr lang="en-US" sz="2000" dirty="0">
                <a:latin typeface="Helvetica" pitchFamily="33" charset="0"/>
              </a:rPr>
              <a:t>/</a:t>
            </a:r>
            <a:r>
              <a:rPr lang="en-US" sz="2000" dirty="0" smtClean="0">
                <a:latin typeface="Helvetica" pitchFamily="33" charset="0"/>
              </a:rPr>
              <a:t>muscle</a:t>
            </a:r>
            <a:endParaRPr lang="en-US" sz="2000" dirty="0">
              <a:latin typeface="Helvetica" pitchFamily="33" charset="0"/>
            </a:endParaRPr>
          </a:p>
          <a:p>
            <a:pPr lvl="1">
              <a:lnSpc>
                <a:spcPct val="90000"/>
              </a:lnSpc>
            </a:pPr>
            <a:r>
              <a:rPr lang="en-US" sz="2400" dirty="0" smtClean="0">
                <a:latin typeface="Helvetica" pitchFamily="33" charset="0"/>
              </a:rPr>
              <a:t>flexibility</a:t>
            </a:r>
          </a:p>
          <a:p>
            <a:pPr lvl="2">
              <a:lnSpc>
                <a:spcPct val="90000"/>
              </a:lnSpc>
            </a:pPr>
            <a:r>
              <a:rPr lang="en-US" sz="2000" dirty="0">
                <a:latin typeface="Helvetica" pitchFamily="33" charset="0"/>
              </a:rPr>
              <a:t>s</a:t>
            </a:r>
            <a:r>
              <a:rPr lang="en-US" sz="2000" dirty="0" smtClean="0">
                <a:latin typeface="Helvetica" pitchFamily="33" charset="0"/>
              </a:rPr>
              <a:t>ynovial fluid lubricates</a:t>
            </a:r>
            <a:endParaRPr lang="en-US" sz="2000" dirty="0">
              <a:latin typeface="Helvetica" pitchFamily="33" charset="0"/>
            </a:endParaRPr>
          </a:p>
          <a:p>
            <a:pPr>
              <a:lnSpc>
                <a:spcPct val="90000"/>
              </a:lnSpc>
            </a:pPr>
            <a:endParaRPr lang="en-US" sz="1800" dirty="0">
              <a:latin typeface="Helvetica" pitchFamily="33" charset="0"/>
            </a:endParaRPr>
          </a:p>
          <a:p>
            <a:pPr lvl="1">
              <a:lnSpc>
                <a:spcPct val="90000"/>
              </a:lnSpc>
            </a:pPr>
            <a:endParaRPr lang="en-US" sz="1800" dirty="0">
              <a:latin typeface="Helvetica" pitchFamily="33" charset="0"/>
            </a:endParaRPr>
          </a:p>
          <a:p>
            <a:pPr>
              <a:lnSpc>
                <a:spcPct val="90000"/>
              </a:lnSpc>
              <a:buFontTx/>
              <a:buNone/>
            </a:pPr>
            <a:endParaRPr lang="en-US" sz="2000" dirty="0">
              <a:latin typeface="Helvetica" pitchFamily="33" charset="0"/>
              <a:ea typeface="ＭＳ Ｐゴシック" pitchFamily="33" charset="-128"/>
              <a:cs typeface="ＭＳ Ｐゴシック" pitchFamily="33" charset="-128"/>
            </a:endParaRPr>
          </a:p>
          <a:p>
            <a:pPr>
              <a:lnSpc>
                <a:spcPct val="90000"/>
              </a:lnSpc>
              <a:buFontTx/>
              <a:buNone/>
            </a:pPr>
            <a:endParaRPr lang="en-US" sz="2000" dirty="0">
              <a:latin typeface="Helvetica" pitchFamily="33" charset="0"/>
              <a:ea typeface="ＭＳ Ｐゴシック" pitchFamily="33" charset="-128"/>
              <a:cs typeface="ＭＳ Ｐゴシック" pitchFamily="33" charset="-128"/>
            </a:endParaRPr>
          </a:p>
        </p:txBody>
      </p:sp>
      <p:pic>
        <p:nvPicPr>
          <p:cNvPr id="3" name="Picture 2" descr="health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209800"/>
            <a:ext cx="4255077" cy="4114800"/>
          </a:xfrm>
          <a:prstGeom prst="rect">
            <a:avLst/>
          </a:prstGeom>
        </p:spPr>
      </p:pic>
      <p:pic>
        <p:nvPicPr>
          <p:cNvPr id="5" name="Picture 4" descr="damag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4495800"/>
            <a:ext cx="1838842" cy="1510895"/>
          </a:xfrm>
          <a:prstGeom prst="rect">
            <a:avLst/>
          </a:prstGeom>
        </p:spPr>
      </p:pic>
      <p:sp>
        <p:nvSpPr>
          <p:cNvPr id="6" name="TextBox 5"/>
          <p:cNvSpPr txBox="1"/>
          <p:nvPr/>
        </p:nvSpPr>
        <p:spPr>
          <a:xfrm>
            <a:off x="2209800" y="6096001"/>
            <a:ext cx="7315200" cy="461665"/>
          </a:xfrm>
          <a:prstGeom prst="rect">
            <a:avLst/>
          </a:prstGeom>
          <a:solidFill>
            <a:schemeClr val="bg1"/>
          </a:solidFill>
        </p:spPr>
        <p:txBody>
          <a:bodyPr wrap="square" rtlCol="0">
            <a:spAutoFit/>
          </a:bodyPr>
          <a:lstStyle/>
          <a:p>
            <a:r>
              <a:rPr lang="en-US" dirty="0"/>
              <a:t>http://</a:t>
            </a:r>
            <a:r>
              <a:rPr lang="en-US" dirty="0" err="1"/>
              <a:t>orthoinfo.aaos.org</a:t>
            </a:r>
            <a:r>
              <a:rPr lang="en-US" dirty="0"/>
              <a:t>/</a:t>
            </a:r>
            <a:r>
              <a:rPr lang="en-US" dirty="0" err="1"/>
              <a:t>topic.cfm?topic</a:t>
            </a:r>
            <a:r>
              <a:rPr lang="en-US" dirty="0"/>
              <a:t>=a00212</a:t>
            </a:r>
          </a:p>
        </p:txBody>
      </p:sp>
      <p:sp>
        <p:nvSpPr>
          <p:cNvPr id="8" name="TextBox 7"/>
          <p:cNvSpPr txBox="1"/>
          <p:nvPr/>
        </p:nvSpPr>
        <p:spPr>
          <a:xfrm>
            <a:off x="4800600" y="5638801"/>
            <a:ext cx="2743200" cy="461665"/>
          </a:xfrm>
          <a:prstGeom prst="rect">
            <a:avLst/>
          </a:prstGeom>
          <a:solidFill>
            <a:schemeClr val="bg1"/>
          </a:solidFill>
        </p:spPr>
        <p:txBody>
          <a:bodyPr wrap="square" rtlCol="0">
            <a:spAutoFit/>
          </a:bodyPr>
          <a:lstStyle/>
          <a:p>
            <a:r>
              <a:rPr lang="en-US" dirty="0" smtClean="0">
                <a:solidFill>
                  <a:srgbClr val="0000FF"/>
                </a:solidFill>
                <a:latin typeface="Helvetica"/>
                <a:cs typeface="Helvetica"/>
              </a:rPr>
              <a:t>Healthy knee</a:t>
            </a:r>
            <a:endParaRPr lang="en-US" dirty="0">
              <a:solidFill>
                <a:srgbClr val="0000FF"/>
              </a:solidFill>
              <a:latin typeface="Helvetica"/>
              <a:cs typeface="Helvetica"/>
            </a:endParaRPr>
          </a:p>
        </p:txBody>
      </p:sp>
      <p:sp>
        <p:nvSpPr>
          <p:cNvPr id="9" name="TextBox 8"/>
          <p:cNvSpPr txBox="1"/>
          <p:nvPr/>
        </p:nvSpPr>
        <p:spPr>
          <a:xfrm>
            <a:off x="990600" y="4724400"/>
            <a:ext cx="990600" cy="830997"/>
          </a:xfrm>
          <a:prstGeom prst="rect">
            <a:avLst/>
          </a:prstGeom>
          <a:solidFill>
            <a:schemeClr val="bg1"/>
          </a:solidFill>
        </p:spPr>
        <p:txBody>
          <a:bodyPr wrap="square" rtlCol="0">
            <a:spAutoFit/>
          </a:bodyPr>
          <a:lstStyle/>
          <a:p>
            <a:r>
              <a:rPr lang="en-US" dirty="0" smtClean="0">
                <a:solidFill>
                  <a:srgbClr val="0000FF"/>
                </a:solidFill>
                <a:latin typeface="Helvetica"/>
                <a:cs typeface="Helvetica"/>
              </a:rPr>
              <a:t>OA </a:t>
            </a:r>
          </a:p>
          <a:p>
            <a:r>
              <a:rPr lang="en-US" dirty="0" smtClean="0">
                <a:solidFill>
                  <a:srgbClr val="0000FF"/>
                </a:solidFill>
                <a:latin typeface="Helvetica"/>
                <a:cs typeface="Helvetica"/>
              </a:rPr>
              <a:t>knee</a:t>
            </a:r>
            <a:endParaRPr lang="en-US" dirty="0">
              <a:solidFill>
                <a:srgbClr val="0000FF"/>
              </a:solidFill>
              <a:latin typeface="Helvetica"/>
              <a:cs typeface="Helvetica"/>
            </a:endParaRPr>
          </a:p>
        </p:txBody>
      </p:sp>
    </p:spTree>
    <p:extLst>
      <p:ext uri="{BB962C8B-B14F-4D97-AF65-F5344CB8AC3E}">
        <p14:creationId xmlns:p14="http://schemas.microsoft.com/office/powerpoint/2010/main" val="2968588670"/>
      </p:ext>
    </p:extLst>
  </p:cSld>
  <p:clrMapOvr>
    <a:masterClrMapping/>
  </p:clrMapOvr>
  <p:transition xmlns:p14="http://schemas.microsoft.com/office/powerpoint/2010/main" advTm="248976"/>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1E5F4D82-24E3-B94D-A617-F574CE396DE7}" type="slidenum">
              <a:rPr lang="en-US"/>
              <a:pPr/>
              <a:t>22</a:t>
            </a:fld>
            <a:endParaRPr lang="en-US"/>
          </a:p>
        </p:txBody>
      </p:sp>
      <p:sp>
        <p:nvSpPr>
          <p:cNvPr id="44035" name="Rectangle 2"/>
          <p:cNvSpPr>
            <a:spLocks noGrp="1" noChangeArrowheads="1"/>
          </p:cNvSpPr>
          <p:nvPr>
            <p:ph type="title"/>
          </p:nvPr>
        </p:nvSpPr>
        <p:spPr>
          <a:xfrm>
            <a:off x="609600" y="76200"/>
            <a:ext cx="7772400" cy="1143000"/>
          </a:xfrm>
        </p:spPr>
        <p:txBody>
          <a:bodyPr/>
          <a:lstStyle/>
          <a:p>
            <a:r>
              <a:rPr lang="en-US" sz="3600" dirty="0">
                <a:latin typeface="Helvetica" pitchFamily="33" charset="0"/>
                <a:ea typeface="ＭＳ Ｐゴシック" pitchFamily="33" charset="-128"/>
                <a:cs typeface="ＭＳ Ｐゴシック" pitchFamily="33" charset="-128"/>
              </a:rPr>
              <a:t>Cartilage structure and function</a:t>
            </a:r>
            <a:endParaRPr lang="en-US" dirty="0">
              <a:ea typeface="ＭＳ Ｐゴシック" pitchFamily="33" charset="-128"/>
              <a:cs typeface="ＭＳ Ｐゴシック" pitchFamily="33" charset="-128"/>
            </a:endParaRPr>
          </a:p>
        </p:txBody>
      </p:sp>
      <p:sp>
        <p:nvSpPr>
          <p:cNvPr id="67587" name="Rectangle 3"/>
          <p:cNvSpPr>
            <a:spLocks noGrp="1" noChangeArrowheads="1"/>
          </p:cNvSpPr>
          <p:nvPr>
            <p:ph type="body" idx="1"/>
          </p:nvPr>
        </p:nvSpPr>
        <p:spPr>
          <a:xfrm>
            <a:off x="381000" y="1371600"/>
            <a:ext cx="7467600" cy="4953000"/>
          </a:xfrm>
        </p:spPr>
        <p:txBody>
          <a:bodyPr/>
          <a:lstStyle/>
          <a:p>
            <a:pPr>
              <a:lnSpc>
                <a:spcPct val="90000"/>
              </a:lnSpc>
            </a:pPr>
            <a:r>
              <a:rPr lang="en-US" sz="2600" dirty="0" smtClean="0">
                <a:latin typeface="Helvetica" pitchFamily="33" charset="0"/>
                <a:ea typeface="ＭＳ Ｐゴシック" pitchFamily="33" charset="-128"/>
                <a:cs typeface="ＭＳ Ｐゴシック" pitchFamily="33" charset="-128"/>
              </a:rPr>
              <a:t>Cartilage composition</a:t>
            </a:r>
          </a:p>
          <a:p>
            <a:pPr lvl="1">
              <a:lnSpc>
                <a:spcPct val="90000"/>
              </a:lnSpc>
            </a:pPr>
            <a:r>
              <a:rPr lang="en-US" sz="2200" dirty="0">
                <a:latin typeface="Helvetica" pitchFamily="33" charset="0"/>
              </a:rPr>
              <a:t>dry weight: CN 50-75% ; PG 15-30%</a:t>
            </a:r>
          </a:p>
          <a:p>
            <a:pPr lvl="1">
              <a:lnSpc>
                <a:spcPct val="90000"/>
              </a:lnSpc>
            </a:pPr>
            <a:r>
              <a:rPr lang="en-US" sz="2200" dirty="0">
                <a:latin typeface="Helvetica" pitchFamily="33" charset="0"/>
              </a:rPr>
              <a:t>water: 60-80%</a:t>
            </a:r>
          </a:p>
          <a:p>
            <a:pPr lvl="1">
              <a:lnSpc>
                <a:spcPct val="90000"/>
              </a:lnSpc>
            </a:pPr>
            <a:r>
              <a:rPr lang="en-US" sz="2200" dirty="0">
                <a:latin typeface="Helvetica" pitchFamily="33" charset="0"/>
              </a:rPr>
              <a:t>cells: 5-10%</a:t>
            </a:r>
            <a:r>
              <a:rPr lang="en-US" sz="2200" dirty="0" smtClean="0">
                <a:latin typeface="Helvetica" pitchFamily="33" charset="0"/>
              </a:rPr>
              <a:t> (v/v)</a:t>
            </a:r>
            <a:endParaRPr lang="en-US" sz="2200" dirty="0">
              <a:latin typeface="Helvetica" pitchFamily="33" charset="0"/>
            </a:endParaRPr>
          </a:p>
          <a:p>
            <a:pPr>
              <a:lnSpc>
                <a:spcPct val="90000"/>
              </a:lnSpc>
            </a:pPr>
            <a:r>
              <a:rPr lang="en-US" sz="2600" dirty="0">
                <a:latin typeface="Helvetica" pitchFamily="33" charset="0"/>
                <a:ea typeface="ＭＳ Ｐゴシック" pitchFamily="33" charset="-128"/>
                <a:cs typeface="ＭＳ Ｐゴシック" pitchFamily="33" charset="-128"/>
              </a:rPr>
              <a:t>Role of PG</a:t>
            </a:r>
          </a:p>
          <a:p>
            <a:pPr lvl="1">
              <a:lnSpc>
                <a:spcPct val="90000"/>
              </a:lnSpc>
            </a:pPr>
            <a:r>
              <a:rPr lang="en-US" sz="2200" dirty="0">
                <a:latin typeface="Helvetica" pitchFamily="33" charset="0"/>
              </a:rPr>
              <a:t>high compressive strength (osmotic </a:t>
            </a:r>
            <a:r>
              <a:rPr lang="en-US" sz="2200" dirty="0" smtClean="0">
                <a:latin typeface="Helvetica" pitchFamily="33" charset="0"/>
              </a:rPr>
              <a:t>swelling)</a:t>
            </a:r>
            <a:endParaRPr lang="en-US" sz="2200" dirty="0">
              <a:latin typeface="Helvetica" pitchFamily="33" charset="0"/>
            </a:endParaRPr>
          </a:p>
          <a:p>
            <a:pPr lvl="1">
              <a:lnSpc>
                <a:spcPct val="90000"/>
              </a:lnSpc>
            </a:pPr>
            <a:r>
              <a:rPr lang="en-US" sz="2200" dirty="0">
                <a:latin typeface="Helvetica" pitchFamily="33" charset="0"/>
              </a:rPr>
              <a:t>low </a:t>
            </a:r>
            <a:r>
              <a:rPr lang="en-US" sz="2200" dirty="0" smtClean="0">
                <a:latin typeface="Helvetica" pitchFamily="33" charset="0"/>
              </a:rPr>
              <a:t>permeability and high drag coefficient reduce wear on joint </a:t>
            </a:r>
            <a:r>
              <a:rPr lang="en-US" sz="2200" dirty="0" smtClean="0">
                <a:latin typeface="Helvetica" pitchFamily="33" charset="0"/>
                <a:sym typeface="Wingdings"/>
              </a:rPr>
              <a:t></a:t>
            </a:r>
            <a:r>
              <a:rPr lang="en-US" sz="2200" dirty="0" smtClean="0">
                <a:latin typeface="Helvetica" pitchFamily="33" charset="0"/>
              </a:rPr>
              <a:t> H</a:t>
            </a:r>
            <a:r>
              <a:rPr lang="en-US" sz="2200" baseline="-25000" dirty="0" smtClean="0">
                <a:latin typeface="Helvetica" pitchFamily="33" charset="0"/>
              </a:rPr>
              <a:t>2</a:t>
            </a:r>
            <a:r>
              <a:rPr lang="en-US" sz="2200" dirty="0" smtClean="0">
                <a:latin typeface="Helvetica" pitchFamily="33" charset="0"/>
              </a:rPr>
              <a:t>O bears some load</a:t>
            </a:r>
          </a:p>
          <a:p>
            <a:pPr>
              <a:lnSpc>
                <a:spcPct val="90000"/>
              </a:lnSpc>
            </a:pPr>
            <a:r>
              <a:rPr lang="en-US" sz="2600" dirty="0">
                <a:latin typeface="Helvetica" pitchFamily="33" charset="0"/>
                <a:ea typeface="ＭＳ Ｐゴシック" pitchFamily="33" charset="-128"/>
                <a:cs typeface="ＭＳ Ｐゴシック" pitchFamily="33" charset="-128"/>
              </a:rPr>
              <a:t>Role of CN</a:t>
            </a:r>
          </a:p>
          <a:p>
            <a:pPr lvl="1">
              <a:lnSpc>
                <a:spcPct val="90000"/>
              </a:lnSpc>
            </a:pPr>
            <a:r>
              <a:rPr lang="en-US" sz="2200" dirty="0">
                <a:latin typeface="Helvetica" pitchFamily="33" charset="0"/>
              </a:rPr>
              <a:t>high tensile strength (~</a:t>
            </a:r>
            <a:r>
              <a:rPr lang="en-US" sz="2200" dirty="0" err="1">
                <a:latin typeface="Helvetica" pitchFamily="33" charset="0"/>
              </a:rPr>
              <a:t>GPa</a:t>
            </a:r>
            <a:r>
              <a:rPr lang="en-US" sz="2200" dirty="0">
                <a:latin typeface="Helvetica" pitchFamily="33" charset="0"/>
              </a:rPr>
              <a:t>)</a:t>
            </a:r>
          </a:p>
          <a:p>
            <a:pPr lvl="1">
              <a:lnSpc>
                <a:spcPct val="90000"/>
              </a:lnSpc>
            </a:pPr>
            <a:r>
              <a:rPr lang="en-US" sz="2200" dirty="0">
                <a:latin typeface="Helvetica" pitchFamily="33" charset="0"/>
              </a:rPr>
              <a:t>contain swelling forces of PG</a:t>
            </a:r>
          </a:p>
          <a:p>
            <a:pPr lvl="1">
              <a:lnSpc>
                <a:spcPct val="90000"/>
              </a:lnSpc>
            </a:pPr>
            <a:endParaRPr lang="en-US" sz="1800" dirty="0">
              <a:latin typeface="Helvetica" pitchFamily="33" charset="0"/>
            </a:endParaRPr>
          </a:p>
          <a:p>
            <a:pPr>
              <a:lnSpc>
                <a:spcPct val="90000"/>
              </a:lnSpc>
              <a:buFontTx/>
              <a:buNone/>
            </a:pPr>
            <a:endParaRPr lang="en-US" sz="2000" dirty="0">
              <a:latin typeface="Helvetica" pitchFamily="33" charset="0"/>
              <a:ea typeface="ＭＳ Ｐゴシック" pitchFamily="33" charset="-128"/>
              <a:cs typeface="ＭＳ Ｐゴシック" pitchFamily="33" charset="-128"/>
            </a:endParaRPr>
          </a:p>
          <a:p>
            <a:pPr>
              <a:lnSpc>
                <a:spcPct val="90000"/>
              </a:lnSpc>
              <a:buFontTx/>
              <a:buNone/>
            </a:pPr>
            <a:endParaRPr lang="en-US" sz="2000" dirty="0">
              <a:latin typeface="Helvetica" pitchFamily="33" charset="0"/>
              <a:ea typeface="ＭＳ Ｐゴシック" pitchFamily="33" charset="-128"/>
              <a:cs typeface="ＭＳ Ｐゴシック" pitchFamily="33" charset="-128"/>
            </a:endParaRPr>
          </a:p>
        </p:txBody>
      </p:sp>
      <p:sp>
        <p:nvSpPr>
          <p:cNvPr id="44037" name="Text Box 138"/>
          <p:cNvSpPr txBox="1">
            <a:spLocks noChangeArrowheads="1"/>
          </p:cNvSpPr>
          <p:nvPr/>
        </p:nvSpPr>
        <p:spPr bwMode="auto">
          <a:xfrm>
            <a:off x="381000" y="5715000"/>
            <a:ext cx="8001000" cy="701675"/>
          </a:xfrm>
          <a:prstGeom prst="rect">
            <a:avLst/>
          </a:prstGeom>
          <a:noFill/>
          <a:ln w="9525">
            <a:noFill/>
            <a:miter lim="800000"/>
            <a:headEnd/>
            <a:tailEnd/>
          </a:ln>
        </p:spPr>
        <p:txBody>
          <a:bodyPr>
            <a:prstTxWarp prst="textNoShape">
              <a:avLst/>
            </a:prstTxWarp>
            <a:spAutoFit/>
          </a:bodyPr>
          <a:lstStyle/>
          <a:p>
            <a:r>
              <a:rPr lang="en-US" sz="2000" b="0">
                <a:latin typeface="Helvetica" pitchFamily="33" charset="0"/>
              </a:rPr>
              <a:t>V.C. Mow, A. Ratcliffe, and S.LY. Woo, eds. </a:t>
            </a:r>
            <a:r>
              <a:rPr lang="en-US" sz="2000" b="0" i="1">
                <a:latin typeface="Helvetica" pitchFamily="33" charset="0"/>
              </a:rPr>
              <a:t>Biomechanics of Diarthrodial Joints </a:t>
            </a:r>
            <a:r>
              <a:rPr lang="en-US" sz="2000" b="0">
                <a:latin typeface="Helvetica" pitchFamily="33" charset="0"/>
              </a:rPr>
              <a:t>(Vol. I) Springer-Verlag New York Inc. 1990</a:t>
            </a:r>
          </a:p>
        </p:txBody>
      </p:sp>
      <p:sp>
        <p:nvSpPr>
          <p:cNvPr id="44038" name="AutoShape 139" descr="Outlined diamond"/>
          <p:cNvSpPr>
            <a:spLocks noChangeArrowheads="1"/>
          </p:cNvSpPr>
          <p:nvPr/>
        </p:nvSpPr>
        <p:spPr bwMode="auto">
          <a:xfrm rot="-5471608">
            <a:off x="7315200" y="1920875"/>
            <a:ext cx="457200" cy="914400"/>
          </a:xfrm>
          <a:prstGeom prst="moon">
            <a:avLst>
              <a:gd name="adj" fmla="val 50000"/>
            </a:avLst>
          </a:prstGeom>
          <a:pattFill prst="openDmnd">
            <a:fgClr>
              <a:schemeClr val="tx2"/>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4039" name="AutoShape 140" descr="Outlined diamond"/>
          <p:cNvSpPr>
            <a:spLocks noChangeArrowheads="1"/>
          </p:cNvSpPr>
          <p:nvPr/>
        </p:nvSpPr>
        <p:spPr bwMode="auto">
          <a:xfrm rot="5476725">
            <a:off x="7315200" y="2454275"/>
            <a:ext cx="457200" cy="914400"/>
          </a:xfrm>
          <a:prstGeom prst="moon">
            <a:avLst>
              <a:gd name="adj" fmla="val 50000"/>
            </a:avLst>
          </a:prstGeom>
          <a:pattFill prst="openDmnd">
            <a:fgClr>
              <a:schemeClr val="tx2"/>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44040" name="AutoShape 141"/>
          <p:cNvSpPr>
            <a:spLocks noChangeArrowheads="1"/>
          </p:cNvSpPr>
          <p:nvPr/>
        </p:nvSpPr>
        <p:spPr bwMode="auto">
          <a:xfrm>
            <a:off x="7239000" y="2911475"/>
            <a:ext cx="609600" cy="838200"/>
          </a:xfrm>
          <a:prstGeom prst="can">
            <a:avLst>
              <a:gd name="adj" fmla="val 34375"/>
            </a:avLst>
          </a:prstGeom>
          <a:noFill/>
          <a:ln w="9525">
            <a:solidFill>
              <a:schemeClr val="tx1"/>
            </a:solidFill>
            <a:round/>
            <a:headEnd/>
            <a:tailEnd/>
          </a:ln>
        </p:spPr>
        <p:txBody>
          <a:bodyPr wrap="none" anchor="ctr">
            <a:prstTxWarp prst="textNoShape">
              <a:avLst/>
            </a:prstTxWarp>
          </a:bodyPr>
          <a:lstStyle/>
          <a:p>
            <a:endParaRPr lang="en-US"/>
          </a:p>
        </p:txBody>
      </p:sp>
      <p:sp>
        <p:nvSpPr>
          <p:cNvPr id="44041" name="AutoShape 142"/>
          <p:cNvSpPr>
            <a:spLocks noChangeArrowheads="1"/>
          </p:cNvSpPr>
          <p:nvPr/>
        </p:nvSpPr>
        <p:spPr bwMode="auto">
          <a:xfrm>
            <a:off x="7239000" y="1539875"/>
            <a:ext cx="609600" cy="838200"/>
          </a:xfrm>
          <a:prstGeom prst="can">
            <a:avLst>
              <a:gd name="adj" fmla="val 34375"/>
            </a:avLst>
          </a:prstGeom>
          <a:noFill/>
          <a:ln w="9525">
            <a:solidFill>
              <a:schemeClr val="tx1"/>
            </a:solidFill>
            <a:round/>
            <a:headEnd/>
            <a:tailEnd/>
          </a:ln>
        </p:spPr>
        <p:txBody>
          <a:bodyPr wrap="none" anchor="ctr">
            <a:prstTxWarp prst="textNoShape">
              <a:avLst/>
            </a:prstTxWarp>
          </a:bodyPr>
          <a:lstStyle/>
          <a:p>
            <a:endParaRPr lang="en-US"/>
          </a:p>
        </p:txBody>
      </p:sp>
      <p:sp>
        <p:nvSpPr>
          <p:cNvPr id="44042" name="Text Box 144"/>
          <p:cNvSpPr txBox="1">
            <a:spLocks noChangeArrowheads="1"/>
          </p:cNvSpPr>
          <p:nvPr/>
        </p:nvSpPr>
        <p:spPr bwMode="auto">
          <a:xfrm>
            <a:off x="7915275" y="2454275"/>
            <a:ext cx="1228725"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Helvetica" pitchFamily="33" charset="0"/>
              </a:rPr>
              <a:t>cartilage</a:t>
            </a:r>
            <a:endParaRPr lang="en-US" sz="2000">
              <a:solidFill>
                <a:schemeClr val="accent2"/>
              </a:solidFill>
            </a:endParaRPr>
          </a:p>
        </p:txBody>
      </p:sp>
      <p:sp>
        <p:nvSpPr>
          <p:cNvPr id="44043" name="Text Box 145"/>
          <p:cNvSpPr txBox="1">
            <a:spLocks noChangeArrowheads="1"/>
          </p:cNvSpPr>
          <p:nvPr/>
        </p:nvSpPr>
        <p:spPr bwMode="auto">
          <a:xfrm>
            <a:off x="5791200" y="2378075"/>
            <a:ext cx="1219200" cy="701675"/>
          </a:xfrm>
          <a:prstGeom prst="rect">
            <a:avLst/>
          </a:prstGeom>
          <a:noFill/>
          <a:ln w="9525">
            <a:noFill/>
            <a:miter lim="800000"/>
            <a:headEnd/>
            <a:tailEnd/>
          </a:ln>
        </p:spPr>
        <p:txBody>
          <a:bodyPr>
            <a:prstTxWarp prst="textNoShape">
              <a:avLst/>
            </a:prstTxWarp>
            <a:spAutoFit/>
          </a:bodyPr>
          <a:lstStyle/>
          <a:p>
            <a:pPr algn="ctr"/>
            <a:r>
              <a:rPr lang="en-US" sz="2000">
                <a:solidFill>
                  <a:schemeClr val="accent2"/>
                </a:solidFill>
                <a:latin typeface="Helvetica" pitchFamily="33" charset="0"/>
              </a:rPr>
              <a:t>synovial fluid</a:t>
            </a:r>
            <a:endParaRPr lang="en-US" sz="2000">
              <a:solidFill>
                <a:schemeClr val="accent2"/>
              </a:solidFill>
            </a:endParaRPr>
          </a:p>
        </p:txBody>
      </p:sp>
      <p:sp>
        <p:nvSpPr>
          <p:cNvPr id="44044" name="Text Box 146"/>
          <p:cNvSpPr txBox="1">
            <a:spLocks noChangeArrowheads="1"/>
          </p:cNvSpPr>
          <p:nvPr/>
        </p:nvSpPr>
        <p:spPr bwMode="auto">
          <a:xfrm>
            <a:off x="7820025" y="3444875"/>
            <a:ext cx="790575" cy="396875"/>
          </a:xfrm>
          <a:prstGeom prst="rect">
            <a:avLst/>
          </a:prstGeom>
          <a:noFill/>
          <a:ln w="9525">
            <a:noFill/>
            <a:miter lim="800000"/>
            <a:headEnd/>
            <a:tailEnd/>
          </a:ln>
        </p:spPr>
        <p:txBody>
          <a:bodyPr wrap="none">
            <a:prstTxWarp prst="textNoShape">
              <a:avLst/>
            </a:prstTxWarp>
            <a:spAutoFit/>
          </a:bodyPr>
          <a:lstStyle/>
          <a:p>
            <a:r>
              <a:rPr lang="en-US" sz="2000">
                <a:solidFill>
                  <a:srgbClr val="910938"/>
                </a:solidFill>
                <a:latin typeface="Helvetica" pitchFamily="33" charset="0"/>
              </a:rPr>
              <a:t>bone</a:t>
            </a:r>
            <a:endParaRPr lang="en-US" sz="2000">
              <a:solidFill>
                <a:schemeClr val="accent2"/>
              </a:solidFill>
            </a:endParaRPr>
          </a:p>
        </p:txBody>
      </p:sp>
      <p:sp>
        <p:nvSpPr>
          <p:cNvPr id="44045" name="Line 148"/>
          <p:cNvSpPr>
            <a:spLocks noChangeShapeType="1"/>
          </p:cNvSpPr>
          <p:nvPr/>
        </p:nvSpPr>
        <p:spPr bwMode="auto">
          <a:xfrm>
            <a:off x="6934200" y="2641600"/>
            <a:ext cx="533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046" name="Line 149"/>
          <p:cNvSpPr>
            <a:spLocks noChangeShapeType="1"/>
          </p:cNvSpPr>
          <p:nvPr/>
        </p:nvSpPr>
        <p:spPr bwMode="auto">
          <a:xfrm rot="-9809738">
            <a:off x="8001000" y="2378075"/>
            <a:ext cx="533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047" name="Line 151"/>
          <p:cNvSpPr>
            <a:spLocks noChangeShapeType="1"/>
          </p:cNvSpPr>
          <p:nvPr/>
        </p:nvSpPr>
        <p:spPr bwMode="auto">
          <a:xfrm rot="10044855">
            <a:off x="8001000" y="2911475"/>
            <a:ext cx="5334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4048" name="Text Box 152"/>
          <p:cNvSpPr txBox="1">
            <a:spLocks noChangeArrowheads="1"/>
          </p:cNvSpPr>
          <p:nvPr/>
        </p:nvSpPr>
        <p:spPr bwMode="auto">
          <a:xfrm>
            <a:off x="7820025" y="1524000"/>
            <a:ext cx="790575" cy="396875"/>
          </a:xfrm>
          <a:prstGeom prst="rect">
            <a:avLst/>
          </a:prstGeom>
          <a:noFill/>
          <a:ln w="9525">
            <a:noFill/>
            <a:miter lim="800000"/>
            <a:headEnd/>
            <a:tailEnd/>
          </a:ln>
        </p:spPr>
        <p:txBody>
          <a:bodyPr wrap="none">
            <a:prstTxWarp prst="textNoShape">
              <a:avLst/>
            </a:prstTxWarp>
            <a:spAutoFit/>
          </a:bodyPr>
          <a:lstStyle/>
          <a:p>
            <a:r>
              <a:rPr lang="en-US" sz="2000">
                <a:solidFill>
                  <a:srgbClr val="910938"/>
                </a:solidFill>
                <a:latin typeface="Helvetica" pitchFamily="33" charset="0"/>
              </a:rPr>
              <a:t>bone</a:t>
            </a:r>
            <a:endParaRPr lang="en-US" sz="2000">
              <a:solidFill>
                <a:schemeClr val="accent2"/>
              </a:solidFill>
            </a:endParaRPr>
          </a:p>
        </p:txBody>
      </p:sp>
    </p:spTree>
  </p:cSld>
  <p:clrMapOvr>
    <a:masterClrMapping/>
  </p:clrMapOvr>
  <p:transition xmlns:p14="http://schemas.microsoft.com/office/powerpoint/2010/main" advTm="24897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7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7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75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75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75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75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75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75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7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28600"/>
            <a:ext cx="7772400" cy="1143000"/>
          </a:xfrm>
        </p:spPr>
        <p:txBody>
          <a:bodyPr/>
          <a:lstStyle/>
          <a:p>
            <a:r>
              <a:rPr lang="en-US" sz="3600" smtClean="0">
                <a:latin typeface="Helvetica" pitchFamily="-65" charset="0"/>
                <a:ea typeface="Helvetica" pitchFamily="-65" charset="0"/>
                <a:cs typeface="Helvetica" pitchFamily="-65" charset="0"/>
              </a:rPr>
              <a:t>Principles of osmotic pressure</a:t>
            </a:r>
          </a:p>
        </p:txBody>
      </p:sp>
      <p:sp>
        <p:nvSpPr>
          <p:cNvPr id="17411" name="Content Placeholder 5"/>
          <p:cNvSpPr>
            <a:spLocks noGrp="1"/>
          </p:cNvSpPr>
          <p:nvPr>
            <p:ph idx="1"/>
          </p:nvPr>
        </p:nvSpPr>
        <p:spPr>
          <a:xfrm>
            <a:off x="381000" y="1371600"/>
            <a:ext cx="8382000" cy="4525963"/>
          </a:xfrm>
        </p:spPr>
        <p:txBody>
          <a:bodyPr/>
          <a:lstStyle/>
          <a:p>
            <a:r>
              <a:rPr lang="en-US" sz="2400" dirty="0" smtClean="0">
                <a:latin typeface="Helvetica" pitchFamily="-65" charset="0"/>
                <a:ea typeface="Helvetica" pitchFamily="-65" charset="0"/>
                <a:cs typeface="Helvetica" pitchFamily="-65" charset="0"/>
              </a:rPr>
              <a:t>Water must have equal chemical potential in both compartments: μ</a:t>
            </a:r>
            <a:r>
              <a:rPr lang="en-US" sz="2400" baseline="-25000" dirty="0" smtClean="0">
                <a:latin typeface="Helvetica" pitchFamily="-65" charset="0"/>
                <a:ea typeface="Helvetica" pitchFamily="-65" charset="0"/>
                <a:cs typeface="Helvetica" pitchFamily="-65" charset="0"/>
              </a:rPr>
              <a:t>H2O,1</a:t>
            </a:r>
            <a:r>
              <a:rPr lang="en-US" sz="2400" dirty="0" smtClean="0">
                <a:latin typeface="Helvetica" pitchFamily="-65" charset="0"/>
                <a:ea typeface="Helvetica" pitchFamily="-65" charset="0"/>
                <a:cs typeface="Helvetica" pitchFamily="-65" charset="0"/>
              </a:rPr>
              <a:t> = μ</a:t>
            </a:r>
            <a:r>
              <a:rPr lang="en-US" sz="2400" baseline="-25000" dirty="0" smtClean="0">
                <a:latin typeface="Helvetica" pitchFamily="-65" charset="0"/>
                <a:ea typeface="Helvetica" pitchFamily="-65" charset="0"/>
                <a:cs typeface="Helvetica" pitchFamily="-65" charset="0"/>
              </a:rPr>
              <a:t>H2O,2</a:t>
            </a:r>
            <a:r>
              <a:rPr lang="en-US" sz="2400" dirty="0" smtClean="0">
                <a:latin typeface="Helvetica" pitchFamily="-65" charset="0"/>
                <a:ea typeface="Helvetica" pitchFamily="-65" charset="0"/>
                <a:cs typeface="Helvetica" pitchFamily="-65" charset="0"/>
              </a:rPr>
              <a:t> </a:t>
            </a:r>
          </a:p>
          <a:p>
            <a:r>
              <a:rPr lang="en-US" sz="2400" dirty="0" smtClean="0">
                <a:latin typeface="Helvetica" pitchFamily="-65" charset="0"/>
                <a:ea typeface="Helvetica" pitchFamily="-65" charset="0"/>
                <a:cs typeface="Helvetica" pitchFamily="-65" charset="0"/>
              </a:rPr>
              <a:t>Solutes decrease </a:t>
            </a:r>
            <a:r>
              <a:rPr lang="en-US" sz="2400" dirty="0" err="1" smtClean="0">
                <a:latin typeface="Helvetica" pitchFamily="-65" charset="0"/>
                <a:ea typeface="Helvetica" pitchFamily="-65" charset="0"/>
                <a:cs typeface="Helvetica" pitchFamily="-65" charset="0"/>
              </a:rPr>
              <a:t>μ</a:t>
            </a:r>
            <a:r>
              <a:rPr lang="en-US" sz="2400" dirty="0" smtClean="0">
                <a:latin typeface="Helvetica" pitchFamily="-65" charset="0"/>
                <a:ea typeface="Helvetica" pitchFamily="-65" charset="0"/>
                <a:cs typeface="Helvetica" pitchFamily="-65" charset="0"/>
              </a:rPr>
              <a:t>, pressure increases </a:t>
            </a:r>
            <a:r>
              <a:rPr lang="en-US" sz="2400" dirty="0" err="1" smtClean="0">
                <a:latin typeface="Helvetica" pitchFamily="-65" charset="0"/>
                <a:ea typeface="Helvetica" pitchFamily="-65" charset="0"/>
                <a:cs typeface="Helvetica" pitchFamily="-65" charset="0"/>
              </a:rPr>
              <a:t>μ</a:t>
            </a:r>
            <a:endParaRPr lang="en-US" sz="2400" dirty="0" smtClean="0">
              <a:latin typeface="Helvetica" pitchFamily="-65" charset="0"/>
              <a:ea typeface="Helvetica" pitchFamily="-65" charset="0"/>
              <a:cs typeface="Helvetica" pitchFamily="-65" charset="0"/>
            </a:endParaRPr>
          </a:p>
          <a:p>
            <a:r>
              <a:rPr lang="en-US" sz="2400" dirty="0" smtClean="0">
                <a:latin typeface="Helvetica" pitchFamily="-65" charset="0"/>
                <a:ea typeface="Helvetica" pitchFamily="-65" charset="0"/>
                <a:cs typeface="Helvetica" pitchFamily="-65" charset="0"/>
              </a:rPr>
              <a:t>Infinite water would equalize [solute], but influx limited</a:t>
            </a:r>
          </a:p>
          <a:p>
            <a:r>
              <a:rPr lang="en-US" sz="2400" dirty="0" smtClean="0">
                <a:latin typeface="Helvetica" pitchFamily="-65" charset="0"/>
                <a:ea typeface="Helvetica" pitchFamily="-65" charset="0"/>
                <a:cs typeface="Helvetica" pitchFamily="-65" charset="0"/>
              </a:rPr>
              <a:t>Charges must also be balanced (</a:t>
            </a:r>
            <a:r>
              <a:rPr lang="en-US" sz="2400" dirty="0" err="1" smtClean="0">
                <a:latin typeface="Helvetica" pitchFamily="-65" charset="0"/>
                <a:ea typeface="Helvetica" pitchFamily="-65" charset="0"/>
                <a:cs typeface="Helvetica" pitchFamily="-65" charset="0"/>
              </a:rPr>
              <a:t>Donnan</a:t>
            </a:r>
            <a:r>
              <a:rPr lang="en-US" sz="2400" dirty="0" smtClean="0">
                <a:latin typeface="Helvetica" pitchFamily="-65" charset="0"/>
                <a:ea typeface="Helvetica" pitchFamily="-65" charset="0"/>
                <a:cs typeface="Helvetica" pitchFamily="-65" charset="0"/>
              </a:rPr>
              <a:t> equilibrium)</a:t>
            </a:r>
          </a:p>
          <a:p>
            <a:endParaRPr lang="en-US" sz="2800" dirty="0" smtClean="0">
              <a:latin typeface="Helvetica" pitchFamily="-65" charset="0"/>
              <a:ea typeface="Helvetica" pitchFamily="-65" charset="0"/>
              <a:cs typeface="Helvetica" pitchFamily="-65" charset="0"/>
            </a:endParaRPr>
          </a:p>
        </p:txBody>
      </p:sp>
      <p:sp>
        <p:nvSpPr>
          <p:cNvPr id="17412" name="Rectangle 12"/>
          <p:cNvSpPr>
            <a:spLocks noChangeArrowheads="1"/>
          </p:cNvSpPr>
          <p:nvPr/>
        </p:nvSpPr>
        <p:spPr bwMode="auto">
          <a:xfrm>
            <a:off x="2743200" y="4572000"/>
            <a:ext cx="3276600" cy="1828800"/>
          </a:xfrm>
          <a:prstGeom prst="rect">
            <a:avLst/>
          </a:prstGeom>
          <a:noFill/>
          <a:ln w="9525">
            <a:solidFill>
              <a:schemeClr val="tx1"/>
            </a:solidFill>
            <a:round/>
            <a:headEnd/>
            <a:tailEnd/>
          </a:ln>
        </p:spPr>
        <p:txBody>
          <a:bodyPr>
            <a:prstTxWarp prst="textNoShape">
              <a:avLst/>
            </a:prstTxWarp>
          </a:bodyPr>
          <a:lstStyle/>
          <a:p>
            <a:endParaRPr lang="en-US"/>
          </a:p>
        </p:txBody>
      </p:sp>
      <p:cxnSp>
        <p:nvCxnSpPr>
          <p:cNvPr id="17413" name="Straight Connector 13"/>
          <p:cNvCxnSpPr>
            <a:cxnSpLocks noChangeShapeType="1"/>
            <a:stCxn id="17412" idx="1"/>
            <a:endCxn id="17412" idx="3"/>
          </p:cNvCxnSpPr>
          <p:nvPr/>
        </p:nvCxnSpPr>
        <p:spPr bwMode="auto">
          <a:xfrm rot="10800000" flipH="1">
            <a:off x="2743200" y="5486400"/>
            <a:ext cx="3276600" cy="1588"/>
          </a:xfrm>
          <a:prstGeom prst="line">
            <a:avLst/>
          </a:prstGeom>
          <a:noFill/>
          <a:ln w="9525">
            <a:solidFill>
              <a:schemeClr val="tx1"/>
            </a:solidFill>
            <a:round/>
            <a:headEnd/>
            <a:tailEnd/>
          </a:ln>
        </p:spPr>
      </p:cxnSp>
      <p:sp>
        <p:nvSpPr>
          <p:cNvPr id="17414" name="TextBox 14"/>
          <p:cNvSpPr txBox="1">
            <a:spLocks noChangeArrowheads="1"/>
          </p:cNvSpPr>
          <p:nvPr/>
        </p:nvSpPr>
        <p:spPr bwMode="auto">
          <a:xfrm>
            <a:off x="2971800" y="4724400"/>
            <a:ext cx="3060700" cy="461963"/>
          </a:xfrm>
          <a:prstGeom prst="rect">
            <a:avLst/>
          </a:prstGeom>
          <a:noFill/>
          <a:ln w="9525">
            <a:noFill/>
            <a:miter lim="800000"/>
            <a:headEnd/>
            <a:tailEnd/>
          </a:ln>
        </p:spPr>
        <p:txBody>
          <a:bodyPr wrap="none">
            <a:prstTxWarp prst="textNoShape">
              <a:avLst/>
            </a:prstTxWarp>
            <a:spAutoFit/>
          </a:bodyPr>
          <a:lstStyle/>
          <a:p>
            <a:r>
              <a:rPr lang="en-US" b="0">
                <a:latin typeface="Helvetica" pitchFamily="-65" charset="0"/>
                <a:ea typeface="Helvetica" pitchFamily="-65" charset="0"/>
                <a:cs typeface="Helvetica" pitchFamily="-65" charset="0"/>
              </a:rPr>
              <a:t>H</a:t>
            </a:r>
            <a:r>
              <a:rPr lang="en-US" b="0" baseline="-25000">
                <a:latin typeface="Helvetica" pitchFamily="-65" charset="0"/>
                <a:ea typeface="Helvetica" pitchFamily="-65" charset="0"/>
                <a:cs typeface="Helvetica" pitchFamily="-65" charset="0"/>
              </a:rPr>
              <a:t>2</a:t>
            </a:r>
            <a:r>
              <a:rPr lang="en-US" b="0">
                <a:latin typeface="Helvetica" pitchFamily="-65" charset="0"/>
                <a:ea typeface="Helvetica" pitchFamily="-65" charset="0"/>
                <a:cs typeface="Helvetica" pitchFamily="-65" charset="0"/>
              </a:rPr>
              <a:t>O + high [Na</a:t>
            </a:r>
            <a:r>
              <a:rPr lang="en-US" b="0" baseline="30000">
                <a:latin typeface="Helvetica" pitchFamily="-65" charset="0"/>
                <a:ea typeface="Helvetica" pitchFamily="-65" charset="0"/>
                <a:cs typeface="Helvetica" pitchFamily="-65" charset="0"/>
              </a:rPr>
              <a:t>+</a:t>
            </a:r>
            <a:r>
              <a:rPr lang="en-US" b="0">
                <a:latin typeface="Helvetica" pitchFamily="-65" charset="0"/>
                <a:ea typeface="Helvetica" pitchFamily="-65" charset="0"/>
                <a:cs typeface="Helvetica" pitchFamily="-65" charset="0"/>
              </a:rPr>
              <a:t>]/PG</a:t>
            </a:r>
            <a:r>
              <a:rPr lang="en-US" b="0" baseline="30000">
                <a:latin typeface="Helvetica" pitchFamily="-65" charset="0"/>
                <a:ea typeface="Helvetica" pitchFamily="-65" charset="0"/>
                <a:cs typeface="Helvetica" pitchFamily="-65" charset="0"/>
              </a:rPr>
              <a:t>-</a:t>
            </a:r>
            <a:endParaRPr lang="en-US" b="0">
              <a:latin typeface="Helvetica" pitchFamily="-65" charset="0"/>
              <a:ea typeface="Helvetica" pitchFamily="-65" charset="0"/>
              <a:cs typeface="Helvetica" pitchFamily="-65" charset="0"/>
            </a:endParaRPr>
          </a:p>
        </p:txBody>
      </p:sp>
      <p:sp>
        <p:nvSpPr>
          <p:cNvPr id="17415" name="TextBox 15"/>
          <p:cNvSpPr txBox="1">
            <a:spLocks noChangeArrowheads="1"/>
          </p:cNvSpPr>
          <p:nvPr/>
        </p:nvSpPr>
        <p:spPr bwMode="auto">
          <a:xfrm>
            <a:off x="3124200" y="5638800"/>
            <a:ext cx="2343150" cy="461963"/>
          </a:xfrm>
          <a:prstGeom prst="rect">
            <a:avLst/>
          </a:prstGeom>
          <a:noFill/>
          <a:ln w="9525">
            <a:noFill/>
            <a:miter lim="800000"/>
            <a:headEnd/>
            <a:tailEnd/>
          </a:ln>
        </p:spPr>
        <p:txBody>
          <a:bodyPr wrap="none">
            <a:prstTxWarp prst="textNoShape">
              <a:avLst/>
            </a:prstTxWarp>
            <a:spAutoFit/>
          </a:bodyPr>
          <a:lstStyle/>
          <a:p>
            <a:r>
              <a:rPr lang="en-US" b="0">
                <a:latin typeface="Helvetica" pitchFamily="-65" charset="0"/>
                <a:ea typeface="Helvetica" pitchFamily="-65" charset="0"/>
                <a:cs typeface="Helvetica" pitchFamily="-65" charset="0"/>
              </a:rPr>
              <a:t>H</a:t>
            </a:r>
            <a:r>
              <a:rPr lang="en-US" b="0" baseline="-25000">
                <a:latin typeface="Helvetica" pitchFamily="-65" charset="0"/>
                <a:ea typeface="Helvetica" pitchFamily="-65" charset="0"/>
                <a:cs typeface="Helvetica" pitchFamily="-65" charset="0"/>
              </a:rPr>
              <a:t>2</a:t>
            </a:r>
            <a:r>
              <a:rPr lang="en-US" b="0">
                <a:latin typeface="Helvetica" pitchFamily="-65" charset="0"/>
                <a:ea typeface="Helvetica" pitchFamily="-65" charset="0"/>
                <a:cs typeface="Helvetica" pitchFamily="-65" charset="0"/>
              </a:rPr>
              <a:t>O + low [Na</a:t>
            </a:r>
            <a:r>
              <a:rPr lang="en-US" b="0" baseline="30000">
                <a:latin typeface="Helvetica" pitchFamily="-65" charset="0"/>
                <a:ea typeface="Helvetica" pitchFamily="-65" charset="0"/>
                <a:cs typeface="Helvetica" pitchFamily="-65" charset="0"/>
              </a:rPr>
              <a:t>+</a:t>
            </a:r>
            <a:r>
              <a:rPr lang="en-US" b="0">
                <a:latin typeface="Helvetica" pitchFamily="-65" charset="0"/>
                <a:ea typeface="Helvetica" pitchFamily="-65" charset="0"/>
                <a:cs typeface="Helvetica" pitchFamily="-65" charset="0"/>
              </a:rPr>
              <a:t>]</a:t>
            </a:r>
          </a:p>
        </p:txBody>
      </p:sp>
      <p:sp>
        <p:nvSpPr>
          <p:cNvPr id="17416" name="TextBox 14"/>
          <p:cNvSpPr txBox="1">
            <a:spLocks noChangeArrowheads="1"/>
          </p:cNvSpPr>
          <p:nvPr/>
        </p:nvSpPr>
        <p:spPr bwMode="auto">
          <a:xfrm>
            <a:off x="6400800" y="4724400"/>
            <a:ext cx="355600" cy="461963"/>
          </a:xfrm>
          <a:prstGeom prst="rect">
            <a:avLst/>
          </a:prstGeom>
          <a:noFill/>
          <a:ln w="9525">
            <a:noFill/>
            <a:miter lim="800000"/>
            <a:headEnd/>
            <a:tailEnd/>
          </a:ln>
        </p:spPr>
        <p:txBody>
          <a:bodyPr wrap="none">
            <a:prstTxWarp prst="textNoShape">
              <a:avLst/>
            </a:prstTxWarp>
            <a:spAutoFit/>
          </a:bodyPr>
          <a:lstStyle/>
          <a:p>
            <a:r>
              <a:rPr lang="en-US">
                <a:latin typeface="Helvetica" pitchFamily="-65" charset="0"/>
                <a:ea typeface="Helvetica" pitchFamily="-65" charset="0"/>
                <a:cs typeface="Helvetica" pitchFamily="-65" charset="0"/>
              </a:rPr>
              <a:t>1</a:t>
            </a:r>
          </a:p>
        </p:txBody>
      </p:sp>
      <p:sp>
        <p:nvSpPr>
          <p:cNvPr id="17417" name="TextBox 14"/>
          <p:cNvSpPr txBox="1">
            <a:spLocks noChangeArrowheads="1"/>
          </p:cNvSpPr>
          <p:nvPr/>
        </p:nvSpPr>
        <p:spPr bwMode="auto">
          <a:xfrm>
            <a:off x="6400800" y="5715000"/>
            <a:ext cx="355600" cy="461963"/>
          </a:xfrm>
          <a:prstGeom prst="rect">
            <a:avLst/>
          </a:prstGeom>
          <a:noFill/>
          <a:ln w="9525">
            <a:noFill/>
            <a:miter lim="800000"/>
            <a:headEnd/>
            <a:tailEnd/>
          </a:ln>
        </p:spPr>
        <p:txBody>
          <a:bodyPr wrap="none">
            <a:prstTxWarp prst="textNoShape">
              <a:avLst/>
            </a:prstTxWarp>
            <a:spAutoFit/>
          </a:bodyPr>
          <a:lstStyle/>
          <a:p>
            <a:r>
              <a:rPr lang="en-US">
                <a:latin typeface="Helvetica" pitchFamily="-65" charset="0"/>
                <a:ea typeface="Helvetica" pitchFamily="-65" charset="0"/>
                <a:cs typeface="Helvetica" pitchFamily="-65" charset="0"/>
              </a:rPr>
              <a:t>2</a:t>
            </a:r>
          </a:p>
        </p:txBody>
      </p:sp>
      <p:sp>
        <p:nvSpPr>
          <p:cNvPr id="17418" name="TextBox 14"/>
          <p:cNvSpPr txBox="1">
            <a:spLocks noChangeArrowheads="1"/>
          </p:cNvSpPr>
          <p:nvPr/>
        </p:nvSpPr>
        <p:spPr bwMode="auto">
          <a:xfrm>
            <a:off x="2438400" y="3962400"/>
            <a:ext cx="4114800" cy="461963"/>
          </a:xfrm>
          <a:prstGeom prst="rect">
            <a:avLst/>
          </a:prstGeom>
          <a:noFill/>
          <a:ln w="9525">
            <a:noFill/>
            <a:miter lim="800000"/>
            <a:headEnd/>
            <a:tailEnd/>
          </a:ln>
        </p:spPr>
        <p:txBody>
          <a:bodyPr>
            <a:prstTxWarp prst="textNoShape">
              <a:avLst/>
            </a:prstTxWarp>
            <a:spAutoFit/>
          </a:bodyPr>
          <a:lstStyle/>
          <a:p>
            <a:r>
              <a:rPr lang="en-US">
                <a:latin typeface="Helvetica" pitchFamily="-65" charset="0"/>
                <a:ea typeface="Helvetica" pitchFamily="-65" charset="0"/>
                <a:cs typeface="Helvetica" pitchFamily="-65" charset="0"/>
              </a:rPr>
              <a:t>Simplified cartilage model</a:t>
            </a:r>
          </a:p>
        </p:txBody>
      </p:sp>
      <p:sp>
        <p:nvSpPr>
          <p:cNvPr id="17419" name="TextBox 15"/>
          <p:cNvSpPr txBox="1">
            <a:spLocks noChangeArrowheads="1"/>
          </p:cNvSpPr>
          <p:nvPr/>
        </p:nvSpPr>
        <p:spPr bwMode="auto">
          <a:xfrm>
            <a:off x="381000" y="4997450"/>
            <a:ext cx="1981200" cy="707886"/>
          </a:xfrm>
          <a:prstGeom prst="rect">
            <a:avLst/>
          </a:prstGeom>
          <a:noFill/>
          <a:ln w="9525">
            <a:noFill/>
            <a:miter lim="800000"/>
            <a:headEnd/>
            <a:tailEnd/>
          </a:ln>
        </p:spPr>
        <p:txBody>
          <a:bodyPr>
            <a:prstTxWarp prst="textNoShape">
              <a:avLst/>
            </a:prstTxWarp>
            <a:spAutoFit/>
          </a:bodyPr>
          <a:lstStyle/>
          <a:p>
            <a:r>
              <a:rPr lang="en-US" sz="2000" dirty="0">
                <a:latin typeface="Helvetica" pitchFamily="-65" charset="0"/>
                <a:ea typeface="Helvetica" pitchFamily="-65" charset="0"/>
                <a:cs typeface="Helvetica" pitchFamily="-65" charset="0"/>
              </a:rPr>
              <a:t>Membrane</a:t>
            </a:r>
            <a:r>
              <a:rPr lang="en-US" sz="2000" b="0" dirty="0">
                <a:latin typeface="Helvetica" pitchFamily="-65" charset="0"/>
                <a:ea typeface="Helvetica" pitchFamily="-65" charset="0"/>
                <a:cs typeface="Helvetica" pitchFamily="-65" charset="0"/>
              </a:rPr>
              <a:t>:</a:t>
            </a:r>
            <a:endParaRPr lang="en-US" sz="2000" b="0" dirty="0" smtClean="0">
              <a:latin typeface="Helvetica" pitchFamily="-65" charset="0"/>
              <a:ea typeface="Helvetica" pitchFamily="-65" charset="0"/>
              <a:cs typeface="Helvetica" pitchFamily="-65" charset="0"/>
            </a:endParaRPr>
          </a:p>
          <a:p>
            <a:r>
              <a:rPr lang="en-US" sz="2000" b="0" dirty="0" smtClean="0">
                <a:latin typeface="Helvetica" pitchFamily="-65" charset="0"/>
                <a:ea typeface="Helvetica" pitchFamily="-65" charset="0"/>
                <a:cs typeface="Helvetica" pitchFamily="-65" charset="0"/>
              </a:rPr>
              <a:t>PG can’t cross</a:t>
            </a:r>
            <a:endParaRPr lang="en-US" sz="2000" b="0" dirty="0">
              <a:latin typeface="Helvetica" pitchFamily="-65" charset="0"/>
              <a:ea typeface="Helvetica" pitchFamily="-65" charset="0"/>
              <a:cs typeface="Helvetica" pitchFamily="-65" charset="0"/>
            </a:endParaRPr>
          </a:p>
        </p:txBody>
      </p:sp>
      <p:cxnSp>
        <p:nvCxnSpPr>
          <p:cNvPr id="17420" name="Straight Arrow Connector 12"/>
          <p:cNvCxnSpPr>
            <a:cxnSpLocks noChangeShapeType="1"/>
          </p:cNvCxnSpPr>
          <p:nvPr/>
        </p:nvCxnSpPr>
        <p:spPr bwMode="auto">
          <a:xfrm>
            <a:off x="2209800" y="5486400"/>
            <a:ext cx="381000" cy="1588"/>
          </a:xfrm>
          <a:prstGeom prst="straightConnector1">
            <a:avLst/>
          </a:prstGeom>
          <a:noFill/>
          <a:ln w="19050">
            <a:solidFill>
              <a:schemeClr val="tx1"/>
            </a:solidFill>
            <a:round/>
            <a:headEnd/>
            <a:tailEnd type="arrow" w="med" len="med"/>
          </a:ln>
        </p:spPr>
      </p:cxnSp>
    </p:spTree>
    <p:extLst>
      <p:ext uri="{BB962C8B-B14F-4D97-AF65-F5344CB8AC3E}">
        <p14:creationId xmlns:p14="http://schemas.microsoft.com/office/powerpoint/2010/main" val="18905792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81000"/>
            <a:ext cx="7772400" cy="1143000"/>
          </a:xfrm>
        </p:spPr>
        <p:txBody>
          <a:bodyPr/>
          <a:lstStyle/>
          <a:p>
            <a:r>
              <a:rPr lang="en-US" sz="3600" dirty="0" smtClean="0">
                <a:latin typeface="Helvetica" charset="0"/>
                <a:ea typeface="ＭＳ Ｐゴシック" charset="0"/>
                <a:cs typeface="Helvetica" charset="0"/>
              </a:rPr>
              <a:t>Poor water retention in OA cartilage reduces load sharing, increases wear</a:t>
            </a:r>
            <a:endParaRPr lang="en-US" sz="3600" dirty="0">
              <a:latin typeface="Helvetica" charset="0"/>
              <a:ea typeface="ＭＳ Ｐゴシック" charset="0"/>
              <a:cs typeface="Helvetica" charset="0"/>
            </a:endParaRPr>
          </a:p>
        </p:txBody>
      </p:sp>
      <p:sp>
        <p:nvSpPr>
          <p:cNvPr id="18435" name="TextBox 14"/>
          <p:cNvSpPr txBox="1">
            <a:spLocks noChangeArrowheads="1"/>
          </p:cNvSpPr>
          <p:nvPr/>
        </p:nvSpPr>
        <p:spPr bwMode="auto">
          <a:xfrm>
            <a:off x="2438400" y="39624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a:latin typeface="Helvetica" charset="0"/>
                <a:cs typeface="Helvetica" charset="0"/>
              </a:rPr>
              <a:t>Simplified cartilage model</a:t>
            </a:r>
          </a:p>
        </p:txBody>
      </p:sp>
      <p:pic>
        <p:nvPicPr>
          <p:cNvPr id="1843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8" y="2209800"/>
            <a:ext cx="8915400" cy="33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3"/>
          <p:cNvSpPr txBox="1">
            <a:spLocks noChangeArrowheads="1"/>
          </p:cNvSpPr>
          <p:nvPr/>
        </p:nvSpPr>
        <p:spPr bwMode="auto">
          <a:xfrm>
            <a:off x="457200" y="57912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000" b="0" dirty="0">
                <a:latin typeface="Helvetica" charset="0"/>
              </a:rPr>
              <a:t>Image: DA </a:t>
            </a:r>
            <a:r>
              <a:rPr lang="en-US" sz="2000" b="0" dirty="0" err="1">
                <a:latin typeface="Helvetica" charset="0"/>
              </a:rPr>
              <a:t>Binks</a:t>
            </a:r>
            <a:r>
              <a:rPr lang="en-US" sz="2000" b="0" dirty="0">
                <a:latin typeface="Helvetica" charset="0"/>
              </a:rPr>
              <a:t> et al., </a:t>
            </a:r>
            <a:r>
              <a:rPr lang="en-US" sz="2000" b="0" i="1" dirty="0">
                <a:latin typeface="Helvetica" charset="0"/>
              </a:rPr>
              <a:t>Br J </a:t>
            </a:r>
            <a:r>
              <a:rPr lang="en-US" sz="2000" b="0" i="1" dirty="0" err="1">
                <a:latin typeface="Helvetica" charset="0"/>
              </a:rPr>
              <a:t>Radiol</a:t>
            </a:r>
            <a:r>
              <a:rPr lang="en-US" sz="2000" b="0" i="1" dirty="0">
                <a:latin typeface="Helvetica" charset="0"/>
              </a:rPr>
              <a:t> </a:t>
            </a:r>
            <a:r>
              <a:rPr lang="en-US" sz="2000" dirty="0">
                <a:latin typeface="Helvetica" charset="0"/>
              </a:rPr>
              <a:t>86</a:t>
            </a:r>
            <a:r>
              <a:rPr lang="en-US" sz="2000" b="0" dirty="0">
                <a:latin typeface="Helvetica" charset="0"/>
              </a:rPr>
              <a:t>:20120163 (2013).</a:t>
            </a:r>
            <a:endParaRPr lang="en-US" sz="1800" b="0" dirty="0">
              <a:latin typeface="Helvetica" charset="0"/>
            </a:endParaRPr>
          </a:p>
        </p:txBody>
      </p:sp>
    </p:spTree>
    <p:extLst>
      <p:ext uri="{BB962C8B-B14F-4D97-AF65-F5344CB8AC3E}">
        <p14:creationId xmlns:p14="http://schemas.microsoft.com/office/powerpoint/2010/main" val="36649793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9019F6A9-5EDA-9A44-B031-BB857AB56573}" type="slidenum">
              <a:rPr lang="en-US" smtClean="0"/>
              <a:pPr/>
              <a:t>25</a:t>
            </a:fld>
            <a:endParaRPr lang="en-US" smtClean="0"/>
          </a:p>
        </p:txBody>
      </p:sp>
      <p:sp>
        <p:nvSpPr>
          <p:cNvPr id="45059" name="Rectangle 2"/>
          <p:cNvSpPr>
            <a:spLocks noGrp="1" noChangeArrowheads="1"/>
          </p:cNvSpPr>
          <p:nvPr>
            <p:ph type="title"/>
          </p:nvPr>
        </p:nvSpPr>
        <p:spPr>
          <a:xfrm>
            <a:off x="609600" y="3048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Lecture 2</a:t>
            </a:r>
            <a:r>
              <a:rPr lang="en-US" sz="3600" dirty="0">
                <a:latin typeface="Helvetica" pitchFamily="33" charset="0"/>
                <a:ea typeface="ＭＳ Ｐゴシック" pitchFamily="33" charset="-128"/>
                <a:cs typeface="ＭＳ Ｐゴシック" pitchFamily="33" charset="-128"/>
              </a:rPr>
              <a:t>: </a:t>
            </a:r>
            <a:r>
              <a:rPr lang="en-US" sz="3600" dirty="0" smtClean="0">
                <a:latin typeface="Helvetica" pitchFamily="33" charset="0"/>
                <a:ea typeface="ＭＳ Ｐゴシック" pitchFamily="33" charset="-128"/>
                <a:cs typeface="ＭＳ Ｐゴシック" pitchFamily="33" charset="-128"/>
              </a:rPr>
              <a:t>engineered and native biomaterials</a:t>
            </a:r>
            <a:endParaRPr lang="en-US" sz="3600" dirty="0">
              <a:ea typeface="ＭＳ Ｐゴシック" pitchFamily="33" charset="-128"/>
              <a:cs typeface="ＭＳ Ｐゴシック" pitchFamily="33" charset="-128"/>
            </a:endParaRPr>
          </a:p>
        </p:txBody>
      </p:sp>
      <p:sp>
        <p:nvSpPr>
          <p:cNvPr id="45060" name="Rectangle 3"/>
          <p:cNvSpPr>
            <a:spLocks noGrp="1" noChangeArrowheads="1"/>
          </p:cNvSpPr>
          <p:nvPr>
            <p:ph type="body" idx="1"/>
          </p:nvPr>
        </p:nvSpPr>
        <p:spPr>
          <a:xfrm>
            <a:off x="381000" y="1676400"/>
            <a:ext cx="7772400" cy="4114800"/>
          </a:xfrm>
        </p:spPr>
        <p:txBody>
          <a:bodyPr/>
          <a:lstStyle/>
          <a:p>
            <a:pPr eaLnBrk="1" hangingPunct="1"/>
            <a:r>
              <a:rPr lang="en-US" sz="2400" dirty="0" smtClean="0">
                <a:latin typeface="Helvetica" pitchFamily="33" charset="0"/>
                <a:ea typeface="ＭＳ Ｐゴシック" pitchFamily="33" charset="-128"/>
                <a:cs typeface="ＭＳ Ｐゴシック" pitchFamily="33" charset="-128"/>
              </a:rPr>
              <a:t>Diverse biomaterials are used in TE.</a:t>
            </a:r>
          </a:p>
          <a:p>
            <a:pPr eaLnBrk="1" hangingPunct="1"/>
            <a:r>
              <a:rPr lang="en-US" sz="2400" dirty="0" smtClean="0">
                <a:latin typeface="Helvetica" pitchFamily="33" charset="0"/>
                <a:ea typeface="ＭＳ Ｐゴシック" pitchFamily="33" charset="-128"/>
                <a:cs typeface="ＭＳ Ｐゴシック" pitchFamily="33" charset="-128"/>
              </a:rPr>
              <a:t>Cell-material interactions can be (+), (-), or neutral.</a:t>
            </a:r>
          </a:p>
          <a:p>
            <a:pPr eaLnBrk="1" hangingPunct="1"/>
            <a:r>
              <a:rPr lang="en-US" sz="2400" dirty="0" smtClean="0">
                <a:latin typeface="Helvetica" pitchFamily="33" charset="0"/>
                <a:ea typeface="ＭＳ Ｐゴシック" pitchFamily="33" charset="-128"/>
                <a:cs typeface="ＭＳ Ｐゴシック" pitchFamily="33" charset="-128"/>
              </a:rPr>
              <a:t>Hydrogels are useful for soft tissue engineering: similar properties and easily tunable.</a:t>
            </a:r>
          </a:p>
          <a:p>
            <a:pPr eaLnBrk="1" hangingPunct="1"/>
            <a:r>
              <a:rPr lang="en-US" sz="2400" dirty="0" smtClean="0">
                <a:latin typeface="Helvetica" pitchFamily="33" charset="0"/>
                <a:ea typeface="ＭＳ Ｐゴシック" pitchFamily="33" charset="-128"/>
                <a:cs typeface="ＭＳ Ｐゴシック" pitchFamily="33" charset="-128"/>
              </a:rPr>
              <a:t>The composition of cartilage supports its functions.</a:t>
            </a:r>
            <a:endParaRPr lang="en-US" dirty="0" smtClean="0">
              <a:ea typeface="ＭＳ Ｐゴシック" pitchFamily="33" charset="-128"/>
              <a:cs typeface="ＭＳ Ｐゴシック" pitchFamily="33" charset="-128"/>
            </a:endParaRPr>
          </a:p>
        </p:txBody>
      </p:sp>
      <p:sp>
        <p:nvSpPr>
          <p:cNvPr id="45061" name="Text Box 4"/>
          <p:cNvSpPr txBox="1">
            <a:spLocks noChangeArrowheads="1"/>
          </p:cNvSpPr>
          <p:nvPr/>
        </p:nvSpPr>
        <p:spPr bwMode="auto">
          <a:xfrm>
            <a:off x="3657600" y="4267200"/>
            <a:ext cx="5105400" cy="1384995"/>
          </a:xfrm>
          <a:prstGeom prst="rect">
            <a:avLst/>
          </a:prstGeom>
          <a:noFill/>
          <a:ln w="9525">
            <a:noFill/>
            <a:miter lim="800000"/>
            <a:headEnd/>
            <a:tailEnd/>
          </a:ln>
        </p:spPr>
        <p:txBody>
          <a:bodyPr wrap="square">
            <a:prstTxWarp prst="textNoShape">
              <a:avLst/>
            </a:prstTxWarp>
            <a:spAutoFit/>
          </a:bodyPr>
          <a:lstStyle/>
          <a:p>
            <a:r>
              <a:rPr lang="en-US" sz="2800" b="0" dirty="0">
                <a:latin typeface="Helvetica" pitchFamily="33" charset="0"/>
              </a:rPr>
              <a:t>Next time…</a:t>
            </a:r>
            <a:r>
              <a:rPr lang="en-US" sz="2800" b="0" dirty="0" smtClean="0">
                <a:latin typeface="Helvetica" pitchFamily="33" charset="0"/>
              </a:rPr>
              <a:t> cell viability and imaging; intro to standards </a:t>
            </a:r>
            <a:r>
              <a:rPr lang="en-US" sz="2800" b="0" dirty="0">
                <a:latin typeface="Helvetica" pitchFamily="33" charset="0"/>
              </a:rPr>
              <a:t>in</a:t>
            </a:r>
            <a:r>
              <a:rPr lang="en-US" sz="2800" b="0" dirty="0" smtClean="0">
                <a:latin typeface="Helvetica" pitchFamily="33" charset="0"/>
              </a:rPr>
              <a:t> scientific communities.</a:t>
            </a:r>
            <a:endParaRPr lang="en-US" b="0" dirty="0"/>
          </a:p>
        </p:txBody>
      </p:sp>
      <p:pic>
        <p:nvPicPr>
          <p:cNvPr id="7" name="Picture 4" descr="&#10;RGD serum.jpg                                                  00000012F                              00000000:"/>
          <p:cNvPicPr>
            <a:picLocks noChangeAspect="1" noChangeArrowheads="1"/>
          </p:cNvPicPr>
          <p:nvPr/>
        </p:nvPicPr>
        <p:blipFill>
          <a:blip r:embed="rId2"/>
          <a:srcRect/>
          <a:stretch>
            <a:fillRect/>
          </a:stretch>
        </p:blipFill>
        <p:spPr bwMode="auto">
          <a:xfrm>
            <a:off x="762000" y="4038600"/>
            <a:ext cx="2743200" cy="2044700"/>
          </a:xfrm>
          <a:prstGeom prst="rect">
            <a:avLst/>
          </a:prstGeom>
          <a:noFill/>
          <a:ln w="9525">
            <a:noFill/>
            <a:miter lim="800000"/>
            <a:headEnd/>
            <a:tailEnd/>
          </a:ln>
        </p:spPr>
      </p:pic>
    </p:spTree>
  </p:cSld>
  <p:clrMapOvr>
    <a:masterClrMapping/>
  </p:clrMapOvr>
  <p:transition xmlns:p14="http://schemas.microsoft.com/office/powerpoint/2010/main" advTm="93664"/>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F413506F-4C2F-A24C-92E8-2555D978A326}" type="slidenum">
              <a:rPr lang="en-US" smtClean="0"/>
              <a:pPr/>
              <a:t>3</a:t>
            </a:fld>
            <a:endParaRPr lang="en-US" smtClean="0"/>
          </a:p>
        </p:txBody>
      </p:sp>
      <p:sp>
        <p:nvSpPr>
          <p:cNvPr id="17411" name="Rectangle 2"/>
          <p:cNvSpPr>
            <a:spLocks noGrp="1" noChangeArrowheads="1"/>
          </p:cNvSpPr>
          <p:nvPr>
            <p:ph type="title"/>
          </p:nvPr>
        </p:nvSpPr>
        <p:spPr>
          <a:xfrm>
            <a:off x="609600" y="76200"/>
            <a:ext cx="7772400" cy="1143000"/>
          </a:xfrm>
        </p:spPr>
        <p:txBody>
          <a:bodyPr/>
          <a:lstStyle/>
          <a:p>
            <a:pPr eaLnBrk="1" hangingPunct="1"/>
            <a:r>
              <a:rPr lang="en-US" sz="3600">
                <a:latin typeface="Helvetica" pitchFamily="33" charset="0"/>
                <a:ea typeface="ＭＳ Ｐゴシック" pitchFamily="33" charset="-128"/>
                <a:cs typeface="ＭＳ Ｐゴシック" pitchFamily="33" charset="-128"/>
              </a:rPr>
              <a:t>Topics for Lecture 2</a:t>
            </a:r>
            <a:endParaRPr lang="en-US">
              <a:ea typeface="ＭＳ Ｐゴシック" pitchFamily="33" charset="-128"/>
              <a:cs typeface="ＭＳ Ｐゴシック" pitchFamily="33" charset="-128"/>
            </a:endParaRPr>
          </a:p>
        </p:txBody>
      </p:sp>
      <p:sp>
        <p:nvSpPr>
          <p:cNvPr id="17412" name="Rectangle 4"/>
          <p:cNvSpPr>
            <a:spLocks noGrp="1" noChangeArrowheads="1"/>
          </p:cNvSpPr>
          <p:nvPr>
            <p:ph type="body" idx="1"/>
          </p:nvPr>
        </p:nvSpPr>
        <p:spPr>
          <a:xfrm>
            <a:off x="609600" y="1447800"/>
            <a:ext cx="7924800" cy="4648200"/>
          </a:xfrm>
        </p:spPr>
        <p:txBody>
          <a:bodyPr/>
          <a:lstStyle/>
          <a:p>
            <a:pPr eaLnBrk="1" hangingPunct="1">
              <a:lnSpc>
                <a:spcPct val="90000"/>
              </a:lnSpc>
            </a:pPr>
            <a:r>
              <a:rPr lang="en-US" sz="2800" dirty="0" smtClean="0">
                <a:latin typeface="Helvetica" pitchFamily="33" charset="0"/>
                <a:ea typeface="ＭＳ Ｐゴシック" pitchFamily="33" charset="-128"/>
                <a:cs typeface="ＭＳ Ｐゴシック" pitchFamily="33" charset="-128"/>
              </a:rPr>
              <a:t>Introduction to biomaterial</a:t>
            </a:r>
            <a:r>
              <a:rPr lang="en-US" dirty="0" smtClean="0">
                <a:latin typeface="Helvetica" pitchFamily="33" charset="0"/>
                <a:ea typeface="ＭＳ Ｐゴシック" pitchFamily="33" charset="-128"/>
                <a:cs typeface="ＭＳ Ｐゴシック" pitchFamily="33" charset="-128"/>
              </a:rPr>
              <a:t>s in TE</a:t>
            </a:r>
          </a:p>
          <a:p>
            <a:pPr lvl="1" eaLnBrk="1" hangingPunct="1">
              <a:lnSpc>
                <a:spcPct val="90000"/>
              </a:lnSpc>
            </a:pPr>
            <a:r>
              <a:rPr lang="en-US" dirty="0" smtClean="0">
                <a:latin typeface="Helvetica" pitchFamily="33" charset="0"/>
              </a:rPr>
              <a:t>properties</a:t>
            </a:r>
          </a:p>
          <a:p>
            <a:pPr lvl="1" eaLnBrk="1" hangingPunct="1">
              <a:lnSpc>
                <a:spcPct val="90000"/>
              </a:lnSpc>
            </a:pPr>
            <a:r>
              <a:rPr lang="en-US" dirty="0" smtClean="0">
                <a:latin typeface="Helvetica" pitchFamily="33" charset="0"/>
              </a:rPr>
              <a:t>examples</a:t>
            </a:r>
          </a:p>
          <a:p>
            <a:pPr eaLnBrk="1" hangingPunct="1">
              <a:lnSpc>
                <a:spcPct val="90000"/>
              </a:lnSpc>
            </a:pPr>
            <a:r>
              <a:rPr lang="en-US" sz="2800" dirty="0" smtClean="0">
                <a:latin typeface="Helvetica" pitchFamily="33" charset="0"/>
                <a:ea typeface="ＭＳ Ｐゴシック" pitchFamily="33" charset="-128"/>
                <a:cs typeface="ＭＳ Ｐゴシック" pitchFamily="33" charset="-128"/>
              </a:rPr>
              <a:t>Cartilage composition</a:t>
            </a:r>
          </a:p>
          <a:p>
            <a:pPr lvl="1" eaLnBrk="1" hangingPunct="1">
              <a:lnSpc>
                <a:spcPct val="90000"/>
              </a:lnSpc>
            </a:pPr>
            <a:r>
              <a:rPr lang="en-US" dirty="0" smtClean="0">
                <a:latin typeface="Helvetica" pitchFamily="33" charset="0"/>
              </a:rPr>
              <a:t>collagen</a:t>
            </a:r>
          </a:p>
          <a:p>
            <a:pPr lvl="1" eaLnBrk="1" hangingPunct="1">
              <a:lnSpc>
                <a:spcPct val="90000"/>
              </a:lnSpc>
            </a:pPr>
            <a:r>
              <a:rPr lang="en-US" dirty="0" err="1" smtClean="0">
                <a:latin typeface="Helvetica" pitchFamily="33" charset="0"/>
              </a:rPr>
              <a:t>proteoglycans</a:t>
            </a:r>
            <a:endParaRPr lang="en-US" dirty="0" smtClean="0">
              <a:latin typeface="Helvetica" pitchFamily="33" charset="0"/>
            </a:endParaRPr>
          </a:p>
          <a:p>
            <a:pPr lvl="1" eaLnBrk="1" hangingPunct="1">
              <a:lnSpc>
                <a:spcPct val="90000"/>
              </a:lnSpc>
            </a:pPr>
            <a:r>
              <a:rPr lang="en-US" dirty="0" smtClean="0">
                <a:latin typeface="Helvetica" pitchFamily="33" charset="0"/>
              </a:rPr>
              <a:t>structure </a:t>
            </a:r>
            <a:r>
              <a:rPr lang="en-US" dirty="0" err="1" smtClean="0">
                <a:latin typeface="Helvetica" pitchFamily="33" charset="0"/>
                <a:sym typeface="Wingdings"/>
              </a:rPr>
              <a:t></a:t>
            </a:r>
            <a:r>
              <a:rPr lang="en-US" dirty="0" smtClean="0">
                <a:latin typeface="Helvetica" pitchFamily="33" charset="0"/>
                <a:sym typeface="Wingdings"/>
              </a:rPr>
              <a:t> function</a:t>
            </a:r>
            <a:endParaRPr lang="en-US" dirty="0" smtClean="0">
              <a:latin typeface="Helvetica" pitchFamily="33" charset="0"/>
            </a:endParaRPr>
          </a:p>
          <a:p>
            <a:pPr lvl="1" eaLnBrk="1" hangingPunct="1">
              <a:lnSpc>
                <a:spcPct val="90000"/>
              </a:lnSpc>
            </a:pPr>
            <a:endParaRPr lang="en-US" dirty="0" smtClean="0">
              <a:latin typeface="Helvetica" pitchFamily="33" charset="0"/>
            </a:endParaRPr>
          </a:p>
        </p:txBody>
      </p:sp>
    </p:spTree>
  </p:cSld>
  <p:clrMapOvr>
    <a:masterClrMapping/>
  </p:clrMapOvr>
  <p:transition xmlns:p14="http://schemas.microsoft.com/office/powerpoint/2010/main" advTm="43184"/>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9019F6A9-5EDA-9A44-B031-BB857AB56573}" type="slidenum">
              <a:rPr lang="en-US" smtClean="0"/>
              <a:pPr/>
              <a:t>4</a:t>
            </a:fld>
            <a:endParaRPr lang="en-US" smtClean="0"/>
          </a:p>
        </p:txBody>
      </p:sp>
      <p:sp>
        <p:nvSpPr>
          <p:cNvPr id="45059" name="Rectangle 2"/>
          <p:cNvSpPr>
            <a:spLocks noGrp="1" noChangeArrowheads="1"/>
          </p:cNvSpPr>
          <p:nvPr>
            <p:ph type="title"/>
          </p:nvPr>
        </p:nvSpPr>
        <p:spPr>
          <a:xfrm>
            <a:off x="609600" y="304800"/>
            <a:ext cx="7772400" cy="1143000"/>
          </a:xfrm>
        </p:spPr>
        <p:txBody>
          <a:bodyPr/>
          <a:lstStyle/>
          <a:p>
            <a:pPr eaLnBrk="1" hangingPunct="1"/>
            <a:r>
              <a:rPr lang="en-US" sz="4000" dirty="0" smtClean="0">
                <a:latin typeface="Helvetica" pitchFamily="33" charset="0"/>
                <a:ea typeface="ＭＳ Ｐゴシック" pitchFamily="33" charset="-128"/>
                <a:cs typeface="ＭＳ Ｐゴシック" pitchFamily="33" charset="-128"/>
              </a:rPr>
              <a:t>Today in Lab: M3D2</a:t>
            </a:r>
            <a:endParaRPr lang="en-US" dirty="0">
              <a:ea typeface="ＭＳ Ｐゴシック" pitchFamily="33" charset="-128"/>
              <a:cs typeface="ＭＳ Ｐゴシック" pitchFamily="33" charset="-128"/>
            </a:endParaRPr>
          </a:p>
        </p:txBody>
      </p:sp>
      <p:sp>
        <p:nvSpPr>
          <p:cNvPr id="45061" name="Text Box 4"/>
          <p:cNvSpPr txBox="1">
            <a:spLocks noChangeArrowheads="1"/>
          </p:cNvSpPr>
          <p:nvPr/>
        </p:nvSpPr>
        <p:spPr bwMode="auto">
          <a:xfrm>
            <a:off x="685800" y="4800600"/>
            <a:ext cx="8001000" cy="138499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2800" b="0" dirty="0" smtClean="0">
                <a:latin typeface="Helvetica" pitchFamily="33" charset="0"/>
              </a:rPr>
              <a:t>1 condition per plate (</a:t>
            </a:r>
            <a:r>
              <a:rPr lang="en-US" sz="2800" dirty="0" smtClean="0">
                <a:solidFill>
                  <a:srgbClr val="0000FF"/>
                </a:solidFill>
                <a:latin typeface="Helvetica" pitchFamily="33" charset="0"/>
              </a:rPr>
              <a:t>2</a:t>
            </a:r>
            <a:r>
              <a:rPr lang="en-US" sz="2800" b="0" dirty="0" smtClean="0">
                <a:solidFill>
                  <a:srgbClr val="0000FF"/>
                </a:solidFill>
                <a:latin typeface="Helvetica" pitchFamily="33" charset="0"/>
              </a:rPr>
              <a:t> plates total</a:t>
            </a:r>
            <a:r>
              <a:rPr lang="en-US" sz="2800" b="0" dirty="0" smtClean="0">
                <a:latin typeface="Helvetica" pitchFamily="33" charset="0"/>
              </a:rPr>
              <a:t>)</a:t>
            </a:r>
          </a:p>
          <a:p>
            <a:pPr marL="457200" indent="-457200">
              <a:buFont typeface="Arial"/>
              <a:buChar char="•"/>
            </a:pPr>
            <a:r>
              <a:rPr lang="en-US" sz="2800" b="0" dirty="0" smtClean="0">
                <a:latin typeface="Helvetica" pitchFamily="33" charset="0"/>
              </a:rPr>
              <a:t>2 </a:t>
            </a:r>
            <a:r>
              <a:rPr lang="en-US" sz="2800" dirty="0" smtClean="0">
                <a:solidFill>
                  <a:srgbClr val="D24759"/>
                </a:solidFill>
                <a:latin typeface="Helvetica" pitchFamily="33" charset="0"/>
              </a:rPr>
              <a:t>wells</a:t>
            </a:r>
            <a:r>
              <a:rPr lang="en-US" sz="2800" b="0" dirty="0" smtClean="0">
                <a:latin typeface="Helvetica" pitchFamily="33" charset="0"/>
              </a:rPr>
              <a:t> per plate (</a:t>
            </a:r>
            <a:r>
              <a:rPr lang="en-US" sz="2800" b="0" i="1" dirty="0" smtClean="0">
                <a:latin typeface="Helvetica" pitchFamily="33" charset="0"/>
              </a:rPr>
              <a:t>split</a:t>
            </a:r>
            <a:r>
              <a:rPr lang="en-US" sz="2800" b="0" dirty="0" smtClean="0">
                <a:latin typeface="Helvetica" pitchFamily="33" charset="0"/>
              </a:rPr>
              <a:t> 1 mL of beads)</a:t>
            </a:r>
          </a:p>
          <a:p>
            <a:pPr marL="457200" indent="-457200">
              <a:buFont typeface="Arial"/>
              <a:buChar char="•"/>
            </a:pPr>
            <a:r>
              <a:rPr lang="en-US" sz="2800" b="0" dirty="0" smtClean="0">
                <a:latin typeface="Helvetica" pitchFamily="33" charset="0"/>
              </a:rPr>
              <a:t>if contaminate 1 well on D3, still have 1 on D4</a:t>
            </a:r>
            <a:endParaRPr lang="en-US" b="0" dirty="0"/>
          </a:p>
        </p:txBody>
      </p:sp>
      <p:sp>
        <p:nvSpPr>
          <p:cNvPr id="6" name="Rectangle 12"/>
          <p:cNvSpPr>
            <a:spLocks noChangeAspect="1" noChangeArrowheads="1"/>
          </p:cNvSpPr>
          <p:nvPr/>
        </p:nvSpPr>
        <p:spPr bwMode="auto">
          <a:xfrm>
            <a:off x="1219200" y="1600200"/>
            <a:ext cx="4353214" cy="2944368"/>
          </a:xfrm>
          <a:prstGeom prst="rect">
            <a:avLst/>
          </a:prstGeom>
          <a:solidFill>
            <a:srgbClr val="FFFF99"/>
          </a:solidFill>
          <a:ln w="19050">
            <a:solidFill>
              <a:schemeClr val="tx1"/>
            </a:solidFill>
            <a:miter lim="800000"/>
            <a:headEnd/>
            <a:tailEnd/>
          </a:ln>
        </p:spPr>
        <p:txBody>
          <a:bodyPr wrap="none" anchor="ctr">
            <a:prstTxWarp prst="textNoShape">
              <a:avLst/>
            </a:prstTxWarp>
          </a:bodyPr>
          <a:lstStyle/>
          <a:p>
            <a:endParaRPr lang="en-US"/>
          </a:p>
        </p:txBody>
      </p:sp>
      <p:sp>
        <p:nvSpPr>
          <p:cNvPr id="7" name="Oval 13"/>
          <p:cNvSpPr>
            <a:spLocks noChangeAspect="1" noChangeArrowheads="1"/>
          </p:cNvSpPr>
          <p:nvPr/>
        </p:nvSpPr>
        <p:spPr bwMode="auto">
          <a:xfrm>
            <a:off x="1282911" y="1814944"/>
            <a:ext cx="1222264" cy="123125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 name="Oval 14"/>
          <p:cNvSpPr>
            <a:spLocks noChangeAspect="1" noChangeArrowheads="1"/>
          </p:cNvSpPr>
          <p:nvPr/>
        </p:nvSpPr>
        <p:spPr bwMode="auto">
          <a:xfrm>
            <a:off x="1282911" y="3175761"/>
            <a:ext cx="1222264" cy="123125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9" name="Oval 15"/>
          <p:cNvSpPr>
            <a:spLocks noChangeAspect="1" noChangeArrowheads="1"/>
          </p:cNvSpPr>
          <p:nvPr/>
        </p:nvSpPr>
        <p:spPr bwMode="auto">
          <a:xfrm>
            <a:off x="2753014" y="1814944"/>
            <a:ext cx="1222264" cy="123125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1" name="Oval 17"/>
          <p:cNvSpPr>
            <a:spLocks noChangeAspect="1" noChangeArrowheads="1"/>
          </p:cNvSpPr>
          <p:nvPr/>
        </p:nvSpPr>
        <p:spPr bwMode="auto">
          <a:xfrm>
            <a:off x="2753014" y="3175761"/>
            <a:ext cx="1222264" cy="123125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2" name="Oval 18"/>
          <p:cNvSpPr>
            <a:spLocks noChangeAspect="1" noChangeArrowheads="1"/>
          </p:cNvSpPr>
          <p:nvPr/>
        </p:nvSpPr>
        <p:spPr bwMode="auto">
          <a:xfrm>
            <a:off x="4273950" y="3175761"/>
            <a:ext cx="1222264" cy="1231257"/>
          </a:xfrm>
          <a:prstGeom prst="ellipse">
            <a:avLst/>
          </a:prstGeom>
          <a:solidFill>
            <a:srgbClr val="D24759"/>
          </a:solidFill>
          <a:ln w="9525">
            <a:solidFill>
              <a:schemeClr val="tx1"/>
            </a:solidFill>
            <a:round/>
            <a:headEnd/>
            <a:tailEnd/>
          </a:ln>
        </p:spPr>
        <p:txBody>
          <a:bodyPr wrap="none" anchor="ctr">
            <a:prstTxWarp prst="textNoShape">
              <a:avLst/>
            </a:prstTxWarp>
          </a:bodyPr>
          <a:lstStyle/>
          <a:p>
            <a:pPr algn="ctr"/>
            <a:endParaRPr lang="en-US"/>
          </a:p>
        </p:txBody>
      </p:sp>
      <p:sp>
        <p:nvSpPr>
          <p:cNvPr id="32" name="Oval 15"/>
          <p:cNvSpPr>
            <a:spLocks noChangeAspect="1" noChangeArrowheads="1"/>
          </p:cNvSpPr>
          <p:nvPr/>
        </p:nvSpPr>
        <p:spPr bwMode="auto">
          <a:xfrm>
            <a:off x="4267200" y="1808019"/>
            <a:ext cx="1222264" cy="1231257"/>
          </a:xfrm>
          <a:prstGeom prst="ellipse">
            <a:avLst/>
          </a:prstGeom>
          <a:solidFill>
            <a:srgbClr val="D24759"/>
          </a:solidFill>
          <a:ln w="9525">
            <a:solidFill>
              <a:schemeClr val="tx1"/>
            </a:solidFill>
            <a:round/>
            <a:headEnd/>
            <a:tailEnd/>
          </a:ln>
        </p:spPr>
        <p:txBody>
          <a:bodyPr wrap="none" anchor="ctr">
            <a:prstTxWarp prst="textNoShape">
              <a:avLst/>
            </a:prstTxWarp>
          </a:bodyPr>
          <a:lstStyle/>
          <a:p>
            <a:pPr algn="ctr"/>
            <a:endParaRPr lang="en-US"/>
          </a:p>
        </p:txBody>
      </p:sp>
      <p:sp>
        <p:nvSpPr>
          <p:cNvPr id="33" name="Text Box 4"/>
          <p:cNvSpPr txBox="1">
            <a:spLocks noChangeArrowheads="1"/>
          </p:cNvSpPr>
          <p:nvPr/>
        </p:nvSpPr>
        <p:spPr bwMode="auto">
          <a:xfrm>
            <a:off x="5867400" y="2057400"/>
            <a:ext cx="2514600" cy="954107"/>
          </a:xfrm>
          <a:prstGeom prst="rect">
            <a:avLst/>
          </a:prstGeom>
          <a:noFill/>
          <a:ln w="9525">
            <a:noFill/>
            <a:miter lim="800000"/>
            <a:headEnd/>
            <a:tailEnd/>
          </a:ln>
        </p:spPr>
        <p:txBody>
          <a:bodyPr wrap="square">
            <a:prstTxWarp prst="textNoShape">
              <a:avLst/>
            </a:prstTxWarp>
            <a:spAutoFit/>
          </a:bodyPr>
          <a:lstStyle/>
          <a:p>
            <a:r>
              <a:rPr lang="en-US" sz="2800" b="0" dirty="0" smtClean="0">
                <a:latin typeface="Helvetica" pitchFamily="33" charset="0"/>
              </a:rPr>
              <a:t>0.5 </a:t>
            </a:r>
            <a:r>
              <a:rPr lang="en-US" sz="2800" b="0" dirty="0" err="1" smtClean="0">
                <a:latin typeface="Helvetica" pitchFamily="33" charset="0"/>
              </a:rPr>
              <a:t>mL</a:t>
            </a:r>
            <a:r>
              <a:rPr lang="en-US" sz="2800" b="0" dirty="0" smtClean="0">
                <a:latin typeface="Helvetica" pitchFamily="33" charset="0"/>
              </a:rPr>
              <a:t> beads, 6 </a:t>
            </a:r>
            <a:r>
              <a:rPr lang="en-US" sz="2800" b="0" dirty="0" err="1" smtClean="0">
                <a:latin typeface="Helvetica" pitchFamily="33" charset="0"/>
              </a:rPr>
              <a:t>mL</a:t>
            </a:r>
            <a:r>
              <a:rPr lang="en-US" sz="2800" b="0" dirty="0" smtClean="0">
                <a:latin typeface="Helvetica" pitchFamily="33" charset="0"/>
              </a:rPr>
              <a:t> media</a:t>
            </a:r>
            <a:endParaRPr lang="en-US" b="0" dirty="0"/>
          </a:p>
        </p:txBody>
      </p:sp>
      <p:sp>
        <p:nvSpPr>
          <p:cNvPr id="34" name="Text Box 4"/>
          <p:cNvSpPr txBox="1">
            <a:spLocks noChangeArrowheads="1"/>
          </p:cNvSpPr>
          <p:nvPr/>
        </p:nvSpPr>
        <p:spPr bwMode="auto">
          <a:xfrm>
            <a:off x="5943600" y="3429000"/>
            <a:ext cx="2514600" cy="954107"/>
          </a:xfrm>
          <a:prstGeom prst="rect">
            <a:avLst/>
          </a:prstGeom>
          <a:noFill/>
          <a:ln w="9525">
            <a:noFill/>
            <a:miter lim="800000"/>
            <a:headEnd/>
            <a:tailEnd/>
          </a:ln>
        </p:spPr>
        <p:txBody>
          <a:bodyPr wrap="square">
            <a:prstTxWarp prst="textNoShape">
              <a:avLst/>
            </a:prstTxWarp>
            <a:spAutoFit/>
          </a:bodyPr>
          <a:lstStyle/>
          <a:p>
            <a:r>
              <a:rPr lang="en-US" sz="2800" b="0" dirty="0" smtClean="0">
                <a:latin typeface="Helvetica" pitchFamily="33" charset="0"/>
              </a:rPr>
              <a:t>0.5 </a:t>
            </a:r>
            <a:r>
              <a:rPr lang="en-US" sz="2800" b="0" dirty="0" err="1" smtClean="0">
                <a:latin typeface="Helvetica" pitchFamily="33" charset="0"/>
              </a:rPr>
              <a:t>mL</a:t>
            </a:r>
            <a:r>
              <a:rPr lang="en-US" sz="2800" b="0" dirty="0" smtClean="0">
                <a:latin typeface="Helvetica" pitchFamily="33" charset="0"/>
              </a:rPr>
              <a:t> beads, 6 </a:t>
            </a:r>
            <a:r>
              <a:rPr lang="en-US" sz="2800" b="0" dirty="0" err="1" smtClean="0">
                <a:latin typeface="Helvetica" pitchFamily="33" charset="0"/>
              </a:rPr>
              <a:t>mL</a:t>
            </a:r>
            <a:r>
              <a:rPr lang="en-US" sz="2800" b="0" dirty="0" smtClean="0">
                <a:latin typeface="Helvetica" pitchFamily="33" charset="0"/>
              </a:rPr>
              <a:t> media</a:t>
            </a:r>
            <a:endParaRPr lang="en-US" b="0" dirty="0"/>
          </a:p>
        </p:txBody>
      </p:sp>
      <p:sp>
        <p:nvSpPr>
          <p:cNvPr id="14" name="Oval 15"/>
          <p:cNvSpPr>
            <a:spLocks noChangeAspect="1" noChangeArrowheads="1"/>
          </p:cNvSpPr>
          <p:nvPr/>
        </p:nvSpPr>
        <p:spPr bwMode="auto">
          <a:xfrm>
            <a:off x="4754574" y="20104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5" name="Oval 15"/>
          <p:cNvSpPr>
            <a:spLocks noChangeAspect="1" noChangeArrowheads="1"/>
          </p:cNvSpPr>
          <p:nvPr/>
        </p:nvSpPr>
        <p:spPr bwMode="auto">
          <a:xfrm>
            <a:off x="5059374" y="20104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6" name="Oval 15"/>
          <p:cNvSpPr>
            <a:spLocks noChangeAspect="1" noChangeArrowheads="1"/>
          </p:cNvSpPr>
          <p:nvPr/>
        </p:nvSpPr>
        <p:spPr bwMode="auto">
          <a:xfrm>
            <a:off x="4953000" y="23152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7" name="Oval 16"/>
          <p:cNvSpPr>
            <a:spLocks noChangeAspect="1" noChangeArrowheads="1"/>
          </p:cNvSpPr>
          <p:nvPr/>
        </p:nvSpPr>
        <p:spPr bwMode="auto">
          <a:xfrm>
            <a:off x="4572000" y="2286000"/>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8" name="Oval 17"/>
          <p:cNvSpPr>
            <a:spLocks noChangeAspect="1" noChangeArrowheads="1"/>
          </p:cNvSpPr>
          <p:nvPr/>
        </p:nvSpPr>
        <p:spPr bwMode="auto">
          <a:xfrm>
            <a:off x="4724400" y="25438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19" name="Oval 18"/>
          <p:cNvSpPr>
            <a:spLocks noChangeAspect="1" noChangeArrowheads="1"/>
          </p:cNvSpPr>
          <p:nvPr/>
        </p:nvSpPr>
        <p:spPr bwMode="auto">
          <a:xfrm>
            <a:off x="4876800" y="33820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0" name="Oval 19"/>
          <p:cNvSpPr>
            <a:spLocks noChangeAspect="1" noChangeArrowheads="1"/>
          </p:cNvSpPr>
          <p:nvPr/>
        </p:nvSpPr>
        <p:spPr bwMode="auto">
          <a:xfrm>
            <a:off x="5029200" y="36868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1" name="Oval 20"/>
          <p:cNvSpPr>
            <a:spLocks noChangeAspect="1" noChangeArrowheads="1"/>
          </p:cNvSpPr>
          <p:nvPr/>
        </p:nvSpPr>
        <p:spPr bwMode="auto">
          <a:xfrm>
            <a:off x="4800600" y="38392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2" name="Oval 21"/>
          <p:cNvSpPr>
            <a:spLocks noChangeAspect="1" noChangeArrowheads="1"/>
          </p:cNvSpPr>
          <p:nvPr/>
        </p:nvSpPr>
        <p:spPr bwMode="auto">
          <a:xfrm>
            <a:off x="4648200" y="4067874"/>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3" name="Oval 22"/>
          <p:cNvSpPr>
            <a:spLocks noChangeAspect="1" noChangeArrowheads="1"/>
          </p:cNvSpPr>
          <p:nvPr/>
        </p:nvSpPr>
        <p:spPr bwMode="auto">
          <a:xfrm>
            <a:off x="4983174" y="4038600"/>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4" name="Oval 23"/>
          <p:cNvSpPr>
            <a:spLocks noChangeAspect="1" noChangeArrowheads="1"/>
          </p:cNvSpPr>
          <p:nvPr/>
        </p:nvSpPr>
        <p:spPr bwMode="auto">
          <a:xfrm>
            <a:off x="4419600" y="3810000"/>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5" name="Oval 24"/>
          <p:cNvSpPr>
            <a:spLocks noChangeAspect="1" noChangeArrowheads="1"/>
          </p:cNvSpPr>
          <p:nvPr/>
        </p:nvSpPr>
        <p:spPr bwMode="auto">
          <a:xfrm>
            <a:off x="4572000" y="3505200"/>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6" name="Oval 25"/>
          <p:cNvSpPr>
            <a:spLocks noChangeAspect="1" noChangeArrowheads="1"/>
          </p:cNvSpPr>
          <p:nvPr/>
        </p:nvSpPr>
        <p:spPr bwMode="auto">
          <a:xfrm>
            <a:off x="4983174" y="2590800"/>
            <a:ext cx="122226" cy="123126"/>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endParaRPr lang="en-US"/>
          </a:p>
        </p:txBody>
      </p:sp>
      <p:sp>
        <p:nvSpPr>
          <p:cNvPr id="28" name="Text Box 4"/>
          <p:cNvSpPr txBox="1">
            <a:spLocks noChangeArrowheads="1"/>
          </p:cNvSpPr>
          <p:nvPr/>
        </p:nvSpPr>
        <p:spPr bwMode="auto">
          <a:xfrm>
            <a:off x="5867400" y="1524000"/>
            <a:ext cx="2819400" cy="523220"/>
          </a:xfrm>
          <a:prstGeom prst="rect">
            <a:avLst/>
          </a:prstGeom>
          <a:solidFill>
            <a:srgbClr val="3366FF"/>
          </a:solidFill>
          <a:ln w="9525">
            <a:noFill/>
            <a:miter lim="800000"/>
            <a:headEnd/>
            <a:tailEnd/>
          </a:ln>
        </p:spPr>
        <p:txBody>
          <a:bodyPr wrap="square">
            <a:prstTxWarp prst="textNoShape">
              <a:avLst/>
            </a:prstTxWarp>
            <a:spAutoFit/>
          </a:bodyPr>
          <a:lstStyle/>
          <a:p>
            <a:r>
              <a:rPr lang="en-US" sz="2800" b="0" dirty="0" smtClean="0">
                <a:latin typeface="Helvetica" pitchFamily="33" charset="0"/>
              </a:rPr>
              <a:t>Condition 1 of 2</a:t>
            </a:r>
            <a:endParaRPr lang="en-US" b="0" dirty="0"/>
          </a:p>
        </p:txBody>
      </p:sp>
    </p:spTree>
  </p:cSld>
  <p:clrMapOvr>
    <a:masterClrMapping/>
  </p:clrMapOvr>
  <p:transition xmlns:p14="http://schemas.microsoft.com/office/powerpoint/2010/main" advTm="93664"/>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C608A62C-9027-E04C-BB62-A28F1EC39C9F}" type="slidenum">
              <a:rPr lang="en-US" smtClean="0"/>
              <a:pPr/>
              <a:t>5</a:t>
            </a:fld>
            <a:endParaRPr lang="en-US" smtClean="0"/>
          </a:p>
        </p:txBody>
      </p:sp>
      <p:sp>
        <p:nvSpPr>
          <p:cNvPr id="19459" name="Rectangle 2"/>
          <p:cNvSpPr>
            <a:spLocks noGrp="1" noChangeArrowheads="1"/>
          </p:cNvSpPr>
          <p:nvPr>
            <p:ph type="title"/>
          </p:nvPr>
        </p:nvSpPr>
        <p:spPr>
          <a:xfrm>
            <a:off x="609600" y="228600"/>
            <a:ext cx="7772400" cy="1143000"/>
          </a:xfrm>
        </p:spPr>
        <p:txBody>
          <a:bodyPr/>
          <a:lstStyle/>
          <a:p>
            <a:pPr eaLnBrk="1" hangingPunct="1"/>
            <a:r>
              <a:rPr lang="en-US" sz="3600" dirty="0">
                <a:latin typeface="Helvetica" pitchFamily="33" charset="0"/>
                <a:ea typeface="ＭＳ Ｐゴシック" pitchFamily="33" charset="-128"/>
                <a:cs typeface="ＭＳ Ｐゴシック" pitchFamily="33" charset="-128"/>
              </a:rPr>
              <a:t>Properties of biomaterials</a:t>
            </a:r>
            <a:endParaRPr lang="en-US" dirty="0">
              <a:ea typeface="ＭＳ Ｐゴシック" pitchFamily="33" charset="-128"/>
              <a:cs typeface="ＭＳ Ｐゴシック" pitchFamily="33" charset="-128"/>
            </a:endParaRPr>
          </a:p>
        </p:txBody>
      </p:sp>
      <p:sp>
        <p:nvSpPr>
          <p:cNvPr id="29699" name="Rectangle 3"/>
          <p:cNvSpPr>
            <a:spLocks noGrp="1" noChangeArrowheads="1"/>
          </p:cNvSpPr>
          <p:nvPr>
            <p:ph type="body" idx="1"/>
          </p:nvPr>
        </p:nvSpPr>
        <p:spPr>
          <a:xfrm>
            <a:off x="381000" y="1371600"/>
            <a:ext cx="5638800" cy="4876800"/>
          </a:xfrm>
        </p:spPr>
        <p:txBody>
          <a:bodyPr/>
          <a:lstStyle/>
          <a:p>
            <a:pPr eaLnBrk="1" hangingPunct="1"/>
            <a:r>
              <a:rPr lang="en-US" sz="2400" dirty="0">
                <a:latin typeface="Helvetica" pitchFamily="33" charset="0"/>
                <a:ea typeface="ＭＳ Ｐゴシック" pitchFamily="33" charset="-128"/>
                <a:cs typeface="ＭＳ Ｐゴシック" pitchFamily="33" charset="-128"/>
              </a:rPr>
              <a:t>Physical/mechanical</a:t>
            </a:r>
            <a:endParaRPr lang="en-US" sz="2400" dirty="0" smtClean="0">
              <a:latin typeface="Helvetica" pitchFamily="33" charset="0"/>
              <a:ea typeface="ＭＳ Ｐゴシック" pitchFamily="33" charset="-128"/>
              <a:cs typeface="ＭＳ Ｐゴシック" pitchFamily="33" charset="-128"/>
            </a:endParaRPr>
          </a:p>
          <a:p>
            <a:pPr lvl="1" eaLnBrk="1" hangingPunct="1"/>
            <a:r>
              <a:rPr lang="en-US" sz="2000" dirty="0" smtClean="0">
                <a:latin typeface="Helvetica" pitchFamily="33" charset="0"/>
              </a:rPr>
              <a:t>strength</a:t>
            </a:r>
          </a:p>
          <a:p>
            <a:pPr lvl="1" eaLnBrk="1" hangingPunct="1"/>
            <a:r>
              <a:rPr lang="en-US" sz="2000" dirty="0">
                <a:latin typeface="Helvetica" pitchFamily="33" charset="0"/>
              </a:rPr>
              <a:t>elasticity</a:t>
            </a:r>
          </a:p>
          <a:p>
            <a:pPr lvl="1" eaLnBrk="1" hangingPunct="1"/>
            <a:r>
              <a:rPr lang="en-US" sz="2000" dirty="0">
                <a:latin typeface="Helvetica" pitchFamily="33" charset="0"/>
              </a:rPr>
              <a:t>architecture (e.g., pore size)</a:t>
            </a:r>
          </a:p>
          <a:p>
            <a:pPr eaLnBrk="1" hangingPunct="1"/>
            <a:r>
              <a:rPr lang="en-US" sz="2400" dirty="0">
                <a:latin typeface="Helvetica" pitchFamily="33" charset="0"/>
                <a:ea typeface="ＭＳ Ｐゴシック" pitchFamily="33" charset="-128"/>
                <a:cs typeface="ＭＳ Ｐゴシック" pitchFamily="33" charset="-128"/>
              </a:rPr>
              <a:t>Chemical</a:t>
            </a:r>
            <a:endParaRPr lang="en-US" sz="2400" dirty="0" smtClean="0">
              <a:latin typeface="Helvetica" pitchFamily="33" charset="0"/>
              <a:ea typeface="ＭＳ Ｐゴシック" pitchFamily="33" charset="-128"/>
              <a:cs typeface="ＭＳ Ｐゴシック" pitchFamily="33" charset="-128"/>
            </a:endParaRPr>
          </a:p>
          <a:p>
            <a:pPr lvl="1" eaLnBrk="1" hangingPunct="1"/>
            <a:r>
              <a:rPr lang="en-US" sz="2000" dirty="0">
                <a:latin typeface="Helvetica" pitchFamily="33" charset="0"/>
              </a:rPr>
              <a:t>d</a:t>
            </a:r>
            <a:r>
              <a:rPr lang="en-US" sz="2000" dirty="0" smtClean="0">
                <a:latin typeface="Helvetica" pitchFamily="33" charset="0"/>
              </a:rPr>
              <a:t>egradability</a:t>
            </a:r>
          </a:p>
          <a:p>
            <a:pPr lvl="1" eaLnBrk="1" hangingPunct="1"/>
            <a:r>
              <a:rPr lang="en-US" sz="2000" dirty="0" smtClean="0">
                <a:latin typeface="Helvetica" pitchFamily="33" charset="0"/>
              </a:rPr>
              <a:t>toxicity</a:t>
            </a:r>
          </a:p>
          <a:p>
            <a:pPr lvl="1" eaLnBrk="1" hangingPunct="1"/>
            <a:r>
              <a:rPr lang="en-US" sz="2000" dirty="0" smtClean="0">
                <a:latin typeface="Helvetica" pitchFamily="33" charset="0"/>
              </a:rPr>
              <a:t>water content</a:t>
            </a:r>
          </a:p>
          <a:p>
            <a:pPr eaLnBrk="1" hangingPunct="1"/>
            <a:r>
              <a:rPr lang="en-US" sz="2400" dirty="0">
                <a:latin typeface="Helvetica" pitchFamily="33" charset="0"/>
                <a:ea typeface="ＭＳ Ｐゴシック" pitchFamily="33" charset="-128"/>
                <a:cs typeface="ＭＳ Ｐゴシック" pitchFamily="33" charset="-128"/>
              </a:rPr>
              <a:t>Biological</a:t>
            </a:r>
          </a:p>
          <a:p>
            <a:pPr lvl="1" eaLnBrk="1" hangingPunct="1"/>
            <a:r>
              <a:rPr lang="en-US" sz="2000" dirty="0">
                <a:latin typeface="Helvetica" pitchFamily="33" charset="0"/>
              </a:rPr>
              <a:t>motifs that cells recognize </a:t>
            </a:r>
          </a:p>
          <a:p>
            <a:pPr lvl="1" eaLnBrk="1" hangingPunct="1"/>
            <a:r>
              <a:rPr lang="en-US" sz="2000" dirty="0">
                <a:latin typeface="Helvetica" pitchFamily="33" charset="0"/>
              </a:rPr>
              <a:t>release of</a:t>
            </a:r>
            <a:r>
              <a:rPr lang="en-US" sz="2000" dirty="0" smtClean="0">
                <a:latin typeface="Helvetica" pitchFamily="33" charset="0"/>
              </a:rPr>
              <a:t> soluble </a:t>
            </a:r>
            <a:r>
              <a:rPr lang="en-US" sz="2000" dirty="0">
                <a:latin typeface="Helvetica" pitchFamily="33" charset="0"/>
              </a:rPr>
              <a:t>components</a:t>
            </a:r>
          </a:p>
          <a:p>
            <a:pPr eaLnBrk="1" hangingPunct="1"/>
            <a:r>
              <a:rPr lang="en-US" sz="2400" dirty="0">
                <a:latin typeface="Helvetica" pitchFamily="33" charset="0"/>
                <a:ea typeface="ＭＳ Ｐゴシック" pitchFamily="33" charset="-128"/>
                <a:cs typeface="ＭＳ Ｐゴシック" pitchFamily="33" charset="-128"/>
              </a:rPr>
              <a:t>Lifetime</a:t>
            </a:r>
          </a:p>
        </p:txBody>
      </p:sp>
      <p:grpSp>
        <p:nvGrpSpPr>
          <p:cNvPr id="19461" name="Group 4"/>
          <p:cNvGrpSpPr>
            <a:grpSpLocks noChangeAspect="1"/>
          </p:cNvGrpSpPr>
          <p:nvPr/>
        </p:nvGrpSpPr>
        <p:grpSpPr bwMode="auto">
          <a:xfrm>
            <a:off x="6019800" y="3413125"/>
            <a:ext cx="1981200" cy="1057275"/>
            <a:chOff x="5271" y="3410"/>
            <a:chExt cx="1060" cy="565"/>
          </a:xfrm>
        </p:grpSpPr>
        <p:sp>
          <p:nvSpPr>
            <p:cNvPr id="19503" name="Freeform 5"/>
            <p:cNvSpPr>
              <a:spLocks noChangeAspect="1"/>
            </p:cNvSpPr>
            <p:nvPr/>
          </p:nvSpPr>
          <p:spPr bwMode="auto">
            <a:xfrm>
              <a:off x="5271" y="3630"/>
              <a:ext cx="284" cy="105"/>
            </a:xfrm>
            <a:custGeom>
              <a:avLst/>
              <a:gdLst>
                <a:gd name="T0" fmla="*/ 4 w 324"/>
                <a:gd name="T1" fmla="*/ 27 h 131"/>
                <a:gd name="T2" fmla="*/ 19 w 324"/>
                <a:gd name="T3" fmla="*/ 17 h 131"/>
                <a:gd name="T4" fmla="*/ 60 w 324"/>
                <a:gd name="T5" fmla="*/ 2 h 131"/>
                <a:gd name="T6" fmla="*/ 128 w 324"/>
                <a:gd name="T7" fmla="*/ 10 h 131"/>
                <a:gd name="T8" fmla="*/ 0 60000 65536"/>
                <a:gd name="T9" fmla="*/ 0 60000 65536"/>
                <a:gd name="T10" fmla="*/ 0 60000 65536"/>
                <a:gd name="T11" fmla="*/ 0 60000 65536"/>
                <a:gd name="T12" fmla="*/ 0 w 324"/>
                <a:gd name="T13" fmla="*/ 0 h 131"/>
                <a:gd name="T14" fmla="*/ 324 w 324"/>
                <a:gd name="T15" fmla="*/ 131 h 131"/>
              </a:gdLst>
              <a:ahLst/>
              <a:cxnLst>
                <a:cxn ang="T8">
                  <a:pos x="T0" y="T1"/>
                </a:cxn>
                <a:cxn ang="T9">
                  <a:pos x="T2" y="T3"/>
                </a:cxn>
                <a:cxn ang="T10">
                  <a:pos x="T4" y="T5"/>
                </a:cxn>
                <a:cxn ang="T11">
                  <a:pos x="T6" y="T7"/>
                </a:cxn>
              </a:cxnLst>
              <a:rect l="T12" t="T13" r="T14" b="T15"/>
              <a:pathLst>
                <a:path w="324" h="131">
                  <a:moveTo>
                    <a:pt x="4" y="131"/>
                  </a:moveTo>
                  <a:cubicBezTo>
                    <a:pt x="23" y="74"/>
                    <a:pt x="0" y="118"/>
                    <a:pt x="47" y="78"/>
                  </a:cubicBezTo>
                  <a:cubicBezTo>
                    <a:pt x="134" y="0"/>
                    <a:pt x="75" y="23"/>
                    <a:pt x="153" y="3"/>
                  </a:cubicBezTo>
                  <a:cubicBezTo>
                    <a:pt x="159" y="3"/>
                    <a:pt x="324" y="2"/>
                    <a:pt x="324" y="46"/>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4" name="Freeform 6"/>
            <p:cNvSpPr>
              <a:spLocks noChangeAspect="1"/>
            </p:cNvSpPr>
            <p:nvPr/>
          </p:nvSpPr>
          <p:spPr bwMode="auto">
            <a:xfrm>
              <a:off x="5901" y="3556"/>
              <a:ext cx="309" cy="97"/>
            </a:xfrm>
            <a:custGeom>
              <a:avLst/>
              <a:gdLst>
                <a:gd name="T0" fmla="*/ 0 w 352"/>
                <a:gd name="T1" fmla="*/ 24 h 121"/>
                <a:gd name="T2" fmla="*/ 81 w 352"/>
                <a:gd name="T3" fmla="*/ 15 h 121"/>
                <a:gd name="T4" fmla="*/ 141 w 352"/>
                <a:gd name="T5" fmla="*/ 0 h 121"/>
                <a:gd name="T6" fmla="*/ 0 60000 65536"/>
                <a:gd name="T7" fmla="*/ 0 60000 65536"/>
                <a:gd name="T8" fmla="*/ 0 60000 65536"/>
                <a:gd name="T9" fmla="*/ 0 w 352"/>
                <a:gd name="T10" fmla="*/ 0 h 121"/>
                <a:gd name="T11" fmla="*/ 352 w 352"/>
                <a:gd name="T12" fmla="*/ 121 h 121"/>
              </a:gdLst>
              <a:ahLst/>
              <a:cxnLst>
                <a:cxn ang="T6">
                  <a:pos x="T0" y="T1"/>
                </a:cxn>
                <a:cxn ang="T7">
                  <a:pos x="T2" y="T3"/>
                </a:cxn>
                <a:cxn ang="T8">
                  <a:pos x="T4" y="T5"/>
                </a:cxn>
              </a:cxnLst>
              <a:rect l="T9" t="T10" r="T11" b="T12"/>
              <a:pathLst>
                <a:path w="352" h="121">
                  <a:moveTo>
                    <a:pt x="0" y="117"/>
                  </a:moveTo>
                  <a:cubicBezTo>
                    <a:pt x="100" y="109"/>
                    <a:pt x="132" y="121"/>
                    <a:pt x="203" y="75"/>
                  </a:cubicBezTo>
                  <a:cubicBezTo>
                    <a:pt x="226" y="6"/>
                    <a:pt x="283" y="0"/>
                    <a:pt x="352" y="0"/>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5" name="Freeform 7"/>
            <p:cNvSpPr>
              <a:spLocks noChangeAspect="1"/>
            </p:cNvSpPr>
            <p:nvPr/>
          </p:nvSpPr>
          <p:spPr bwMode="auto">
            <a:xfrm rot="1038342">
              <a:off x="5321" y="3513"/>
              <a:ext cx="515" cy="462"/>
            </a:xfrm>
            <a:custGeom>
              <a:avLst/>
              <a:gdLst>
                <a:gd name="T0" fmla="*/ 0 w 587"/>
                <a:gd name="T1" fmla="*/ 0 h 576"/>
                <a:gd name="T2" fmla="*/ 55 w 587"/>
                <a:gd name="T3" fmla="*/ 21 h 576"/>
                <a:gd name="T4" fmla="*/ 73 w 587"/>
                <a:gd name="T5" fmla="*/ 85 h 576"/>
                <a:gd name="T6" fmla="*/ 107 w 587"/>
                <a:gd name="T7" fmla="*/ 98 h 576"/>
                <a:gd name="T8" fmla="*/ 205 w 587"/>
                <a:gd name="T9" fmla="*/ 105 h 576"/>
                <a:gd name="T10" fmla="*/ 218 w 587"/>
                <a:gd name="T11" fmla="*/ 107 h 576"/>
                <a:gd name="T12" fmla="*/ 223 w 587"/>
                <a:gd name="T13" fmla="*/ 114 h 576"/>
                <a:gd name="T14" fmla="*/ 235 w 587"/>
                <a:gd name="T15" fmla="*/ 124 h 576"/>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576"/>
                <a:gd name="T26" fmla="*/ 587 w 587"/>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576">
                  <a:moveTo>
                    <a:pt x="0" y="0"/>
                  </a:moveTo>
                  <a:cubicBezTo>
                    <a:pt x="41" y="41"/>
                    <a:pt x="90" y="64"/>
                    <a:pt x="139" y="96"/>
                  </a:cubicBezTo>
                  <a:cubicBezTo>
                    <a:pt x="204" y="196"/>
                    <a:pt x="163" y="238"/>
                    <a:pt x="182" y="395"/>
                  </a:cubicBezTo>
                  <a:cubicBezTo>
                    <a:pt x="186" y="429"/>
                    <a:pt x="238" y="453"/>
                    <a:pt x="267" y="459"/>
                  </a:cubicBezTo>
                  <a:cubicBezTo>
                    <a:pt x="347" y="475"/>
                    <a:pt x="430" y="480"/>
                    <a:pt x="512" y="491"/>
                  </a:cubicBezTo>
                  <a:cubicBezTo>
                    <a:pt x="522" y="494"/>
                    <a:pt x="536" y="494"/>
                    <a:pt x="544" y="502"/>
                  </a:cubicBezTo>
                  <a:cubicBezTo>
                    <a:pt x="551" y="509"/>
                    <a:pt x="549" y="523"/>
                    <a:pt x="555" y="534"/>
                  </a:cubicBezTo>
                  <a:cubicBezTo>
                    <a:pt x="568" y="560"/>
                    <a:pt x="570" y="561"/>
                    <a:pt x="587" y="576"/>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6" name="Freeform 8"/>
            <p:cNvSpPr>
              <a:spLocks noChangeAspect="1"/>
            </p:cNvSpPr>
            <p:nvPr/>
          </p:nvSpPr>
          <p:spPr bwMode="auto">
            <a:xfrm>
              <a:off x="5921" y="3410"/>
              <a:ext cx="375" cy="471"/>
            </a:xfrm>
            <a:custGeom>
              <a:avLst/>
              <a:gdLst>
                <a:gd name="T0" fmla="*/ 0 w 428"/>
                <a:gd name="T1" fmla="*/ 0 h 587"/>
                <a:gd name="T2" fmla="*/ 30 w 428"/>
                <a:gd name="T3" fmla="*/ 7 h 587"/>
                <a:gd name="T4" fmla="*/ 34 w 428"/>
                <a:gd name="T5" fmla="*/ 14 h 587"/>
                <a:gd name="T6" fmla="*/ 13 w 428"/>
                <a:gd name="T7" fmla="*/ 53 h 587"/>
                <a:gd name="T8" fmla="*/ 17 w 428"/>
                <a:gd name="T9" fmla="*/ 73 h 587"/>
                <a:gd name="T10" fmla="*/ 25 w 428"/>
                <a:gd name="T11" fmla="*/ 79 h 587"/>
                <a:gd name="T12" fmla="*/ 122 w 428"/>
                <a:gd name="T13" fmla="*/ 106 h 587"/>
                <a:gd name="T14" fmla="*/ 165 w 428"/>
                <a:gd name="T15" fmla="*/ 114 h 587"/>
                <a:gd name="T16" fmla="*/ 169 w 428"/>
                <a:gd name="T17" fmla="*/ 125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8"/>
                <a:gd name="T28" fmla="*/ 0 h 587"/>
                <a:gd name="T29" fmla="*/ 428 w 428"/>
                <a:gd name="T30" fmla="*/ 587 h 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8" h="587">
                  <a:moveTo>
                    <a:pt x="0" y="0"/>
                  </a:moveTo>
                  <a:cubicBezTo>
                    <a:pt x="24" y="10"/>
                    <a:pt x="52" y="15"/>
                    <a:pt x="74" y="32"/>
                  </a:cubicBezTo>
                  <a:cubicBezTo>
                    <a:pt x="83" y="38"/>
                    <a:pt x="85" y="52"/>
                    <a:pt x="85" y="64"/>
                  </a:cubicBezTo>
                  <a:cubicBezTo>
                    <a:pt x="85" y="130"/>
                    <a:pt x="67" y="191"/>
                    <a:pt x="32" y="246"/>
                  </a:cubicBezTo>
                  <a:cubicBezTo>
                    <a:pt x="35" y="278"/>
                    <a:pt x="34" y="310"/>
                    <a:pt x="42" y="342"/>
                  </a:cubicBezTo>
                  <a:cubicBezTo>
                    <a:pt x="45" y="354"/>
                    <a:pt x="58" y="362"/>
                    <a:pt x="64" y="374"/>
                  </a:cubicBezTo>
                  <a:cubicBezTo>
                    <a:pt x="121" y="488"/>
                    <a:pt x="182" y="480"/>
                    <a:pt x="309" y="491"/>
                  </a:cubicBezTo>
                  <a:cubicBezTo>
                    <a:pt x="349" y="504"/>
                    <a:pt x="384" y="502"/>
                    <a:pt x="416" y="534"/>
                  </a:cubicBezTo>
                  <a:cubicBezTo>
                    <a:pt x="428" y="572"/>
                    <a:pt x="426" y="554"/>
                    <a:pt x="426" y="587"/>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7" name="Freeform 9"/>
            <p:cNvSpPr>
              <a:spLocks noChangeAspect="1"/>
            </p:cNvSpPr>
            <p:nvPr/>
          </p:nvSpPr>
          <p:spPr bwMode="auto">
            <a:xfrm>
              <a:off x="5392" y="3810"/>
              <a:ext cx="284" cy="105"/>
            </a:xfrm>
            <a:custGeom>
              <a:avLst/>
              <a:gdLst>
                <a:gd name="T0" fmla="*/ 4 w 324"/>
                <a:gd name="T1" fmla="*/ 27 h 131"/>
                <a:gd name="T2" fmla="*/ 19 w 324"/>
                <a:gd name="T3" fmla="*/ 17 h 131"/>
                <a:gd name="T4" fmla="*/ 60 w 324"/>
                <a:gd name="T5" fmla="*/ 2 h 131"/>
                <a:gd name="T6" fmla="*/ 128 w 324"/>
                <a:gd name="T7" fmla="*/ 10 h 131"/>
                <a:gd name="T8" fmla="*/ 0 60000 65536"/>
                <a:gd name="T9" fmla="*/ 0 60000 65536"/>
                <a:gd name="T10" fmla="*/ 0 60000 65536"/>
                <a:gd name="T11" fmla="*/ 0 60000 65536"/>
                <a:gd name="T12" fmla="*/ 0 w 324"/>
                <a:gd name="T13" fmla="*/ 0 h 131"/>
                <a:gd name="T14" fmla="*/ 324 w 324"/>
                <a:gd name="T15" fmla="*/ 131 h 131"/>
              </a:gdLst>
              <a:ahLst/>
              <a:cxnLst>
                <a:cxn ang="T8">
                  <a:pos x="T0" y="T1"/>
                </a:cxn>
                <a:cxn ang="T9">
                  <a:pos x="T2" y="T3"/>
                </a:cxn>
                <a:cxn ang="T10">
                  <a:pos x="T4" y="T5"/>
                </a:cxn>
                <a:cxn ang="T11">
                  <a:pos x="T6" y="T7"/>
                </a:cxn>
              </a:cxnLst>
              <a:rect l="T12" t="T13" r="T14" b="T15"/>
              <a:pathLst>
                <a:path w="324" h="131">
                  <a:moveTo>
                    <a:pt x="4" y="131"/>
                  </a:moveTo>
                  <a:cubicBezTo>
                    <a:pt x="23" y="74"/>
                    <a:pt x="0" y="118"/>
                    <a:pt x="47" y="78"/>
                  </a:cubicBezTo>
                  <a:cubicBezTo>
                    <a:pt x="134" y="0"/>
                    <a:pt x="75" y="23"/>
                    <a:pt x="153" y="3"/>
                  </a:cubicBezTo>
                  <a:cubicBezTo>
                    <a:pt x="159" y="3"/>
                    <a:pt x="324" y="2"/>
                    <a:pt x="324" y="46"/>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8" name="Freeform 10"/>
            <p:cNvSpPr>
              <a:spLocks noChangeAspect="1"/>
            </p:cNvSpPr>
            <p:nvPr/>
          </p:nvSpPr>
          <p:spPr bwMode="auto">
            <a:xfrm>
              <a:off x="6022" y="3736"/>
              <a:ext cx="309" cy="97"/>
            </a:xfrm>
            <a:custGeom>
              <a:avLst/>
              <a:gdLst>
                <a:gd name="T0" fmla="*/ 0 w 352"/>
                <a:gd name="T1" fmla="*/ 24 h 121"/>
                <a:gd name="T2" fmla="*/ 81 w 352"/>
                <a:gd name="T3" fmla="*/ 15 h 121"/>
                <a:gd name="T4" fmla="*/ 141 w 352"/>
                <a:gd name="T5" fmla="*/ 0 h 121"/>
                <a:gd name="T6" fmla="*/ 0 60000 65536"/>
                <a:gd name="T7" fmla="*/ 0 60000 65536"/>
                <a:gd name="T8" fmla="*/ 0 60000 65536"/>
                <a:gd name="T9" fmla="*/ 0 w 352"/>
                <a:gd name="T10" fmla="*/ 0 h 121"/>
                <a:gd name="T11" fmla="*/ 352 w 352"/>
                <a:gd name="T12" fmla="*/ 121 h 121"/>
              </a:gdLst>
              <a:ahLst/>
              <a:cxnLst>
                <a:cxn ang="T6">
                  <a:pos x="T0" y="T1"/>
                </a:cxn>
                <a:cxn ang="T7">
                  <a:pos x="T2" y="T3"/>
                </a:cxn>
                <a:cxn ang="T8">
                  <a:pos x="T4" y="T5"/>
                </a:cxn>
              </a:cxnLst>
              <a:rect l="T9" t="T10" r="T11" b="T12"/>
              <a:pathLst>
                <a:path w="352" h="121">
                  <a:moveTo>
                    <a:pt x="0" y="117"/>
                  </a:moveTo>
                  <a:cubicBezTo>
                    <a:pt x="100" y="109"/>
                    <a:pt x="132" y="121"/>
                    <a:pt x="203" y="75"/>
                  </a:cubicBezTo>
                  <a:cubicBezTo>
                    <a:pt x="226" y="6"/>
                    <a:pt x="283" y="0"/>
                    <a:pt x="352" y="0"/>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19509" name="Freeform 11"/>
            <p:cNvSpPr>
              <a:spLocks noChangeAspect="1"/>
            </p:cNvSpPr>
            <p:nvPr/>
          </p:nvSpPr>
          <p:spPr bwMode="auto">
            <a:xfrm>
              <a:off x="5707" y="3474"/>
              <a:ext cx="375" cy="471"/>
            </a:xfrm>
            <a:custGeom>
              <a:avLst/>
              <a:gdLst>
                <a:gd name="T0" fmla="*/ 0 w 428"/>
                <a:gd name="T1" fmla="*/ 0 h 587"/>
                <a:gd name="T2" fmla="*/ 30 w 428"/>
                <a:gd name="T3" fmla="*/ 7 h 587"/>
                <a:gd name="T4" fmla="*/ 34 w 428"/>
                <a:gd name="T5" fmla="*/ 14 h 587"/>
                <a:gd name="T6" fmla="*/ 13 w 428"/>
                <a:gd name="T7" fmla="*/ 53 h 587"/>
                <a:gd name="T8" fmla="*/ 17 w 428"/>
                <a:gd name="T9" fmla="*/ 73 h 587"/>
                <a:gd name="T10" fmla="*/ 25 w 428"/>
                <a:gd name="T11" fmla="*/ 79 h 587"/>
                <a:gd name="T12" fmla="*/ 122 w 428"/>
                <a:gd name="T13" fmla="*/ 106 h 587"/>
                <a:gd name="T14" fmla="*/ 165 w 428"/>
                <a:gd name="T15" fmla="*/ 114 h 587"/>
                <a:gd name="T16" fmla="*/ 169 w 428"/>
                <a:gd name="T17" fmla="*/ 125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8"/>
                <a:gd name="T28" fmla="*/ 0 h 587"/>
                <a:gd name="T29" fmla="*/ 428 w 428"/>
                <a:gd name="T30" fmla="*/ 587 h 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8" h="587">
                  <a:moveTo>
                    <a:pt x="0" y="0"/>
                  </a:moveTo>
                  <a:cubicBezTo>
                    <a:pt x="24" y="10"/>
                    <a:pt x="52" y="15"/>
                    <a:pt x="74" y="32"/>
                  </a:cubicBezTo>
                  <a:cubicBezTo>
                    <a:pt x="83" y="38"/>
                    <a:pt x="85" y="52"/>
                    <a:pt x="85" y="64"/>
                  </a:cubicBezTo>
                  <a:cubicBezTo>
                    <a:pt x="85" y="130"/>
                    <a:pt x="67" y="191"/>
                    <a:pt x="32" y="246"/>
                  </a:cubicBezTo>
                  <a:cubicBezTo>
                    <a:pt x="35" y="278"/>
                    <a:pt x="34" y="310"/>
                    <a:pt x="42" y="342"/>
                  </a:cubicBezTo>
                  <a:cubicBezTo>
                    <a:pt x="45" y="354"/>
                    <a:pt x="58" y="362"/>
                    <a:pt x="64" y="374"/>
                  </a:cubicBezTo>
                  <a:cubicBezTo>
                    <a:pt x="121" y="488"/>
                    <a:pt x="182" y="480"/>
                    <a:pt x="309" y="491"/>
                  </a:cubicBezTo>
                  <a:cubicBezTo>
                    <a:pt x="349" y="504"/>
                    <a:pt x="384" y="502"/>
                    <a:pt x="416" y="534"/>
                  </a:cubicBezTo>
                  <a:cubicBezTo>
                    <a:pt x="428" y="572"/>
                    <a:pt x="426" y="554"/>
                    <a:pt x="426" y="587"/>
                  </a:cubicBezTo>
                </a:path>
              </a:pathLst>
            </a:custGeom>
            <a:noFill/>
            <a:ln w="38100">
              <a:solidFill>
                <a:schemeClr val="tx1"/>
              </a:solidFill>
              <a:round/>
              <a:headEnd/>
              <a:tailEnd/>
            </a:ln>
          </p:spPr>
          <p:txBody>
            <a:bodyPr wrap="none" anchor="ctr">
              <a:prstTxWarp prst="textNoShape">
                <a:avLst/>
              </a:prstTxWarp>
            </a:bodyPr>
            <a:lstStyle/>
            <a:p>
              <a:endParaRPr lang="en-US"/>
            </a:p>
          </p:txBody>
        </p:sp>
      </p:grpSp>
      <p:grpSp>
        <p:nvGrpSpPr>
          <p:cNvPr id="19462" name="Group 12"/>
          <p:cNvGrpSpPr>
            <a:grpSpLocks/>
          </p:cNvGrpSpPr>
          <p:nvPr/>
        </p:nvGrpSpPr>
        <p:grpSpPr bwMode="auto">
          <a:xfrm>
            <a:off x="5943600" y="5029200"/>
            <a:ext cx="1900238" cy="911225"/>
            <a:chOff x="3557" y="1200"/>
            <a:chExt cx="1197" cy="574"/>
          </a:xfrm>
        </p:grpSpPr>
        <p:sp>
          <p:nvSpPr>
            <p:cNvPr id="19489" name="Arc 13"/>
            <p:cNvSpPr>
              <a:spLocks noChangeAspect="1"/>
            </p:cNvSpPr>
            <p:nvPr/>
          </p:nvSpPr>
          <p:spPr bwMode="auto">
            <a:xfrm>
              <a:off x="3984" y="1200"/>
              <a:ext cx="400" cy="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19490" name="Arc 14"/>
            <p:cNvSpPr>
              <a:spLocks noChangeAspect="1"/>
            </p:cNvSpPr>
            <p:nvPr/>
          </p:nvSpPr>
          <p:spPr bwMode="auto">
            <a:xfrm>
              <a:off x="4290" y="1200"/>
              <a:ext cx="279" cy="3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19491" name="Oval 15"/>
            <p:cNvSpPr>
              <a:spLocks noChangeAspect="1" noChangeArrowheads="1"/>
            </p:cNvSpPr>
            <p:nvPr/>
          </p:nvSpPr>
          <p:spPr bwMode="auto">
            <a:xfrm>
              <a:off x="3871" y="1447"/>
              <a:ext cx="81"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2" name="Oval 16"/>
            <p:cNvSpPr>
              <a:spLocks noChangeAspect="1" noChangeArrowheads="1"/>
            </p:cNvSpPr>
            <p:nvPr/>
          </p:nvSpPr>
          <p:spPr bwMode="auto">
            <a:xfrm>
              <a:off x="4180" y="1632"/>
              <a:ext cx="80"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3" name="Oval 17"/>
            <p:cNvSpPr>
              <a:spLocks noChangeAspect="1" noChangeArrowheads="1"/>
            </p:cNvSpPr>
            <p:nvPr/>
          </p:nvSpPr>
          <p:spPr bwMode="auto">
            <a:xfrm>
              <a:off x="4181" y="1385"/>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4" name="Oval 18"/>
            <p:cNvSpPr>
              <a:spLocks noChangeAspect="1" noChangeArrowheads="1"/>
            </p:cNvSpPr>
            <p:nvPr/>
          </p:nvSpPr>
          <p:spPr bwMode="auto">
            <a:xfrm>
              <a:off x="4675" y="1289"/>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5" name="Oval 19"/>
            <p:cNvSpPr>
              <a:spLocks noChangeAspect="1" noChangeArrowheads="1"/>
            </p:cNvSpPr>
            <p:nvPr/>
          </p:nvSpPr>
          <p:spPr bwMode="auto">
            <a:xfrm>
              <a:off x="3996" y="1570"/>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6" name="Oval 20"/>
            <p:cNvSpPr>
              <a:spLocks noChangeAspect="1" noChangeArrowheads="1"/>
            </p:cNvSpPr>
            <p:nvPr/>
          </p:nvSpPr>
          <p:spPr bwMode="auto">
            <a:xfrm>
              <a:off x="3871" y="1694"/>
              <a:ext cx="81"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7" name="Arc 21"/>
            <p:cNvSpPr>
              <a:spLocks noChangeAspect="1"/>
            </p:cNvSpPr>
            <p:nvPr/>
          </p:nvSpPr>
          <p:spPr bwMode="auto">
            <a:xfrm>
              <a:off x="3653" y="1290"/>
              <a:ext cx="480" cy="4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19498" name="Oval 22"/>
            <p:cNvSpPr>
              <a:spLocks noChangeAspect="1" noChangeArrowheads="1"/>
            </p:cNvSpPr>
            <p:nvPr/>
          </p:nvSpPr>
          <p:spPr bwMode="auto">
            <a:xfrm>
              <a:off x="4421" y="1385"/>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499" name="Oval 23"/>
            <p:cNvSpPr>
              <a:spLocks noChangeAspect="1" noChangeArrowheads="1"/>
            </p:cNvSpPr>
            <p:nvPr/>
          </p:nvSpPr>
          <p:spPr bwMode="auto">
            <a:xfrm>
              <a:off x="4421" y="1241"/>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500" name="Oval 24"/>
            <p:cNvSpPr>
              <a:spLocks noChangeAspect="1" noChangeArrowheads="1"/>
            </p:cNvSpPr>
            <p:nvPr/>
          </p:nvSpPr>
          <p:spPr bwMode="auto">
            <a:xfrm>
              <a:off x="4037" y="1289"/>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501" name="Oval 25"/>
            <p:cNvSpPr>
              <a:spLocks noChangeAspect="1" noChangeArrowheads="1"/>
            </p:cNvSpPr>
            <p:nvPr/>
          </p:nvSpPr>
          <p:spPr bwMode="auto">
            <a:xfrm>
              <a:off x="3557" y="1433"/>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sp>
          <p:nvSpPr>
            <p:cNvPr id="19502" name="Oval 26"/>
            <p:cNvSpPr>
              <a:spLocks noChangeAspect="1" noChangeArrowheads="1"/>
            </p:cNvSpPr>
            <p:nvPr/>
          </p:nvSpPr>
          <p:spPr bwMode="auto">
            <a:xfrm>
              <a:off x="3749" y="1529"/>
              <a:ext cx="79" cy="80"/>
            </a:xfrm>
            <a:prstGeom prst="ellipse">
              <a:avLst/>
            </a:prstGeom>
            <a:solidFill>
              <a:srgbClr val="FF0000"/>
            </a:solidFill>
            <a:ln w="9525">
              <a:solidFill>
                <a:srgbClr val="800000"/>
              </a:solidFill>
              <a:round/>
              <a:headEnd/>
              <a:tailEnd/>
            </a:ln>
          </p:spPr>
          <p:txBody>
            <a:bodyPr wrap="none" anchor="ctr">
              <a:prstTxWarp prst="textNoShape">
                <a:avLst/>
              </a:prstTxWarp>
            </a:bodyPr>
            <a:lstStyle/>
            <a:p>
              <a:endParaRPr lang="en-US"/>
            </a:p>
          </p:txBody>
        </p:sp>
      </p:grpSp>
      <p:sp>
        <p:nvSpPr>
          <p:cNvPr id="19463" name="AutoShape 28"/>
          <p:cNvSpPr>
            <a:spLocks noChangeArrowheads="1"/>
          </p:cNvSpPr>
          <p:nvPr/>
        </p:nvSpPr>
        <p:spPr bwMode="auto">
          <a:xfrm>
            <a:off x="5105400" y="1600200"/>
            <a:ext cx="914400" cy="914400"/>
          </a:xfrm>
          <a:prstGeom prst="can">
            <a:avLst>
              <a:gd name="adj" fmla="val 25000"/>
            </a:avLst>
          </a:prstGeom>
          <a:solidFill>
            <a:srgbClr val="008000"/>
          </a:solidFill>
          <a:ln w="9525">
            <a:solidFill>
              <a:schemeClr val="tx1"/>
            </a:solidFill>
            <a:round/>
            <a:headEnd/>
            <a:tailEnd/>
          </a:ln>
        </p:spPr>
        <p:txBody>
          <a:bodyPr wrap="none" anchor="ctr">
            <a:prstTxWarp prst="textNoShape">
              <a:avLst/>
            </a:prstTxWarp>
          </a:bodyPr>
          <a:lstStyle/>
          <a:p>
            <a:endParaRPr lang="en-US"/>
          </a:p>
        </p:txBody>
      </p:sp>
      <p:sp>
        <p:nvSpPr>
          <p:cNvPr id="19464" name="AutoShape 29"/>
          <p:cNvSpPr>
            <a:spLocks noChangeArrowheads="1"/>
          </p:cNvSpPr>
          <p:nvPr/>
        </p:nvSpPr>
        <p:spPr bwMode="auto">
          <a:xfrm>
            <a:off x="6629400" y="2133600"/>
            <a:ext cx="914400" cy="381000"/>
          </a:xfrm>
          <a:prstGeom prst="can">
            <a:avLst>
              <a:gd name="adj" fmla="val 25000"/>
            </a:avLst>
          </a:prstGeom>
          <a:solidFill>
            <a:srgbClr val="008000"/>
          </a:solidFill>
          <a:ln w="9525">
            <a:solidFill>
              <a:schemeClr val="tx1"/>
            </a:solidFill>
            <a:round/>
            <a:headEnd/>
            <a:tailEnd/>
          </a:ln>
        </p:spPr>
        <p:txBody>
          <a:bodyPr wrap="none" anchor="ctr">
            <a:prstTxWarp prst="textNoShape">
              <a:avLst/>
            </a:prstTxWarp>
          </a:bodyPr>
          <a:lstStyle/>
          <a:p>
            <a:endParaRPr lang="en-US"/>
          </a:p>
        </p:txBody>
      </p:sp>
      <p:sp>
        <p:nvSpPr>
          <p:cNvPr id="19465" name="AutoShape 30"/>
          <p:cNvSpPr>
            <a:spLocks noChangeArrowheads="1"/>
          </p:cNvSpPr>
          <p:nvPr/>
        </p:nvSpPr>
        <p:spPr bwMode="auto">
          <a:xfrm>
            <a:off x="6553200" y="1752600"/>
            <a:ext cx="1066800" cy="533400"/>
          </a:xfrm>
          <a:prstGeom prst="downArrowCallout">
            <a:avLst>
              <a:gd name="adj1" fmla="val 50000"/>
              <a:gd name="adj2" fmla="val 50000"/>
              <a:gd name="adj3" fmla="val 16667"/>
              <a:gd name="adj4" fmla="val 6666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19466" name="AutoShape 31"/>
          <p:cNvSpPr>
            <a:spLocks noChangeArrowheads="1"/>
          </p:cNvSpPr>
          <p:nvPr/>
        </p:nvSpPr>
        <p:spPr bwMode="auto">
          <a:xfrm>
            <a:off x="8305800" y="1371600"/>
            <a:ext cx="381000" cy="1752600"/>
          </a:xfrm>
          <a:prstGeom prst="can">
            <a:avLst>
              <a:gd name="adj" fmla="val 115000"/>
            </a:avLst>
          </a:prstGeom>
          <a:solidFill>
            <a:srgbClr val="008000"/>
          </a:solidFill>
          <a:ln w="9525">
            <a:solidFill>
              <a:schemeClr val="tx1"/>
            </a:solidFill>
            <a:round/>
            <a:headEnd/>
            <a:tailEnd/>
          </a:ln>
        </p:spPr>
        <p:txBody>
          <a:bodyPr wrap="none" anchor="ctr">
            <a:prstTxWarp prst="textNoShape">
              <a:avLst/>
            </a:prstTxWarp>
          </a:bodyPr>
          <a:lstStyle/>
          <a:p>
            <a:endParaRPr lang="en-US"/>
          </a:p>
        </p:txBody>
      </p:sp>
      <p:sp>
        <p:nvSpPr>
          <p:cNvPr id="19467" name="AutoShape 32"/>
          <p:cNvSpPr>
            <a:spLocks noChangeArrowheads="1"/>
          </p:cNvSpPr>
          <p:nvPr/>
        </p:nvSpPr>
        <p:spPr bwMode="auto">
          <a:xfrm>
            <a:off x="8305800" y="838200"/>
            <a:ext cx="381000" cy="685800"/>
          </a:xfrm>
          <a:prstGeom prst="upArrowCallout">
            <a:avLst>
              <a:gd name="adj1" fmla="val 25000"/>
              <a:gd name="adj2" fmla="val 25000"/>
              <a:gd name="adj3" fmla="val 30000"/>
              <a:gd name="adj4" fmla="val 6666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sp>
        <p:nvSpPr>
          <p:cNvPr id="19468" name="AutoShape 33"/>
          <p:cNvSpPr>
            <a:spLocks noChangeArrowheads="1"/>
          </p:cNvSpPr>
          <p:nvPr/>
        </p:nvSpPr>
        <p:spPr bwMode="auto">
          <a:xfrm rot="10800000">
            <a:off x="8305800" y="2971800"/>
            <a:ext cx="381000" cy="685800"/>
          </a:xfrm>
          <a:prstGeom prst="upArrowCallout">
            <a:avLst>
              <a:gd name="adj1" fmla="val 25000"/>
              <a:gd name="adj2" fmla="val 25000"/>
              <a:gd name="adj3" fmla="val 30000"/>
              <a:gd name="adj4" fmla="val 66667"/>
            </a:avLst>
          </a:prstGeom>
          <a:solidFill>
            <a:srgbClr val="333333"/>
          </a:solidFill>
          <a:ln w="9525">
            <a:solidFill>
              <a:schemeClr val="tx1"/>
            </a:solidFill>
            <a:miter lim="800000"/>
            <a:headEnd/>
            <a:tailEnd/>
          </a:ln>
        </p:spPr>
        <p:txBody>
          <a:bodyPr wrap="none" anchor="ctr">
            <a:prstTxWarp prst="textNoShape">
              <a:avLst/>
            </a:prstTxWarp>
          </a:bodyPr>
          <a:lstStyle/>
          <a:p>
            <a:endParaRPr lang="en-US"/>
          </a:p>
        </p:txBody>
      </p:sp>
      <p:grpSp>
        <p:nvGrpSpPr>
          <p:cNvPr id="19469" name="Group 73"/>
          <p:cNvGrpSpPr>
            <a:grpSpLocks/>
          </p:cNvGrpSpPr>
          <p:nvPr/>
        </p:nvGrpSpPr>
        <p:grpSpPr bwMode="auto">
          <a:xfrm>
            <a:off x="3886200" y="3032125"/>
            <a:ext cx="1905000" cy="1692275"/>
            <a:chOff x="3792" y="2880"/>
            <a:chExt cx="1200" cy="1066"/>
          </a:xfrm>
        </p:grpSpPr>
        <p:sp>
          <p:nvSpPr>
            <p:cNvPr id="19470" name="Text Box 51"/>
            <p:cNvSpPr txBox="1">
              <a:spLocks noChangeArrowheads="1"/>
            </p:cNvSpPr>
            <p:nvPr/>
          </p:nvSpPr>
          <p:spPr bwMode="auto">
            <a:xfrm>
              <a:off x="4464" y="3072"/>
              <a:ext cx="288" cy="250"/>
            </a:xfrm>
            <a:prstGeom prst="rect">
              <a:avLst/>
            </a:prstGeom>
            <a:noFill/>
            <a:ln w="9525">
              <a:noFill/>
              <a:miter lim="800000"/>
              <a:headEnd/>
              <a:tailEnd/>
            </a:ln>
          </p:spPr>
          <p:txBody>
            <a:bodyPr>
              <a:prstTxWarp prst="textNoShape">
                <a:avLst/>
              </a:prstTxWarp>
              <a:spAutoFit/>
            </a:bodyPr>
            <a:lstStyle/>
            <a:p>
              <a:r>
                <a:rPr lang="en-US" sz="2000">
                  <a:latin typeface="Helvetica" pitchFamily="33" charset="0"/>
                </a:rPr>
                <a:t>O</a:t>
              </a:r>
              <a:endParaRPr lang="en-US" sz="2000" b="0">
                <a:solidFill>
                  <a:schemeClr val="accent2"/>
                </a:solidFill>
              </a:endParaRPr>
            </a:p>
          </p:txBody>
        </p:sp>
        <p:sp>
          <p:nvSpPr>
            <p:cNvPr id="19471" name="Line 53"/>
            <p:cNvSpPr>
              <a:spLocks noChangeShapeType="1"/>
            </p:cNvSpPr>
            <p:nvPr/>
          </p:nvSpPr>
          <p:spPr bwMode="auto">
            <a:xfrm rot="4195031" flipV="1">
              <a:off x="4117" y="3188"/>
              <a:ext cx="140" cy="20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2" name="Line 55"/>
            <p:cNvSpPr>
              <a:spLocks noChangeShapeType="1"/>
            </p:cNvSpPr>
            <p:nvPr/>
          </p:nvSpPr>
          <p:spPr bwMode="auto">
            <a:xfrm flipV="1">
              <a:off x="4320" y="3178"/>
              <a:ext cx="192" cy="14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3" name="Line 56"/>
            <p:cNvSpPr>
              <a:spLocks noChangeShapeType="1"/>
            </p:cNvSpPr>
            <p:nvPr/>
          </p:nvSpPr>
          <p:spPr bwMode="auto">
            <a:xfrm rot="5400000" flipV="1">
              <a:off x="4584" y="3240"/>
              <a:ext cx="192" cy="14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4" name="Text Box 57"/>
            <p:cNvSpPr txBox="1">
              <a:spLocks noChangeArrowheads="1"/>
            </p:cNvSpPr>
            <p:nvPr/>
          </p:nvSpPr>
          <p:spPr bwMode="auto">
            <a:xfrm>
              <a:off x="4272" y="2880"/>
              <a:ext cx="480" cy="250"/>
            </a:xfrm>
            <a:prstGeom prst="rect">
              <a:avLst/>
            </a:prstGeom>
            <a:noFill/>
            <a:ln w="9525">
              <a:noFill/>
              <a:miter lim="800000"/>
              <a:headEnd/>
              <a:tailEnd/>
            </a:ln>
          </p:spPr>
          <p:txBody>
            <a:bodyPr>
              <a:prstTxWarp prst="textNoShape">
                <a:avLst/>
              </a:prstTxWarp>
              <a:spAutoFit/>
            </a:bodyPr>
            <a:lstStyle/>
            <a:p>
              <a:r>
                <a:rPr lang="en-US" sz="2000">
                  <a:latin typeface="Helvetica" pitchFamily="33" charset="0"/>
                </a:rPr>
                <a:t>OH</a:t>
              </a:r>
              <a:endParaRPr lang="en-US" sz="2000" b="0">
                <a:solidFill>
                  <a:schemeClr val="accent2"/>
                </a:solidFill>
              </a:endParaRPr>
            </a:p>
          </p:txBody>
        </p:sp>
        <p:sp>
          <p:nvSpPr>
            <p:cNvPr id="19475" name="Line 58"/>
            <p:cNvSpPr>
              <a:spLocks noChangeShapeType="1"/>
            </p:cNvSpPr>
            <p:nvPr/>
          </p:nvSpPr>
          <p:spPr bwMode="auto">
            <a:xfrm flipV="1">
              <a:off x="4272" y="3370"/>
              <a:ext cx="192" cy="14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6" name="Line 59"/>
            <p:cNvSpPr>
              <a:spLocks noChangeShapeType="1"/>
            </p:cNvSpPr>
            <p:nvPr/>
          </p:nvSpPr>
          <p:spPr bwMode="auto">
            <a:xfrm rot="5400000" flipV="1">
              <a:off x="4056" y="3298"/>
              <a:ext cx="240" cy="19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7" name="Line 60"/>
            <p:cNvSpPr>
              <a:spLocks noChangeShapeType="1"/>
            </p:cNvSpPr>
            <p:nvPr/>
          </p:nvSpPr>
          <p:spPr bwMode="auto">
            <a:xfrm rot="3399058" flipV="1">
              <a:off x="4528" y="3271"/>
              <a:ext cx="192" cy="24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8" name="Line 62"/>
            <p:cNvSpPr>
              <a:spLocks noChangeShapeType="1"/>
            </p:cNvSpPr>
            <p:nvPr/>
          </p:nvSpPr>
          <p:spPr bwMode="auto">
            <a:xfrm rot="7430076" flipV="1">
              <a:off x="4330" y="3144"/>
              <a:ext cx="240" cy="19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79" name="Line 63"/>
            <p:cNvSpPr>
              <a:spLocks noChangeShapeType="1"/>
            </p:cNvSpPr>
            <p:nvPr/>
          </p:nvSpPr>
          <p:spPr bwMode="auto">
            <a:xfrm rot="3562783" flipV="1">
              <a:off x="4113" y="3414"/>
              <a:ext cx="102" cy="15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0" name="Line 64"/>
            <p:cNvSpPr>
              <a:spLocks noChangeShapeType="1"/>
            </p:cNvSpPr>
            <p:nvPr/>
          </p:nvSpPr>
          <p:spPr bwMode="auto">
            <a:xfrm rot="2419596" flipV="1">
              <a:off x="3888" y="3216"/>
              <a:ext cx="140" cy="20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1" name="Text Box 65"/>
            <p:cNvSpPr txBox="1">
              <a:spLocks noChangeArrowheads="1"/>
            </p:cNvSpPr>
            <p:nvPr/>
          </p:nvSpPr>
          <p:spPr bwMode="auto">
            <a:xfrm>
              <a:off x="3792" y="3398"/>
              <a:ext cx="480" cy="250"/>
            </a:xfrm>
            <a:prstGeom prst="rect">
              <a:avLst/>
            </a:prstGeom>
            <a:noFill/>
            <a:ln w="9525">
              <a:noFill/>
              <a:miter lim="800000"/>
              <a:headEnd/>
              <a:tailEnd/>
            </a:ln>
          </p:spPr>
          <p:txBody>
            <a:bodyPr>
              <a:prstTxWarp prst="textNoShape">
                <a:avLst/>
              </a:prstTxWarp>
              <a:spAutoFit/>
            </a:bodyPr>
            <a:lstStyle/>
            <a:p>
              <a:r>
                <a:rPr lang="en-US" sz="2000">
                  <a:latin typeface="Helvetica" pitchFamily="33" charset="0"/>
                </a:rPr>
                <a:t>OH</a:t>
              </a:r>
              <a:endParaRPr lang="en-US" sz="2000" b="0">
                <a:solidFill>
                  <a:schemeClr val="accent2"/>
                </a:solidFill>
              </a:endParaRPr>
            </a:p>
          </p:txBody>
        </p:sp>
        <p:sp>
          <p:nvSpPr>
            <p:cNvPr id="19482" name="Line 66"/>
            <p:cNvSpPr>
              <a:spLocks noChangeShapeType="1"/>
            </p:cNvSpPr>
            <p:nvPr/>
          </p:nvSpPr>
          <p:spPr bwMode="auto">
            <a:xfrm flipV="1">
              <a:off x="4752" y="3264"/>
              <a:ext cx="240" cy="144"/>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3" name="Line 67"/>
            <p:cNvSpPr>
              <a:spLocks noChangeShapeType="1"/>
            </p:cNvSpPr>
            <p:nvPr/>
          </p:nvSpPr>
          <p:spPr bwMode="auto">
            <a:xfrm rot="7430076" flipV="1">
              <a:off x="4200" y="3384"/>
              <a:ext cx="240" cy="192"/>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4" name="Line 68"/>
            <p:cNvSpPr>
              <a:spLocks noChangeShapeType="1"/>
            </p:cNvSpPr>
            <p:nvPr/>
          </p:nvSpPr>
          <p:spPr bwMode="auto">
            <a:xfrm rot="3399058" flipV="1">
              <a:off x="4330" y="3624"/>
              <a:ext cx="144" cy="9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5" name="Text Box 69"/>
            <p:cNvSpPr txBox="1">
              <a:spLocks noChangeArrowheads="1"/>
            </p:cNvSpPr>
            <p:nvPr/>
          </p:nvSpPr>
          <p:spPr bwMode="auto">
            <a:xfrm>
              <a:off x="4464" y="3600"/>
              <a:ext cx="480" cy="250"/>
            </a:xfrm>
            <a:prstGeom prst="rect">
              <a:avLst/>
            </a:prstGeom>
            <a:noFill/>
            <a:ln w="9525">
              <a:noFill/>
              <a:miter lim="800000"/>
              <a:headEnd/>
              <a:tailEnd/>
            </a:ln>
          </p:spPr>
          <p:txBody>
            <a:bodyPr>
              <a:prstTxWarp prst="textNoShape">
                <a:avLst/>
              </a:prstTxWarp>
              <a:spAutoFit/>
            </a:bodyPr>
            <a:lstStyle/>
            <a:p>
              <a:r>
                <a:rPr lang="en-US" sz="2000">
                  <a:latin typeface="Helvetica" pitchFamily="33" charset="0"/>
                </a:rPr>
                <a:t>O</a:t>
              </a:r>
              <a:r>
                <a:rPr lang="en-US" sz="2800" baseline="30000">
                  <a:latin typeface="Helvetica" pitchFamily="33" charset="0"/>
                </a:rPr>
                <a:t>-</a:t>
              </a:r>
              <a:endParaRPr lang="en-US" sz="2800" b="0" baseline="30000">
                <a:solidFill>
                  <a:schemeClr val="accent2"/>
                </a:solidFill>
              </a:endParaRPr>
            </a:p>
          </p:txBody>
        </p:sp>
        <p:sp>
          <p:nvSpPr>
            <p:cNvPr id="19486" name="Line 70"/>
            <p:cNvSpPr>
              <a:spLocks noChangeShapeType="1"/>
            </p:cNvSpPr>
            <p:nvPr/>
          </p:nvSpPr>
          <p:spPr bwMode="auto">
            <a:xfrm flipV="1">
              <a:off x="4224" y="3600"/>
              <a:ext cx="96" cy="9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7" name="Line 71"/>
            <p:cNvSpPr>
              <a:spLocks noChangeShapeType="1"/>
            </p:cNvSpPr>
            <p:nvPr/>
          </p:nvSpPr>
          <p:spPr bwMode="auto">
            <a:xfrm flipV="1">
              <a:off x="4224" y="3648"/>
              <a:ext cx="96" cy="96"/>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19488" name="Text Box 72"/>
            <p:cNvSpPr txBox="1">
              <a:spLocks noChangeArrowheads="1"/>
            </p:cNvSpPr>
            <p:nvPr/>
          </p:nvSpPr>
          <p:spPr bwMode="auto">
            <a:xfrm>
              <a:off x="4032" y="3696"/>
              <a:ext cx="240" cy="250"/>
            </a:xfrm>
            <a:prstGeom prst="rect">
              <a:avLst/>
            </a:prstGeom>
            <a:noFill/>
            <a:ln w="9525">
              <a:noFill/>
              <a:miter lim="800000"/>
              <a:headEnd/>
              <a:tailEnd/>
            </a:ln>
          </p:spPr>
          <p:txBody>
            <a:bodyPr>
              <a:prstTxWarp prst="textNoShape">
                <a:avLst/>
              </a:prstTxWarp>
              <a:spAutoFit/>
            </a:bodyPr>
            <a:lstStyle/>
            <a:p>
              <a:r>
                <a:rPr lang="en-US" sz="2000">
                  <a:latin typeface="Helvetica" pitchFamily="33" charset="0"/>
                </a:rPr>
                <a:t>O</a:t>
              </a:r>
              <a:endParaRPr lang="en-US" sz="2800" b="0" baseline="30000">
                <a:solidFill>
                  <a:schemeClr val="accent2"/>
                </a:solidFill>
              </a:endParaRPr>
            </a:p>
          </p:txBody>
        </p:sp>
      </p:grpSp>
    </p:spTree>
  </p:cSld>
  <p:clrMapOvr>
    <a:masterClrMapping/>
  </p:clrMapOvr>
  <p:transition xmlns:p14="http://schemas.microsoft.com/office/powerpoint/2010/main" advTm="17643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9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9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6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6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96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969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0274C71B-093A-CD4B-AA86-0397A3D6CEEB}" type="slidenum">
              <a:rPr lang="en-US" smtClean="0"/>
              <a:pPr/>
              <a:t>6</a:t>
            </a:fld>
            <a:endParaRPr lang="en-US" smtClean="0"/>
          </a:p>
        </p:txBody>
      </p:sp>
      <p:sp>
        <p:nvSpPr>
          <p:cNvPr id="20483" name="Rectangle 2"/>
          <p:cNvSpPr>
            <a:spLocks noGrp="1" noChangeArrowheads="1"/>
          </p:cNvSpPr>
          <p:nvPr>
            <p:ph type="title"/>
          </p:nvPr>
        </p:nvSpPr>
        <p:spPr>
          <a:xfrm>
            <a:off x="609600" y="76200"/>
            <a:ext cx="7772400" cy="1143000"/>
          </a:xfrm>
        </p:spPr>
        <p:txBody>
          <a:bodyPr/>
          <a:lstStyle/>
          <a:p>
            <a:pPr eaLnBrk="1" hangingPunct="1"/>
            <a:r>
              <a:rPr lang="en-US" sz="3600">
                <a:latin typeface="Helvetica" pitchFamily="33" charset="0"/>
                <a:ea typeface="ＭＳ Ｐゴシック" pitchFamily="33" charset="-128"/>
                <a:cs typeface="ＭＳ Ｐゴシック" pitchFamily="33" charset="-128"/>
              </a:rPr>
              <a:t>The right material for the job</a:t>
            </a:r>
            <a:endParaRPr lang="en-US">
              <a:ea typeface="ＭＳ Ｐゴシック" pitchFamily="33" charset="-128"/>
              <a:cs typeface="ＭＳ Ｐゴシック" pitchFamily="33" charset="-128"/>
            </a:endParaRPr>
          </a:p>
        </p:txBody>
      </p:sp>
      <p:sp>
        <p:nvSpPr>
          <p:cNvPr id="20484" name="Rectangle 3"/>
          <p:cNvSpPr>
            <a:spLocks noGrp="1" noChangeArrowheads="1"/>
          </p:cNvSpPr>
          <p:nvPr>
            <p:ph type="body" idx="1"/>
          </p:nvPr>
        </p:nvSpPr>
        <p:spPr>
          <a:xfrm>
            <a:off x="304800" y="1143000"/>
            <a:ext cx="5486400" cy="4876800"/>
          </a:xfrm>
        </p:spPr>
        <p:txBody>
          <a:bodyPr/>
          <a:lstStyle/>
          <a:p>
            <a:pPr eaLnBrk="1" hangingPunct="1"/>
            <a:r>
              <a:rPr lang="en-US" sz="2400" dirty="0">
                <a:latin typeface="Helvetica" pitchFamily="33" charset="0"/>
                <a:ea typeface="ＭＳ Ｐゴシック" pitchFamily="33" charset="-128"/>
                <a:cs typeface="ＭＳ Ｐゴシック" pitchFamily="33" charset="-128"/>
              </a:rPr>
              <a:t>Metals</a:t>
            </a:r>
            <a:endParaRPr lang="en-US" sz="2400" dirty="0" smtClean="0">
              <a:latin typeface="Helvetica" pitchFamily="33" charset="0"/>
              <a:ea typeface="ＭＳ Ｐゴシック" pitchFamily="33" charset="-128"/>
              <a:cs typeface="ＭＳ Ｐゴシック" pitchFamily="33" charset="-128"/>
            </a:endParaRPr>
          </a:p>
          <a:p>
            <a:pPr lvl="1" eaLnBrk="1" hangingPunct="1"/>
            <a:r>
              <a:rPr lang="en-US" sz="2000" dirty="0" smtClean="0">
                <a:latin typeface="Helvetica" pitchFamily="33" charset="0"/>
              </a:rPr>
              <a:t>Ti</a:t>
            </a:r>
            <a:r>
              <a:rPr lang="en-US" sz="2000" dirty="0">
                <a:latin typeface="Helvetica" pitchFamily="33" charset="0"/>
              </a:rPr>
              <a:t>, Co, Mg alloys</a:t>
            </a:r>
          </a:p>
          <a:p>
            <a:pPr lvl="1" eaLnBrk="1" hangingPunct="1"/>
            <a:r>
              <a:rPr lang="en-US" sz="2000" dirty="0">
                <a:latin typeface="Helvetica" pitchFamily="33" charset="0"/>
              </a:rPr>
              <a:t>pros: mechanically robust</a:t>
            </a:r>
          </a:p>
          <a:p>
            <a:pPr lvl="1" eaLnBrk="1" hangingPunct="1"/>
            <a:r>
              <a:rPr lang="en-US" sz="2000" dirty="0">
                <a:latin typeface="Helvetica" pitchFamily="33" charset="0"/>
              </a:rPr>
              <a:t>applications: orthopedics, dentistry</a:t>
            </a:r>
          </a:p>
          <a:p>
            <a:pPr eaLnBrk="1" hangingPunct="1"/>
            <a:r>
              <a:rPr lang="en-US" sz="2400" dirty="0">
                <a:latin typeface="Helvetica" pitchFamily="33" charset="0"/>
                <a:ea typeface="ＭＳ Ｐゴシック" pitchFamily="33" charset="-128"/>
                <a:cs typeface="ＭＳ Ｐゴシック" pitchFamily="33" charset="-128"/>
              </a:rPr>
              <a:t>Ceramics</a:t>
            </a:r>
            <a:endParaRPr lang="en-US" sz="2400" dirty="0" smtClean="0">
              <a:latin typeface="Helvetica" pitchFamily="33" charset="0"/>
              <a:ea typeface="ＭＳ Ｐゴシック" pitchFamily="33" charset="-128"/>
              <a:cs typeface="ＭＳ Ｐゴシック" pitchFamily="33" charset="-128"/>
            </a:endParaRPr>
          </a:p>
          <a:p>
            <a:pPr lvl="1" eaLnBrk="1" hangingPunct="1"/>
            <a:r>
              <a:rPr lang="en-US" sz="2000" dirty="0" smtClean="0">
                <a:latin typeface="Helvetica" pitchFamily="33" charset="0"/>
              </a:rPr>
              <a:t>Al</a:t>
            </a:r>
            <a:r>
              <a:rPr lang="en-US" sz="2000" baseline="-25000" dirty="0" smtClean="0">
                <a:latin typeface="Helvetica" pitchFamily="33" charset="0"/>
              </a:rPr>
              <a:t>2</a:t>
            </a:r>
            <a:r>
              <a:rPr lang="en-US" sz="2000" dirty="0" smtClean="0">
                <a:latin typeface="Helvetica" pitchFamily="33" charset="0"/>
              </a:rPr>
              <a:t>O</a:t>
            </a:r>
            <a:r>
              <a:rPr lang="en-US" sz="2000" baseline="-25000" dirty="0" smtClean="0">
                <a:latin typeface="Helvetica" pitchFamily="33" charset="0"/>
              </a:rPr>
              <a:t>3</a:t>
            </a:r>
            <a:r>
              <a:rPr lang="en-US" sz="2000" dirty="0">
                <a:latin typeface="Helvetica" pitchFamily="33" charset="0"/>
              </a:rPr>
              <a:t>, Ca-phosphates, sulfates</a:t>
            </a:r>
          </a:p>
          <a:p>
            <a:pPr lvl="1" eaLnBrk="1" hangingPunct="1"/>
            <a:r>
              <a:rPr lang="en-US" sz="2000" dirty="0">
                <a:latin typeface="Helvetica" pitchFamily="33" charset="0"/>
              </a:rPr>
              <a:t>pros: strength, bonding to bone</a:t>
            </a:r>
          </a:p>
          <a:p>
            <a:pPr lvl="1" eaLnBrk="1" hangingPunct="1"/>
            <a:r>
              <a:rPr lang="en-US" sz="2000" dirty="0">
                <a:latin typeface="Helvetica" pitchFamily="33" charset="0"/>
              </a:rPr>
              <a:t>applications: orthopedics, dentistry</a:t>
            </a:r>
          </a:p>
          <a:p>
            <a:pPr eaLnBrk="1" hangingPunct="1"/>
            <a:r>
              <a:rPr lang="en-US" sz="2400" dirty="0">
                <a:latin typeface="Helvetica" pitchFamily="33" charset="0"/>
                <a:ea typeface="ＭＳ Ｐゴシック" pitchFamily="33" charset="-128"/>
                <a:cs typeface="ＭＳ Ｐゴシック" pitchFamily="33" charset="-128"/>
              </a:rPr>
              <a:t>Polymers </a:t>
            </a:r>
          </a:p>
          <a:p>
            <a:pPr lvl="1" eaLnBrk="1" hangingPunct="1"/>
            <a:r>
              <a:rPr lang="en-US" sz="2000" dirty="0">
                <a:latin typeface="Helvetica" pitchFamily="33" charset="0"/>
              </a:rPr>
              <a:t>diverse, tunable properties</a:t>
            </a:r>
          </a:p>
          <a:p>
            <a:pPr lvl="1" eaLnBrk="1" hangingPunct="1"/>
            <a:r>
              <a:rPr lang="en-US" sz="2000" dirty="0">
                <a:latin typeface="Helvetica" pitchFamily="33" charset="0"/>
              </a:rPr>
              <a:t>applications: soft tissues</a:t>
            </a:r>
          </a:p>
        </p:txBody>
      </p:sp>
      <p:pic>
        <p:nvPicPr>
          <p:cNvPr id="20485" name="Picture 28" descr="metal_hip-implant.tiff                                         000353AAMacintosh HD                   BCFB4E1D:"/>
          <p:cNvPicPr>
            <a:picLocks noChangeAspect="1" noChangeArrowheads="1"/>
          </p:cNvPicPr>
          <p:nvPr/>
        </p:nvPicPr>
        <p:blipFill>
          <a:blip r:embed="rId3"/>
          <a:srcRect/>
          <a:stretch>
            <a:fillRect/>
          </a:stretch>
        </p:blipFill>
        <p:spPr bwMode="auto">
          <a:xfrm>
            <a:off x="6934200" y="1143000"/>
            <a:ext cx="1968500" cy="2057400"/>
          </a:xfrm>
          <a:prstGeom prst="rect">
            <a:avLst/>
          </a:prstGeom>
          <a:noFill/>
          <a:ln w="9525">
            <a:noFill/>
            <a:miter lim="800000"/>
            <a:headEnd/>
            <a:tailEnd/>
          </a:ln>
        </p:spPr>
      </p:pic>
      <p:sp>
        <p:nvSpPr>
          <p:cNvPr id="20486" name="Text Box 29"/>
          <p:cNvSpPr txBox="1">
            <a:spLocks noChangeArrowheads="1"/>
          </p:cNvSpPr>
          <p:nvPr/>
        </p:nvSpPr>
        <p:spPr bwMode="auto">
          <a:xfrm>
            <a:off x="5715000" y="3048000"/>
            <a:ext cx="3216275" cy="641350"/>
          </a:xfrm>
          <a:prstGeom prst="rect">
            <a:avLst/>
          </a:prstGeom>
          <a:noFill/>
          <a:ln w="9525">
            <a:noFill/>
            <a:miter lim="800000"/>
            <a:headEnd/>
            <a:tailEnd/>
          </a:ln>
        </p:spPr>
        <p:txBody>
          <a:bodyPr>
            <a:prstTxWarp prst="textNoShape">
              <a:avLst/>
            </a:prstTxWarp>
            <a:spAutoFit/>
          </a:bodyPr>
          <a:lstStyle/>
          <a:p>
            <a:r>
              <a:rPr lang="en-US" sz="1800" b="0"/>
              <a:t>http://www.weisshospital.com/joint-university/hip/metal.html</a:t>
            </a:r>
            <a:endParaRPr lang="en-US" b="0"/>
          </a:p>
        </p:txBody>
      </p:sp>
      <p:sp>
        <p:nvSpPr>
          <p:cNvPr id="20487" name="Text Box 30"/>
          <p:cNvSpPr txBox="1">
            <a:spLocks noChangeArrowheads="1"/>
          </p:cNvSpPr>
          <p:nvPr/>
        </p:nvSpPr>
        <p:spPr bwMode="auto">
          <a:xfrm>
            <a:off x="5791200" y="1295400"/>
            <a:ext cx="1828800" cy="7016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Helvetica" pitchFamily="33" charset="0"/>
              </a:rPr>
              <a:t>Metal hip implant</a:t>
            </a:r>
            <a:endParaRPr lang="en-US" sz="2000" b="0">
              <a:solidFill>
                <a:schemeClr val="accent2"/>
              </a:solidFill>
            </a:endParaRPr>
          </a:p>
        </p:txBody>
      </p:sp>
      <p:sp>
        <p:nvSpPr>
          <p:cNvPr id="20488" name="Text Box 31"/>
          <p:cNvSpPr txBox="1">
            <a:spLocks noChangeArrowheads="1"/>
          </p:cNvSpPr>
          <p:nvPr/>
        </p:nvSpPr>
        <p:spPr bwMode="auto">
          <a:xfrm>
            <a:off x="231775" y="5576887"/>
            <a:ext cx="5430838" cy="366713"/>
          </a:xfrm>
          <a:prstGeom prst="rect">
            <a:avLst/>
          </a:prstGeom>
          <a:noFill/>
          <a:ln w="9525">
            <a:noFill/>
            <a:miter lim="800000"/>
            <a:headEnd/>
            <a:tailEnd/>
          </a:ln>
        </p:spPr>
        <p:txBody>
          <a:bodyPr wrap="none">
            <a:prstTxWarp prst="textNoShape">
              <a:avLst/>
            </a:prstTxWarp>
            <a:spAutoFit/>
          </a:bodyPr>
          <a:lstStyle/>
          <a:p>
            <a:r>
              <a:rPr lang="en-US" sz="1800" b="0" dirty="0">
                <a:latin typeface="Helvetica" pitchFamily="33" charset="0"/>
              </a:rPr>
              <a:t>General: B. </a:t>
            </a:r>
            <a:r>
              <a:rPr lang="en-US" sz="1800" b="0" dirty="0" err="1">
                <a:latin typeface="Helvetica" pitchFamily="33" charset="0"/>
              </a:rPr>
              <a:t>Ratner</a:t>
            </a:r>
            <a:r>
              <a:rPr lang="en-US" sz="1800" b="0" dirty="0">
                <a:latin typeface="Helvetica" pitchFamily="33" charset="0"/>
              </a:rPr>
              <a:t>, ed. </a:t>
            </a:r>
            <a:r>
              <a:rPr lang="en-US" sz="1800" b="0" i="1" dirty="0">
                <a:latin typeface="Helvetica" pitchFamily="33" charset="0"/>
              </a:rPr>
              <a:t>Biomaterials Science</a:t>
            </a:r>
            <a:r>
              <a:rPr lang="en-US" sz="1800" b="0" dirty="0">
                <a:latin typeface="Helvetica" pitchFamily="33" charset="0"/>
              </a:rPr>
              <a:t>, 1996.</a:t>
            </a:r>
            <a:endParaRPr lang="en-US" sz="2000" b="0" dirty="0">
              <a:latin typeface="Helvetica" pitchFamily="33" charset="0"/>
            </a:endParaRPr>
          </a:p>
        </p:txBody>
      </p:sp>
      <p:pic>
        <p:nvPicPr>
          <p:cNvPr id="20489" name="Picture 32"/>
          <p:cNvPicPr>
            <a:picLocks noChangeAspect="1" noChangeArrowheads="1"/>
          </p:cNvPicPr>
          <p:nvPr/>
        </p:nvPicPr>
        <p:blipFill>
          <a:blip r:embed="rId4"/>
          <a:srcRect/>
          <a:stretch>
            <a:fillRect/>
          </a:stretch>
        </p:blipFill>
        <p:spPr bwMode="auto">
          <a:xfrm>
            <a:off x="5715000" y="3733800"/>
            <a:ext cx="3035300" cy="2260600"/>
          </a:xfrm>
          <a:prstGeom prst="rect">
            <a:avLst/>
          </a:prstGeom>
          <a:noFill/>
          <a:ln w="9525">
            <a:noFill/>
            <a:miter lim="800000"/>
            <a:headEnd/>
            <a:tailEnd/>
          </a:ln>
        </p:spPr>
      </p:pic>
      <p:sp>
        <p:nvSpPr>
          <p:cNvPr id="20490" name="Text Box 33"/>
          <p:cNvSpPr txBox="1">
            <a:spLocks noChangeArrowheads="1"/>
          </p:cNvSpPr>
          <p:nvPr/>
        </p:nvSpPr>
        <p:spPr bwMode="auto">
          <a:xfrm>
            <a:off x="7543800" y="5943600"/>
            <a:ext cx="1828800" cy="396875"/>
          </a:xfrm>
          <a:prstGeom prst="rect">
            <a:avLst/>
          </a:prstGeom>
          <a:noFill/>
          <a:ln w="9525">
            <a:noFill/>
            <a:miter lim="800000"/>
            <a:headEnd/>
            <a:tailEnd/>
          </a:ln>
        </p:spPr>
        <p:txBody>
          <a:bodyPr>
            <a:prstTxWarp prst="textNoShape">
              <a:avLst/>
            </a:prstTxWarp>
            <a:spAutoFit/>
          </a:bodyPr>
          <a:lstStyle/>
          <a:p>
            <a:r>
              <a:rPr lang="en-US" sz="2000">
                <a:solidFill>
                  <a:srgbClr val="910938"/>
                </a:solidFill>
                <a:latin typeface="Helvetica" pitchFamily="33" charset="0"/>
              </a:rPr>
              <a:t>Bone</a:t>
            </a:r>
            <a:endParaRPr lang="en-US" sz="2000" b="0">
              <a:solidFill>
                <a:srgbClr val="910938"/>
              </a:solidFill>
            </a:endParaRPr>
          </a:p>
        </p:txBody>
      </p:sp>
      <p:sp>
        <p:nvSpPr>
          <p:cNvPr id="20491" name="Text Box 34"/>
          <p:cNvSpPr txBox="1">
            <a:spLocks noChangeArrowheads="1"/>
          </p:cNvSpPr>
          <p:nvPr/>
        </p:nvSpPr>
        <p:spPr bwMode="auto">
          <a:xfrm>
            <a:off x="6248400" y="5943600"/>
            <a:ext cx="1828800" cy="396875"/>
          </a:xfrm>
          <a:prstGeom prst="rect">
            <a:avLst/>
          </a:prstGeom>
          <a:noFill/>
          <a:ln w="9525">
            <a:noFill/>
            <a:miter lim="800000"/>
            <a:headEnd/>
            <a:tailEnd/>
          </a:ln>
        </p:spPr>
        <p:txBody>
          <a:bodyPr>
            <a:prstTxWarp prst="textNoShape">
              <a:avLst/>
            </a:prstTxWarp>
            <a:spAutoFit/>
          </a:bodyPr>
          <a:lstStyle/>
          <a:p>
            <a:r>
              <a:rPr lang="en-US" sz="2000">
                <a:solidFill>
                  <a:srgbClr val="910938"/>
                </a:solidFill>
                <a:latin typeface="Helvetica" pitchFamily="33" charset="0"/>
              </a:rPr>
              <a:t>Si-HA</a:t>
            </a:r>
            <a:endParaRPr lang="en-US" sz="2000" b="0">
              <a:solidFill>
                <a:schemeClr val="accent2"/>
              </a:solidFill>
            </a:endParaRPr>
          </a:p>
        </p:txBody>
      </p:sp>
      <p:sp>
        <p:nvSpPr>
          <p:cNvPr id="20492" name="Text Box 35"/>
          <p:cNvSpPr txBox="1">
            <a:spLocks noChangeArrowheads="1"/>
          </p:cNvSpPr>
          <p:nvPr/>
        </p:nvSpPr>
        <p:spPr bwMode="auto">
          <a:xfrm>
            <a:off x="228600" y="5943600"/>
            <a:ext cx="5191125" cy="366713"/>
          </a:xfrm>
          <a:prstGeom prst="rect">
            <a:avLst/>
          </a:prstGeom>
          <a:noFill/>
          <a:ln w="9525">
            <a:noFill/>
            <a:miter lim="800000"/>
            <a:headEnd/>
            <a:tailEnd/>
          </a:ln>
        </p:spPr>
        <p:txBody>
          <a:bodyPr wrap="none">
            <a:prstTxWarp prst="textNoShape">
              <a:avLst/>
            </a:prstTxWarp>
            <a:spAutoFit/>
          </a:bodyPr>
          <a:lstStyle/>
          <a:p>
            <a:r>
              <a:rPr lang="en-US" sz="1800" b="0">
                <a:latin typeface="Helvetica" pitchFamily="33" charset="0"/>
              </a:rPr>
              <a:t>Image: Porter et al., </a:t>
            </a:r>
            <a:r>
              <a:rPr lang="en-US" sz="1800" b="0" i="1">
                <a:latin typeface="Helvetica" pitchFamily="33" charset="0"/>
              </a:rPr>
              <a:t>Biomaterials </a:t>
            </a:r>
            <a:r>
              <a:rPr lang="en-US" sz="1800">
                <a:latin typeface="Helvetica" pitchFamily="33" charset="0"/>
              </a:rPr>
              <a:t>25</a:t>
            </a:r>
            <a:r>
              <a:rPr lang="en-US" sz="1800" b="0">
                <a:latin typeface="Helvetica" pitchFamily="33" charset="0"/>
              </a:rPr>
              <a:t>:3303 (2004).</a:t>
            </a:r>
            <a:endParaRPr lang="en-US" sz="2000" b="0">
              <a:latin typeface="Helvetica" pitchFamily="33" charset="0"/>
            </a:endParaRPr>
          </a:p>
        </p:txBody>
      </p:sp>
      <p:sp>
        <p:nvSpPr>
          <p:cNvPr id="20493" name="Text Box 36"/>
          <p:cNvSpPr txBox="1">
            <a:spLocks noChangeArrowheads="1"/>
          </p:cNvSpPr>
          <p:nvPr/>
        </p:nvSpPr>
        <p:spPr bwMode="auto">
          <a:xfrm rot="2941923">
            <a:off x="6202363" y="4983162"/>
            <a:ext cx="1828800" cy="396875"/>
          </a:xfrm>
          <a:prstGeom prst="rect">
            <a:avLst/>
          </a:prstGeom>
          <a:noFill/>
          <a:ln w="9525">
            <a:noFill/>
            <a:miter lim="800000"/>
            <a:headEnd/>
            <a:tailEnd/>
          </a:ln>
        </p:spPr>
        <p:txBody>
          <a:bodyPr>
            <a:prstTxWarp prst="textNoShape">
              <a:avLst/>
            </a:prstTxWarp>
            <a:spAutoFit/>
          </a:bodyPr>
          <a:lstStyle/>
          <a:p>
            <a:r>
              <a:rPr lang="en-US" sz="2000">
                <a:solidFill>
                  <a:srgbClr val="910938"/>
                </a:solidFill>
                <a:latin typeface="Helvetica" pitchFamily="33" charset="0"/>
              </a:rPr>
              <a:t>Interface</a:t>
            </a:r>
            <a:endParaRPr lang="en-US" sz="2000" b="0">
              <a:solidFill>
                <a:srgbClr val="910938"/>
              </a:solidFill>
            </a:endParaRPr>
          </a:p>
        </p:txBody>
      </p:sp>
    </p:spTree>
  </p:cSld>
  <p:clrMapOvr>
    <a:masterClrMapping/>
  </p:clrMapOvr>
  <p:transition xmlns:p14="http://schemas.microsoft.com/office/powerpoint/2010/main" advTm="1612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762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Basics of polymer structure</a:t>
            </a:r>
            <a:endParaRPr lang="en-US" dirty="0" smtClean="0">
              <a:ea typeface="ＭＳ Ｐゴシック" pitchFamily="33" charset="-128"/>
              <a:cs typeface="ＭＳ Ｐゴシック" pitchFamily="33" charset="-128"/>
            </a:endParaRPr>
          </a:p>
        </p:txBody>
      </p:sp>
      <p:sp>
        <p:nvSpPr>
          <p:cNvPr id="7171" name="Rectangle 3"/>
          <p:cNvSpPr>
            <a:spLocks noGrp="1" noChangeArrowheads="1"/>
          </p:cNvSpPr>
          <p:nvPr>
            <p:ph type="body" idx="1"/>
          </p:nvPr>
        </p:nvSpPr>
        <p:spPr>
          <a:xfrm>
            <a:off x="381000" y="1295400"/>
            <a:ext cx="5257800" cy="5105400"/>
          </a:xfrm>
        </p:spPr>
        <p:txBody>
          <a:bodyPr/>
          <a:lstStyle/>
          <a:p>
            <a:pPr eaLnBrk="1" hangingPunct="1">
              <a:lnSpc>
                <a:spcPct val="90000"/>
              </a:lnSpc>
            </a:pPr>
            <a:r>
              <a:rPr lang="en-US" sz="2400" dirty="0">
                <a:latin typeface="Helvetica" pitchFamily="33" charset="0"/>
                <a:ea typeface="ＭＳ Ｐゴシック" pitchFamily="33" charset="-128"/>
                <a:cs typeface="ＭＳ Ｐゴシック" pitchFamily="33" charset="-128"/>
              </a:rPr>
              <a:t>Linear polymers</a:t>
            </a:r>
          </a:p>
          <a:p>
            <a:pPr lvl="1" eaLnBrk="1" hangingPunct="1">
              <a:lnSpc>
                <a:spcPct val="90000"/>
              </a:lnSpc>
            </a:pPr>
            <a:r>
              <a:rPr lang="en-US" sz="2000" dirty="0" smtClean="0">
                <a:latin typeface="Helvetica" pitchFamily="33" charset="0"/>
              </a:rPr>
              <a:t>repeated </a:t>
            </a:r>
            <a:r>
              <a:rPr lang="en-US" sz="2000" dirty="0">
                <a:latin typeface="Helvetica" pitchFamily="33" charset="0"/>
              </a:rPr>
              <a:t>chemical </a:t>
            </a:r>
            <a:r>
              <a:rPr lang="en-US" sz="2000" dirty="0" smtClean="0">
                <a:latin typeface="Helvetica" pitchFamily="33" charset="0"/>
              </a:rPr>
              <a:t>unit, or </a:t>
            </a:r>
          </a:p>
          <a:p>
            <a:pPr lvl="1" eaLnBrk="1" hangingPunct="1">
              <a:lnSpc>
                <a:spcPct val="90000"/>
              </a:lnSpc>
            </a:pPr>
            <a:r>
              <a:rPr lang="en-US" sz="2000" dirty="0" smtClean="0">
                <a:latin typeface="Helvetica" pitchFamily="33" charset="0"/>
              </a:rPr>
              <a:t>heterogeneous repeats: co-polymer</a:t>
            </a:r>
          </a:p>
          <a:p>
            <a:pPr eaLnBrk="1" hangingPunct="1">
              <a:lnSpc>
                <a:spcPct val="90000"/>
              </a:lnSpc>
            </a:pPr>
            <a:r>
              <a:rPr lang="en-US" sz="2400" dirty="0" smtClean="0">
                <a:latin typeface="Helvetica" pitchFamily="33" charset="0"/>
              </a:rPr>
              <a:t>Homo- example: PEG </a:t>
            </a:r>
          </a:p>
          <a:p>
            <a:pPr lvl="1" eaLnBrk="1" hangingPunct="1">
              <a:lnSpc>
                <a:spcPct val="90000"/>
              </a:lnSpc>
            </a:pPr>
            <a:r>
              <a:rPr lang="en-US" sz="2000" dirty="0">
                <a:latin typeface="Helvetica" pitchFamily="33" charset="0"/>
              </a:rPr>
              <a:t>s</a:t>
            </a:r>
            <a:r>
              <a:rPr lang="en-US" sz="2000" dirty="0" smtClean="0">
                <a:latin typeface="Helvetica" pitchFamily="33" charset="0"/>
              </a:rPr>
              <a:t>ynthesis: epoxide ring-opening</a:t>
            </a:r>
          </a:p>
          <a:p>
            <a:pPr lvl="1" eaLnBrk="1" hangingPunct="1">
              <a:lnSpc>
                <a:spcPct val="90000"/>
              </a:lnSpc>
            </a:pPr>
            <a:r>
              <a:rPr lang="en-US" sz="2000" dirty="0" smtClean="0">
                <a:latin typeface="Helvetica" pitchFamily="33" charset="0"/>
              </a:rPr>
              <a:t>adds one monomer at a time</a:t>
            </a: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Co- example: PLGA</a:t>
            </a:r>
            <a:endParaRPr lang="en-US" sz="2400" dirty="0">
              <a:latin typeface="Helvetica" pitchFamily="33" charset="0"/>
              <a:ea typeface="ＭＳ Ｐゴシック" pitchFamily="33" charset="-128"/>
              <a:cs typeface="ＭＳ Ｐゴシック" pitchFamily="33" charset="-128"/>
            </a:endParaRPr>
          </a:p>
          <a:p>
            <a:pPr lvl="1" eaLnBrk="1" hangingPunct="1">
              <a:lnSpc>
                <a:spcPct val="90000"/>
              </a:lnSpc>
            </a:pPr>
            <a:r>
              <a:rPr lang="en-US" sz="2000" dirty="0">
                <a:latin typeface="Helvetica" pitchFamily="33" charset="0"/>
                <a:sym typeface="Wingdings"/>
              </a:rPr>
              <a:t>s</a:t>
            </a:r>
            <a:r>
              <a:rPr lang="en-US" sz="2000" dirty="0" smtClean="0">
                <a:latin typeface="Helvetica" pitchFamily="33" charset="0"/>
                <a:sym typeface="Wingdings"/>
              </a:rPr>
              <a:t>uccessive ester bonds formed</a:t>
            </a:r>
          </a:p>
          <a:p>
            <a:pPr lvl="1" eaLnBrk="1" hangingPunct="1">
              <a:lnSpc>
                <a:spcPct val="90000"/>
              </a:lnSpc>
            </a:pPr>
            <a:r>
              <a:rPr lang="en-US" sz="2000" dirty="0">
                <a:latin typeface="Helvetica" pitchFamily="33" charset="0"/>
                <a:sym typeface="Wingdings"/>
              </a:rPr>
              <a:t>a</a:t>
            </a:r>
            <a:r>
              <a:rPr lang="en-US" sz="2000" dirty="0" smtClean="0">
                <a:latin typeface="Helvetica" pitchFamily="33" charset="0"/>
                <a:sym typeface="Wingdings"/>
              </a:rPr>
              <a:t>lso by ring-opening! </a:t>
            </a:r>
            <a:endParaRPr lang="en-US" sz="2000" dirty="0" smtClean="0">
              <a:latin typeface="Helvetica" pitchFamily="33" charset="0"/>
            </a:endParaRPr>
          </a:p>
          <a:p>
            <a:pPr marL="342900" lvl="1" indent="-342900" eaLnBrk="1" hangingPunct="1">
              <a:lnSpc>
                <a:spcPct val="90000"/>
              </a:lnSpc>
              <a:buFontTx/>
              <a:buChar char="•"/>
            </a:pPr>
            <a:r>
              <a:rPr lang="en-US" sz="2400" dirty="0" smtClean="0">
                <a:latin typeface="Helvetica" pitchFamily="33" charset="0"/>
              </a:rPr>
              <a:t>Many types of linear syntheses</a:t>
            </a:r>
            <a:endParaRPr lang="en-US" sz="2400" dirty="0" smtClean="0">
              <a:latin typeface="Helvetica" pitchFamily="33" charset="0"/>
              <a:ea typeface="ＭＳ Ｐゴシック" pitchFamily="33" charset="-128"/>
              <a:cs typeface="ＭＳ Ｐゴシック" pitchFamily="33" charset="-128"/>
            </a:endParaRPr>
          </a:p>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As MW increases</a:t>
            </a:r>
          </a:p>
          <a:p>
            <a:pPr lvl="1" eaLnBrk="1" hangingPunct="1">
              <a:lnSpc>
                <a:spcPct val="90000"/>
              </a:lnSpc>
            </a:pPr>
            <a:r>
              <a:rPr lang="en-US" sz="2000" dirty="0">
                <a:latin typeface="Helvetica" pitchFamily="33" charset="0"/>
              </a:rPr>
              <a:t>e</a:t>
            </a:r>
            <a:r>
              <a:rPr lang="en-US" sz="2000" dirty="0" smtClean="0">
                <a:latin typeface="Helvetica" pitchFamily="33" charset="0"/>
              </a:rPr>
              <a:t>ntanglements and strength </a:t>
            </a:r>
            <a:r>
              <a:rPr lang="en-US" sz="2000" dirty="0" smtClean="0">
                <a:latin typeface="Wingdings"/>
                <a:ea typeface="Wingdings"/>
                <a:cs typeface="Wingdings"/>
              </a:rPr>
              <a:t></a:t>
            </a:r>
            <a:endParaRPr lang="en-US" sz="2000" dirty="0" smtClean="0">
              <a:latin typeface="Helvetica" pitchFamily="33" charset="0"/>
            </a:endParaRPr>
          </a:p>
          <a:p>
            <a:pPr lvl="1" eaLnBrk="1" hangingPunct="1">
              <a:lnSpc>
                <a:spcPct val="90000"/>
              </a:lnSpc>
            </a:pPr>
            <a:r>
              <a:rPr lang="en-US" sz="2000" dirty="0" err="1" smtClean="0">
                <a:latin typeface="Helvetica" pitchFamily="33" charset="0"/>
              </a:rPr>
              <a:t>processability</a:t>
            </a:r>
            <a:r>
              <a:rPr lang="en-US" sz="2000" dirty="0" smtClean="0">
                <a:latin typeface="Helvetica" pitchFamily="33" charset="0"/>
              </a:rPr>
              <a:t> </a:t>
            </a:r>
            <a:r>
              <a:rPr lang="en-US" sz="2000" dirty="0" smtClean="0">
                <a:latin typeface="Wingdings"/>
                <a:ea typeface="Wingdings"/>
                <a:cs typeface="Wingdings"/>
              </a:rPr>
              <a:t></a:t>
            </a:r>
            <a:endParaRPr lang="en-US" sz="2000" dirty="0" smtClean="0">
              <a:latin typeface="Helvetica" pitchFamily="33" charset="0"/>
            </a:endParaRPr>
          </a:p>
        </p:txBody>
      </p:sp>
      <p:pic>
        <p:nvPicPr>
          <p:cNvPr id="21509" name="Picture 78" descr="539px-PLGA.jpg"/>
          <p:cNvPicPr>
            <a:picLocks noChangeAspect="1"/>
          </p:cNvPicPr>
          <p:nvPr/>
        </p:nvPicPr>
        <p:blipFill>
          <a:blip r:embed="rId3"/>
          <a:srcRect/>
          <a:stretch>
            <a:fillRect/>
          </a:stretch>
        </p:blipFill>
        <p:spPr bwMode="auto">
          <a:xfrm>
            <a:off x="5486400" y="4495800"/>
            <a:ext cx="2890838" cy="1357437"/>
          </a:xfrm>
          <a:prstGeom prst="rect">
            <a:avLst/>
          </a:prstGeom>
          <a:noFill/>
          <a:ln w="9525">
            <a:noFill/>
            <a:miter lim="800000"/>
            <a:headEnd/>
            <a:tailEnd/>
          </a:ln>
        </p:spPr>
      </p:pic>
      <p:sp>
        <p:nvSpPr>
          <p:cNvPr id="21510" name="TextBox 79"/>
          <p:cNvSpPr txBox="1">
            <a:spLocks noChangeArrowheads="1"/>
          </p:cNvSpPr>
          <p:nvPr/>
        </p:nvSpPr>
        <p:spPr bwMode="auto">
          <a:xfrm>
            <a:off x="5562600" y="2205038"/>
            <a:ext cx="2916238" cy="461962"/>
          </a:xfrm>
          <a:prstGeom prst="rect">
            <a:avLst/>
          </a:prstGeom>
          <a:noFill/>
          <a:ln w="9525">
            <a:noFill/>
            <a:miter lim="800000"/>
            <a:headEnd/>
            <a:tailEnd/>
          </a:ln>
        </p:spPr>
        <p:txBody>
          <a:bodyPr wrap="none">
            <a:prstTxWarp prst="textNoShape">
              <a:avLst/>
            </a:prstTxWarp>
            <a:spAutoFit/>
          </a:bodyPr>
          <a:lstStyle/>
          <a:p>
            <a:r>
              <a:rPr lang="en-US" dirty="0"/>
              <a:t>Poly(ethylene glycol)</a:t>
            </a:r>
          </a:p>
        </p:txBody>
      </p:sp>
      <p:sp>
        <p:nvSpPr>
          <p:cNvPr id="21511" name="TextBox 80"/>
          <p:cNvSpPr txBox="1">
            <a:spLocks noChangeArrowheads="1"/>
          </p:cNvSpPr>
          <p:nvPr/>
        </p:nvSpPr>
        <p:spPr bwMode="auto">
          <a:xfrm>
            <a:off x="5029200" y="3962400"/>
            <a:ext cx="3787775" cy="461963"/>
          </a:xfrm>
          <a:prstGeom prst="rect">
            <a:avLst/>
          </a:prstGeom>
          <a:noFill/>
          <a:ln w="9525">
            <a:noFill/>
            <a:miter lim="800000"/>
            <a:headEnd/>
            <a:tailEnd/>
          </a:ln>
        </p:spPr>
        <p:txBody>
          <a:bodyPr wrap="none">
            <a:prstTxWarp prst="textNoShape">
              <a:avLst/>
            </a:prstTxWarp>
            <a:spAutoFit/>
          </a:bodyPr>
          <a:lstStyle/>
          <a:p>
            <a:r>
              <a:rPr lang="en-US" dirty="0"/>
              <a:t>Poly(lactic-co-glycolic acid)</a:t>
            </a:r>
          </a:p>
        </p:txBody>
      </p:sp>
      <p:sp>
        <p:nvSpPr>
          <p:cNvPr id="21512" name="Text Box 17"/>
          <p:cNvSpPr txBox="1">
            <a:spLocks noChangeArrowheads="1"/>
          </p:cNvSpPr>
          <p:nvPr/>
        </p:nvSpPr>
        <p:spPr bwMode="auto">
          <a:xfrm>
            <a:off x="5727883" y="5726668"/>
            <a:ext cx="2430097" cy="369332"/>
          </a:xfrm>
          <a:prstGeom prst="rect">
            <a:avLst/>
          </a:prstGeom>
          <a:noFill/>
          <a:ln w="9525">
            <a:noFill/>
            <a:miter lim="800000"/>
            <a:headEnd/>
            <a:tailEnd/>
          </a:ln>
        </p:spPr>
        <p:txBody>
          <a:bodyPr wrap="none">
            <a:prstTxWarp prst="textNoShape">
              <a:avLst/>
            </a:prstTxWarp>
            <a:spAutoFit/>
          </a:bodyPr>
          <a:lstStyle/>
          <a:p>
            <a:pPr algn="ctr"/>
            <a:r>
              <a:rPr lang="en-US" sz="1800" b="0" dirty="0">
                <a:latin typeface="Helvetica" pitchFamily="33" charset="0"/>
              </a:rPr>
              <a:t>[public domain </a:t>
            </a:r>
            <a:r>
              <a:rPr lang="en-US" sz="1800" b="0" dirty="0" smtClean="0">
                <a:latin typeface="Helvetica" pitchFamily="33" charset="0"/>
              </a:rPr>
              <a:t>image]</a:t>
            </a:r>
            <a:endParaRPr lang="en-US" sz="1800" b="0" dirty="0"/>
          </a:p>
        </p:txBody>
      </p:sp>
      <p:sp>
        <p:nvSpPr>
          <p:cNvPr id="27" name="Line 35"/>
          <p:cNvSpPr>
            <a:spLocks noChangeShapeType="1"/>
          </p:cNvSpPr>
          <p:nvPr/>
        </p:nvSpPr>
        <p:spPr bwMode="auto">
          <a:xfrm flipV="1">
            <a:off x="6913562" y="2982913"/>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8" name="Line 76"/>
          <p:cNvSpPr>
            <a:spLocks noChangeShapeType="1"/>
          </p:cNvSpPr>
          <p:nvPr/>
        </p:nvSpPr>
        <p:spPr bwMode="auto">
          <a:xfrm rot="5400000" flipV="1">
            <a:off x="7180262" y="3005138"/>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9" name="Line 76"/>
          <p:cNvSpPr>
            <a:spLocks noChangeShapeType="1"/>
          </p:cNvSpPr>
          <p:nvPr/>
        </p:nvSpPr>
        <p:spPr bwMode="auto">
          <a:xfrm rot="5400000" flipV="1">
            <a:off x="6646862" y="2944813"/>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31" name="TextBox 30"/>
          <p:cNvSpPr txBox="1"/>
          <p:nvPr/>
        </p:nvSpPr>
        <p:spPr>
          <a:xfrm>
            <a:off x="6151562" y="2759075"/>
            <a:ext cx="304240"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7235904" y="2743200"/>
            <a:ext cx="363458" cy="523220"/>
          </a:xfrm>
          <a:prstGeom prst="rect">
            <a:avLst/>
          </a:prstGeom>
          <a:noFill/>
        </p:spPr>
        <p:txBody>
          <a:bodyPr wrap="square" rtlCol="0">
            <a:spAutoFit/>
          </a:bodyPr>
          <a:lstStyle/>
          <a:p>
            <a:r>
              <a:rPr lang="en-US" sz="2800" dirty="0" smtClean="0"/>
              <a:t>)</a:t>
            </a:r>
            <a:endParaRPr lang="en-US" sz="2800" dirty="0"/>
          </a:p>
        </p:txBody>
      </p:sp>
      <p:sp>
        <p:nvSpPr>
          <p:cNvPr id="33" name="Text Box 37"/>
          <p:cNvSpPr txBox="1">
            <a:spLocks noChangeArrowheads="1"/>
          </p:cNvSpPr>
          <p:nvPr/>
        </p:nvSpPr>
        <p:spPr bwMode="auto">
          <a:xfrm>
            <a:off x="7370762" y="3181290"/>
            <a:ext cx="6096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OH</a:t>
            </a:r>
            <a:endParaRPr lang="en-US" sz="2000" b="0" dirty="0">
              <a:solidFill>
                <a:schemeClr val="accent2"/>
              </a:solidFill>
            </a:endParaRPr>
          </a:p>
        </p:txBody>
      </p:sp>
      <p:sp>
        <p:nvSpPr>
          <p:cNvPr id="34" name="Text Box 37"/>
          <p:cNvSpPr txBox="1">
            <a:spLocks noChangeArrowheads="1"/>
          </p:cNvSpPr>
          <p:nvPr/>
        </p:nvSpPr>
        <p:spPr bwMode="auto">
          <a:xfrm>
            <a:off x="6380162" y="2743200"/>
            <a:ext cx="457200" cy="396875"/>
          </a:xfrm>
          <a:prstGeom prst="rect">
            <a:avLst/>
          </a:prstGeom>
          <a:noFill/>
          <a:ln w="9525">
            <a:noFill/>
            <a:miter lim="800000"/>
            <a:headEnd/>
            <a:tailEnd/>
          </a:ln>
        </p:spPr>
        <p:txBody>
          <a:bodyPr>
            <a:prstTxWarp prst="textNoShape">
              <a:avLst/>
            </a:prstTxWarp>
            <a:spAutoFit/>
          </a:bodyPr>
          <a:lstStyle/>
          <a:p>
            <a:r>
              <a:rPr lang="en-US" sz="2000" dirty="0">
                <a:latin typeface="Helvetica" pitchFamily="33" charset="0"/>
              </a:rPr>
              <a:t>O</a:t>
            </a:r>
            <a:endParaRPr lang="en-US" sz="2000" b="0" dirty="0">
              <a:solidFill>
                <a:schemeClr val="accent2"/>
              </a:solidFill>
            </a:endParaRPr>
          </a:p>
        </p:txBody>
      </p:sp>
      <p:sp>
        <p:nvSpPr>
          <p:cNvPr id="35" name="Line 41"/>
          <p:cNvSpPr>
            <a:spLocks noChangeShapeType="1"/>
          </p:cNvSpPr>
          <p:nvPr/>
        </p:nvSpPr>
        <p:spPr bwMode="auto">
          <a:xfrm flipV="1">
            <a:off x="6151562" y="2987675"/>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36" name="Text Box 37"/>
          <p:cNvSpPr txBox="1">
            <a:spLocks noChangeArrowheads="1"/>
          </p:cNvSpPr>
          <p:nvPr/>
        </p:nvSpPr>
        <p:spPr bwMode="auto">
          <a:xfrm>
            <a:off x="5846762" y="3048000"/>
            <a:ext cx="4572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H</a:t>
            </a:r>
            <a:endParaRPr lang="en-US" sz="2000" b="0" dirty="0">
              <a:solidFill>
                <a:schemeClr val="accent2"/>
              </a:solidFill>
            </a:endParaRPr>
          </a:p>
        </p:txBody>
      </p:sp>
      <p:sp>
        <p:nvSpPr>
          <p:cNvPr id="37" name="Text Box 37"/>
          <p:cNvSpPr txBox="1">
            <a:spLocks noChangeArrowheads="1"/>
          </p:cNvSpPr>
          <p:nvPr/>
        </p:nvSpPr>
        <p:spPr bwMode="auto">
          <a:xfrm>
            <a:off x="7370762" y="2895600"/>
            <a:ext cx="6096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n</a:t>
            </a:r>
            <a:endParaRPr lang="en-US" sz="2000" b="0" dirty="0">
              <a:solidFill>
                <a:schemeClr val="accent2"/>
              </a:solidFill>
            </a:endParaRPr>
          </a:p>
        </p:txBody>
      </p:sp>
    </p:spTree>
  </p:cSld>
  <p:clrMapOvr>
    <a:masterClrMapping/>
  </p:clrMapOvr>
  <p:transition xmlns:p14="http://schemas.microsoft.com/office/powerpoint/2010/main" advTm="219552"/>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Polymers are diverse and tunable</a:t>
            </a:r>
            <a:endParaRPr lang="en-US" dirty="0" smtClean="0">
              <a:ea typeface="ＭＳ Ｐゴシック" pitchFamily="33" charset="-128"/>
              <a:cs typeface="ＭＳ Ｐゴシック" pitchFamily="33" charset="-128"/>
            </a:endParaRPr>
          </a:p>
        </p:txBody>
      </p:sp>
      <p:sp>
        <p:nvSpPr>
          <p:cNvPr id="7171" name="Rectangle 3"/>
          <p:cNvSpPr>
            <a:spLocks noGrp="1" noChangeArrowheads="1"/>
          </p:cNvSpPr>
          <p:nvPr>
            <p:ph type="body" idx="1"/>
          </p:nvPr>
        </p:nvSpPr>
        <p:spPr>
          <a:xfrm>
            <a:off x="381000" y="1295400"/>
            <a:ext cx="4648200" cy="5105400"/>
          </a:xfrm>
        </p:spPr>
        <p:txBody>
          <a:bodyPr/>
          <a:lstStyle/>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Chemical groups affect </a:t>
            </a:r>
            <a:endParaRPr lang="en-US" sz="2000" dirty="0" smtClean="0">
              <a:latin typeface="Helvetica" pitchFamily="33" charset="0"/>
              <a:ea typeface="ＭＳ Ｐゴシック" pitchFamily="33" charset="-128"/>
              <a:cs typeface="ＭＳ Ｐゴシック" pitchFamily="33" charset="-128"/>
            </a:endParaRPr>
          </a:p>
          <a:p>
            <a:pPr lvl="1" eaLnBrk="1" hangingPunct="1">
              <a:lnSpc>
                <a:spcPct val="90000"/>
              </a:lnSpc>
            </a:pPr>
            <a:r>
              <a:rPr lang="en-US" sz="2000" dirty="0" smtClean="0">
                <a:latin typeface="Helvetica" pitchFamily="33" charset="0"/>
              </a:rPr>
              <a:t>mechanical properties</a:t>
            </a:r>
          </a:p>
          <a:p>
            <a:pPr lvl="1" eaLnBrk="1" hangingPunct="1">
              <a:lnSpc>
                <a:spcPct val="90000"/>
              </a:lnSpc>
            </a:pPr>
            <a:r>
              <a:rPr lang="en-US" sz="2000" dirty="0" smtClean="0">
                <a:latin typeface="Helvetica" pitchFamily="33" charset="0"/>
              </a:rPr>
              <a:t>stability/degradability</a:t>
            </a:r>
          </a:p>
          <a:p>
            <a:pPr lvl="1" eaLnBrk="1" hangingPunct="1">
              <a:lnSpc>
                <a:spcPct val="90000"/>
              </a:lnSpc>
            </a:pPr>
            <a:r>
              <a:rPr lang="en-US" sz="2000" dirty="0" err="1" smtClean="0">
                <a:latin typeface="Helvetica" pitchFamily="33" charset="0"/>
              </a:rPr>
              <a:t>hydrophilicity</a:t>
            </a:r>
            <a:endParaRPr lang="en-US" sz="2000" dirty="0" smtClean="0">
              <a:latin typeface="Helvetica" pitchFamily="33" charset="0"/>
            </a:endParaRPr>
          </a:p>
          <a:p>
            <a:pPr lvl="1" eaLnBrk="1" hangingPunct="1">
              <a:lnSpc>
                <a:spcPct val="90000"/>
              </a:lnSpc>
            </a:pPr>
            <a:r>
              <a:rPr lang="en-US" sz="2000" dirty="0" smtClean="0">
                <a:latin typeface="Helvetica" pitchFamily="33" charset="0"/>
              </a:rPr>
              <a:t>reactivity/modification ease</a:t>
            </a:r>
          </a:p>
          <a:p>
            <a:pPr lvl="1" eaLnBrk="1" hangingPunct="1">
              <a:lnSpc>
                <a:spcPct val="90000"/>
              </a:lnSpc>
            </a:pPr>
            <a:r>
              <a:rPr lang="en-US" sz="2000" dirty="0" smtClean="0">
                <a:latin typeface="Helvetica" pitchFamily="33" charset="0"/>
              </a:rPr>
              <a:t>gas permeability</a:t>
            </a:r>
          </a:p>
          <a:p>
            <a:pPr eaLnBrk="1" hangingPunct="1">
              <a:lnSpc>
                <a:spcPct val="90000"/>
              </a:lnSpc>
            </a:pPr>
            <a:r>
              <a:rPr lang="en-US" sz="2400" dirty="0" smtClean="0">
                <a:latin typeface="Helvetica" pitchFamily="33" charset="0"/>
              </a:rPr>
              <a:t>PEG</a:t>
            </a:r>
          </a:p>
          <a:p>
            <a:pPr lvl="1" eaLnBrk="1" hangingPunct="1">
              <a:lnSpc>
                <a:spcPct val="90000"/>
              </a:lnSpc>
            </a:pPr>
            <a:r>
              <a:rPr lang="en-US" sz="2000" dirty="0" smtClean="0">
                <a:latin typeface="Helvetica" pitchFamily="33" charset="0"/>
              </a:rPr>
              <a:t>unique relationship with water</a:t>
            </a:r>
          </a:p>
          <a:p>
            <a:pPr lvl="1" eaLnBrk="1" hangingPunct="1">
              <a:lnSpc>
                <a:spcPct val="90000"/>
              </a:lnSpc>
            </a:pPr>
            <a:r>
              <a:rPr lang="en-US" sz="2000" dirty="0">
                <a:latin typeface="Helvetica" pitchFamily="33" charset="0"/>
              </a:rPr>
              <a:t>r</a:t>
            </a:r>
            <a:r>
              <a:rPr lang="en-US" sz="2000" dirty="0" smtClean="0">
                <a:latin typeface="Helvetica" pitchFamily="33" charset="0"/>
              </a:rPr>
              <a:t>esists protein adsorption</a:t>
            </a:r>
          </a:p>
          <a:p>
            <a:pPr lvl="1" eaLnBrk="1" hangingPunct="1">
              <a:lnSpc>
                <a:spcPct val="90000"/>
              </a:lnSpc>
            </a:pPr>
            <a:r>
              <a:rPr lang="en-US" sz="2000" dirty="0">
                <a:latin typeface="Helvetica" pitchFamily="33" charset="0"/>
              </a:rPr>
              <a:t>l</a:t>
            </a:r>
            <a:r>
              <a:rPr lang="en-US" sz="2000" dirty="0" smtClean="0">
                <a:latin typeface="Helvetica" pitchFamily="33" charset="0"/>
              </a:rPr>
              <a:t>ow MW easily excreted</a:t>
            </a:r>
          </a:p>
          <a:p>
            <a:pPr eaLnBrk="1" hangingPunct="1">
              <a:lnSpc>
                <a:spcPct val="90000"/>
              </a:lnSpc>
            </a:pPr>
            <a:r>
              <a:rPr lang="en-US" sz="2400" dirty="0" smtClean="0">
                <a:latin typeface="Helvetica" pitchFamily="33" charset="0"/>
              </a:rPr>
              <a:t>PLGA</a:t>
            </a:r>
          </a:p>
          <a:p>
            <a:pPr lvl="1" eaLnBrk="1" hangingPunct="1">
              <a:lnSpc>
                <a:spcPct val="90000"/>
              </a:lnSpc>
            </a:pPr>
            <a:r>
              <a:rPr lang="en-US" sz="2000" dirty="0">
                <a:latin typeface="Helvetica" pitchFamily="33" charset="0"/>
              </a:rPr>
              <a:t>e</a:t>
            </a:r>
            <a:r>
              <a:rPr lang="en-US" sz="2000" dirty="0" smtClean="0">
                <a:latin typeface="Helvetica" pitchFamily="33" charset="0"/>
              </a:rPr>
              <a:t>ster bonds hydrolyzed</a:t>
            </a:r>
          </a:p>
          <a:p>
            <a:pPr lvl="1" eaLnBrk="1" hangingPunct="1">
              <a:lnSpc>
                <a:spcPct val="90000"/>
              </a:lnSpc>
            </a:pPr>
            <a:r>
              <a:rPr lang="en-US" sz="2000" dirty="0" smtClean="0">
                <a:latin typeface="Helvetica" pitchFamily="33" charset="0"/>
              </a:rPr>
              <a:t>PLA more hydrophobic and degrades more slowly </a:t>
            </a:r>
            <a:r>
              <a:rPr lang="en-US" sz="2000" dirty="0" err="1" smtClean="0">
                <a:latin typeface="Helvetica" pitchFamily="33" charset="0"/>
              </a:rPr>
              <a:t>cf</a:t>
            </a:r>
            <a:r>
              <a:rPr lang="en-US" sz="2000" dirty="0" smtClean="0">
                <a:latin typeface="Helvetica" pitchFamily="33" charset="0"/>
              </a:rPr>
              <a:t> PGA</a:t>
            </a:r>
          </a:p>
          <a:p>
            <a:pPr lvl="1" eaLnBrk="1" hangingPunct="1">
              <a:lnSpc>
                <a:spcPct val="90000"/>
              </a:lnSpc>
            </a:pPr>
            <a:endParaRPr lang="en-US" sz="2000" dirty="0" smtClean="0">
              <a:latin typeface="Helvetica" pitchFamily="33" charset="0"/>
            </a:endParaRPr>
          </a:p>
        </p:txBody>
      </p:sp>
      <p:sp>
        <p:nvSpPr>
          <p:cNvPr id="21514" name="Line 35"/>
          <p:cNvSpPr>
            <a:spLocks noChangeShapeType="1"/>
          </p:cNvSpPr>
          <p:nvPr/>
        </p:nvSpPr>
        <p:spPr bwMode="auto">
          <a:xfrm flipV="1">
            <a:off x="6781800" y="1916113"/>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1522" name="Line 76"/>
          <p:cNvSpPr>
            <a:spLocks noChangeShapeType="1"/>
          </p:cNvSpPr>
          <p:nvPr/>
        </p:nvSpPr>
        <p:spPr bwMode="auto">
          <a:xfrm rot="5400000" flipV="1">
            <a:off x="7048500" y="1938338"/>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1523" name="Line 76"/>
          <p:cNvSpPr>
            <a:spLocks noChangeShapeType="1"/>
          </p:cNvSpPr>
          <p:nvPr/>
        </p:nvSpPr>
        <p:spPr bwMode="auto">
          <a:xfrm rot="5400000" flipV="1">
            <a:off x="6515100" y="1878013"/>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pic>
        <p:nvPicPr>
          <p:cNvPr id="21509" name="Picture 78" descr="539px-PLGA.jpg"/>
          <p:cNvPicPr>
            <a:picLocks noChangeAspect="1"/>
          </p:cNvPicPr>
          <p:nvPr/>
        </p:nvPicPr>
        <p:blipFill>
          <a:blip r:embed="rId3"/>
          <a:srcRect/>
          <a:stretch>
            <a:fillRect/>
          </a:stretch>
        </p:blipFill>
        <p:spPr bwMode="auto">
          <a:xfrm>
            <a:off x="5661025" y="3886200"/>
            <a:ext cx="2738438" cy="1285875"/>
          </a:xfrm>
          <a:prstGeom prst="rect">
            <a:avLst/>
          </a:prstGeom>
          <a:noFill/>
          <a:ln w="9525">
            <a:noFill/>
            <a:miter lim="800000"/>
            <a:headEnd/>
            <a:tailEnd/>
          </a:ln>
        </p:spPr>
      </p:pic>
      <p:sp>
        <p:nvSpPr>
          <p:cNvPr id="21510" name="TextBox 79"/>
          <p:cNvSpPr txBox="1">
            <a:spLocks noChangeArrowheads="1"/>
          </p:cNvSpPr>
          <p:nvPr/>
        </p:nvSpPr>
        <p:spPr bwMode="auto">
          <a:xfrm>
            <a:off x="5334000" y="2514600"/>
            <a:ext cx="2916238" cy="461962"/>
          </a:xfrm>
          <a:prstGeom prst="rect">
            <a:avLst/>
          </a:prstGeom>
          <a:noFill/>
          <a:ln w="9525">
            <a:noFill/>
            <a:miter lim="800000"/>
            <a:headEnd/>
            <a:tailEnd/>
          </a:ln>
        </p:spPr>
        <p:txBody>
          <a:bodyPr wrap="none">
            <a:prstTxWarp prst="textNoShape">
              <a:avLst/>
            </a:prstTxWarp>
            <a:spAutoFit/>
          </a:bodyPr>
          <a:lstStyle/>
          <a:p>
            <a:r>
              <a:rPr lang="en-US" dirty="0"/>
              <a:t>Poly(ethylene glycol)</a:t>
            </a:r>
          </a:p>
        </p:txBody>
      </p:sp>
      <p:sp>
        <p:nvSpPr>
          <p:cNvPr id="21511" name="TextBox 80"/>
          <p:cNvSpPr txBox="1">
            <a:spLocks noChangeArrowheads="1"/>
          </p:cNvSpPr>
          <p:nvPr/>
        </p:nvSpPr>
        <p:spPr bwMode="auto">
          <a:xfrm>
            <a:off x="5127625" y="5334000"/>
            <a:ext cx="3787775" cy="461963"/>
          </a:xfrm>
          <a:prstGeom prst="rect">
            <a:avLst/>
          </a:prstGeom>
          <a:noFill/>
          <a:ln w="9525">
            <a:noFill/>
            <a:miter lim="800000"/>
            <a:headEnd/>
            <a:tailEnd/>
          </a:ln>
        </p:spPr>
        <p:txBody>
          <a:bodyPr wrap="none">
            <a:prstTxWarp prst="textNoShape">
              <a:avLst/>
            </a:prstTxWarp>
            <a:spAutoFit/>
          </a:bodyPr>
          <a:lstStyle/>
          <a:p>
            <a:r>
              <a:rPr lang="en-US" dirty="0"/>
              <a:t>Poly(lactic-co-glycolic acid)</a:t>
            </a:r>
          </a:p>
        </p:txBody>
      </p:sp>
      <p:sp>
        <p:nvSpPr>
          <p:cNvPr id="21512" name="Text Box 17"/>
          <p:cNvSpPr txBox="1">
            <a:spLocks noChangeArrowheads="1"/>
          </p:cNvSpPr>
          <p:nvPr/>
        </p:nvSpPr>
        <p:spPr bwMode="auto">
          <a:xfrm>
            <a:off x="6194425" y="5867400"/>
            <a:ext cx="2455863" cy="369888"/>
          </a:xfrm>
          <a:prstGeom prst="rect">
            <a:avLst/>
          </a:prstGeom>
          <a:noFill/>
          <a:ln w="9525">
            <a:noFill/>
            <a:miter lim="800000"/>
            <a:headEnd/>
            <a:tailEnd/>
          </a:ln>
        </p:spPr>
        <p:txBody>
          <a:bodyPr wrap="none">
            <a:prstTxWarp prst="textNoShape">
              <a:avLst/>
            </a:prstTxWarp>
            <a:spAutoFit/>
          </a:bodyPr>
          <a:lstStyle/>
          <a:p>
            <a:pPr algn="ctr"/>
            <a:r>
              <a:rPr lang="en-US" sz="1800" b="0">
                <a:latin typeface="Helvetica" pitchFamily="33" charset="0"/>
              </a:rPr>
              <a:t>[public domain image]</a:t>
            </a:r>
            <a:endParaRPr lang="en-US" sz="1800" b="0"/>
          </a:p>
        </p:txBody>
      </p:sp>
      <p:sp>
        <p:nvSpPr>
          <p:cNvPr id="20" name="TextBox 19"/>
          <p:cNvSpPr txBox="1"/>
          <p:nvPr/>
        </p:nvSpPr>
        <p:spPr>
          <a:xfrm>
            <a:off x="6019800" y="1692275"/>
            <a:ext cx="304240" cy="523220"/>
          </a:xfrm>
          <a:prstGeom prst="rect">
            <a:avLst/>
          </a:prstGeom>
          <a:noFill/>
        </p:spPr>
        <p:txBody>
          <a:bodyPr wrap="none" rtlCol="0">
            <a:spAutoFit/>
          </a:bodyPr>
          <a:lstStyle/>
          <a:p>
            <a:r>
              <a:rPr lang="en-US" sz="2800" dirty="0" smtClean="0"/>
              <a:t>(</a:t>
            </a:r>
            <a:endParaRPr lang="en-US" sz="2800" dirty="0"/>
          </a:p>
        </p:txBody>
      </p:sp>
      <p:sp>
        <p:nvSpPr>
          <p:cNvPr id="21" name="TextBox 20"/>
          <p:cNvSpPr txBox="1"/>
          <p:nvPr/>
        </p:nvSpPr>
        <p:spPr>
          <a:xfrm>
            <a:off x="7104142" y="1676400"/>
            <a:ext cx="363458" cy="523220"/>
          </a:xfrm>
          <a:prstGeom prst="rect">
            <a:avLst/>
          </a:prstGeom>
          <a:noFill/>
        </p:spPr>
        <p:txBody>
          <a:bodyPr wrap="square" rtlCol="0">
            <a:spAutoFit/>
          </a:bodyPr>
          <a:lstStyle/>
          <a:p>
            <a:r>
              <a:rPr lang="en-US" sz="2800" dirty="0" smtClean="0"/>
              <a:t>)</a:t>
            </a:r>
            <a:endParaRPr lang="en-US" sz="2800" dirty="0"/>
          </a:p>
        </p:txBody>
      </p:sp>
      <p:sp>
        <p:nvSpPr>
          <p:cNvPr id="23" name="Text Box 37"/>
          <p:cNvSpPr txBox="1">
            <a:spLocks noChangeArrowheads="1"/>
          </p:cNvSpPr>
          <p:nvPr/>
        </p:nvSpPr>
        <p:spPr bwMode="auto">
          <a:xfrm>
            <a:off x="7239000" y="2114490"/>
            <a:ext cx="6096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OH</a:t>
            </a:r>
            <a:endParaRPr lang="en-US" sz="2000" b="0" dirty="0">
              <a:solidFill>
                <a:schemeClr val="accent2"/>
              </a:solidFill>
            </a:endParaRPr>
          </a:p>
        </p:txBody>
      </p:sp>
      <p:sp>
        <p:nvSpPr>
          <p:cNvPr id="25" name="Text Box 37"/>
          <p:cNvSpPr txBox="1">
            <a:spLocks noChangeArrowheads="1"/>
          </p:cNvSpPr>
          <p:nvPr/>
        </p:nvSpPr>
        <p:spPr bwMode="auto">
          <a:xfrm>
            <a:off x="6248400" y="1676400"/>
            <a:ext cx="457200" cy="396875"/>
          </a:xfrm>
          <a:prstGeom prst="rect">
            <a:avLst/>
          </a:prstGeom>
          <a:noFill/>
          <a:ln w="9525">
            <a:noFill/>
            <a:miter lim="800000"/>
            <a:headEnd/>
            <a:tailEnd/>
          </a:ln>
        </p:spPr>
        <p:txBody>
          <a:bodyPr>
            <a:prstTxWarp prst="textNoShape">
              <a:avLst/>
            </a:prstTxWarp>
            <a:spAutoFit/>
          </a:bodyPr>
          <a:lstStyle/>
          <a:p>
            <a:r>
              <a:rPr lang="en-US" sz="2000" dirty="0">
                <a:latin typeface="Helvetica" pitchFamily="33" charset="0"/>
              </a:rPr>
              <a:t>O</a:t>
            </a:r>
            <a:endParaRPr lang="en-US" sz="2000" b="0" dirty="0">
              <a:solidFill>
                <a:schemeClr val="accent2"/>
              </a:solidFill>
            </a:endParaRPr>
          </a:p>
        </p:txBody>
      </p:sp>
      <p:sp>
        <p:nvSpPr>
          <p:cNvPr id="26" name="Line 41"/>
          <p:cNvSpPr>
            <a:spLocks noChangeShapeType="1"/>
          </p:cNvSpPr>
          <p:nvPr/>
        </p:nvSpPr>
        <p:spPr bwMode="auto">
          <a:xfrm flipV="1">
            <a:off x="6019800" y="1920875"/>
            <a:ext cx="304800" cy="2286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7" name="Text Box 37"/>
          <p:cNvSpPr txBox="1">
            <a:spLocks noChangeArrowheads="1"/>
          </p:cNvSpPr>
          <p:nvPr/>
        </p:nvSpPr>
        <p:spPr bwMode="auto">
          <a:xfrm>
            <a:off x="5715000" y="1981200"/>
            <a:ext cx="4572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H</a:t>
            </a:r>
            <a:endParaRPr lang="en-US" sz="2000" b="0" dirty="0">
              <a:solidFill>
                <a:schemeClr val="accent2"/>
              </a:solidFill>
            </a:endParaRPr>
          </a:p>
        </p:txBody>
      </p:sp>
      <p:sp>
        <p:nvSpPr>
          <p:cNvPr id="28" name="Text Box 37"/>
          <p:cNvSpPr txBox="1">
            <a:spLocks noChangeArrowheads="1"/>
          </p:cNvSpPr>
          <p:nvPr/>
        </p:nvSpPr>
        <p:spPr bwMode="auto">
          <a:xfrm>
            <a:off x="7239000" y="1828800"/>
            <a:ext cx="6096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Helvetica" pitchFamily="33" charset="0"/>
              </a:rPr>
              <a:t>n</a:t>
            </a:r>
            <a:endParaRPr lang="en-US" sz="2000" b="0" dirty="0">
              <a:solidFill>
                <a:schemeClr val="accent2"/>
              </a:solidFill>
            </a:endParaRPr>
          </a:p>
        </p:txBody>
      </p:sp>
    </p:spTree>
    <p:extLst>
      <p:ext uri="{BB962C8B-B14F-4D97-AF65-F5344CB8AC3E}">
        <p14:creationId xmlns:p14="http://schemas.microsoft.com/office/powerpoint/2010/main" val="2586913058"/>
      </p:ext>
    </p:extLst>
  </p:cSld>
  <p:clrMapOvr>
    <a:masterClrMapping/>
  </p:clrMapOvr>
  <p:transition xmlns:p14="http://schemas.microsoft.com/office/powerpoint/2010/main" advTm="219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17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1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171">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FD693AF0-7695-F747-A5C6-40F917A68056}" type="slidenum">
              <a:rPr lang="en-US" smtClean="0"/>
              <a:pPr/>
              <a:t>9</a:t>
            </a:fld>
            <a:endParaRPr lang="en-US" smtClean="0"/>
          </a:p>
        </p:txBody>
      </p:sp>
      <p:sp>
        <p:nvSpPr>
          <p:cNvPr id="23555" name="Rectangle 2"/>
          <p:cNvSpPr>
            <a:spLocks noGrp="1" noChangeArrowheads="1"/>
          </p:cNvSpPr>
          <p:nvPr>
            <p:ph type="title"/>
          </p:nvPr>
        </p:nvSpPr>
        <p:spPr>
          <a:xfrm>
            <a:off x="609600" y="76200"/>
            <a:ext cx="7772400" cy="1143000"/>
          </a:xfrm>
        </p:spPr>
        <p:txBody>
          <a:bodyPr/>
          <a:lstStyle/>
          <a:p>
            <a:pPr eaLnBrk="1" hangingPunct="1"/>
            <a:r>
              <a:rPr lang="en-US" sz="3600" dirty="0" smtClean="0">
                <a:latin typeface="Helvetica" pitchFamily="33" charset="0"/>
                <a:ea typeface="ＭＳ Ｐゴシック" pitchFamily="33" charset="-128"/>
                <a:cs typeface="ＭＳ Ｐゴシック" pitchFamily="33" charset="-128"/>
              </a:rPr>
              <a:t>Network polymer synthesis example</a:t>
            </a:r>
            <a:endParaRPr lang="en-US" dirty="0" smtClean="0">
              <a:ea typeface="ＭＳ Ｐゴシック" pitchFamily="33" charset="-128"/>
              <a:cs typeface="ＭＳ Ｐゴシック" pitchFamily="33" charset="-128"/>
            </a:endParaRPr>
          </a:p>
        </p:txBody>
      </p:sp>
      <p:sp>
        <p:nvSpPr>
          <p:cNvPr id="7171" name="Rectangle 3"/>
          <p:cNvSpPr>
            <a:spLocks noGrp="1" noChangeArrowheads="1"/>
          </p:cNvSpPr>
          <p:nvPr>
            <p:ph type="body" idx="1"/>
          </p:nvPr>
        </p:nvSpPr>
        <p:spPr>
          <a:xfrm>
            <a:off x="304800" y="5105400"/>
            <a:ext cx="4724400" cy="1447800"/>
          </a:xfrm>
        </p:spPr>
        <p:txBody>
          <a:bodyPr/>
          <a:lstStyle/>
          <a:p>
            <a:pPr eaLnBrk="1" hangingPunct="1">
              <a:lnSpc>
                <a:spcPct val="90000"/>
              </a:lnSpc>
            </a:pPr>
            <a:r>
              <a:rPr lang="en-US" sz="2400" dirty="0" smtClean="0">
                <a:latin typeface="Helvetica" pitchFamily="33" charset="0"/>
                <a:ea typeface="ＭＳ Ｐゴシック" pitchFamily="33" charset="-128"/>
                <a:cs typeface="ＭＳ Ｐゴシック" pitchFamily="33" charset="-128"/>
              </a:rPr>
              <a:t>Network structure</a:t>
            </a:r>
          </a:p>
          <a:p>
            <a:pPr lvl="1" eaLnBrk="1" hangingPunct="1">
              <a:lnSpc>
                <a:spcPct val="90000"/>
              </a:lnSpc>
            </a:pPr>
            <a:r>
              <a:rPr lang="en-US" sz="2000" dirty="0" smtClean="0">
                <a:latin typeface="Helvetica" pitchFamily="33" charset="0"/>
              </a:rPr>
              <a:t>covalently cross-linked chains</a:t>
            </a:r>
          </a:p>
          <a:p>
            <a:pPr lvl="1" eaLnBrk="1" hangingPunct="1">
              <a:lnSpc>
                <a:spcPct val="90000"/>
              </a:lnSpc>
            </a:pPr>
            <a:r>
              <a:rPr lang="en-US" sz="2000" dirty="0" smtClean="0">
                <a:latin typeface="Helvetica" pitchFamily="33" charset="0"/>
              </a:rPr>
              <a:t>water-swollen (if hydrophilic)</a:t>
            </a:r>
          </a:p>
        </p:txBody>
      </p:sp>
      <p:grpSp>
        <p:nvGrpSpPr>
          <p:cNvPr id="72" name="Group 71"/>
          <p:cNvGrpSpPr/>
          <p:nvPr/>
        </p:nvGrpSpPr>
        <p:grpSpPr>
          <a:xfrm>
            <a:off x="381000" y="3421063"/>
            <a:ext cx="4119563" cy="1455737"/>
            <a:chOff x="381000" y="3421063"/>
            <a:chExt cx="4119563" cy="1455737"/>
          </a:xfrm>
        </p:grpSpPr>
        <p:grpSp>
          <p:nvGrpSpPr>
            <p:cNvPr id="23578" name="Group 61"/>
            <p:cNvGrpSpPr>
              <a:grpSpLocks/>
            </p:cNvGrpSpPr>
            <p:nvPr/>
          </p:nvGrpSpPr>
          <p:grpSpPr bwMode="auto">
            <a:xfrm>
              <a:off x="2133600" y="4214813"/>
              <a:ext cx="2366963" cy="661987"/>
              <a:chOff x="5562600" y="3886200"/>
              <a:chExt cx="2366963" cy="661988"/>
            </a:xfrm>
          </p:grpSpPr>
          <p:sp>
            <p:nvSpPr>
              <p:cNvPr id="23587" name="Freeform 106"/>
              <p:cNvSpPr>
                <a:spLocks/>
              </p:cNvSpPr>
              <p:nvPr/>
            </p:nvSpPr>
            <p:spPr bwMode="auto">
              <a:xfrm>
                <a:off x="5688013" y="3973513"/>
                <a:ext cx="1082675" cy="222250"/>
              </a:xfrm>
              <a:custGeom>
                <a:avLst/>
                <a:gdLst>
                  <a:gd name="T0" fmla="*/ 0 w 682"/>
                  <a:gd name="T1" fmla="*/ 2147483647 h 140"/>
                  <a:gd name="T2" fmla="*/ 2147483647 w 682"/>
                  <a:gd name="T3" fmla="*/ 2147483647 h 140"/>
                  <a:gd name="T4" fmla="*/ 2147483647 w 682"/>
                  <a:gd name="T5" fmla="*/ 2147483647 h 140"/>
                  <a:gd name="T6" fmla="*/ 2147483647 w 682"/>
                  <a:gd name="T7" fmla="*/ 2147483647 h 140"/>
                  <a:gd name="T8" fmla="*/ 2147483647 w 682"/>
                  <a:gd name="T9" fmla="*/ 2147483647 h 140"/>
                  <a:gd name="T10" fmla="*/ 2147483647 w 682"/>
                  <a:gd name="T11" fmla="*/ 2147483647 h 140"/>
                  <a:gd name="T12" fmla="*/ 2147483647 w 682"/>
                  <a:gd name="T13" fmla="*/ 2147483647 h 140"/>
                  <a:gd name="T14" fmla="*/ 2147483647 w 682"/>
                  <a:gd name="T15" fmla="*/ 2147483647 h 140"/>
                  <a:gd name="T16" fmla="*/ 2147483647 w 682"/>
                  <a:gd name="T17" fmla="*/ 2147483647 h 140"/>
                  <a:gd name="T18" fmla="*/ 2147483647 w 682"/>
                  <a:gd name="T19" fmla="*/ 2147483647 h 140"/>
                  <a:gd name="T20" fmla="*/ 2147483647 w 682"/>
                  <a:gd name="T21" fmla="*/ 2147483647 h 140"/>
                  <a:gd name="T22" fmla="*/ 2147483647 w 682"/>
                  <a:gd name="T23" fmla="*/ 2147483647 h 140"/>
                  <a:gd name="T24" fmla="*/ 2147483647 w 682"/>
                  <a:gd name="T25" fmla="*/ 2147483647 h 140"/>
                  <a:gd name="T26" fmla="*/ 2147483647 w 682"/>
                  <a:gd name="T27" fmla="*/ 2147483647 h 140"/>
                  <a:gd name="T28" fmla="*/ 2147483647 w 682"/>
                  <a:gd name="T29" fmla="*/ 2147483647 h 140"/>
                  <a:gd name="T30" fmla="*/ 2147483647 w 682"/>
                  <a:gd name="T31" fmla="*/ 2147483647 h 140"/>
                  <a:gd name="T32" fmla="*/ 2147483647 w 682"/>
                  <a:gd name="T33" fmla="*/ 2147483647 h 140"/>
                  <a:gd name="T34" fmla="*/ 2147483647 w 682"/>
                  <a:gd name="T35" fmla="*/ 2147483647 h 140"/>
                  <a:gd name="T36" fmla="*/ 2147483647 w 682"/>
                  <a:gd name="T37" fmla="*/ 2147483647 h 140"/>
                  <a:gd name="T38" fmla="*/ 2147483647 w 682"/>
                  <a:gd name="T39" fmla="*/ 2147483647 h 140"/>
                  <a:gd name="T40" fmla="*/ 2147483647 w 682"/>
                  <a:gd name="T41" fmla="*/ 2147483647 h 140"/>
                  <a:gd name="T42" fmla="*/ 2147483647 w 682"/>
                  <a:gd name="T43" fmla="*/ 2147483647 h 140"/>
                  <a:gd name="T44" fmla="*/ 2147483647 w 682"/>
                  <a:gd name="T45" fmla="*/ 2147483647 h 140"/>
                  <a:gd name="T46" fmla="*/ 2147483647 w 682"/>
                  <a:gd name="T47" fmla="*/ 2147483647 h 140"/>
                  <a:gd name="T48" fmla="*/ 2147483647 w 682"/>
                  <a:gd name="T49" fmla="*/ 2147483647 h 140"/>
                  <a:gd name="T50" fmla="*/ 2147483647 w 682"/>
                  <a:gd name="T51" fmla="*/ 2147483647 h 140"/>
                  <a:gd name="T52" fmla="*/ 2147483647 w 682"/>
                  <a:gd name="T53" fmla="*/ 2147483647 h 140"/>
                  <a:gd name="T54" fmla="*/ 2147483647 w 682"/>
                  <a:gd name="T55" fmla="*/ 2147483647 h 140"/>
                  <a:gd name="T56" fmla="*/ 2147483647 w 682"/>
                  <a:gd name="T57" fmla="*/ 2147483647 h 140"/>
                  <a:gd name="T58" fmla="*/ 2147483647 w 682"/>
                  <a:gd name="T59" fmla="*/ 2147483647 h 140"/>
                  <a:gd name="T60" fmla="*/ 2147483647 w 682"/>
                  <a:gd name="T61" fmla="*/ 2147483647 h 140"/>
                  <a:gd name="T62" fmla="*/ 2147483647 w 682"/>
                  <a:gd name="T63" fmla="*/ 2147483647 h 140"/>
                  <a:gd name="T64" fmla="*/ 2147483647 w 682"/>
                  <a:gd name="T65" fmla="*/ 2147483647 h 140"/>
                  <a:gd name="T66" fmla="*/ 2147483647 w 682"/>
                  <a:gd name="T67" fmla="*/ 2147483647 h 140"/>
                  <a:gd name="T68" fmla="*/ 2147483647 w 682"/>
                  <a:gd name="T69" fmla="*/ 2147483647 h 140"/>
                  <a:gd name="T70" fmla="*/ 2147483647 w 682"/>
                  <a:gd name="T71" fmla="*/ 2147483647 h 140"/>
                  <a:gd name="T72" fmla="*/ 2147483647 w 682"/>
                  <a:gd name="T73" fmla="*/ 2147483647 h 140"/>
                  <a:gd name="T74" fmla="*/ 2147483647 w 682"/>
                  <a:gd name="T75" fmla="*/ 2147483647 h 140"/>
                  <a:gd name="T76" fmla="*/ 2147483647 w 682"/>
                  <a:gd name="T77" fmla="*/ 2147483647 h 140"/>
                  <a:gd name="T78" fmla="*/ 2147483647 w 682"/>
                  <a:gd name="T79" fmla="*/ 2147483647 h 140"/>
                  <a:gd name="T80" fmla="*/ 2147483647 w 682"/>
                  <a:gd name="T81" fmla="*/ 2147483647 h 140"/>
                  <a:gd name="T82" fmla="*/ 2147483647 w 682"/>
                  <a:gd name="T83" fmla="*/ 2147483647 h 140"/>
                  <a:gd name="T84" fmla="*/ 2147483647 w 682"/>
                  <a:gd name="T85" fmla="*/ 2147483647 h 140"/>
                  <a:gd name="T86" fmla="*/ 2147483647 w 682"/>
                  <a:gd name="T87" fmla="*/ 2147483647 h 140"/>
                  <a:gd name="T88" fmla="*/ 2147483647 w 682"/>
                  <a:gd name="T89" fmla="*/ 2147483647 h 140"/>
                  <a:gd name="T90" fmla="*/ 2147483647 w 682"/>
                  <a:gd name="T91" fmla="*/ 2147483647 h 140"/>
                  <a:gd name="T92" fmla="*/ 2147483647 w 682"/>
                  <a:gd name="T93" fmla="*/ 2147483647 h 140"/>
                  <a:gd name="T94" fmla="*/ 2147483647 w 682"/>
                  <a:gd name="T95" fmla="*/ 2147483647 h 140"/>
                  <a:gd name="T96" fmla="*/ 2147483647 w 682"/>
                  <a:gd name="T97" fmla="*/ 2147483647 h 140"/>
                  <a:gd name="T98" fmla="*/ 2147483647 w 682"/>
                  <a:gd name="T99" fmla="*/ 2147483647 h 140"/>
                  <a:gd name="T100" fmla="*/ 2147483647 w 682"/>
                  <a:gd name="T101" fmla="*/ 2147483647 h 140"/>
                  <a:gd name="T102" fmla="*/ 2147483647 w 682"/>
                  <a:gd name="T103" fmla="*/ 2147483647 h 140"/>
                  <a:gd name="T104" fmla="*/ 2147483647 w 682"/>
                  <a:gd name="T105" fmla="*/ 2147483647 h 140"/>
                  <a:gd name="T106" fmla="*/ 2147483647 w 682"/>
                  <a:gd name="T107" fmla="*/ 2147483647 h 140"/>
                  <a:gd name="T108" fmla="*/ 2147483647 w 682"/>
                  <a:gd name="T109" fmla="*/ 2147483647 h 140"/>
                  <a:gd name="T110" fmla="*/ 2147483647 w 682"/>
                  <a:gd name="T111" fmla="*/ 2147483647 h 140"/>
                  <a:gd name="T112" fmla="*/ 2147483647 w 682"/>
                  <a:gd name="T113" fmla="*/ 2147483647 h 140"/>
                  <a:gd name="T114" fmla="*/ 2147483647 w 682"/>
                  <a:gd name="T115" fmla="*/ 2147483647 h 140"/>
                  <a:gd name="T116" fmla="*/ 2147483647 w 682"/>
                  <a:gd name="T117" fmla="*/ 2147483647 h 140"/>
                  <a:gd name="T118" fmla="*/ 2147483647 w 682"/>
                  <a:gd name="T119" fmla="*/ 2147483647 h 140"/>
                  <a:gd name="T120" fmla="*/ 2147483647 w 682"/>
                  <a:gd name="T121" fmla="*/ 2147483647 h 140"/>
                  <a:gd name="T122" fmla="*/ 2147483647 w 682"/>
                  <a:gd name="T123" fmla="*/ 2147483647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88" name="Rectangle 107"/>
              <p:cNvSpPr>
                <a:spLocks noChangeArrowheads="1"/>
              </p:cNvSpPr>
              <p:nvPr/>
            </p:nvSpPr>
            <p:spPr bwMode="auto">
              <a:xfrm rot="420000">
                <a:off x="5562600" y="3886200"/>
                <a:ext cx="166688" cy="350838"/>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nvGrpSpPr>
              <p:cNvPr id="23589" name="Group 113"/>
              <p:cNvGrpSpPr>
                <a:grpSpLocks/>
              </p:cNvGrpSpPr>
              <p:nvPr/>
            </p:nvGrpSpPr>
            <p:grpSpPr bwMode="auto">
              <a:xfrm>
                <a:off x="6705600" y="4114800"/>
                <a:ext cx="1223963" cy="433388"/>
                <a:chOff x="4447" y="2551"/>
                <a:chExt cx="771" cy="273"/>
              </a:xfrm>
            </p:grpSpPr>
            <p:sp>
              <p:nvSpPr>
                <p:cNvPr id="23590" name="Freeform 110"/>
                <p:cNvSpPr>
                  <a:spLocks/>
                </p:cNvSpPr>
                <p:nvPr/>
              </p:nvSpPr>
              <p:spPr bwMode="auto">
                <a:xfrm>
                  <a:off x="4447" y="2551"/>
                  <a:ext cx="682" cy="140"/>
                </a:xfrm>
                <a:custGeom>
                  <a:avLst/>
                  <a:gdLst>
                    <a:gd name="T0" fmla="*/ 0 w 682"/>
                    <a:gd name="T1" fmla="*/ 21 h 140"/>
                    <a:gd name="T2" fmla="*/ 15 w 682"/>
                    <a:gd name="T3" fmla="*/ 38 h 140"/>
                    <a:gd name="T4" fmla="*/ 27 w 682"/>
                    <a:gd name="T5" fmla="*/ 50 h 140"/>
                    <a:gd name="T6" fmla="*/ 51 w 682"/>
                    <a:gd name="T7" fmla="*/ 66 h 140"/>
                    <a:gd name="T8" fmla="*/ 82 w 682"/>
                    <a:gd name="T9" fmla="*/ 77 h 140"/>
                    <a:gd name="T10" fmla="*/ 129 w 682"/>
                    <a:gd name="T11" fmla="*/ 90 h 140"/>
                    <a:gd name="T12" fmla="*/ 161 w 682"/>
                    <a:gd name="T13" fmla="*/ 100 h 140"/>
                    <a:gd name="T14" fmla="*/ 167 w 682"/>
                    <a:gd name="T15" fmla="*/ 101 h 140"/>
                    <a:gd name="T16" fmla="*/ 188 w 682"/>
                    <a:gd name="T17" fmla="*/ 98 h 140"/>
                    <a:gd name="T18" fmla="*/ 220 w 682"/>
                    <a:gd name="T19" fmla="*/ 88 h 140"/>
                    <a:gd name="T20" fmla="*/ 265 w 682"/>
                    <a:gd name="T21" fmla="*/ 69 h 140"/>
                    <a:gd name="T22" fmla="*/ 297 w 682"/>
                    <a:gd name="T23" fmla="*/ 52 h 140"/>
                    <a:gd name="T24" fmla="*/ 304 w 682"/>
                    <a:gd name="T25" fmla="*/ 47 h 140"/>
                    <a:gd name="T26" fmla="*/ 312 w 682"/>
                    <a:gd name="T27" fmla="*/ 40 h 140"/>
                    <a:gd name="T28" fmla="*/ 324 w 682"/>
                    <a:gd name="T29" fmla="*/ 36 h 140"/>
                    <a:gd name="T30" fmla="*/ 352 w 682"/>
                    <a:gd name="T31" fmla="*/ 30 h 140"/>
                    <a:gd name="T32" fmla="*/ 400 w 682"/>
                    <a:gd name="T33" fmla="*/ 27 h 140"/>
                    <a:gd name="T34" fmla="*/ 444 w 682"/>
                    <a:gd name="T35" fmla="*/ 34 h 140"/>
                    <a:gd name="T36" fmla="*/ 533 w 682"/>
                    <a:gd name="T37" fmla="*/ 45 h 140"/>
                    <a:gd name="T38" fmla="*/ 550 w 682"/>
                    <a:gd name="T39" fmla="*/ 48 h 140"/>
                    <a:gd name="T40" fmla="*/ 572 w 682"/>
                    <a:gd name="T41" fmla="*/ 55 h 140"/>
                    <a:gd name="T42" fmla="*/ 577 w 682"/>
                    <a:gd name="T43" fmla="*/ 68 h 140"/>
                    <a:gd name="T44" fmla="*/ 586 w 682"/>
                    <a:gd name="T45" fmla="*/ 82 h 140"/>
                    <a:gd name="T46" fmla="*/ 598 w 682"/>
                    <a:gd name="T47" fmla="*/ 92 h 140"/>
                    <a:gd name="T48" fmla="*/ 607 w 682"/>
                    <a:gd name="T49" fmla="*/ 99 h 140"/>
                    <a:gd name="T50" fmla="*/ 618 w 682"/>
                    <a:gd name="T51" fmla="*/ 105 h 140"/>
                    <a:gd name="T52" fmla="*/ 631 w 682"/>
                    <a:gd name="T53" fmla="*/ 111 h 140"/>
                    <a:gd name="T54" fmla="*/ 647 w 682"/>
                    <a:gd name="T55" fmla="*/ 128 h 140"/>
                    <a:gd name="T56" fmla="*/ 662 w 682"/>
                    <a:gd name="T57" fmla="*/ 136 h 140"/>
                    <a:gd name="T58" fmla="*/ 673 w 682"/>
                    <a:gd name="T59" fmla="*/ 139 h 140"/>
                    <a:gd name="T60" fmla="*/ 682 w 682"/>
                    <a:gd name="T61" fmla="*/ 115 h 140"/>
                    <a:gd name="T62" fmla="*/ 679 w 682"/>
                    <a:gd name="T63" fmla="*/ 114 h 140"/>
                    <a:gd name="T64" fmla="*/ 665 w 682"/>
                    <a:gd name="T65" fmla="*/ 107 h 140"/>
                    <a:gd name="T66" fmla="*/ 649 w 682"/>
                    <a:gd name="T67" fmla="*/ 92 h 140"/>
                    <a:gd name="T68" fmla="*/ 645 w 682"/>
                    <a:gd name="T69" fmla="*/ 88 h 140"/>
                    <a:gd name="T70" fmla="*/ 629 w 682"/>
                    <a:gd name="T71" fmla="*/ 81 h 140"/>
                    <a:gd name="T72" fmla="*/ 619 w 682"/>
                    <a:gd name="T73" fmla="*/ 75 h 140"/>
                    <a:gd name="T74" fmla="*/ 612 w 682"/>
                    <a:gd name="T75" fmla="*/ 69 h 140"/>
                    <a:gd name="T76" fmla="*/ 600 w 682"/>
                    <a:gd name="T77" fmla="*/ 55 h 140"/>
                    <a:gd name="T78" fmla="*/ 599 w 682"/>
                    <a:gd name="T79" fmla="*/ 53 h 140"/>
                    <a:gd name="T80" fmla="*/ 594 w 682"/>
                    <a:gd name="T81" fmla="*/ 39 h 140"/>
                    <a:gd name="T82" fmla="*/ 589 w 682"/>
                    <a:gd name="T83" fmla="*/ 33 h 140"/>
                    <a:gd name="T84" fmla="*/ 581 w 682"/>
                    <a:gd name="T85" fmla="*/ 28 h 140"/>
                    <a:gd name="T86" fmla="*/ 560 w 682"/>
                    <a:gd name="T87" fmla="*/ 24 h 140"/>
                    <a:gd name="T88" fmla="*/ 533 w 682"/>
                    <a:gd name="T89" fmla="*/ 19 h 140"/>
                    <a:gd name="T90" fmla="*/ 444 w 682"/>
                    <a:gd name="T91" fmla="*/ 8 h 140"/>
                    <a:gd name="T92" fmla="*/ 399 w 682"/>
                    <a:gd name="T93" fmla="*/ 1 h 140"/>
                    <a:gd name="T94" fmla="*/ 352 w 682"/>
                    <a:gd name="T95" fmla="*/ 4 h 140"/>
                    <a:gd name="T96" fmla="*/ 325 w 682"/>
                    <a:gd name="T97" fmla="*/ 8 h 140"/>
                    <a:gd name="T98" fmla="*/ 303 w 682"/>
                    <a:gd name="T99" fmla="*/ 15 h 140"/>
                    <a:gd name="T100" fmla="*/ 298 w 682"/>
                    <a:gd name="T101" fmla="*/ 18 h 140"/>
                    <a:gd name="T102" fmla="*/ 289 w 682"/>
                    <a:gd name="T103" fmla="*/ 24 h 140"/>
                    <a:gd name="T104" fmla="*/ 286 w 682"/>
                    <a:gd name="T105" fmla="*/ 28 h 140"/>
                    <a:gd name="T106" fmla="*/ 255 w 682"/>
                    <a:gd name="T107" fmla="*/ 44 h 140"/>
                    <a:gd name="T108" fmla="*/ 209 w 682"/>
                    <a:gd name="T109" fmla="*/ 64 h 140"/>
                    <a:gd name="T110" fmla="*/ 180 w 682"/>
                    <a:gd name="T111" fmla="*/ 72 h 140"/>
                    <a:gd name="T112" fmla="*/ 155 w 682"/>
                    <a:gd name="T113" fmla="*/ 71 h 140"/>
                    <a:gd name="T114" fmla="*/ 107 w 682"/>
                    <a:gd name="T115" fmla="*/ 57 h 140"/>
                    <a:gd name="T116" fmla="*/ 76 w 682"/>
                    <a:gd name="T117" fmla="*/ 48 h 140"/>
                    <a:gd name="T118" fmla="*/ 49 w 682"/>
                    <a:gd name="T119" fmla="*/ 35 h 140"/>
                    <a:gd name="T120" fmla="*/ 41 w 682"/>
                    <a:gd name="T121" fmla="*/ 28 h 140"/>
                    <a:gd name="T122" fmla="*/ 25 w 682"/>
                    <a:gd name="T123" fmla="*/ 9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91" name="Rectangle 112"/>
                <p:cNvSpPr>
                  <a:spLocks noChangeArrowheads="1"/>
                </p:cNvSpPr>
                <p:nvPr/>
              </p:nvSpPr>
              <p:spPr bwMode="auto">
                <a:xfrm rot="420000">
                  <a:off x="5113" y="2603"/>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grpSp>
        <p:grpSp>
          <p:nvGrpSpPr>
            <p:cNvPr id="23580" name="Group 60"/>
            <p:cNvGrpSpPr>
              <a:grpSpLocks/>
            </p:cNvGrpSpPr>
            <p:nvPr/>
          </p:nvGrpSpPr>
          <p:grpSpPr bwMode="auto">
            <a:xfrm>
              <a:off x="3154363" y="3421063"/>
              <a:ext cx="1112837" cy="1174750"/>
              <a:chOff x="6858000" y="3124200"/>
              <a:chExt cx="1112838" cy="1174750"/>
            </a:xfrm>
          </p:grpSpPr>
          <p:sp>
            <p:nvSpPr>
              <p:cNvPr id="23583" name="Freeform 117"/>
              <p:cNvSpPr>
                <a:spLocks/>
              </p:cNvSpPr>
              <p:nvPr/>
            </p:nvSpPr>
            <p:spPr bwMode="auto">
              <a:xfrm rot="-3799982">
                <a:off x="7030244" y="3518694"/>
                <a:ext cx="836613" cy="193675"/>
              </a:xfrm>
              <a:custGeom>
                <a:avLst/>
                <a:gdLst>
                  <a:gd name="T0" fmla="*/ 0 w 682"/>
                  <a:gd name="T1" fmla="*/ 2147483647 h 140"/>
                  <a:gd name="T2" fmla="*/ 2147483647 w 682"/>
                  <a:gd name="T3" fmla="*/ 2147483647 h 140"/>
                  <a:gd name="T4" fmla="*/ 2147483647 w 682"/>
                  <a:gd name="T5" fmla="*/ 2147483647 h 140"/>
                  <a:gd name="T6" fmla="*/ 2147483647 w 682"/>
                  <a:gd name="T7" fmla="*/ 2147483647 h 140"/>
                  <a:gd name="T8" fmla="*/ 2147483647 w 682"/>
                  <a:gd name="T9" fmla="*/ 2147483647 h 140"/>
                  <a:gd name="T10" fmla="*/ 2147483647 w 682"/>
                  <a:gd name="T11" fmla="*/ 2147483647 h 140"/>
                  <a:gd name="T12" fmla="*/ 2147483647 w 682"/>
                  <a:gd name="T13" fmla="*/ 2147483647 h 140"/>
                  <a:gd name="T14" fmla="*/ 2147483647 w 682"/>
                  <a:gd name="T15" fmla="*/ 2147483647 h 140"/>
                  <a:gd name="T16" fmla="*/ 2147483647 w 682"/>
                  <a:gd name="T17" fmla="*/ 2147483647 h 140"/>
                  <a:gd name="T18" fmla="*/ 2147483647 w 682"/>
                  <a:gd name="T19" fmla="*/ 2147483647 h 140"/>
                  <a:gd name="T20" fmla="*/ 2147483647 w 682"/>
                  <a:gd name="T21" fmla="*/ 2147483647 h 140"/>
                  <a:gd name="T22" fmla="*/ 2147483647 w 682"/>
                  <a:gd name="T23" fmla="*/ 2147483647 h 140"/>
                  <a:gd name="T24" fmla="*/ 2147483647 w 682"/>
                  <a:gd name="T25" fmla="*/ 2147483647 h 140"/>
                  <a:gd name="T26" fmla="*/ 2147483647 w 682"/>
                  <a:gd name="T27" fmla="*/ 2147483647 h 140"/>
                  <a:gd name="T28" fmla="*/ 2147483647 w 682"/>
                  <a:gd name="T29" fmla="*/ 2147483647 h 140"/>
                  <a:gd name="T30" fmla="*/ 2147483647 w 682"/>
                  <a:gd name="T31" fmla="*/ 2147483647 h 140"/>
                  <a:gd name="T32" fmla="*/ 2147483647 w 682"/>
                  <a:gd name="T33" fmla="*/ 2147483647 h 140"/>
                  <a:gd name="T34" fmla="*/ 2147483647 w 682"/>
                  <a:gd name="T35" fmla="*/ 2147483647 h 140"/>
                  <a:gd name="T36" fmla="*/ 2147483647 w 682"/>
                  <a:gd name="T37" fmla="*/ 2147483647 h 140"/>
                  <a:gd name="T38" fmla="*/ 2147483647 w 682"/>
                  <a:gd name="T39" fmla="*/ 2147483647 h 140"/>
                  <a:gd name="T40" fmla="*/ 2147483647 w 682"/>
                  <a:gd name="T41" fmla="*/ 2147483647 h 140"/>
                  <a:gd name="T42" fmla="*/ 2147483647 w 682"/>
                  <a:gd name="T43" fmla="*/ 2147483647 h 140"/>
                  <a:gd name="T44" fmla="*/ 2147483647 w 682"/>
                  <a:gd name="T45" fmla="*/ 2147483647 h 140"/>
                  <a:gd name="T46" fmla="*/ 2147483647 w 682"/>
                  <a:gd name="T47" fmla="*/ 2147483647 h 140"/>
                  <a:gd name="T48" fmla="*/ 2147483647 w 682"/>
                  <a:gd name="T49" fmla="*/ 2147483647 h 140"/>
                  <a:gd name="T50" fmla="*/ 2147483647 w 682"/>
                  <a:gd name="T51" fmla="*/ 2147483647 h 140"/>
                  <a:gd name="T52" fmla="*/ 2147483647 w 682"/>
                  <a:gd name="T53" fmla="*/ 2147483647 h 140"/>
                  <a:gd name="T54" fmla="*/ 2147483647 w 682"/>
                  <a:gd name="T55" fmla="*/ 2147483647 h 140"/>
                  <a:gd name="T56" fmla="*/ 2147483647 w 682"/>
                  <a:gd name="T57" fmla="*/ 2147483647 h 140"/>
                  <a:gd name="T58" fmla="*/ 2147483647 w 682"/>
                  <a:gd name="T59" fmla="*/ 2147483647 h 140"/>
                  <a:gd name="T60" fmla="*/ 2147483647 w 682"/>
                  <a:gd name="T61" fmla="*/ 2147483647 h 140"/>
                  <a:gd name="T62" fmla="*/ 2147483647 w 682"/>
                  <a:gd name="T63" fmla="*/ 2147483647 h 140"/>
                  <a:gd name="T64" fmla="*/ 2147483647 w 682"/>
                  <a:gd name="T65" fmla="*/ 2147483647 h 140"/>
                  <a:gd name="T66" fmla="*/ 2147483647 w 682"/>
                  <a:gd name="T67" fmla="*/ 2147483647 h 140"/>
                  <a:gd name="T68" fmla="*/ 2147483647 w 682"/>
                  <a:gd name="T69" fmla="*/ 2147483647 h 140"/>
                  <a:gd name="T70" fmla="*/ 2147483647 w 682"/>
                  <a:gd name="T71" fmla="*/ 2147483647 h 140"/>
                  <a:gd name="T72" fmla="*/ 2147483647 w 682"/>
                  <a:gd name="T73" fmla="*/ 2147483647 h 140"/>
                  <a:gd name="T74" fmla="*/ 2147483647 w 682"/>
                  <a:gd name="T75" fmla="*/ 2147483647 h 140"/>
                  <a:gd name="T76" fmla="*/ 2147483647 w 682"/>
                  <a:gd name="T77" fmla="*/ 2147483647 h 140"/>
                  <a:gd name="T78" fmla="*/ 2147483647 w 682"/>
                  <a:gd name="T79" fmla="*/ 2147483647 h 140"/>
                  <a:gd name="T80" fmla="*/ 2147483647 w 682"/>
                  <a:gd name="T81" fmla="*/ 2147483647 h 140"/>
                  <a:gd name="T82" fmla="*/ 2147483647 w 682"/>
                  <a:gd name="T83" fmla="*/ 2147483647 h 140"/>
                  <a:gd name="T84" fmla="*/ 2147483647 w 682"/>
                  <a:gd name="T85" fmla="*/ 2147483647 h 140"/>
                  <a:gd name="T86" fmla="*/ 2147483647 w 682"/>
                  <a:gd name="T87" fmla="*/ 2147483647 h 140"/>
                  <a:gd name="T88" fmla="*/ 2147483647 w 682"/>
                  <a:gd name="T89" fmla="*/ 2147483647 h 140"/>
                  <a:gd name="T90" fmla="*/ 2147483647 w 682"/>
                  <a:gd name="T91" fmla="*/ 2147483647 h 140"/>
                  <a:gd name="T92" fmla="*/ 2147483647 w 682"/>
                  <a:gd name="T93" fmla="*/ 2147483647 h 140"/>
                  <a:gd name="T94" fmla="*/ 2147483647 w 682"/>
                  <a:gd name="T95" fmla="*/ 2147483647 h 140"/>
                  <a:gd name="T96" fmla="*/ 2147483647 w 682"/>
                  <a:gd name="T97" fmla="*/ 2147483647 h 140"/>
                  <a:gd name="T98" fmla="*/ 2147483647 w 682"/>
                  <a:gd name="T99" fmla="*/ 2147483647 h 140"/>
                  <a:gd name="T100" fmla="*/ 2147483647 w 682"/>
                  <a:gd name="T101" fmla="*/ 2147483647 h 140"/>
                  <a:gd name="T102" fmla="*/ 2147483647 w 682"/>
                  <a:gd name="T103" fmla="*/ 2147483647 h 140"/>
                  <a:gd name="T104" fmla="*/ 2147483647 w 682"/>
                  <a:gd name="T105" fmla="*/ 2147483647 h 140"/>
                  <a:gd name="T106" fmla="*/ 2147483647 w 682"/>
                  <a:gd name="T107" fmla="*/ 2147483647 h 140"/>
                  <a:gd name="T108" fmla="*/ 2147483647 w 682"/>
                  <a:gd name="T109" fmla="*/ 2147483647 h 140"/>
                  <a:gd name="T110" fmla="*/ 2147483647 w 682"/>
                  <a:gd name="T111" fmla="*/ 2147483647 h 140"/>
                  <a:gd name="T112" fmla="*/ 2147483647 w 682"/>
                  <a:gd name="T113" fmla="*/ 2147483647 h 140"/>
                  <a:gd name="T114" fmla="*/ 2147483647 w 682"/>
                  <a:gd name="T115" fmla="*/ 2147483647 h 140"/>
                  <a:gd name="T116" fmla="*/ 2147483647 w 682"/>
                  <a:gd name="T117" fmla="*/ 2147483647 h 140"/>
                  <a:gd name="T118" fmla="*/ 2147483647 w 682"/>
                  <a:gd name="T119" fmla="*/ 2147483647 h 140"/>
                  <a:gd name="T120" fmla="*/ 2147483647 w 682"/>
                  <a:gd name="T121" fmla="*/ 2147483647 h 140"/>
                  <a:gd name="T122" fmla="*/ 2147483647 w 682"/>
                  <a:gd name="T123" fmla="*/ 2147483647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84" name="Rectangle 118"/>
              <p:cNvSpPr>
                <a:spLocks noChangeArrowheads="1"/>
              </p:cNvSpPr>
              <p:nvPr/>
            </p:nvSpPr>
            <p:spPr bwMode="auto">
              <a:xfrm rot="-3379982">
                <a:off x="7712075" y="3032125"/>
                <a:ext cx="166688" cy="350838"/>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sp>
            <p:nvSpPr>
              <p:cNvPr id="23585" name="Text Box 120"/>
              <p:cNvSpPr txBox="1">
                <a:spLocks noChangeArrowheads="1"/>
              </p:cNvSpPr>
              <p:nvPr/>
            </p:nvSpPr>
            <p:spPr bwMode="auto">
              <a:xfrm rot="-3799982">
                <a:off x="6918325" y="3902075"/>
                <a:ext cx="336550" cy="457200"/>
              </a:xfrm>
              <a:prstGeom prst="rect">
                <a:avLst/>
              </a:prstGeom>
              <a:noFill/>
              <a:ln w="9525">
                <a:noFill/>
                <a:miter lim="800000"/>
                <a:headEnd/>
                <a:tailEnd/>
              </a:ln>
            </p:spPr>
            <p:txBody>
              <a:bodyPr wrap="none">
                <a:prstTxWarp prst="textNoShape">
                  <a:avLst/>
                </a:prstTxWarp>
                <a:spAutoFit/>
              </a:bodyPr>
              <a:lstStyle/>
              <a:p>
                <a:r>
                  <a:rPr lang="en-US"/>
                  <a:t>*</a:t>
                </a:r>
              </a:p>
            </p:txBody>
          </p:sp>
          <p:sp>
            <p:nvSpPr>
              <p:cNvPr id="23586" name="Rectangle 133"/>
              <p:cNvSpPr>
                <a:spLocks noChangeArrowheads="1"/>
              </p:cNvSpPr>
              <p:nvPr/>
            </p:nvSpPr>
            <p:spPr bwMode="auto">
              <a:xfrm rot="-3379982">
                <a:off x="7056438" y="3794125"/>
                <a:ext cx="166688" cy="350837"/>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cxnSp>
          <p:nvCxnSpPr>
            <p:cNvPr id="23581" name="Straight Arrow Connector 59"/>
            <p:cNvCxnSpPr>
              <a:cxnSpLocks noChangeShapeType="1"/>
            </p:cNvCxnSpPr>
            <p:nvPr/>
          </p:nvCxnSpPr>
          <p:spPr bwMode="auto">
            <a:xfrm>
              <a:off x="381000" y="4191000"/>
              <a:ext cx="1219200" cy="1588"/>
            </a:xfrm>
            <a:prstGeom prst="straightConnector1">
              <a:avLst/>
            </a:prstGeom>
            <a:noFill/>
            <a:ln w="38100">
              <a:solidFill>
                <a:srgbClr val="800000"/>
              </a:solidFill>
              <a:round/>
              <a:headEnd/>
              <a:tailEnd type="arrow" w="med" len="med"/>
            </a:ln>
          </p:spPr>
        </p:cxnSp>
      </p:grpSp>
      <p:grpSp>
        <p:nvGrpSpPr>
          <p:cNvPr id="73" name="Group 72"/>
          <p:cNvGrpSpPr/>
          <p:nvPr/>
        </p:nvGrpSpPr>
        <p:grpSpPr>
          <a:xfrm>
            <a:off x="4953000" y="3962400"/>
            <a:ext cx="4191000" cy="1752600"/>
            <a:chOff x="4953000" y="3962400"/>
            <a:chExt cx="4191000" cy="1752600"/>
          </a:xfrm>
        </p:grpSpPr>
        <p:grpSp>
          <p:nvGrpSpPr>
            <p:cNvPr id="23577" name="Group 92"/>
            <p:cNvGrpSpPr>
              <a:grpSpLocks/>
            </p:cNvGrpSpPr>
            <p:nvPr/>
          </p:nvGrpSpPr>
          <p:grpSpPr bwMode="auto">
            <a:xfrm>
              <a:off x="6705600" y="3962400"/>
              <a:ext cx="1654175" cy="1189038"/>
              <a:chOff x="4024" y="2711"/>
              <a:chExt cx="1042" cy="749"/>
            </a:xfrm>
          </p:grpSpPr>
          <p:sp>
            <p:nvSpPr>
              <p:cNvPr id="23592" name="Freeform 59"/>
              <p:cNvSpPr>
                <a:spLocks/>
              </p:cNvSpPr>
              <p:nvPr/>
            </p:nvSpPr>
            <p:spPr bwMode="auto">
              <a:xfrm>
                <a:off x="4024" y="2971"/>
                <a:ext cx="323" cy="135"/>
              </a:xfrm>
              <a:custGeom>
                <a:avLst/>
                <a:gdLst>
                  <a:gd name="T0" fmla="*/ 21 w 323"/>
                  <a:gd name="T1" fmla="*/ 135 h 135"/>
                  <a:gd name="T2" fmla="*/ 27 w 323"/>
                  <a:gd name="T3" fmla="*/ 120 h 135"/>
                  <a:gd name="T4" fmla="*/ 29 w 323"/>
                  <a:gd name="T5" fmla="*/ 111 h 135"/>
                  <a:gd name="T6" fmla="*/ 33 w 323"/>
                  <a:gd name="T7" fmla="*/ 108 h 135"/>
                  <a:gd name="T8" fmla="*/ 42 w 323"/>
                  <a:gd name="T9" fmla="*/ 103 h 135"/>
                  <a:gd name="T10" fmla="*/ 52 w 323"/>
                  <a:gd name="T11" fmla="*/ 96 h 135"/>
                  <a:gd name="T12" fmla="*/ 59 w 323"/>
                  <a:gd name="T13" fmla="*/ 90 h 135"/>
                  <a:gd name="T14" fmla="*/ 84 w 323"/>
                  <a:gd name="T15" fmla="*/ 67 h 135"/>
                  <a:gd name="T16" fmla="*/ 99 w 323"/>
                  <a:gd name="T17" fmla="*/ 51 h 135"/>
                  <a:gd name="T18" fmla="*/ 108 w 323"/>
                  <a:gd name="T19" fmla="*/ 40 h 135"/>
                  <a:gd name="T20" fmla="*/ 112 w 323"/>
                  <a:gd name="T21" fmla="*/ 35 h 135"/>
                  <a:gd name="T22" fmla="*/ 116 w 323"/>
                  <a:gd name="T23" fmla="*/ 32 h 135"/>
                  <a:gd name="T24" fmla="*/ 126 w 323"/>
                  <a:gd name="T25" fmla="*/ 29 h 135"/>
                  <a:gd name="T26" fmla="*/ 143 w 323"/>
                  <a:gd name="T27" fmla="*/ 25 h 135"/>
                  <a:gd name="T28" fmla="*/ 154 w 323"/>
                  <a:gd name="T29" fmla="*/ 22 h 135"/>
                  <a:gd name="T30" fmla="*/ 168 w 323"/>
                  <a:gd name="T31" fmla="*/ 22 h 135"/>
                  <a:gd name="T32" fmla="*/ 191 w 323"/>
                  <a:gd name="T33" fmla="*/ 23 h 135"/>
                  <a:gd name="T34" fmla="*/ 234 w 323"/>
                  <a:gd name="T35" fmla="*/ 27 h 135"/>
                  <a:gd name="T36" fmla="*/ 261 w 323"/>
                  <a:gd name="T37" fmla="*/ 32 h 135"/>
                  <a:gd name="T38" fmla="*/ 283 w 323"/>
                  <a:gd name="T39" fmla="*/ 38 h 135"/>
                  <a:gd name="T40" fmla="*/ 298 w 323"/>
                  <a:gd name="T41" fmla="*/ 46 h 135"/>
                  <a:gd name="T42" fmla="*/ 300 w 323"/>
                  <a:gd name="T43" fmla="*/ 52 h 135"/>
                  <a:gd name="T44" fmla="*/ 302 w 323"/>
                  <a:gd name="T45" fmla="*/ 53 h 135"/>
                  <a:gd name="T46" fmla="*/ 323 w 323"/>
                  <a:gd name="T47" fmla="*/ 52 h 135"/>
                  <a:gd name="T48" fmla="*/ 321 w 323"/>
                  <a:gd name="T49" fmla="*/ 40 h 135"/>
                  <a:gd name="T50" fmla="*/ 314 w 323"/>
                  <a:gd name="T51" fmla="*/ 30 h 135"/>
                  <a:gd name="T52" fmla="*/ 302 w 323"/>
                  <a:gd name="T53" fmla="*/ 22 h 135"/>
                  <a:gd name="T54" fmla="*/ 280 w 323"/>
                  <a:gd name="T55" fmla="*/ 14 h 135"/>
                  <a:gd name="T56" fmla="*/ 263 w 323"/>
                  <a:gd name="T57" fmla="*/ 9 h 135"/>
                  <a:gd name="T58" fmla="*/ 234 w 323"/>
                  <a:gd name="T59" fmla="*/ 5 h 135"/>
                  <a:gd name="T60" fmla="*/ 191 w 323"/>
                  <a:gd name="T61" fmla="*/ 1 h 135"/>
                  <a:gd name="T62" fmla="*/ 168 w 323"/>
                  <a:gd name="T63" fmla="*/ 0 h 135"/>
                  <a:gd name="T64" fmla="*/ 154 w 323"/>
                  <a:gd name="T65" fmla="*/ 0 h 135"/>
                  <a:gd name="T66" fmla="*/ 151 w 323"/>
                  <a:gd name="T67" fmla="*/ 0 h 135"/>
                  <a:gd name="T68" fmla="*/ 135 w 323"/>
                  <a:gd name="T69" fmla="*/ 5 h 135"/>
                  <a:gd name="T70" fmla="*/ 117 w 323"/>
                  <a:gd name="T71" fmla="*/ 8 h 135"/>
                  <a:gd name="T72" fmla="*/ 108 w 323"/>
                  <a:gd name="T73" fmla="*/ 11 h 135"/>
                  <a:gd name="T74" fmla="*/ 101 w 323"/>
                  <a:gd name="T75" fmla="*/ 15 h 135"/>
                  <a:gd name="T76" fmla="*/ 94 w 323"/>
                  <a:gd name="T77" fmla="*/ 21 h 135"/>
                  <a:gd name="T78" fmla="*/ 88 w 323"/>
                  <a:gd name="T79" fmla="*/ 29 h 135"/>
                  <a:gd name="T80" fmla="*/ 77 w 323"/>
                  <a:gd name="T81" fmla="*/ 42 h 135"/>
                  <a:gd name="T82" fmla="*/ 57 w 323"/>
                  <a:gd name="T83" fmla="*/ 61 h 135"/>
                  <a:gd name="T84" fmla="*/ 44 w 323"/>
                  <a:gd name="T85" fmla="*/ 73 h 135"/>
                  <a:gd name="T86" fmla="*/ 30 w 323"/>
                  <a:gd name="T87" fmla="*/ 84 h 135"/>
                  <a:gd name="T88" fmla="*/ 29 w 323"/>
                  <a:gd name="T89" fmla="*/ 85 h 135"/>
                  <a:gd name="T90" fmla="*/ 20 w 323"/>
                  <a:gd name="T91" fmla="*/ 90 h 135"/>
                  <a:gd name="T92" fmla="*/ 14 w 323"/>
                  <a:gd name="T93" fmla="*/ 93 h 135"/>
                  <a:gd name="T94" fmla="*/ 10 w 323"/>
                  <a:gd name="T95" fmla="*/ 99 h 135"/>
                  <a:gd name="T96" fmla="*/ 8 w 323"/>
                  <a:gd name="T97" fmla="*/ 102 h 135"/>
                  <a:gd name="T98" fmla="*/ 6 w 323"/>
                  <a:gd name="T99" fmla="*/ 112 h 135"/>
                  <a:gd name="T100" fmla="*/ 0 w 323"/>
                  <a:gd name="T101" fmla="*/ 128 h 135"/>
                  <a:gd name="T102" fmla="*/ 299 w 323"/>
                  <a:gd name="T103" fmla="*/ 49 h 135"/>
                  <a:gd name="T104" fmla="*/ 299 w 323"/>
                  <a:gd name="T105" fmla="*/ 49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35"/>
                  <a:gd name="T161" fmla="*/ 323 w 323"/>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35">
                    <a:moveTo>
                      <a:pt x="0" y="128"/>
                    </a:moveTo>
                    <a:lnTo>
                      <a:pt x="21" y="135"/>
                    </a:lnTo>
                    <a:lnTo>
                      <a:pt x="24" y="127"/>
                    </a:lnTo>
                    <a:lnTo>
                      <a:pt x="27" y="120"/>
                    </a:lnTo>
                    <a:lnTo>
                      <a:pt x="28" y="115"/>
                    </a:lnTo>
                    <a:lnTo>
                      <a:pt x="29" y="111"/>
                    </a:lnTo>
                    <a:lnTo>
                      <a:pt x="30" y="110"/>
                    </a:lnTo>
                    <a:lnTo>
                      <a:pt x="33" y="108"/>
                    </a:lnTo>
                    <a:lnTo>
                      <a:pt x="37" y="106"/>
                    </a:lnTo>
                    <a:lnTo>
                      <a:pt x="42" y="103"/>
                    </a:lnTo>
                    <a:lnTo>
                      <a:pt x="46" y="100"/>
                    </a:lnTo>
                    <a:lnTo>
                      <a:pt x="52" y="96"/>
                    </a:lnTo>
                    <a:lnTo>
                      <a:pt x="59" y="90"/>
                    </a:lnTo>
                    <a:lnTo>
                      <a:pt x="73" y="77"/>
                    </a:lnTo>
                    <a:lnTo>
                      <a:pt x="84" y="67"/>
                    </a:lnTo>
                    <a:lnTo>
                      <a:pt x="93" y="58"/>
                    </a:lnTo>
                    <a:lnTo>
                      <a:pt x="99" y="51"/>
                    </a:lnTo>
                    <a:lnTo>
                      <a:pt x="104" y="45"/>
                    </a:lnTo>
                    <a:lnTo>
                      <a:pt x="108" y="40"/>
                    </a:lnTo>
                    <a:lnTo>
                      <a:pt x="110" y="37"/>
                    </a:lnTo>
                    <a:lnTo>
                      <a:pt x="112" y="35"/>
                    </a:lnTo>
                    <a:lnTo>
                      <a:pt x="115" y="32"/>
                    </a:lnTo>
                    <a:lnTo>
                      <a:pt x="116" y="32"/>
                    </a:lnTo>
                    <a:lnTo>
                      <a:pt x="121" y="30"/>
                    </a:lnTo>
                    <a:lnTo>
                      <a:pt x="126" y="29"/>
                    </a:lnTo>
                    <a:lnTo>
                      <a:pt x="133" y="27"/>
                    </a:lnTo>
                    <a:lnTo>
                      <a:pt x="143" y="25"/>
                    </a:lnTo>
                    <a:lnTo>
                      <a:pt x="152" y="22"/>
                    </a:lnTo>
                    <a:lnTo>
                      <a:pt x="154" y="22"/>
                    </a:lnTo>
                    <a:lnTo>
                      <a:pt x="159" y="22"/>
                    </a:lnTo>
                    <a:lnTo>
                      <a:pt x="168" y="22"/>
                    </a:lnTo>
                    <a:lnTo>
                      <a:pt x="179" y="23"/>
                    </a:lnTo>
                    <a:lnTo>
                      <a:pt x="191" y="23"/>
                    </a:lnTo>
                    <a:lnTo>
                      <a:pt x="204" y="24"/>
                    </a:lnTo>
                    <a:lnTo>
                      <a:pt x="234" y="27"/>
                    </a:lnTo>
                    <a:lnTo>
                      <a:pt x="249" y="30"/>
                    </a:lnTo>
                    <a:lnTo>
                      <a:pt x="261" y="32"/>
                    </a:lnTo>
                    <a:lnTo>
                      <a:pt x="271" y="35"/>
                    </a:lnTo>
                    <a:lnTo>
                      <a:pt x="283" y="38"/>
                    </a:lnTo>
                    <a:lnTo>
                      <a:pt x="292" y="42"/>
                    </a:lnTo>
                    <a:lnTo>
                      <a:pt x="298" y="46"/>
                    </a:lnTo>
                    <a:lnTo>
                      <a:pt x="300" y="50"/>
                    </a:lnTo>
                    <a:lnTo>
                      <a:pt x="300" y="52"/>
                    </a:lnTo>
                    <a:lnTo>
                      <a:pt x="301" y="52"/>
                    </a:lnTo>
                    <a:lnTo>
                      <a:pt x="302" y="53"/>
                    </a:lnTo>
                    <a:lnTo>
                      <a:pt x="303" y="52"/>
                    </a:lnTo>
                    <a:lnTo>
                      <a:pt x="323" y="52"/>
                    </a:lnTo>
                    <a:lnTo>
                      <a:pt x="321" y="45"/>
                    </a:lnTo>
                    <a:lnTo>
                      <a:pt x="321" y="40"/>
                    </a:lnTo>
                    <a:lnTo>
                      <a:pt x="318" y="37"/>
                    </a:lnTo>
                    <a:lnTo>
                      <a:pt x="314" y="30"/>
                    </a:lnTo>
                    <a:lnTo>
                      <a:pt x="306" y="24"/>
                    </a:lnTo>
                    <a:lnTo>
                      <a:pt x="302" y="22"/>
                    </a:lnTo>
                    <a:lnTo>
                      <a:pt x="292" y="18"/>
                    </a:lnTo>
                    <a:lnTo>
                      <a:pt x="280" y="14"/>
                    </a:lnTo>
                    <a:lnTo>
                      <a:pt x="267" y="10"/>
                    </a:lnTo>
                    <a:lnTo>
                      <a:pt x="263" y="9"/>
                    </a:lnTo>
                    <a:lnTo>
                      <a:pt x="249" y="7"/>
                    </a:lnTo>
                    <a:lnTo>
                      <a:pt x="234" y="5"/>
                    </a:lnTo>
                    <a:lnTo>
                      <a:pt x="204" y="2"/>
                    </a:lnTo>
                    <a:lnTo>
                      <a:pt x="191" y="1"/>
                    </a:lnTo>
                    <a:lnTo>
                      <a:pt x="179" y="1"/>
                    </a:lnTo>
                    <a:lnTo>
                      <a:pt x="168" y="0"/>
                    </a:lnTo>
                    <a:lnTo>
                      <a:pt x="159" y="0"/>
                    </a:lnTo>
                    <a:lnTo>
                      <a:pt x="154" y="0"/>
                    </a:lnTo>
                    <a:lnTo>
                      <a:pt x="151" y="0"/>
                    </a:lnTo>
                    <a:lnTo>
                      <a:pt x="148" y="1"/>
                    </a:lnTo>
                    <a:lnTo>
                      <a:pt x="135" y="5"/>
                    </a:lnTo>
                    <a:lnTo>
                      <a:pt x="125" y="6"/>
                    </a:lnTo>
                    <a:lnTo>
                      <a:pt x="117" y="8"/>
                    </a:lnTo>
                    <a:lnTo>
                      <a:pt x="112" y="9"/>
                    </a:lnTo>
                    <a:lnTo>
                      <a:pt x="108" y="11"/>
                    </a:lnTo>
                    <a:lnTo>
                      <a:pt x="105" y="12"/>
                    </a:lnTo>
                    <a:lnTo>
                      <a:pt x="101" y="15"/>
                    </a:lnTo>
                    <a:lnTo>
                      <a:pt x="96" y="19"/>
                    </a:lnTo>
                    <a:lnTo>
                      <a:pt x="94" y="21"/>
                    </a:lnTo>
                    <a:lnTo>
                      <a:pt x="92" y="24"/>
                    </a:lnTo>
                    <a:lnTo>
                      <a:pt x="88" y="29"/>
                    </a:lnTo>
                    <a:lnTo>
                      <a:pt x="83" y="35"/>
                    </a:lnTo>
                    <a:lnTo>
                      <a:pt x="77" y="42"/>
                    </a:lnTo>
                    <a:lnTo>
                      <a:pt x="68" y="51"/>
                    </a:lnTo>
                    <a:lnTo>
                      <a:pt x="57" y="61"/>
                    </a:lnTo>
                    <a:lnTo>
                      <a:pt x="44" y="73"/>
                    </a:lnTo>
                    <a:lnTo>
                      <a:pt x="36" y="80"/>
                    </a:lnTo>
                    <a:lnTo>
                      <a:pt x="30" y="84"/>
                    </a:lnTo>
                    <a:lnTo>
                      <a:pt x="29" y="85"/>
                    </a:lnTo>
                    <a:lnTo>
                      <a:pt x="25" y="87"/>
                    </a:lnTo>
                    <a:lnTo>
                      <a:pt x="20" y="90"/>
                    </a:lnTo>
                    <a:lnTo>
                      <a:pt x="17" y="90"/>
                    </a:lnTo>
                    <a:lnTo>
                      <a:pt x="14" y="93"/>
                    </a:lnTo>
                    <a:lnTo>
                      <a:pt x="12" y="95"/>
                    </a:lnTo>
                    <a:lnTo>
                      <a:pt x="10" y="99"/>
                    </a:lnTo>
                    <a:lnTo>
                      <a:pt x="9" y="100"/>
                    </a:lnTo>
                    <a:lnTo>
                      <a:pt x="8" y="102"/>
                    </a:lnTo>
                    <a:lnTo>
                      <a:pt x="7" y="106"/>
                    </a:lnTo>
                    <a:lnTo>
                      <a:pt x="6" y="112"/>
                    </a:lnTo>
                    <a:lnTo>
                      <a:pt x="3" y="118"/>
                    </a:lnTo>
                    <a:lnTo>
                      <a:pt x="0" y="128"/>
                    </a:lnTo>
                    <a:lnTo>
                      <a:pt x="299" y="49"/>
                    </a:lnTo>
                    <a:lnTo>
                      <a:pt x="299" y="45"/>
                    </a:lnTo>
                    <a:lnTo>
                      <a:pt x="299" y="49"/>
                    </a:lnTo>
                    <a:lnTo>
                      <a:pt x="0" y="128"/>
                    </a:lnTo>
                    <a:close/>
                  </a:path>
                </a:pathLst>
              </a:custGeom>
              <a:solidFill>
                <a:srgbClr val="000000"/>
              </a:solidFill>
              <a:ln w="9525">
                <a:noFill/>
                <a:round/>
                <a:headEnd/>
                <a:tailEnd/>
              </a:ln>
            </p:spPr>
            <p:txBody>
              <a:bodyPr>
                <a:prstTxWarp prst="textNoShape">
                  <a:avLst/>
                </a:prstTxWarp>
              </a:bodyPr>
              <a:lstStyle/>
              <a:p>
                <a:endParaRPr lang="en-US"/>
              </a:p>
            </p:txBody>
          </p:sp>
          <p:sp>
            <p:nvSpPr>
              <p:cNvPr id="23593" name="Freeform 60"/>
              <p:cNvSpPr>
                <a:spLocks/>
              </p:cNvSpPr>
              <p:nvPr/>
            </p:nvSpPr>
            <p:spPr bwMode="auto">
              <a:xfrm>
                <a:off x="4328" y="2995"/>
                <a:ext cx="287" cy="99"/>
              </a:xfrm>
              <a:custGeom>
                <a:avLst/>
                <a:gdLst>
                  <a:gd name="T0" fmla="*/ 0 w 287"/>
                  <a:gd name="T1" fmla="*/ 36 h 99"/>
                  <a:gd name="T2" fmla="*/ 22 w 287"/>
                  <a:gd name="T3" fmla="*/ 55 h 99"/>
                  <a:gd name="T4" fmla="*/ 48 w 287"/>
                  <a:gd name="T5" fmla="*/ 75 h 99"/>
                  <a:gd name="T6" fmla="*/ 64 w 287"/>
                  <a:gd name="T7" fmla="*/ 86 h 99"/>
                  <a:gd name="T8" fmla="*/ 78 w 287"/>
                  <a:gd name="T9" fmla="*/ 95 h 99"/>
                  <a:gd name="T10" fmla="*/ 83 w 287"/>
                  <a:gd name="T11" fmla="*/ 98 h 99"/>
                  <a:gd name="T12" fmla="*/ 84 w 287"/>
                  <a:gd name="T13" fmla="*/ 98 h 99"/>
                  <a:gd name="T14" fmla="*/ 89 w 287"/>
                  <a:gd name="T15" fmla="*/ 99 h 99"/>
                  <a:gd name="T16" fmla="*/ 138 w 287"/>
                  <a:gd name="T17" fmla="*/ 96 h 99"/>
                  <a:gd name="T18" fmla="*/ 168 w 287"/>
                  <a:gd name="T19" fmla="*/ 93 h 99"/>
                  <a:gd name="T20" fmla="*/ 192 w 287"/>
                  <a:gd name="T21" fmla="*/ 90 h 99"/>
                  <a:gd name="T22" fmla="*/ 199 w 287"/>
                  <a:gd name="T23" fmla="*/ 85 h 99"/>
                  <a:gd name="T24" fmla="*/ 206 w 287"/>
                  <a:gd name="T25" fmla="*/ 77 h 99"/>
                  <a:gd name="T26" fmla="*/ 210 w 287"/>
                  <a:gd name="T27" fmla="*/ 70 h 99"/>
                  <a:gd name="T28" fmla="*/ 215 w 287"/>
                  <a:gd name="T29" fmla="*/ 67 h 99"/>
                  <a:gd name="T30" fmla="*/ 227 w 287"/>
                  <a:gd name="T31" fmla="*/ 62 h 99"/>
                  <a:gd name="T32" fmla="*/ 243 w 287"/>
                  <a:gd name="T33" fmla="*/ 59 h 99"/>
                  <a:gd name="T34" fmla="*/ 246 w 287"/>
                  <a:gd name="T35" fmla="*/ 56 h 99"/>
                  <a:gd name="T36" fmla="*/ 258 w 287"/>
                  <a:gd name="T37" fmla="*/ 45 h 99"/>
                  <a:gd name="T38" fmla="*/ 278 w 287"/>
                  <a:gd name="T39" fmla="*/ 25 h 99"/>
                  <a:gd name="T40" fmla="*/ 286 w 287"/>
                  <a:gd name="T41" fmla="*/ 17 h 99"/>
                  <a:gd name="T42" fmla="*/ 271 w 287"/>
                  <a:gd name="T43" fmla="*/ 0 h 99"/>
                  <a:gd name="T44" fmla="*/ 266 w 287"/>
                  <a:gd name="T45" fmla="*/ 4 h 99"/>
                  <a:gd name="T46" fmla="*/ 256 w 287"/>
                  <a:gd name="T47" fmla="*/ 15 h 99"/>
                  <a:gd name="T48" fmla="*/ 236 w 287"/>
                  <a:gd name="T49" fmla="*/ 35 h 99"/>
                  <a:gd name="T50" fmla="*/ 218 w 287"/>
                  <a:gd name="T51" fmla="*/ 42 h 99"/>
                  <a:gd name="T52" fmla="*/ 202 w 287"/>
                  <a:gd name="T53" fmla="*/ 48 h 99"/>
                  <a:gd name="T54" fmla="*/ 199 w 287"/>
                  <a:gd name="T55" fmla="*/ 52 h 99"/>
                  <a:gd name="T56" fmla="*/ 190 w 287"/>
                  <a:gd name="T57" fmla="*/ 61 h 99"/>
                  <a:gd name="T58" fmla="*/ 185 w 287"/>
                  <a:gd name="T59" fmla="*/ 68 h 99"/>
                  <a:gd name="T60" fmla="*/ 184 w 287"/>
                  <a:gd name="T61" fmla="*/ 68 h 99"/>
                  <a:gd name="T62" fmla="*/ 164 w 287"/>
                  <a:gd name="T63" fmla="*/ 72 h 99"/>
                  <a:gd name="T64" fmla="*/ 138 w 287"/>
                  <a:gd name="T65" fmla="*/ 74 h 99"/>
                  <a:gd name="T66" fmla="*/ 90 w 287"/>
                  <a:gd name="T67" fmla="*/ 76 h 99"/>
                  <a:gd name="T68" fmla="*/ 87 w 287"/>
                  <a:gd name="T69" fmla="*/ 75 h 99"/>
                  <a:gd name="T70" fmla="*/ 76 w 287"/>
                  <a:gd name="T71" fmla="*/ 67 h 99"/>
                  <a:gd name="T72" fmla="*/ 64 w 287"/>
                  <a:gd name="T73" fmla="*/ 59 h 99"/>
                  <a:gd name="T74" fmla="*/ 38 w 287"/>
                  <a:gd name="T75" fmla="*/ 39 h 99"/>
                  <a:gd name="T76" fmla="*/ 16 w 287"/>
                  <a:gd name="T77" fmla="*/ 20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99"/>
                  <a:gd name="T119" fmla="*/ 287 w 287"/>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99">
                    <a:moveTo>
                      <a:pt x="16" y="20"/>
                    </a:moveTo>
                    <a:lnTo>
                      <a:pt x="0" y="36"/>
                    </a:lnTo>
                    <a:lnTo>
                      <a:pt x="10" y="45"/>
                    </a:lnTo>
                    <a:lnTo>
                      <a:pt x="22" y="55"/>
                    </a:lnTo>
                    <a:lnTo>
                      <a:pt x="35" y="65"/>
                    </a:lnTo>
                    <a:lnTo>
                      <a:pt x="48" y="75"/>
                    </a:lnTo>
                    <a:lnTo>
                      <a:pt x="60" y="83"/>
                    </a:lnTo>
                    <a:lnTo>
                      <a:pt x="64" y="86"/>
                    </a:lnTo>
                    <a:lnTo>
                      <a:pt x="74" y="92"/>
                    </a:lnTo>
                    <a:lnTo>
                      <a:pt x="78" y="95"/>
                    </a:lnTo>
                    <a:lnTo>
                      <a:pt x="81" y="97"/>
                    </a:lnTo>
                    <a:lnTo>
                      <a:pt x="83" y="98"/>
                    </a:lnTo>
                    <a:lnTo>
                      <a:pt x="82" y="97"/>
                    </a:lnTo>
                    <a:lnTo>
                      <a:pt x="84" y="98"/>
                    </a:lnTo>
                    <a:lnTo>
                      <a:pt x="88" y="99"/>
                    </a:lnTo>
                    <a:lnTo>
                      <a:pt x="89" y="99"/>
                    </a:lnTo>
                    <a:lnTo>
                      <a:pt x="113" y="97"/>
                    </a:lnTo>
                    <a:lnTo>
                      <a:pt x="138" y="96"/>
                    </a:lnTo>
                    <a:lnTo>
                      <a:pt x="164" y="94"/>
                    </a:lnTo>
                    <a:lnTo>
                      <a:pt x="168" y="93"/>
                    </a:lnTo>
                    <a:lnTo>
                      <a:pt x="191" y="90"/>
                    </a:lnTo>
                    <a:lnTo>
                      <a:pt x="192" y="90"/>
                    </a:lnTo>
                    <a:lnTo>
                      <a:pt x="196" y="88"/>
                    </a:lnTo>
                    <a:lnTo>
                      <a:pt x="199" y="85"/>
                    </a:lnTo>
                    <a:lnTo>
                      <a:pt x="202" y="83"/>
                    </a:lnTo>
                    <a:lnTo>
                      <a:pt x="206" y="77"/>
                    </a:lnTo>
                    <a:lnTo>
                      <a:pt x="211" y="71"/>
                    </a:lnTo>
                    <a:lnTo>
                      <a:pt x="210" y="70"/>
                    </a:lnTo>
                    <a:lnTo>
                      <a:pt x="214" y="68"/>
                    </a:lnTo>
                    <a:lnTo>
                      <a:pt x="215" y="67"/>
                    </a:lnTo>
                    <a:lnTo>
                      <a:pt x="219" y="65"/>
                    </a:lnTo>
                    <a:lnTo>
                      <a:pt x="227" y="62"/>
                    </a:lnTo>
                    <a:lnTo>
                      <a:pt x="241" y="60"/>
                    </a:lnTo>
                    <a:lnTo>
                      <a:pt x="243" y="59"/>
                    </a:lnTo>
                    <a:lnTo>
                      <a:pt x="246" y="57"/>
                    </a:lnTo>
                    <a:lnTo>
                      <a:pt x="246" y="56"/>
                    </a:lnTo>
                    <a:lnTo>
                      <a:pt x="252" y="51"/>
                    </a:lnTo>
                    <a:lnTo>
                      <a:pt x="258" y="45"/>
                    </a:lnTo>
                    <a:lnTo>
                      <a:pt x="272" y="31"/>
                    </a:lnTo>
                    <a:lnTo>
                      <a:pt x="278" y="25"/>
                    </a:lnTo>
                    <a:lnTo>
                      <a:pt x="282" y="20"/>
                    </a:lnTo>
                    <a:lnTo>
                      <a:pt x="286" y="17"/>
                    </a:lnTo>
                    <a:lnTo>
                      <a:pt x="287" y="16"/>
                    </a:lnTo>
                    <a:lnTo>
                      <a:pt x="271" y="0"/>
                    </a:lnTo>
                    <a:lnTo>
                      <a:pt x="270" y="1"/>
                    </a:lnTo>
                    <a:lnTo>
                      <a:pt x="266" y="4"/>
                    </a:lnTo>
                    <a:lnTo>
                      <a:pt x="262" y="9"/>
                    </a:lnTo>
                    <a:lnTo>
                      <a:pt x="256" y="15"/>
                    </a:lnTo>
                    <a:lnTo>
                      <a:pt x="242" y="29"/>
                    </a:lnTo>
                    <a:lnTo>
                      <a:pt x="236" y="35"/>
                    </a:lnTo>
                    <a:lnTo>
                      <a:pt x="232" y="38"/>
                    </a:lnTo>
                    <a:lnTo>
                      <a:pt x="218" y="42"/>
                    </a:lnTo>
                    <a:lnTo>
                      <a:pt x="211" y="45"/>
                    </a:lnTo>
                    <a:lnTo>
                      <a:pt x="202" y="48"/>
                    </a:lnTo>
                    <a:lnTo>
                      <a:pt x="202" y="49"/>
                    </a:lnTo>
                    <a:lnTo>
                      <a:pt x="199" y="52"/>
                    </a:lnTo>
                    <a:lnTo>
                      <a:pt x="195" y="55"/>
                    </a:lnTo>
                    <a:lnTo>
                      <a:pt x="190" y="61"/>
                    </a:lnTo>
                    <a:lnTo>
                      <a:pt x="186" y="67"/>
                    </a:lnTo>
                    <a:lnTo>
                      <a:pt x="185" y="68"/>
                    </a:lnTo>
                    <a:lnTo>
                      <a:pt x="184" y="68"/>
                    </a:lnTo>
                    <a:lnTo>
                      <a:pt x="164" y="72"/>
                    </a:lnTo>
                    <a:lnTo>
                      <a:pt x="138" y="74"/>
                    </a:lnTo>
                    <a:lnTo>
                      <a:pt x="113" y="75"/>
                    </a:lnTo>
                    <a:lnTo>
                      <a:pt x="90" y="76"/>
                    </a:lnTo>
                    <a:lnTo>
                      <a:pt x="89" y="76"/>
                    </a:lnTo>
                    <a:lnTo>
                      <a:pt x="87" y="75"/>
                    </a:lnTo>
                    <a:lnTo>
                      <a:pt x="83" y="72"/>
                    </a:lnTo>
                    <a:lnTo>
                      <a:pt x="76" y="67"/>
                    </a:lnTo>
                    <a:lnTo>
                      <a:pt x="64" y="59"/>
                    </a:lnTo>
                    <a:lnTo>
                      <a:pt x="51" y="49"/>
                    </a:lnTo>
                    <a:lnTo>
                      <a:pt x="38" y="39"/>
                    </a:lnTo>
                    <a:lnTo>
                      <a:pt x="26" y="29"/>
                    </a:lnTo>
                    <a:lnTo>
                      <a:pt x="16" y="20"/>
                    </a:lnTo>
                    <a:close/>
                  </a:path>
                </a:pathLst>
              </a:custGeom>
              <a:solidFill>
                <a:srgbClr val="000000"/>
              </a:solidFill>
              <a:ln w="9525">
                <a:noFill/>
                <a:round/>
                <a:headEnd/>
                <a:tailEnd/>
              </a:ln>
            </p:spPr>
            <p:txBody>
              <a:bodyPr>
                <a:prstTxWarp prst="textNoShape">
                  <a:avLst/>
                </a:prstTxWarp>
              </a:bodyPr>
              <a:lstStyle/>
              <a:p>
                <a:endParaRPr lang="en-US"/>
              </a:p>
            </p:txBody>
          </p:sp>
          <p:sp>
            <p:nvSpPr>
              <p:cNvPr id="23594" name="Freeform 61"/>
              <p:cNvSpPr>
                <a:spLocks/>
              </p:cNvSpPr>
              <p:nvPr/>
            </p:nvSpPr>
            <p:spPr bwMode="auto">
              <a:xfrm>
                <a:off x="4605" y="2882"/>
                <a:ext cx="331" cy="132"/>
              </a:xfrm>
              <a:custGeom>
                <a:avLst/>
                <a:gdLst>
                  <a:gd name="T0" fmla="*/ 0 w 331"/>
                  <a:gd name="T1" fmla="*/ 110 h 132"/>
                  <a:gd name="T2" fmla="*/ 1 w 331"/>
                  <a:gd name="T3" fmla="*/ 132 h 132"/>
                  <a:gd name="T4" fmla="*/ 17 w 331"/>
                  <a:gd name="T5" fmla="*/ 131 h 132"/>
                  <a:gd name="T6" fmla="*/ 33 w 331"/>
                  <a:gd name="T7" fmla="*/ 130 h 132"/>
                  <a:gd name="T8" fmla="*/ 48 w 331"/>
                  <a:gd name="T9" fmla="*/ 129 h 132"/>
                  <a:gd name="T10" fmla="*/ 61 w 331"/>
                  <a:gd name="T11" fmla="*/ 129 h 132"/>
                  <a:gd name="T12" fmla="*/ 85 w 331"/>
                  <a:gd name="T13" fmla="*/ 128 h 132"/>
                  <a:gd name="T14" fmla="*/ 107 w 331"/>
                  <a:gd name="T15" fmla="*/ 126 h 132"/>
                  <a:gd name="T16" fmla="*/ 126 w 331"/>
                  <a:gd name="T17" fmla="*/ 123 h 132"/>
                  <a:gd name="T18" fmla="*/ 131 w 331"/>
                  <a:gd name="T19" fmla="*/ 122 h 132"/>
                  <a:gd name="T20" fmla="*/ 151 w 331"/>
                  <a:gd name="T21" fmla="*/ 115 h 132"/>
                  <a:gd name="T22" fmla="*/ 161 w 331"/>
                  <a:gd name="T23" fmla="*/ 111 h 132"/>
                  <a:gd name="T24" fmla="*/ 173 w 331"/>
                  <a:gd name="T25" fmla="*/ 106 h 132"/>
                  <a:gd name="T26" fmla="*/ 184 w 331"/>
                  <a:gd name="T27" fmla="*/ 99 h 132"/>
                  <a:gd name="T28" fmla="*/ 198 w 331"/>
                  <a:gd name="T29" fmla="*/ 91 h 132"/>
                  <a:gd name="T30" fmla="*/ 200 w 331"/>
                  <a:gd name="T31" fmla="*/ 90 h 132"/>
                  <a:gd name="T32" fmla="*/ 202 w 331"/>
                  <a:gd name="T33" fmla="*/ 86 h 132"/>
                  <a:gd name="T34" fmla="*/ 202 w 331"/>
                  <a:gd name="T35" fmla="*/ 85 h 132"/>
                  <a:gd name="T36" fmla="*/ 206 w 331"/>
                  <a:gd name="T37" fmla="*/ 75 h 132"/>
                  <a:gd name="T38" fmla="*/ 211 w 331"/>
                  <a:gd name="T39" fmla="*/ 64 h 132"/>
                  <a:gd name="T40" fmla="*/ 215 w 331"/>
                  <a:gd name="T41" fmla="*/ 59 h 132"/>
                  <a:gd name="T42" fmla="*/ 215 w 331"/>
                  <a:gd name="T43" fmla="*/ 59 h 132"/>
                  <a:gd name="T44" fmla="*/ 221 w 331"/>
                  <a:gd name="T45" fmla="*/ 51 h 132"/>
                  <a:gd name="T46" fmla="*/ 229 w 331"/>
                  <a:gd name="T47" fmla="*/ 45 h 132"/>
                  <a:gd name="T48" fmla="*/ 235 w 331"/>
                  <a:gd name="T49" fmla="*/ 40 h 132"/>
                  <a:gd name="T50" fmla="*/ 250 w 331"/>
                  <a:gd name="T51" fmla="*/ 32 h 132"/>
                  <a:gd name="T52" fmla="*/ 267 w 331"/>
                  <a:gd name="T53" fmla="*/ 27 h 132"/>
                  <a:gd name="T54" fmla="*/ 285 w 331"/>
                  <a:gd name="T55" fmla="*/ 24 h 132"/>
                  <a:gd name="T56" fmla="*/ 308 w 331"/>
                  <a:gd name="T57" fmla="*/ 23 h 132"/>
                  <a:gd name="T58" fmla="*/ 331 w 331"/>
                  <a:gd name="T59" fmla="*/ 22 h 132"/>
                  <a:gd name="T60" fmla="*/ 331 w 331"/>
                  <a:gd name="T61" fmla="*/ 0 h 132"/>
                  <a:gd name="T62" fmla="*/ 308 w 331"/>
                  <a:gd name="T63" fmla="*/ 0 h 132"/>
                  <a:gd name="T64" fmla="*/ 285 w 331"/>
                  <a:gd name="T65" fmla="*/ 1 h 132"/>
                  <a:gd name="T66" fmla="*/ 265 w 331"/>
                  <a:gd name="T67" fmla="*/ 5 h 132"/>
                  <a:gd name="T68" fmla="*/ 260 w 331"/>
                  <a:gd name="T69" fmla="*/ 6 h 132"/>
                  <a:gd name="T70" fmla="*/ 241 w 331"/>
                  <a:gd name="T71" fmla="*/ 12 h 132"/>
                  <a:gd name="T72" fmla="*/ 224 w 331"/>
                  <a:gd name="T73" fmla="*/ 20 h 132"/>
                  <a:gd name="T74" fmla="*/ 221 w 331"/>
                  <a:gd name="T75" fmla="*/ 23 h 132"/>
                  <a:gd name="T76" fmla="*/ 213 w 331"/>
                  <a:gd name="T77" fmla="*/ 29 h 132"/>
                  <a:gd name="T78" fmla="*/ 205 w 331"/>
                  <a:gd name="T79" fmla="*/ 35 h 132"/>
                  <a:gd name="T80" fmla="*/ 199 w 331"/>
                  <a:gd name="T81" fmla="*/ 43 h 132"/>
                  <a:gd name="T82" fmla="*/ 197 w 331"/>
                  <a:gd name="T83" fmla="*/ 47 h 132"/>
                  <a:gd name="T84" fmla="*/ 190 w 331"/>
                  <a:gd name="T85" fmla="*/ 56 h 132"/>
                  <a:gd name="T86" fmla="*/ 186 w 331"/>
                  <a:gd name="T87" fmla="*/ 66 h 132"/>
                  <a:gd name="T88" fmla="*/ 183 w 331"/>
                  <a:gd name="T89" fmla="*/ 74 h 132"/>
                  <a:gd name="T90" fmla="*/ 175 w 331"/>
                  <a:gd name="T91" fmla="*/ 79 h 132"/>
                  <a:gd name="T92" fmla="*/ 164 w 331"/>
                  <a:gd name="T93" fmla="*/ 85 h 132"/>
                  <a:gd name="T94" fmla="*/ 153 w 331"/>
                  <a:gd name="T95" fmla="*/ 91 h 132"/>
                  <a:gd name="T96" fmla="*/ 142 w 331"/>
                  <a:gd name="T97" fmla="*/ 95 h 132"/>
                  <a:gd name="T98" fmla="*/ 124 w 331"/>
                  <a:gd name="T99" fmla="*/ 100 h 132"/>
                  <a:gd name="T100" fmla="*/ 107 w 331"/>
                  <a:gd name="T101" fmla="*/ 104 h 132"/>
                  <a:gd name="T102" fmla="*/ 85 w 331"/>
                  <a:gd name="T103" fmla="*/ 106 h 132"/>
                  <a:gd name="T104" fmla="*/ 61 w 331"/>
                  <a:gd name="T105" fmla="*/ 107 h 132"/>
                  <a:gd name="T106" fmla="*/ 48 w 331"/>
                  <a:gd name="T107" fmla="*/ 107 h 132"/>
                  <a:gd name="T108" fmla="*/ 33 w 331"/>
                  <a:gd name="T109" fmla="*/ 108 h 132"/>
                  <a:gd name="T110" fmla="*/ 17 w 331"/>
                  <a:gd name="T111" fmla="*/ 109 h 132"/>
                  <a:gd name="T112" fmla="*/ 0 w 331"/>
                  <a:gd name="T113" fmla="*/ 110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1"/>
                  <a:gd name="T172" fmla="*/ 0 h 132"/>
                  <a:gd name="T173" fmla="*/ 331 w 331"/>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1" h="132">
                    <a:moveTo>
                      <a:pt x="0" y="110"/>
                    </a:moveTo>
                    <a:lnTo>
                      <a:pt x="1" y="132"/>
                    </a:lnTo>
                    <a:lnTo>
                      <a:pt x="17" y="131"/>
                    </a:lnTo>
                    <a:lnTo>
                      <a:pt x="33" y="130"/>
                    </a:lnTo>
                    <a:lnTo>
                      <a:pt x="48" y="129"/>
                    </a:lnTo>
                    <a:lnTo>
                      <a:pt x="61" y="129"/>
                    </a:lnTo>
                    <a:lnTo>
                      <a:pt x="85" y="128"/>
                    </a:lnTo>
                    <a:lnTo>
                      <a:pt x="107" y="126"/>
                    </a:lnTo>
                    <a:lnTo>
                      <a:pt x="126" y="123"/>
                    </a:lnTo>
                    <a:lnTo>
                      <a:pt x="131" y="122"/>
                    </a:lnTo>
                    <a:lnTo>
                      <a:pt x="151" y="115"/>
                    </a:lnTo>
                    <a:lnTo>
                      <a:pt x="161" y="111"/>
                    </a:lnTo>
                    <a:lnTo>
                      <a:pt x="173" y="106"/>
                    </a:lnTo>
                    <a:lnTo>
                      <a:pt x="184" y="99"/>
                    </a:lnTo>
                    <a:lnTo>
                      <a:pt x="198" y="91"/>
                    </a:lnTo>
                    <a:lnTo>
                      <a:pt x="200" y="90"/>
                    </a:lnTo>
                    <a:lnTo>
                      <a:pt x="202" y="86"/>
                    </a:lnTo>
                    <a:lnTo>
                      <a:pt x="202" y="85"/>
                    </a:lnTo>
                    <a:lnTo>
                      <a:pt x="206" y="75"/>
                    </a:lnTo>
                    <a:lnTo>
                      <a:pt x="211" y="64"/>
                    </a:lnTo>
                    <a:lnTo>
                      <a:pt x="215" y="59"/>
                    </a:lnTo>
                    <a:lnTo>
                      <a:pt x="221" y="51"/>
                    </a:lnTo>
                    <a:lnTo>
                      <a:pt x="229" y="45"/>
                    </a:lnTo>
                    <a:lnTo>
                      <a:pt x="235" y="40"/>
                    </a:lnTo>
                    <a:lnTo>
                      <a:pt x="250" y="32"/>
                    </a:lnTo>
                    <a:lnTo>
                      <a:pt x="267" y="27"/>
                    </a:lnTo>
                    <a:lnTo>
                      <a:pt x="285" y="24"/>
                    </a:lnTo>
                    <a:lnTo>
                      <a:pt x="308" y="23"/>
                    </a:lnTo>
                    <a:lnTo>
                      <a:pt x="331" y="22"/>
                    </a:lnTo>
                    <a:lnTo>
                      <a:pt x="331" y="0"/>
                    </a:lnTo>
                    <a:lnTo>
                      <a:pt x="308" y="0"/>
                    </a:lnTo>
                    <a:lnTo>
                      <a:pt x="285" y="1"/>
                    </a:lnTo>
                    <a:lnTo>
                      <a:pt x="265" y="5"/>
                    </a:lnTo>
                    <a:lnTo>
                      <a:pt x="260" y="6"/>
                    </a:lnTo>
                    <a:lnTo>
                      <a:pt x="241" y="12"/>
                    </a:lnTo>
                    <a:lnTo>
                      <a:pt x="224" y="20"/>
                    </a:lnTo>
                    <a:lnTo>
                      <a:pt x="221" y="23"/>
                    </a:lnTo>
                    <a:lnTo>
                      <a:pt x="213" y="29"/>
                    </a:lnTo>
                    <a:lnTo>
                      <a:pt x="205" y="35"/>
                    </a:lnTo>
                    <a:lnTo>
                      <a:pt x="199" y="43"/>
                    </a:lnTo>
                    <a:lnTo>
                      <a:pt x="197" y="47"/>
                    </a:lnTo>
                    <a:lnTo>
                      <a:pt x="190" y="56"/>
                    </a:lnTo>
                    <a:lnTo>
                      <a:pt x="186" y="66"/>
                    </a:lnTo>
                    <a:lnTo>
                      <a:pt x="183" y="74"/>
                    </a:lnTo>
                    <a:lnTo>
                      <a:pt x="175" y="79"/>
                    </a:lnTo>
                    <a:lnTo>
                      <a:pt x="164" y="85"/>
                    </a:lnTo>
                    <a:lnTo>
                      <a:pt x="153" y="91"/>
                    </a:lnTo>
                    <a:lnTo>
                      <a:pt x="142" y="95"/>
                    </a:lnTo>
                    <a:lnTo>
                      <a:pt x="124" y="100"/>
                    </a:lnTo>
                    <a:lnTo>
                      <a:pt x="107" y="104"/>
                    </a:lnTo>
                    <a:lnTo>
                      <a:pt x="85" y="106"/>
                    </a:lnTo>
                    <a:lnTo>
                      <a:pt x="61" y="107"/>
                    </a:lnTo>
                    <a:lnTo>
                      <a:pt x="48" y="107"/>
                    </a:lnTo>
                    <a:lnTo>
                      <a:pt x="33" y="108"/>
                    </a:lnTo>
                    <a:lnTo>
                      <a:pt x="17" y="109"/>
                    </a:lnTo>
                    <a:lnTo>
                      <a:pt x="0" y="110"/>
                    </a:lnTo>
                    <a:close/>
                  </a:path>
                </a:pathLst>
              </a:custGeom>
              <a:solidFill>
                <a:srgbClr val="000000"/>
              </a:solidFill>
              <a:ln w="9525">
                <a:noFill/>
                <a:round/>
                <a:headEnd/>
                <a:tailEnd/>
              </a:ln>
            </p:spPr>
            <p:txBody>
              <a:bodyPr>
                <a:prstTxWarp prst="textNoShape">
                  <a:avLst/>
                </a:prstTxWarp>
              </a:bodyPr>
              <a:lstStyle/>
              <a:p>
                <a:endParaRPr lang="en-US"/>
              </a:p>
            </p:txBody>
          </p:sp>
          <p:sp>
            <p:nvSpPr>
              <p:cNvPr id="23595" name="Freeform 62"/>
              <p:cNvSpPr>
                <a:spLocks/>
              </p:cNvSpPr>
              <p:nvPr/>
            </p:nvSpPr>
            <p:spPr bwMode="auto">
              <a:xfrm>
                <a:off x="4158" y="2768"/>
                <a:ext cx="385" cy="692"/>
              </a:xfrm>
              <a:custGeom>
                <a:avLst/>
                <a:gdLst>
                  <a:gd name="T0" fmla="*/ 0 w 385"/>
                  <a:gd name="T1" fmla="*/ 10 h 692"/>
                  <a:gd name="T2" fmla="*/ 21 w 385"/>
                  <a:gd name="T3" fmla="*/ 43 h 692"/>
                  <a:gd name="T4" fmla="*/ 47 w 385"/>
                  <a:gd name="T5" fmla="*/ 78 h 692"/>
                  <a:gd name="T6" fmla="*/ 97 w 385"/>
                  <a:gd name="T7" fmla="*/ 134 h 692"/>
                  <a:gd name="T8" fmla="*/ 104 w 385"/>
                  <a:gd name="T9" fmla="*/ 167 h 692"/>
                  <a:gd name="T10" fmla="*/ 105 w 385"/>
                  <a:gd name="T11" fmla="*/ 198 h 692"/>
                  <a:gd name="T12" fmla="*/ 102 w 385"/>
                  <a:gd name="T13" fmla="*/ 227 h 692"/>
                  <a:gd name="T14" fmla="*/ 96 w 385"/>
                  <a:gd name="T15" fmla="*/ 251 h 692"/>
                  <a:gd name="T16" fmla="*/ 86 w 385"/>
                  <a:gd name="T17" fmla="*/ 281 h 692"/>
                  <a:gd name="T18" fmla="*/ 75 w 385"/>
                  <a:gd name="T19" fmla="*/ 316 h 692"/>
                  <a:gd name="T20" fmla="*/ 63 w 385"/>
                  <a:gd name="T21" fmla="*/ 356 h 692"/>
                  <a:gd name="T22" fmla="*/ 56 w 385"/>
                  <a:gd name="T23" fmla="*/ 383 h 692"/>
                  <a:gd name="T24" fmla="*/ 51 w 385"/>
                  <a:gd name="T25" fmla="*/ 416 h 692"/>
                  <a:gd name="T26" fmla="*/ 52 w 385"/>
                  <a:gd name="T27" fmla="*/ 427 h 692"/>
                  <a:gd name="T28" fmla="*/ 61 w 385"/>
                  <a:gd name="T29" fmla="*/ 450 h 692"/>
                  <a:gd name="T30" fmla="*/ 72 w 385"/>
                  <a:gd name="T31" fmla="*/ 465 h 692"/>
                  <a:gd name="T32" fmla="*/ 92 w 385"/>
                  <a:gd name="T33" fmla="*/ 485 h 692"/>
                  <a:gd name="T34" fmla="*/ 106 w 385"/>
                  <a:gd name="T35" fmla="*/ 495 h 692"/>
                  <a:gd name="T36" fmla="*/ 168 w 385"/>
                  <a:gd name="T37" fmla="*/ 527 h 692"/>
                  <a:gd name="T38" fmla="*/ 275 w 385"/>
                  <a:gd name="T39" fmla="*/ 575 h 692"/>
                  <a:gd name="T40" fmla="*/ 327 w 385"/>
                  <a:gd name="T41" fmla="*/ 599 h 692"/>
                  <a:gd name="T42" fmla="*/ 335 w 385"/>
                  <a:gd name="T43" fmla="*/ 603 h 692"/>
                  <a:gd name="T44" fmla="*/ 345 w 385"/>
                  <a:gd name="T45" fmla="*/ 609 h 692"/>
                  <a:gd name="T46" fmla="*/ 348 w 385"/>
                  <a:gd name="T47" fmla="*/ 613 h 692"/>
                  <a:gd name="T48" fmla="*/ 348 w 385"/>
                  <a:gd name="T49" fmla="*/ 614 h 692"/>
                  <a:gd name="T50" fmla="*/ 348 w 385"/>
                  <a:gd name="T51" fmla="*/ 622 h 692"/>
                  <a:gd name="T52" fmla="*/ 348 w 385"/>
                  <a:gd name="T53" fmla="*/ 641 h 692"/>
                  <a:gd name="T54" fmla="*/ 350 w 385"/>
                  <a:gd name="T55" fmla="*/ 652 h 692"/>
                  <a:gd name="T56" fmla="*/ 353 w 385"/>
                  <a:gd name="T57" fmla="*/ 665 h 692"/>
                  <a:gd name="T58" fmla="*/ 358 w 385"/>
                  <a:gd name="T59" fmla="*/ 679 h 692"/>
                  <a:gd name="T60" fmla="*/ 366 w 385"/>
                  <a:gd name="T61" fmla="*/ 692 h 692"/>
                  <a:gd name="T62" fmla="*/ 382 w 385"/>
                  <a:gd name="T63" fmla="*/ 675 h 692"/>
                  <a:gd name="T64" fmla="*/ 375 w 385"/>
                  <a:gd name="T65" fmla="*/ 662 h 692"/>
                  <a:gd name="T66" fmla="*/ 372 w 385"/>
                  <a:gd name="T67" fmla="*/ 651 h 692"/>
                  <a:gd name="T68" fmla="*/ 371 w 385"/>
                  <a:gd name="T69" fmla="*/ 649 h 692"/>
                  <a:gd name="T70" fmla="*/ 369 w 385"/>
                  <a:gd name="T71" fmla="*/ 631 h 692"/>
                  <a:gd name="T72" fmla="*/ 370 w 385"/>
                  <a:gd name="T73" fmla="*/ 615 h 692"/>
                  <a:gd name="T74" fmla="*/ 369 w 385"/>
                  <a:gd name="T75" fmla="*/ 606 h 692"/>
                  <a:gd name="T76" fmla="*/ 367 w 385"/>
                  <a:gd name="T77" fmla="*/ 602 h 692"/>
                  <a:gd name="T78" fmla="*/ 361 w 385"/>
                  <a:gd name="T79" fmla="*/ 593 h 692"/>
                  <a:gd name="T80" fmla="*/ 350 w 385"/>
                  <a:gd name="T81" fmla="*/ 586 h 692"/>
                  <a:gd name="T82" fmla="*/ 338 w 385"/>
                  <a:gd name="T83" fmla="*/ 580 h 692"/>
                  <a:gd name="T84" fmla="*/ 283 w 385"/>
                  <a:gd name="T85" fmla="*/ 555 h 692"/>
                  <a:gd name="T86" fmla="*/ 177 w 385"/>
                  <a:gd name="T87" fmla="*/ 507 h 692"/>
                  <a:gd name="T88" fmla="*/ 118 w 385"/>
                  <a:gd name="T89" fmla="*/ 476 h 692"/>
                  <a:gd name="T90" fmla="*/ 98 w 385"/>
                  <a:gd name="T91" fmla="*/ 460 h 692"/>
                  <a:gd name="T92" fmla="*/ 81 w 385"/>
                  <a:gd name="T93" fmla="*/ 440 h 692"/>
                  <a:gd name="T94" fmla="*/ 73 w 385"/>
                  <a:gd name="T95" fmla="*/ 421 h 692"/>
                  <a:gd name="T96" fmla="*/ 73 w 385"/>
                  <a:gd name="T97" fmla="*/ 412 h 692"/>
                  <a:gd name="T98" fmla="*/ 84 w 385"/>
                  <a:gd name="T99" fmla="*/ 365 h 692"/>
                  <a:gd name="T100" fmla="*/ 96 w 385"/>
                  <a:gd name="T101" fmla="*/ 324 h 692"/>
                  <a:gd name="T102" fmla="*/ 107 w 385"/>
                  <a:gd name="T103" fmla="*/ 289 h 692"/>
                  <a:gd name="T104" fmla="*/ 117 w 385"/>
                  <a:gd name="T105" fmla="*/ 259 h 692"/>
                  <a:gd name="T106" fmla="*/ 124 w 385"/>
                  <a:gd name="T107" fmla="*/ 231 h 692"/>
                  <a:gd name="T108" fmla="*/ 125 w 385"/>
                  <a:gd name="T109" fmla="*/ 227 h 692"/>
                  <a:gd name="T110" fmla="*/ 128 w 385"/>
                  <a:gd name="T111" fmla="*/ 198 h 692"/>
                  <a:gd name="T112" fmla="*/ 127 w 385"/>
                  <a:gd name="T113" fmla="*/ 167 h 692"/>
                  <a:gd name="T114" fmla="*/ 122 w 385"/>
                  <a:gd name="T115" fmla="*/ 145 h 692"/>
                  <a:gd name="T116" fmla="*/ 117 w 385"/>
                  <a:gd name="T117" fmla="*/ 126 h 692"/>
                  <a:gd name="T118" fmla="*/ 89 w 385"/>
                  <a:gd name="T119" fmla="*/ 91 h 692"/>
                  <a:gd name="T120" fmla="*/ 39 w 385"/>
                  <a:gd name="T121" fmla="*/ 31 h 692"/>
                  <a:gd name="T122" fmla="*/ 30 w 385"/>
                  <a:gd name="T123" fmla="*/ 18 h 6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
                  <a:gd name="T187" fmla="*/ 0 h 692"/>
                  <a:gd name="T188" fmla="*/ 385 w 385"/>
                  <a:gd name="T189" fmla="*/ 692 h 6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 h="692">
                    <a:moveTo>
                      <a:pt x="20" y="0"/>
                    </a:moveTo>
                    <a:lnTo>
                      <a:pt x="0" y="10"/>
                    </a:lnTo>
                    <a:lnTo>
                      <a:pt x="9" y="26"/>
                    </a:lnTo>
                    <a:lnTo>
                      <a:pt x="21" y="43"/>
                    </a:lnTo>
                    <a:lnTo>
                      <a:pt x="23" y="47"/>
                    </a:lnTo>
                    <a:lnTo>
                      <a:pt x="47" y="78"/>
                    </a:lnTo>
                    <a:lnTo>
                      <a:pt x="73" y="107"/>
                    </a:lnTo>
                    <a:lnTo>
                      <a:pt x="97" y="134"/>
                    </a:lnTo>
                    <a:lnTo>
                      <a:pt x="102" y="151"/>
                    </a:lnTo>
                    <a:lnTo>
                      <a:pt x="104" y="167"/>
                    </a:lnTo>
                    <a:lnTo>
                      <a:pt x="105" y="183"/>
                    </a:lnTo>
                    <a:lnTo>
                      <a:pt x="105" y="198"/>
                    </a:lnTo>
                    <a:lnTo>
                      <a:pt x="104" y="213"/>
                    </a:lnTo>
                    <a:lnTo>
                      <a:pt x="102" y="227"/>
                    </a:lnTo>
                    <a:lnTo>
                      <a:pt x="100" y="237"/>
                    </a:lnTo>
                    <a:lnTo>
                      <a:pt x="96" y="251"/>
                    </a:lnTo>
                    <a:lnTo>
                      <a:pt x="91" y="266"/>
                    </a:lnTo>
                    <a:lnTo>
                      <a:pt x="86" y="281"/>
                    </a:lnTo>
                    <a:lnTo>
                      <a:pt x="81" y="298"/>
                    </a:lnTo>
                    <a:lnTo>
                      <a:pt x="75" y="316"/>
                    </a:lnTo>
                    <a:lnTo>
                      <a:pt x="69" y="335"/>
                    </a:lnTo>
                    <a:lnTo>
                      <a:pt x="63" y="356"/>
                    </a:lnTo>
                    <a:lnTo>
                      <a:pt x="57" y="380"/>
                    </a:lnTo>
                    <a:lnTo>
                      <a:pt x="56" y="383"/>
                    </a:lnTo>
                    <a:lnTo>
                      <a:pt x="52" y="408"/>
                    </a:lnTo>
                    <a:lnTo>
                      <a:pt x="51" y="416"/>
                    </a:lnTo>
                    <a:lnTo>
                      <a:pt x="51" y="422"/>
                    </a:lnTo>
                    <a:lnTo>
                      <a:pt x="52" y="427"/>
                    </a:lnTo>
                    <a:lnTo>
                      <a:pt x="55" y="439"/>
                    </a:lnTo>
                    <a:lnTo>
                      <a:pt x="61" y="450"/>
                    </a:lnTo>
                    <a:lnTo>
                      <a:pt x="64" y="454"/>
                    </a:lnTo>
                    <a:lnTo>
                      <a:pt x="72" y="465"/>
                    </a:lnTo>
                    <a:lnTo>
                      <a:pt x="82" y="476"/>
                    </a:lnTo>
                    <a:lnTo>
                      <a:pt x="92" y="485"/>
                    </a:lnTo>
                    <a:lnTo>
                      <a:pt x="102" y="492"/>
                    </a:lnTo>
                    <a:lnTo>
                      <a:pt x="106" y="495"/>
                    </a:lnTo>
                    <a:lnTo>
                      <a:pt x="116" y="501"/>
                    </a:lnTo>
                    <a:lnTo>
                      <a:pt x="168" y="527"/>
                    </a:lnTo>
                    <a:lnTo>
                      <a:pt x="221" y="552"/>
                    </a:lnTo>
                    <a:lnTo>
                      <a:pt x="275" y="575"/>
                    </a:lnTo>
                    <a:lnTo>
                      <a:pt x="327" y="599"/>
                    </a:lnTo>
                    <a:lnTo>
                      <a:pt x="331" y="601"/>
                    </a:lnTo>
                    <a:lnTo>
                      <a:pt x="335" y="603"/>
                    </a:lnTo>
                    <a:lnTo>
                      <a:pt x="339" y="606"/>
                    </a:lnTo>
                    <a:lnTo>
                      <a:pt x="345" y="609"/>
                    </a:lnTo>
                    <a:lnTo>
                      <a:pt x="348" y="613"/>
                    </a:lnTo>
                    <a:lnTo>
                      <a:pt x="348" y="614"/>
                    </a:lnTo>
                    <a:lnTo>
                      <a:pt x="348" y="615"/>
                    </a:lnTo>
                    <a:lnTo>
                      <a:pt x="348" y="622"/>
                    </a:lnTo>
                    <a:lnTo>
                      <a:pt x="347" y="631"/>
                    </a:lnTo>
                    <a:lnTo>
                      <a:pt x="348" y="641"/>
                    </a:lnTo>
                    <a:lnTo>
                      <a:pt x="349" y="649"/>
                    </a:lnTo>
                    <a:lnTo>
                      <a:pt x="350" y="652"/>
                    </a:lnTo>
                    <a:lnTo>
                      <a:pt x="352" y="660"/>
                    </a:lnTo>
                    <a:lnTo>
                      <a:pt x="353" y="665"/>
                    </a:lnTo>
                    <a:lnTo>
                      <a:pt x="354" y="670"/>
                    </a:lnTo>
                    <a:lnTo>
                      <a:pt x="358" y="679"/>
                    </a:lnTo>
                    <a:lnTo>
                      <a:pt x="361" y="683"/>
                    </a:lnTo>
                    <a:lnTo>
                      <a:pt x="366" y="692"/>
                    </a:lnTo>
                    <a:lnTo>
                      <a:pt x="385" y="680"/>
                    </a:lnTo>
                    <a:lnTo>
                      <a:pt x="382" y="675"/>
                    </a:lnTo>
                    <a:lnTo>
                      <a:pt x="379" y="670"/>
                    </a:lnTo>
                    <a:lnTo>
                      <a:pt x="375" y="662"/>
                    </a:lnTo>
                    <a:lnTo>
                      <a:pt x="373" y="657"/>
                    </a:lnTo>
                    <a:lnTo>
                      <a:pt x="372" y="651"/>
                    </a:lnTo>
                    <a:lnTo>
                      <a:pt x="371" y="649"/>
                    </a:lnTo>
                    <a:lnTo>
                      <a:pt x="369" y="637"/>
                    </a:lnTo>
                    <a:lnTo>
                      <a:pt x="369" y="631"/>
                    </a:lnTo>
                    <a:lnTo>
                      <a:pt x="370" y="622"/>
                    </a:lnTo>
                    <a:lnTo>
                      <a:pt x="370" y="615"/>
                    </a:lnTo>
                    <a:lnTo>
                      <a:pt x="370" y="611"/>
                    </a:lnTo>
                    <a:lnTo>
                      <a:pt x="369" y="606"/>
                    </a:lnTo>
                    <a:lnTo>
                      <a:pt x="368" y="602"/>
                    </a:lnTo>
                    <a:lnTo>
                      <a:pt x="367" y="602"/>
                    </a:lnTo>
                    <a:lnTo>
                      <a:pt x="363" y="597"/>
                    </a:lnTo>
                    <a:lnTo>
                      <a:pt x="361" y="593"/>
                    </a:lnTo>
                    <a:lnTo>
                      <a:pt x="353" y="588"/>
                    </a:lnTo>
                    <a:lnTo>
                      <a:pt x="350" y="586"/>
                    </a:lnTo>
                    <a:lnTo>
                      <a:pt x="343" y="583"/>
                    </a:lnTo>
                    <a:lnTo>
                      <a:pt x="338" y="580"/>
                    </a:lnTo>
                    <a:lnTo>
                      <a:pt x="337" y="578"/>
                    </a:lnTo>
                    <a:lnTo>
                      <a:pt x="283" y="555"/>
                    </a:lnTo>
                    <a:lnTo>
                      <a:pt x="229" y="531"/>
                    </a:lnTo>
                    <a:lnTo>
                      <a:pt x="177" y="507"/>
                    </a:lnTo>
                    <a:lnTo>
                      <a:pt x="126" y="481"/>
                    </a:lnTo>
                    <a:lnTo>
                      <a:pt x="118" y="476"/>
                    </a:lnTo>
                    <a:lnTo>
                      <a:pt x="108" y="469"/>
                    </a:lnTo>
                    <a:lnTo>
                      <a:pt x="98" y="460"/>
                    </a:lnTo>
                    <a:lnTo>
                      <a:pt x="88" y="449"/>
                    </a:lnTo>
                    <a:lnTo>
                      <a:pt x="81" y="440"/>
                    </a:lnTo>
                    <a:lnTo>
                      <a:pt x="76" y="430"/>
                    </a:lnTo>
                    <a:lnTo>
                      <a:pt x="73" y="421"/>
                    </a:lnTo>
                    <a:lnTo>
                      <a:pt x="73" y="416"/>
                    </a:lnTo>
                    <a:lnTo>
                      <a:pt x="73" y="412"/>
                    </a:lnTo>
                    <a:lnTo>
                      <a:pt x="78" y="386"/>
                    </a:lnTo>
                    <a:lnTo>
                      <a:pt x="84" y="365"/>
                    </a:lnTo>
                    <a:lnTo>
                      <a:pt x="89" y="343"/>
                    </a:lnTo>
                    <a:lnTo>
                      <a:pt x="96" y="324"/>
                    </a:lnTo>
                    <a:lnTo>
                      <a:pt x="102" y="306"/>
                    </a:lnTo>
                    <a:lnTo>
                      <a:pt x="107" y="289"/>
                    </a:lnTo>
                    <a:lnTo>
                      <a:pt x="112" y="274"/>
                    </a:lnTo>
                    <a:lnTo>
                      <a:pt x="117" y="259"/>
                    </a:lnTo>
                    <a:lnTo>
                      <a:pt x="120" y="245"/>
                    </a:lnTo>
                    <a:lnTo>
                      <a:pt x="124" y="231"/>
                    </a:lnTo>
                    <a:lnTo>
                      <a:pt x="125" y="227"/>
                    </a:lnTo>
                    <a:lnTo>
                      <a:pt x="127" y="213"/>
                    </a:lnTo>
                    <a:lnTo>
                      <a:pt x="128" y="198"/>
                    </a:lnTo>
                    <a:lnTo>
                      <a:pt x="128" y="183"/>
                    </a:lnTo>
                    <a:lnTo>
                      <a:pt x="127" y="167"/>
                    </a:lnTo>
                    <a:lnTo>
                      <a:pt x="123" y="149"/>
                    </a:lnTo>
                    <a:lnTo>
                      <a:pt x="122" y="145"/>
                    </a:lnTo>
                    <a:lnTo>
                      <a:pt x="118" y="127"/>
                    </a:lnTo>
                    <a:lnTo>
                      <a:pt x="117" y="126"/>
                    </a:lnTo>
                    <a:lnTo>
                      <a:pt x="116" y="123"/>
                    </a:lnTo>
                    <a:lnTo>
                      <a:pt x="89" y="91"/>
                    </a:lnTo>
                    <a:lnTo>
                      <a:pt x="63" y="62"/>
                    </a:lnTo>
                    <a:lnTo>
                      <a:pt x="39" y="31"/>
                    </a:lnTo>
                    <a:lnTo>
                      <a:pt x="30" y="18"/>
                    </a:lnTo>
                    <a:lnTo>
                      <a:pt x="20"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96" name="Freeform 63"/>
              <p:cNvSpPr>
                <a:spLocks/>
              </p:cNvSpPr>
              <p:nvPr/>
            </p:nvSpPr>
            <p:spPr bwMode="auto">
              <a:xfrm>
                <a:off x="4633" y="2711"/>
                <a:ext cx="415" cy="563"/>
              </a:xfrm>
              <a:custGeom>
                <a:avLst/>
                <a:gdLst>
                  <a:gd name="T0" fmla="*/ 17 w 415"/>
                  <a:gd name="T1" fmla="*/ 28 h 563"/>
                  <a:gd name="T2" fmla="*/ 59 w 415"/>
                  <a:gd name="T3" fmla="*/ 45 h 563"/>
                  <a:gd name="T4" fmla="*/ 68 w 415"/>
                  <a:gd name="T5" fmla="*/ 52 h 563"/>
                  <a:gd name="T6" fmla="*/ 72 w 415"/>
                  <a:gd name="T7" fmla="*/ 71 h 563"/>
                  <a:gd name="T8" fmla="*/ 66 w 415"/>
                  <a:gd name="T9" fmla="*/ 137 h 563"/>
                  <a:gd name="T10" fmla="*/ 45 w 415"/>
                  <a:gd name="T11" fmla="*/ 198 h 563"/>
                  <a:gd name="T12" fmla="*/ 23 w 415"/>
                  <a:gd name="T13" fmla="*/ 238 h 563"/>
                  <a:gd name="T14" fmla="*/ 24 w 415"/>
                  <a:gd name="T15" fmla="*/ 265 h 563"/>
                  <a:gd name="T16" fmla="*/ 29 w 415"/>
                  <a:gd name="T17" fmla="*/ 314 h 563"/>
                  <a:gd name="T18" fmla="*/ 39 w 415"/>
                  <a:gd name="T19" fmla="*/ 348 h 563"/>
                  <a:gd name="T20" fmla="*/ 51 w 415"/>
                  <a:gd name="T21" fmla="*/ 362 h 563"/>
                  <a:gd name="T22" fmla="*/ 74 w 415"/>
                  <a:gd name="T23" fmla="*/ 402 h 563"/>
                  <a:gd name="T24" fmla="*/ 98 w 415"/>
                  <a:gd name="T25" fmla="*/ 432 h 563"/>
                  <a:gd name="T26" fmla="*/ 125 w 415"/>
                  <a:gd name="T27" fmla="*/ 452 h 563"/>
                  <a:gd name="T28" fmla="*/ 164 w 415"/>
                  <a:gd name="T29" fmla="*/ 469 h 563"/>
                  <a:gd name="T30" fmla="*/ 199 w 415"/>
                  <a:gd name="T31" fmla="*/ 475 h 563"/>
                  <a:gd name="T32" fmla="*/ 253 w 415"/>
                  <a:gd name="T33" fmla="*/ 481 h 563"/>
                  <a:gd name="T34" fmla="*/ 304 w 415"/>
                  <a:gd name="T35" fmla="*/ 487 h 563"/>
                  <a:gd name="T36" fmla="*/ 355 w 415"/>
                  <a:gd name="T37" fmla="*/ 501 h 563"/>
                  <a:gd name="T38" fmla="*/ 376 w 415"/>
                  <a:gd name="T39" fmla="*/ 511 h 563"/>
                  <a:gd name="T40" fmla="*/ 388 w 415"/>
                  <a:gd name="T41" fmla="*/ 529 h 563"/>
                  <a:gd name="T42" fmla="*/ 393 w 415"/>
                  <a:gd name="T43" fmla="*/ 542 h 563"/>
                  <a:gd name="T44" fmla="*/ 393 w 415"/>
                  <a:gd name="T45" fmla="*/ 553 h 563"/>
                  <a:gd name="T46" fmla="*/ 415 w 415"/>
                  <a:gd name="T47" fmla="*/ 563 h 563"/>
                  <a:gd name="T48" fmla="*/ 415 w 415"/>
                  <a:gd name="T49" fmla="*/ 547 h 563"/>
                  <a:gd name="T50" fmla="*/ 414 w 415"/>
                  <a:gd name="T51" fmla="*/ 535 h 563"/>
                  <a:gd name="T52" fmla="*/ 409 w 415"/>
                  <a:gd name="T53" fmla="*/ 520 h 563"/>
                  <a:gd name="T54" fmla="*/ 405 w 415"/>
                  <a:gd name="T55" fmla="*/ 509 h 563"/>
                  <a:gd name="T56" fmla="*/ 388 w 415"/>
                  <a:gd name="T57" fmla="*/ 493 h 563"/>
                  <a:gd name="T58" fmla="*/ 351 w 415"/>
                  <a:gd name="T59" fmla="*/ 476 h 563"/>
                  <a:gd name="T60" fmla="*/ 298 w 415"/>
                  <a:gd name="T61" fmla="*/ 462 h 563"/>
                  <a:gd name="T62" fmla="*/ 253 w 415"/>
                  <a:gd name="T63" fmla="*/ 458 h 563"/>
                  <a:gd name="T64" fmla="*/ 199 w 415"/>
                  <a:gd name="T65" fmla="*/ 453 h 563"/>
                  <a:gd name="T66" fmla="*/ 159 w 415"/>
                  <a:gd name="T67" fmla="*/ 443 h 563"/>
                  <a:gd name="T68" fmla="*/ 125 w 415"/>
                  <a:gd name="T69" fmla="*/ 425 h 563"/>
                  <a:gd name="T70" fmla="*/ 92 w 415"/>
                  <a:gd name="T71" fmla="*/ 390 h 563"/>
                  <a:gd name="T72" fmla="*/ 74 w 415"/>
                  <a:gd name="T73" fmla="*/ 358 h 563"/>
                  <a:gd name="T74" fmla="*/ 61 w 415"/>
                  <a:gd name="T75" fmla="*/ 340 h 563"/>
                  <a:gd name="T76" fmla="*/ 51 w 415"/>
                  <a:gd name="T77" fmla="*/ 310 h 563"/>
                  <a:gd name="T78" fmla="*/ 47 w 415"/>
                  <a:gd name="T79" fmla="*/ 265 h 563"/>
                  <a:gd name="T80" fmla="*/ 66 w 415"/>
                  <a:gd name="T81" fmla="*/ 206 h 563"/>
                  <a:gd name="T82" fmla="*/ 87 w 415"/>
                  <a:gd name="T83" fmla="*/ 143 h 563"/>
                  <a:gd name="T84" fmla="*/ 92 w 415"/>
                  <a:gd name="T85" fmla="*/ 117 h 563"/>
                  <a:gd name="T86" fmla="*/ 95 w 415"/>
                  <a:gd name="T87" fmla="*/ 62 h 563"/>
                  <a:gd name="T88" fmla="*/ 89 w 415"/>
                  <a:gd name="T89" fmla="*/ 43 h 563"/>
                  <a:gd name="T90" fmla="*/ 80 w 415"/>
                  <a:gd name="T91" fmla="*/ 32 h 563"/>
                  <a:gd name="T92" fmla="*/ 80 w 415"/>
                  <a:gd name="T93" fmla="*/ 31 h 563"/>
                  <a:gd name="T94" fmla="*/ 69 w 415"/>
                  <a:gd name="T95" fmla="*/ 25 h 563"/>
                  <a:gd name="T96" fmla="*/ 25 w 415"/>
                  <a:gd name="T97" fmla="*/ 7 h 563"/>
                  <a:gd name="T98" fmla="*/ 71 w 415"/>
                  <a:gd name="T99" fmla="*/ 54 h 563"/>
                  <a:gd name="T100" fmla="*/ 70 w 415"/>
                  <a:gd name="T101" fmla="*/ 55 h 563"/>
                  <a:gd name="T102" fmla="*/ 8 w 415"/>
                  <a:gd name="T103" fmla="*/ 0 h 5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5"/>
                  <a:gd name="T157" fmla="*/ 0 h 563"/>
                  <a:gd name="T158" fmla="*/ 415 w 415"/>
                  <a:gd name="T159" fmla="*/ 563 h 5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5" h="563">
                    <a:moveTo>
                      <a:pt x="8" y="0"/>
                    </a:moveTo>
                    <a:lnTo>
                      <a:pt x="0" y="21"/>
                    </a:lnTo>
                    <a:lnTo>
                      <a:pt x="17" y="28"/>
                    </a:lnTo>
                    <a:lnTo>
                      <a:pt x="36" y="34"/>
                    </a:lnTo>
                    <a:lnTo>
                      <a:pt x="52" y="42"/>
                    </a:lnTo>
                    <a:lnTo>
                      <a:pt x="59" y="45"/>
                    </a:lnTo>
                    <a:lnTo>
                      <a:pt x="67" y="50"/>
                    </a:lnTo>
                    <a:lnTo>
                      <a:pt x="68" y="52"/>
                    </a:lnTo>
                    <a:lnTo>
                      <a:pt x="71" y="58"/>
                    </a:lnTo>
                    <a:lnTo>
                      <a:pt x="72" y="62"/>
                    </a:lnTo>
                    <a:lnTo>
                      <a:pt x="72" y="71"/>
                    </a:lnTo>
                    <a:lnTo>
                      <a:pt x="71" y="94"/>
                    </a:lnTo>
                    <a:lnTo>
                      <a:pt x="69" y="117"/>
                    </a:lnTo>
                    <a:lnTo>
                      <a:pt x="66" y="137"/>
                    </a:lnTo>
                    <a:lnTo>
                      <a:pt x="61" y="156"/>
                    </a:lnTo>
                    <a:lnTo>
                      <a:pt x="53" y="177"/>
                    </a:lnTo>
                    <a:lnTo>
                      <a:pt x="45" y="198"/>
                    </a:lnTo>
                    <a:lnTo>
                      <a:pt x="36" y="218"/>
                    </a:lnTo>
                    <a:lnTo>
                      <a:pt x="24" y="236"/>
                    </a:lnTo>
                    <a:lnTo>
                      <a:pt x="23" y="238"/>
                    </a:lnTo>
                    <a:lnTo>
                      <a:pt x="22" y="242"/>
                    </a:lnTo>
                    <a:lnTo>
                      <a:pt x="22" y="243"/>
                    </a:lnTo>
                    <a:lnTo>
                      <a:pt x="24" y="265"/>
                    </a:lnTo>
                    <a:lnTo>
                      <a:pt x="25" y="287"/>
                    </a:lnTo>
                    <a:lnTo>
                      <a:pt x="28" y="310"/>
                    </a:lnTo>
                    <a:lnTo>
                      <a:pt x="29" y="314"/>
                    </a:lnTo>
                    <a:lnTo>
                      <a:pt x="33" y="335"/>
                    </a:lnTo>
                    <a:lnTo>
                      <a:pt x="36" y="344"/>
                    </a:lnTo>
                    <a:lnTo>
                      <a:pt x="39" y="348"/>
                    </a:lnTo>
                    <a:lnTo>
                      <a:pt x="45" y="356"/>
                    </a:lnTo>
                    <a:lnTo>
                      <a:pt x="51" y="362"/>
                    </a:lnTo>
                    <a:lnTo>
                      <a:pt x="54" y="368"/>
                    </a:lnTo>
                    <a:lnTo>
                      <a:pt x="64" y="386"/>
                    </a:lnTo>
                    <a:lnTo>
                      <a:pt x="74" y="402"/>
                    </a:lnTo>
                    <a:lnTo>
                      <a:pt x="76" y="406"/>
                    </a:lnTo>
                    <a:lnTo>
                      <a:pt x="87" y="420"/>
                    </a:lnTo>
                    <a:lnTo>
                      <a:pt x="98" y="432"/>
                    </a:lnTo>
                    <a:lnTo>
                      <a:pt x="109" y="441"/>
                    </a:lnTo>
                    <a:lnTo>
                      <a:pt x="121" y="450"/>
                    </a:lnTo>
                    <a:lnTo>
                      <a:pt x="125" y="452"/>
                    </a:lnTo>
                    <a:lnTo>
                      <a:pt x="137" y="459"/>
                    </a:lnTo>
                    <a:lnTo>
                      <a:pt x="150" y="464"/>
                    </a:lnTo>
                    <a:lnTo>
                      <a:pt x="164" y="469"/>
                    </a:lnTo>
                    <a:lnTo>
                      <a:pt x="178" y="471"/>
                    </a:lnTo>
                    <a:lnTo>
                      <a:pt x="183" y="472"/>
                    </a:lnTo>
                    <a:lnTo>
                      <a:pt x="199" y="475"/>
                    </a:lnTo>
                    <a:lnTo>
                      <a:pt x="215" y="477"/>
                    </a:lnTo>
                    <a:lnTo>
                      <a:pt x="233" y="479"/>
                    </a:lnTo>
                    <a:lnTo>
                      <a:pt x="253" y="481"/>
                    </a:lnTo>
                    <a:lnTo>
                      <a:pt x="272" y="482"/>
                    </a:lnTo>
                    <a:lnTo>
                      <a:pt x="292" y="484"/>
                    </a:lnTo>
                    <a:lnTo>
                      <a:pt x="304" y="487"/>
                    </a:lnTo>
                    <a:lnTo>
                      <a:pt x="318" y="490"/>
                    </a:lnTo>
                    <a:lnTo>
                      <a:pt x="343" y="497"/>
                    </a:lnTo>
                    <a:lnTo>
                      <a:pt x="355" y="501"/>
                    </a:lnTo>
                    <a:lnTo>
                      <a:pt x="367" y="506"/>
                    </a:lnTo>
                    <a:lnTo>
                      <a:pt x="376" y="511"/>
                    </a:lnTo>
                    <a:lnTo>
                      <a:pt x="385" y="519"/>
                    </a:lnTo>
                    <a:lnTo>
                      <a:pt x="386" y="523"/>
                    </a:lnTo>
                    <a:lnTo>
                      <a:pt x="388" y="529"/>
                    </a:lnTo>
                    <a:lnTo>
                      <a:pt x="391" y="535"/>
                    </a:lnTo>
                    <a:lnTo>
                      <a:pt x="393" y="541"/>
                    </a:lnTo>
                    <a:lnTo>
                      <a:pt x="393" y="542"/>
                    </a:lnTo>
                    <a:lnTo>
                      <a:pt x="393" y="543"/>
                    </a:lnTo>
                    <a:lnTo>
                      <a:pt x="393" y="547"/>
                    </a:lnTo>
                    <a:lnTo>
                      <a:pt x="393" y="553"/>
                    </a:lnTo>
                    <a:lnTo>
                      <a:pt x="393" y="558"/>
                    </a:lnTo>
                    <a:lnTo>
                      <a:pt x="393" y="563"/>
                    </a:lnTo>
                    <a:lnTo>
                      <a:pt x="415" y="563"/>
                    </a:lnTo>
                    <a:lnTo>
                      <a:pt x="415" y="558"/>
                    </a:lnTo>
                    <a:lnTo>
                      <a:pt x="415" y="553"/>
                    </a:lnTo>
                    <a:lnTo>
                      <a:pt x="415" y="547"/>
                    </a:lnTo>
                    <a:lnTo>
                      <a:pt x="415" y="543"/>
                    </a:lnTo>
                    <a:lnTo>
                      <a:pt x="415" y="540"/>
                    </a:lnTo>
                    <a:lnTo>
                      <a:pt x="414" y="535"/>
                    </a:lnTo>
                    <a:lnTo>
                      <a:pt x="413" y="533"/>
                    </a:lnTo>
                    <a:lnTo>
                      <a:pt x="412" y="527"/>
                    </a:lnTo>
                    <a:lnTo>
                      <a:pt x="409" y="520"/>
                    </a:lnTo>
                    <a:lnTo>
                      <a:pt x="407" y="515"/>
                    </a:lnTo>
                    <a:lnTo>
                      <a:pt x="406" y="510"/>
                    </a:lnTo>
                    <a:lnTo>
                      <a:pt x="405" y="509"/>
                    </a:lnTo>
                    <a:lnTo>
                      <a:pt x="403" y="505"/>
                    </a:lnTo>
                    <a:lnTo>
                      <a:pt x="392" y="495"/>
                    </a:lnTo>
                    <a:lnTo>
                      <a:pt x="388" y="493"/>
                    </a:lnTo>
                    <a:lnTo>
                      <a:pt x="376" y="486"/>
                    </a:lnTo>
                    <a:lnTo>
                      <a:pt x="364" y="480"/>
                    </a:lnTo>
                    <a:lnTo>
                      <a:pt x="351" y="476"/>
                    </a:lnTo>
                    <a:lnTo>
                      <a:pt x="326" y="470"/>
                    </a:lnTo>
                    <a:lnTo>
                      <a:pt x="313" y="467"/>
                    </a:lnTo>
                    <a:lnTo>
                      <a:pt x="298" y="462"/>
                    </a:lnTo>
                    <a:lnTo>
                      <a:pt x="295" y="461"/>
                    </a:lnTo>
                    <a:lnTo>
                      <a:pt x="272" y="459"/>
                    </a:lnTo>
                    <a:lnTo>
                      <a:pt x="253" y="458"/>
                    </a:lnTo>
                    <a:lnTo>
                      <a:pt x="233" y="456"/>
                    </a:lnTo>
                    <a:lnTo>
                      <a:pt x="215" y="454"/>
                    </a:lnTo>
                    <a:lnTo>
                      <a:pt x="199" y="453"/>
                    </a:lnTo>
                    <a:lnTo>
                      <a:pt x="183" y="450"/>
                    </a:lnTo>
                    <a:lnTo>
                      <a:pt x="173" y="448"/>
                    </a:lnTo>
                    <a:lnTo>
                      <a:pt x="159" y="443"/>
                    </a:lnTo>
                    <a:lnTo>
                      <a:pt x="146" y="439"/>
                    </a:lnTo>
                    <a:lnTo>
                      <a:pt x="135" y="432"/>
                    </a:lnTo>
                    <a:lnTo>
                      <a:pt x="125" y="425"/>
                    </a:lnTo>
                    <a:lnTo>
                      <a:pt x="114" y="416"/>
                    </a:lnTo>
                    <a:lnTo>
                      <a:pt x="103" y="404"/>
                    </a:lnTo>
                    <a:lnTo>
                      <a:pt x="92" y="390"/>
                    </a:lnTo>
                    <a:lnTo>
                      <a:pt x="84" y="377"/>
                    </a:lnTo>
                    <a:lnTo>
                      <a:pt x="74" y="358"/>
                    </a:lnTo>
                    <a:lnTo>
                      <a:pt x="69" y="350"/>
                    </a:lnTo>
                    <a:lnTo>
                      <a:pt x="67" y="346"/>
                    </a:lnTo>
                    <a:lnTo>
                      <a:pt x="61" y="340"/>
                    </a:lnTo>
                    <a:lnTo>
                      <a:pt x="56" y="334"/>
                    </a:lnTo>
                    <a:lnTo>
                      <a:pt x="54" y="329"/>
                    </a:lnTo>
                    <a:lnTo>
                      <a:pt x="51" y="310"/>
                    </a:lnTo>
                    <a:lnTo>
                      <a:pt x="48" y="287"/>
                    </a:lnTo>
                    <a:lnTo>
                      <a:pt x="47" y="265"/>
                    </a:lnTo>
                    <a:lnTo>
                      <a:pt x="45" y="245"/>
                    </a:lnTo>
                    <a:lnTo>
                      <a:pt x="56" y="227"/>
                    </a:lnTo>
                    <a:lnTo>
                      <a:pt x="66" y="206"/>
                    </a:lnTo>
                    <a:lnTo>
                      <a:pt x="74" y="186"/>
                    </a:lnTo>
                    <a:lnTo>
                      <a:pt x="82" y="165"/>
                    </a:lnTo>
                    <a:lnTo>
                      <a:pt x="87" y="143"/>
                    </a:lnTo>
                    <a:lnTo>
                      <a:pt x="88" y="139"/>
                    </a:lnTo>
                    <a:lnTo>
                      <a:pt x="92" y="117"/>
                    </a:lnTo>
                    <a:lnTo>
                      <a:pt x="94" y="94"/>
                    </a:lnTo>
                    <a:lnTo>
                      <a:pt x="95" y="71"/>
                    </a:lnTo>
                    <a:lnTo>
                      <a:pt x="95" y="62"/>
                    </a:lnTo>
                    <a:lnTo>
                      <a:pt x="93" y="54"/>
                    </a:lnTo>
                    <a:lnTo>
                      <a:pt x="92" y="50"/>
                    </a:lnTo>
                    <a:lnTo>
                      <a:pt x="89" y="43"/>
                    </a:lnTo>
                    <a:lnTo>
                      <a:pt x="86" y="39"/>
                    </a:lnTo>
                    <a:lnTo>
                      <a:pt x="83" y="36"/>
                    </a:lnTo>
                    <a:lnTo>
                      <a:pt x="80" y="32"/>
                    </a:lnTo>
                    <a:lnTo>
                      <a:pt x="80" y="31"/>
                    </a:lnTo>
                    <a:lnTo>
                      <a:pt x="73" y="28"/>
                    </a:lnTo>
                    <a:lnTo>
                      <a:pt x="69" y="25"/>
                    </a:lnTo>
                    <a:lnTo>
                      <a:pt x="61" y="21"/>
                    </a:lnTo>
                    <a:lnTo>
                      <a:pt x="44" y="14"/>
                    </a:lnTo>
                    <a:lnTo>
                      <a:pt x="25" y="7"/>
                    </a:lnTo>
                    <a:lnTo>
                      <a:pt x="8" y="0"/>
                    </a:lnTo>
                    <a:lnTo>
                      <a:pt x="68" y="52"/>
                    </a:lnTo>
                    <a:lnTo>
                      <a:pt x="71" y="54"/>
                    </a:lnTo>
                    <a:lnTo>
                      <a:pt x="70" y="54"/>
                    </a:lnTo>
                    <a:lnTo>
                      <a:pt x="70" y="55"/>
                    </a:lnTo>
                    <a:lnTo>
                      <a:pt x="68" y="52"/>
                    </a:lnTo>
                    <a:lnTo>
                      <a:pt x="8"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97" name="Freeform 64"/>
              <p:cNvSpPr>
                <a:spLocks/>
              </p:cNvSpPr>
              <p:nvPr/>
            </p:nvSpPr>
            <p:spPr bwMode="auto">
              <a:xfrm>
                <a:off x="4154" y="3181"/>
                <a:ext cx="323" cy="136"/>
              </a:xfrm>
              <a:custGeom>
                <a:avLst/>
                <a:gdLst>
                  <a:gd name="T0" fmla="*/ 21 w 323"/>
                  <a:gd name="T1" fmla="*/ 136 h 136"/>
                  <a:gd name="T2" fmla="*/ 27 w 323"/>
                  <a:gd name="T3" fmla="*/ 121 h 136"/>
                  <a:gd name="T4" fmla="*/ 28 w 323"/>
                  <a:gd name="T5" fmla="*/ 111 h 136"/>
                  <a:gd name="T6" fmla="*/ 33 w 323"/>
                  <a:gd name="T7" fmla="*/ 109 h 136"/>
                  <a:gd name="T8" fmla="*/ 42 w 323"/>
                  <a:gd name="T9" fmla="*/ 104 h 136"/>
                  <a:gd name="T10" fmla="*/ 52 w 323"/>
                  <a:gd name="T11" fmla="*/ 96 h 136"/>
                  <a:gd name="T12" fmla="*/ 58 w 323"/>
                  <a:gd name="T13" fmla="*/ 91 h 136"/>
                  <a:gd name="T14" fmla="*/ 84 w 323"/>
                  <a:gd name="T15" fmla="*/ 67 h 136"/>
                  <a:gd name="T16" fmla="*/ 99 w 323"/>
                  <a:gd name="T17" fmla="*/ 51 h 136"/>
                  <a:gd name="T18" fmla="*/ 107 w 323"/>
                  <a:gd name="T19" fmla="*/ 41 h 136"/>
                  <a:gd name="T20" fmla="*/ 112 w 323"/>
                  <a:gd name="T21" fmla="*/ 35 h 136"/>
                  <a:gd name="T22" fmla="*/ 116 w 323"/>
                  <a:gd name="T23" fmla="*/ 32 h 136"/>
                  <a:gd name="T24" fmla="*/ 125 w 323"/>
                  <a:gd name="T25" fmla="*/ 30 h 136"/>
                  <a:gd name="T26" fmla="*/ 143 w 323"/>
                  <a:gd name="T27" fmla="*/ 26 h 136"/>
                  <a:gd name="T28" fmla="*/ 153 w 323"/>
                  <a:gd name="T29" fmla="*/ 23 h 136"/>
                  <a:gd name="T30" fmla="*/ 168 w 323"/>
                  <a:gd name="T31" fmla="*/ 23 h 136"/>
                  <a:gd name="T32" fmla="*/ 191 w 323"/>
                  <a:gd name="T33" fmla="*/ 24 h 136"/>
                  <a:gd name="T34" fmla="*/ 233 w 323"/>
                  <a:gd name="T35" fmla="*/ 28 h 136"/>
                  <a:gd name="T36" fmla="*/ 261 w 323"/>
                  <a:gd name="T37" fmla="*/ 32 h 136"/>
                  <a:gd name="T38" fmla="*/ 283 w 323"/>
                  <a:gd name="T39" fmla="*/ 39 h 136"/>
                  <a:gd name="T40" fmla="*/ 297 w 323"/>
                  <a:gd name="T41" fmla="*/ 47 h 136"/>
                  <a:gd name="T42" fmla="*/ 300 w 323"/>
                  <a:gd name="T43" fmla="*/ 52 h 136"/>
                  <a:gd name="T44" fmla="*/ 302 w 323"/>
                  <a:gd name="T45" fmla="*/ 53 h 136"/>
                  <a:gd name="T46" fmla="*/ 323 w 323"/>
                  <a:gd name="T47" fmla="*/ 52 h 136"/>
                  <a:gd name="T48" fmla="*/ 321 w 323"/>
                  <a:gd name="T49" fmla="*/ 41 h 136"/>
                  <a:gd name="T50" fmla="*/ 313 w 323"/>
                  <a:gd name="T51" fmla="*/ 31 h 136"/>
                  <a:gd name="T52" fmla="*/ 302 w 323"/>
                  <a:gd name="T53" fmla="*/ 23 h 136"/>
                  <a:gd name="T54" fmla="*/ 279 w 323"/>
                  <a:gd name="T55" fmla="*/ 15 h 136"/>
                  <a:gd name="T56" fmla="*/ 263 w 323"/>
                  <a:gd name="T57" fmla="*/ 10 h 136"/>
                  <a:gd name="T58" fmla="*/ 233 w 323"/>
                  <a:gd name="T59" fmla="*/ 5 h 136"/>
                  <a:gd name="T60" fmla="*/ 191 w 323"/>
                  <a:gd name="T61" fmla="*/ 1 h 136"/>
                  <a:gd name="T62" fmla="*/ 168 w 323"/>
                  <a:gd name="T63" fmla="*/ 0 h 136"/>
                  <a:gd name="T64" fmla="*/ 153 w 323"/>
                  <a:gd name="T65" fmla="*/ 0 h 136"/>
                  <a:gd name="T66" fmla="*/ 151 w 323"/>
                  <a:gd name="T67" fmla="*/ 0 h 136"/>
                  <a:gd name="T68" fmla="*/ 135 w 323"/>
                  <a:gd name="T69" fmla="*/ 5 h 136"/>
                  <a:gd name="T70" fmla="*/ 117 w 323"/>
                  <a:gd name="T71" fmla="*/ 9 h 136"/>
                  <a:gd name="T72" fmla="*/ 107 w 323"/>
                  <a:gd name="T73" fmla="*/ 12 h 136"/>
                  <a:gd name="T74" fmla="*/ 101 w 323"/>
                  <a:gd name="T75" fmla="*/ 16 h 136"/>
                  <a:gd name="T76" fmla="*/ 94 w 323"/>
                  <a:gd name="T77" fmla="*/ 21 h 136"/>
                  <a:gd name="T78" fmla="*/ 88 w 323"/>
                  <a:gd name="T79" fmla="*/ 30 h 136"/>
                  <a:gd name="T80" fmla="*/ 76 w 323"/>
                  <a:gd name="T81" fmla="*/ 43 h 136"/>
                  <a:gd name="T82" fmla="*/ 57 w 323"/>
                  <a:gd name="T83" fmla="*/ 62 h 136"/>
                  <a:gd name="T84" fmla="*/ 43 w 323"/>
                  <a:gd name="T85" fmla="*/ 74 h 136"/>
                  <a:gd name="T86" fmla="*/ 29 w 323"/>
                  <a:gd name="T87" fmla="*/ 85 h 136"/>
                  <a:gd name="T88" fmla="*/ 28 w 323"/>
                  <a:gd name="T89" fmla="*/ 86 h 136"/>
                  <a:gd name="T90" fmla="*/ 20 w 323"/>
                  <a:gd name="T91" fmla="*/ 91 h 136"/>
                  <a:gd name="T92" fmla="*/ 13 w 323"/>
                  <a:gd name="T93" fmla="*/ 94 h 136"/>
                  <a:gd name="T94" fmla="*/ 10 w 323"/>
                  <a:gd name="T95" fmla="*/ 99 h 136"/>
                  <a:gd name="T96" fmla="*/ 8 w 323"/>
                  <a:gd name="T97" fmla="*/ 103 h 136"/>
                  <a:gd name="T98" fmla="*/ 6 w 323"/>
                  <a:gd name="T99" fmla="*/ 112 h 136"/>
                  <a:gd name="T100" fmla="*/ 0 w 323"/>
                  <a:gd name="T101" fmla="*/ 128 h 136"/>
                  <a:gd name="T102" fmla="*/ 299 w 323"/>
                  <a:gd name="T103" fmla="*/ 49 h 136"/>
                  <a:gd name="T104" fmla="*/ 299 w 323"/>
                  <a:gd name="T105" fmla="*/ 49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36"/>
                  <a:gd name="T161" fmla="*/ 323 w 323"/>
                  <a:gd name="T162" fmla="*/ 136 h 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36">
                    <a:moveTo>
                      <a:pt x="0" y="128"/>
                    </a:moveTo>
                    <a:lnTo>
                      <a:pt x="21" y="136"/>
                    </a:lnTo>
                    <a:lnTo>
                      <a:pt x="24" y="127"/>
                    </a:lnTo>
                    <a:lnTo>
                      <a:pt x="27" y="121"/>
                    </a:lnTo>
                    <a:lnTo>
                      <a:pt x="27" y="115"/>
                    </a:lnTo>
                    <a:lnTo>
                      <a:pt x="28" y="111"/>
                    </a:lnTo>
                    <a:lnTo>
                      <a:pt x="29" y="110"/>
                    </a:lnTo>
                    <a:lnTo>
                      <a:pt x="33" y="109"/>
                    </a:lnTo>
                    <a:lnTo>
                      <a:pt x="37" y="107"/>
                    </a:lnTo>
                    <a:lnTo>
                      <a:pt x="42" y="104"/>
                    </a:lnTo>
                    <a:lnTo>
                      <a:pt x="45" y="101"/>
                    </a:lnTo>
                    <a:lnTo>
                      <a:pt x="52" y="96"/>
                    </a:lnTo>
                    <a:lnTo>
                      <a:pt x="58" y="91"/>
                    </a:lnTo>
                    <a:lnTo>
                      <a:pt x="73" y="78"/>
                    </a:lnTo>
                    <a:lnTo>
                      <a:pt x="84" y="67"/>
                    </a:lnTo>
                    <a:lnTo>
                      <a:pt x="92" y="59"/>
                    </a:lnTo>
                    <a:lnTo>
                      <a:pt x="99" y="51"/>
                    </a:lnTo>
                    <a:lnTo>
                      <a:pt x="104" y="46"/>
                    </a:lnTo>
                    <a:lnTo>
                      <a:pt x="107" y="41"/>
                    </a:lnTo>
                    <a:lnTo>
                      <a:pt x="110" y="37"/>
                    </a:lnTo>
                    <a:lnTo>
                      <a:pt x="112" y="35"/>
                    </a:lnTo>
                    <a:lnTo>
                      <a:pt x="115" y="32"/>
                    </a:lnTo>
                    <a:lnTo>
                      <a:pt x="116" y="32"/>
                    </a:lnTo>
                    <a:lnTo>
                      <a:pt x="121" y="31"/>
                    </a:lnTo>
                    <a:lnTo>
                      <a:pt x="125" y="30"/>
                    </a:lnTo>
                    <a:lnTo>
                      <a:pt x="133" y="28"/>
                    </a:lnTo>
                    <a:lnTo>
                      <a:pt x="143" y="26"/>
                    </a:lnTo>
                    <a:lnTo>
                      <a:pt x="152" y="23"/>
                    </a:lnTo>
                    <a:lnTo>
                      <a:pt x="153" y="23"/>
                    </a:lnTo>
                    <a:lnTo>
                      <a:pt x="159" y="23"/>
                    </a:lnTo>
                    <a:lnTo>
                      <a:pt x="168" y="23"/>
                    </a:lnTo>
                    <a:lnTo>
                      <a:pt x="179" y="24"/>
                    </a:lnTo>
                    <a:lnTo>
                      <a:pt x="191" y="24"/>
                    </a:lnTo>
                    <a:lnTo>
                      <a:pt x="204" y="25"/>
                    </a:lnTo>
                    <a:lnTo>
                      <a:pt x="233" y="28"/>
                    </a:lnTo>
                    <a:lnTo>
                      <a:pt x="248" y="31"/>
                    </a:lnTo>
                    <a:lnTo>
                      <a:pt x="261" y="32"/>
                    </a:lnTo>
                    <a:lnTo>
                      <a:pt x="271" y="35"/>
                    </a:lnTo>
                    <a:lnTo>
                      <a:pt x="283" y="39"/>
                    </a:lnTo>
                    <a:lnTo>
                      <a:pt x="292" y="43"/>
                    </a:lnTo>
                    <a:lnTo>
                      <a:pt x="297" y="47"/>
                    </a:lnTo>
                    <a:lnTo>
                      <a:pt x="300" y="50"/>
                    </a:lnTo>
                    <a:lnTo>
                      <a:pt x="300" y="52"/>
                    </a:lnTo>
                    <a:lnTo>
                      <a:pt x="301" y="52"/>
                    </a:lnTo>
                    <a:lnTo>
                      <a:pt x="302" y="53"/>
                    </a:lnTo>
                    <a:lnTo>
                      <a:pt x="303" y="52"/>
                    </a:lnTo>
                    <a:lnTo>
                      <a:pt x="323" y="52"/>
                    </a:lnTo>
                    <a:lnTo>
                      <a:pt x="321" y="46"/>
                    </a:lnTo>
                    <a:lnTo>
                      <a:pt x="321" y="41"/>
                    </a:lnTo>
                    <a:lnTo>
                      <a:pt x="318" y="37"/>
                    </a:lnTo>
                    <a:lnTo>
                      <a:pt x="313" y="31"/>
                    </a:lnTo>
                    <a:lnTo>
                      <a:pt x="306" y="25"/>
                    </a:lnTo>
                    <a:lnTo>
                      <a:pt x="302" y="23"/>
                    </a:lnTo>
                    <a:lnTo>
                      <a:pt x="292" y="18"/>
                    </a:lnTo>
                    <a:lnTo>
                      <a:pt x="279" y="15"/>
                    </a:lnTo>
                    <a:lnTo>
                      <a:pt x="266" y="11"/>
                    </a:lnTo>
                    <a:lnTo>
                      <a:pt x="263" y="10"/>
                    </a:lnTo>
                    <a:lnTo>
                      <a:pt x="248" y="8"/>
                    </a:lnTo>
                    <a:lnTo>
                      <a:pt x="233" y="5"/>
                    </a:lnTo>
                    <a:lnTo>
                      <a:pt x="204" y="2"/>
                    </a:lnTo>
                    <a:lnTo>
                      <a:pt x="191" y="1"/>
                    </a:lnTo>
                    <a:lnTo>
                      <a:pt x="179" y="1"/>
                    </a:lnTo>
                    <a:lnTo>
                      <a:pt x="168" y="0"/>
                    </a:lnTo>
                    <a:lnTo>
                      <a:pt x="159" y="0"/>
                    </a:lnTo>
                    <a:lnTo>
                      <a:pt x="153" y="0"/>
                    </a:lnTo>
                    <a:lnTo>
                      <a:pt x="151" y="0"/>
                    </a:lnTo>
                    <a:lnTo>
                      <a:pt x="148" y="1"/>
                    </a:lnTo>
                    <a:lnTo>
                      <a:pt x="135" y="5"/>
                    </a:lnTo>
                    <a:lnTo>
                      <a:pt x="124" y="7"/>
                    </a:lnTo>
                    <a:lnTo>
                      <a:pt x="117" y="9"/>
                    </a:lnTo>
                    <a:lnTo>
                      <a:pt x="112" y="10"/>
                    </a:lnTo>
                    <a:lnTo>
                      <a:pt x="107" y="12"/>
                    </a:lnTo>
                    <a:lnTo>
                      <a:pt x="105" y="13"/>
                    </a:lnTo>
                    <a:lnTo>
                      <a:pt x="101" y="16"/>
                    </a:lnTo>
                    <a:lnTo>
                      <a:pt x="96" y="19"/>
                    </a:lnTo>
                    <a:lnTo>
                      <a:pt x="94" y="21"/>
                    </a:lnTo>
                    <a:lnTo>
                      <a:pt x="91" y="25"/>
                    </a:lnTo>
                    <a:lnTo>
                      <a:pt x="88" y="30"/>
                    </a:lnTo>
                    <a:lnTo>
                      <a:pt x="83" y="35"/>
                    </a:lnTo>
                    <a:lnTo>
                      <a:pt x="76" y="43"/>
                    </a:lnTo>
                    <a:lnTo>
                      <a:pt x="68" y="51"/>
                    </a:lnTo>
                    <a:lnTo>
                      <a:pt x="57" y="62"/>
                    </a:lnTo>
                    <a:lnTo>
                      <a:pt x="43" y="74"/>
                    </a:lnTo>
                    <a:lnTo>
                      <a:pt x="36" y="80"/>
                    </a:lnTo>
                    <a:lnTo>
                      <a:pt x="29" y="85"/>
                    </a:lnTo>
                    <a:lnTo>
                      <a:pt x="28" y="86"/>
                    </a:lnTo>
                    <a:lnTo>
                      <a:pt x="25" y="88"/>
                    </a:lnTo>
                    <a:lnTo>
                      <a:pt x="20" y="91"/>
                    </a:lnTo>
                    <a:lnTo>
                      <a:pt x="17" y="91"/>
                    </a:lnTo>
                    <a:lnTo>
                      <a:pt x="13" y="94"/>
                    </a:lnTo>
                    <a:lnTo>
                      <a:pt x="11" y="95"/>
                    </a:lnTo>
                    <a:lnTo>
                      <a:pt x="10" y="99"/>
                    </a:lnTo>
                    <a:lnTo>
                      <a:pt x="9" y="100"/>
                    </a:lnTo>
                    <a:lnTo>
                      <a:pt x="8" y="103"/>
                    </a:lnTo>
                    <a:lnTo>
                      <a:pt x="7" y="107"/>
                    </a:lnTo>
                    <a:lnTo>
                      <a:pt x="6" y="112"/>
                    </a:lnTo>
                    <a:lnTo>
                      <a:pt x="3" y="119"/>
                    </a:lnTo>
                    <a:lnTo>
                      <a:pt x="0" y="128"/>
                    </a:lnTo>
                    <a:lnTo>
                      <a:pt x="299" y="49"/>
                    </a:lnTo>
                    <a:lnTo>
                      <a:pt x="298" y="46"/>
                    </a:lnTo>
                    <a:lnTo>
                      <a:pt x="299" y="49"/>
                    </a:lnTo>
                    <a:lnTo>
                      <a:pt x="0" y="128"/>
                    </a:lnTo>
                    <a:close/>
                  </a:path>
                </a:pathLst>
              </a:custGeom>
              <a:solidFill>
                <a:srgbClr val="000000"/>
              </a:solidFill>
              <a:ln w="9525">
                <a:noFill/>
                <a:round/>
                <a:headEnd/>
                <a:tailEnd/>
              </a:ln>
            </p:spPr>
            <p:txBody>
              <a:bodyPr>
                <a:prstTxWarp prst="textNoShape">
                  <a:avLst/>
                </a:prstTxWarp>
              </a:bodyPr>
              <a:lstStyle/>
              <a:p>
                <a:endParaRPr lang="en-US"/>
              </a:p>
            </p:txBody>
          </p:sp>
          <p:sp>
            <p:nvSpPr>
              <p:cNvPr id="23598" name="Freeform 65"/>
              <p:cNvSpPr>
                <a:spLocks/>
              </p:cNvSpPr>
              <p:nvPr/>
            </p:nvSpPr>
            <p:spPr bwMode="auto">
              <a:xfrm>
                <a:off x="4458" y="3206"/>
                <a:ext cx="287" cy="99"/>
              </a:xfrm>
              <a:custGeom>
                <a:avLst/>
                <a:gdLst>
                  <a:gd name="T0" fmla="*/ 0 w 287"/>
                  <a:gd name="T1" fmla="*/ 36 h 99"/>
                  <a:gd name="T2" fmla="*/ 22 w 287"/>
                  <a:gd name="T3" fmla="*/ 54 h 99"/>
                  <a:gd name="T4" fmla="*/ 48 w 287"/>
                  <a:gd name="T5" fmla="*/ 74 h 99"/>
                  <a:gd name="T6" fmla="*/ 64 w 287"/>
                  <a:gd name="T7" fmla="*/ 85 h 99"/>
                  <a:gd name="T8" fmla="*/ 78 w 287"/>
                  <a:gd name="T9" fmla="*/ 95 h 99"/>
                  <a:gd name="T10" fmla="*/ 83 w 287"/>
                  <a:gd name="T11" fmla="*/ 98 h 99"/>
                  <a:gd name="T12" fmla="*/ 84 w 287"/>
                  <a:gd name="T13" fmla="*/ 98 h 99"/>
                  <a:gd name="T14" fmla="*/ 89 w 287"/>
                  <a:gd name="T15" fmla="*/ 99 h 99"/>
                  <a:gd name="T16" fmla="*/ 138 w 287"/>
                  <a:gd name="T17" fmla="*/ 96 h 99"/>
                  <a:gd name="T18" fmla="*/ 167 w 287"/>
                  <a:gd name="T19" fmla="*/ 93 h 99"/>
                  <a:gd name="T20" fmla="*/ 192 w 287"/>
                  <a:gd name="T21" fmla="*/ 89 h 99"/>
                  <a:gd name="T22" fmla="*/ 199 w 287"/>
                  <a:gd name="T23" fmla="*/ 85 h 99"/>
                  <a:gd name="T24" fmla="*/ 206 w 287"/>
                  <a:gd name="T25" fmla="*/ 77 h 99"/>
                  <a:gd name="T26" fmla="*/ 210 w 287"/>
                  <a:gd name="T27" fmla="*/ 70 h 99"/>
                  <a:gd name="T28" fmla="*/ 214 w 287"/>
                  <a:gd name="T29" fmla="*/ 67 h 99"/>
                  <a:gd name="T30" fmla="*/ 226 w 287"/>
                  <a:gd name="T31" fmla="*/ 62 h 99"/>
                  <a:gd name="T32" fmla="*/ 242 w 287"/>
                  <a:gd name="T33" fmla="*/ 58 h 99"/>
                  <a:gd name="T34" fmla="*/ 246 w 287"/>
                  <a:gd name="T35" fmla="*/ 55 h 99"/>
                  <a:gd name="T36" fmla="*/ 258 w 287"/>
                  <a:gd name="T37" fmla="*/ 44 h 99"/>
                  <a:gd name="T38" fmla="*/ 277 w 287"/>
                  <a:gd name="T39" fmla="*/ 24 h 99"/>
                  <a:gd name="T40" fmla="*/ 286 w 287"/>
                  <a:gd name="T41" fmla="*/ 17 h 99"/>
                  <a:gd name="T42" fmla="*/ 271 w 287"/>
                  <a:gd name="T43" fmla="*/ 0 h 99"/>
                  <a:gd name="T44" fmla="*/ 266 w 287"/>
                  <a:gd name="T45" fmla="*/ 4 h 99"/>
                  <a:gd name="T46" fmla="*/ 256 w 287"/>
                  <a:gd name="T47" fmla="*/ 15 h 99"/>
                  <a:gd name="T48" fmla="*/ 236 w 287"/>
                  <a:gd name="T49" fmla="*/ 35 h 99"/>
                  <a:gd name="T50" fmla="*/ 218 w 287"/>
                  <a:gd name="T51" fmla="*/ 41 h 99"/>
                  <a:gd name="T52" fmla="*/ 202 w 287"/>
                  <a:gd name="T53" fmla="*/ 48 h 99"/>
                  <a:gd name="T54" fmla="*/ 198 w 287"/>
                  <a:gd name="T55" fmla="*/ 52 h 99"/>
                  <a:gd name="T56" fmla="*/ 190 w 287"/>
                  <a:gd name="T57" fmla="*/ 61 h 99"/>
                  <a:gd name="T58" fmla="*/ 185 w 287"/>
                  <a:gd name="T59" fmla="*/ 68 h 99"/>
                  <a:gd name="T60" fmla="*/ 184 w 287"/>
                  <a:gd name="T61" fmla="*/ 68 h 99"/>
                  <a:gd name="T62" fmla="*/ 163 w 287"/>
                  <a:gd name="T63" fmla="*/ 71 h 99"/>
                  <a:gd name="T64" fmla="*/ 138 w 287"/>
                  <a:gd name="T65" fmla="*/ 73 h 99"/>
                  <a:gd name="T66" fmla="*/ 90 w 287"/>
                  <a:gd name="T67" fmla="*/ 76 h 99"/>
                  <a:gd name="T68" fmla="*/ 86 w 287"/>
                  <a:gd name="T69" fmla="*/ 74 h 99"/>
                  <a:gd name="T70" fmla="*/ 76 w 287"/>
                  <a:gd name="T71" fmla="*/ 67 h 99"/>
                  <a:gd name="T72" fmla="*/ 64 w 287"/>
                  <a:gd name="T73" fmla="*/ 58 h 99"/>
                  <a:gd name="T74" fmla="*/ 38 w 287"/>
                  <a:gd name="T75" fmla="*/ 38 h 99"/>
                  <a:gd name="T76" fmla="*/ 16 w 287"/>
                  <a:gd name="T77" fmla="*/ 20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99"/>
                  <a:gd name="T119" fmla="*/ 287 w 287"/>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99">
                    <a:moveTo>
                      <a:pt x="16" y="20"/>
                    </a:moveTo>
                    <a:lnTo>
                      <a:pt x="0" y="36"/>
                    </a:lnTo>
                    <a:lnTo>
                      <a:pt x="9" y="45"/>
                    </a:lnTo>
                    <a:lnTo>
                      <a:pt x="22" y="54"/>
                    </a:lnTo>
                    <a:lnTo>
                      <a:pt x="35" y="65"/>
                    </a:lnTo>
                    <a:lnTo>
                      <a:pt x="48" y="74"/>
                    </a:lnTo>
                    <a:lnTo>
                      <a:pt x="60" y="83"/>
                    </a:lnTo>
                    <a:lnTo>
                      <a:pt x="64" y="85"/>
                    </a:lnTo>
                    <a:lnTo>
                      <a:pt x="74" y="92"/>
                    </a:lnTo>
                    <a:lnTo>
                      <a:pt x="78" y="95"/>
                    </a:lnTo>
                    <a:lnTo>
                      <a:pt x="81" y="97"/>
                    </a:lnTo>
                    <a:lnTo>
                      <a:pt x="83" y="98"/>
                    </a:lnTo>
                    <a:lnTo>
                      <a:pt x="82" y="97"/>
                    </a:lnTo>
                    <a:lnTo>
                      <a:pt x="84" y="98"/>
                    </a:lnTo>
                    <a:lnTo>
                      <a:pt x="87" y="99"/>
                    </a:lnTo>
                    <a:lnTo>
                      <a:pt x="89" y="99"/>
                    </a:lnTo>
                    <a:lnTo>
                      <a:pt x="113" y="97"/>
                    </a:lnTo>
                    <a:lnTo>
                      <a:pt x="138" y="96"/>
                    </a:lnTo>
                    <a:lnTo>
                      <a:pt x="163" y="94"/>
                    </a:lnTo>
                    <a:lnTo>
                      <a:pt x="167" y="93"/>
                    </a:lnTo>
                    <a:lnTo>
                      <a:pt x="191" y="89"/>
                    </a:lnTo>
                    <a:lnTo>
                      <a:pt x="192" y="89"/>
                    </a:lnTo>
                    <a:lnTo>
                      <a:pt x="195" y="87"/>
                    </a:lnTo>
                    <a:lnTo>
                      <a:pt x="199" y="85"/>
                    </a:lnTo>
                    <a:lnTo>
                      <a:pt x="202" y="83"/>
                    </a:lnTo>
                    <a:lnTo>
                      <a:pt x="206" y="77"/>
                    </a:lnTo>
                    <a:lnTo>
                      <a:pt x="211" y="70"/>
                    </a:lnTo>
                    <a:lnTo>
                      <a:pt x="210" y="70"/>
                    </a:lnTo>
                    <a:lnTo>
                      <a:pt x="213" y="68"/>
                    </a:lnTo>
                    <a:lnTo>
                      <a:pt x="214" y="67"/>
                    </a:lnTo>
                    <a:lnTo>
                      <a:pt x="219" y="65"/>
                    </a:lnTo>
                    <a:lnTo>
                      <a:pt x="226" y="62"/>
                    </a:lnTo>
                    <a:lnTo>
                      <a:pt x="241" y="59"/>
                    </a:lnTo>
                    <a:lnTo>
                      <a:pt x="242" y="58"/>
                    </a:lnTo>
                    <a:lnTo>
                      <a:pt x="246" y="56"/>
                    </a:lnTo>
                    <a:lnTo>
                      <a:pt x="246" y="55"/>
                    </a:lnTo>
                    <a:lnTo>
                      <a:pt x="252" y="51"/>
                    </a:lnTo>
                    <a:lnTo>
                      <a:pt x="258" y="44"/>
                    </a:lnTo>
                    <a:lnTo>
                      <a:pt x="272" y="31"/>
                    </a:lnTo>
                    <a:lnTo>
                      <a:pt x="277" y="24"/>
                    </a:lnTo>
                    <a:lnTo>
                      <a:pt x="282" y="20"/>
                    </a:lnTo>
                    <a:lnTo>
                      <a:pt x="286" y="17"/>
                    </a:lnTo>
                    <a:lnTo>
                      <a:pt x="287" y="16"/>
                    </a:lnTo>
                    <a:lnTo>
                      <a:pt x="271" y="0"/>
                    </a:lnTo>
                    <a:lnTo>
                      <a:pt x="270" y="1"/>
                    </a:lnTo>
                    <a:lnTo>
                      <a:pt x="266" y="4"/>
                    </a:lnTo>
                    <a:lnTo>
                      <a:pt x="261" y="8"/>
                    </a:lnTo>
                    <a:lnTo>
                      <a:pt x="256" y="15"/>
                    </a:lnTo>
                    <a:lnTo>
                      <a:pt x="242" y="28"/>
                    </a:lnTo>
                    <a:lnTo>
                      <a:pt x="236" y="35"/>
                    </a:lnTo>
                    <a:lnTo>
                      <a:pt x="232" y="38"/>
                    </a:lnTo>
                    <a:lnTo>
                      <a:pt x="218" y="41"/>
                    </a:lnTo>
                    <a:lnTo>
                      <a:pt x="211" y="44"/>
                    </a:lnTo>
                    <a:lnTo>
                      <a:pt x="202" y="48"/>
                    </a:lnTo>
                    <a:lnTo>
                      <a:pt x="202" y="49"/>
                    </a:lnTo>
                    <a:lnTo>
                      <a:pt x="198" y="52"/>
                    </a:lnTo>
                    <a:lnTo>
                      <a:pt x="195" y="54"/>
                    </a:lnTo>
                    <a:lnTo>
                      <a:pt x="190" y="61"/>
                    </a:lnTo>
                    <a:lnTo>
                      <a:pt x="186" y="67"/>
                    </a:lnTo>
                    <a:lnTo>
                      <a:pt x="185" y="68"/>
                    </a:lnTo>
                    <a:lnTo>
                      <a:pt x="184" y="68"/>
                    </a:lnTo>
                    <a:lnTo>
                      <a:pt x="163" y="71"/>
                    </a:lnTo>
                    <a:lnTo>
                      <a:pt x="138" y="73"/>
                    </a:lnTo>
                    <a:lnTo>
                      <a:pt x="113" y="74"/>
                    </a:lnTo>
                    <a:lnTo>
                      <a:pt x="90" y="76"/>
                    </a:lnTo>
                    <a:lnTo>
                      <a:pt x="89" y="76"/>
                    </a:lnTo>
                    <a:lnTo>
                      <a:pt x="86" y="74"/>
                    </a:lnTo>
                    <a:lnTo>
                      <a:pt x="83" y="71"/>
                    </a:lnTo>
                    <a:lnTo>
                      <a:pt x="76" y="67"/>
                    </a:lnTo>
                    <a:lnTo>
                      <a:pt x="64" y="58"/>
                    </a:lnTo>
                    <a:lnTo>
                      <a:pt x="51" y="49"/>
                    </a:lnTo>
                    <a:lnTo>
                      <a:pt x="38" y="38"/>
                    </a:lnTo>
                    <a:lnTo>
                      <a:pt x="25" y="29"/>
                    </a:lnTo>
                    <a:lnTo>
                      <a:pt x="16" y="20"/>
                    </a:lnTo>
                    <a:close/>
                  </a:path>
                </a:pathLst>
              </a:custGeom>
              <a:solidFill>
                <a:srgbClr val="000000"/>
              </a:solidFill>
              <a:ln w="9525">
                <a:noFill/>
                <a:round/>
                <a:headEnd/>
                <a:tailEnd/>
              </a:ln>
            </p:spPr>
            <p:txBody>
              <a:bodyPr>
                <a:prstTxWarp prst="textNoShape">
                  <a:avLst/>
                </a:prstTxWarp>
              </a:bodyPr>
              <a:lstStyle/>
              <a:p>
                <a:endParaRPr lang="en-US"/>
              </a:p>
            </p:txBody>
          </p:sp>
          <p:sp>
            <p:nvSpPr>
              <p:cNvPr id="23599" name="Freeform 66"/>
              <p:cNvSpPr>
                <a:spLocks/>
              </p:cNvSpPr>
              <p:nvPr/>
            </p:nvSpPr>
            <p:spPr bwMode="auto">
              <a:xfrm>
                <a:off x="4734" y="3092"/>
                <a:ext cx="332" cy="133"/>
              </a:xfrm>
              <a:custGeom>
                <a:avLst/>
                <a:gdLst>
                  <a:gd name="T0" fmla="*/ 0 w 332"/>
                  <a:gd name="T1" fmla="*/ 110 h 133"/>
                  <a:gd name="T2" fmla="*/ 2 w 332"/>
                  <a:gd name="T3" fmla="*/ 133 h 133"/>
                  <a:gd name="T4" fmla="*/ 18 w 332"/>
                  <a:gd name="T5" fmla="*/ 132 h 133"/>
                  <a:gd name="T6" fmla="*/ 34 w 332"/>
                  <a:gd name="T7" fmla="*/ 131 h 133"/>
                  <a:gd name="T8" fmla="*/ 48 w 332"/>
                  <a:gd name="T9" fmla="*/ 130 h 133"/>
                  <a:gd name="T10" fmla="*/ 61 w 332"/>
                  <a:gd name="T11" fmla="*/ 130 h 133"/>
                  <a:gd name="T12" fmla="*/ 86 w 332"/>
                  <a:gd name="T13" fmla="*/ 129 h 133"/>
                  <a:gd name="T14" fmla="*/ 108 w 332"/>
                  <a:gd name="T15" fmla="*/ 127 h 133"/>
                  <a:gd name="T16" fmla="*/ 127 w 332"/>
                  <a:gd name="T17" fmla="*/ 123 h 133"/>
                  <a:gd name="T18" fmla="*/ 132 w 332"/>
                  <a:gd name="T19" fmla="*/ 122 h 133"/>
                  <a:gd name="T20" fmla="*/ 152 w 332"/>
                  <a:gd name="T21" fmla="*/ 116 h 133"/>
                  <a:gd name="T22" fmla="*/ 162 w 332"/>
                  <a:gd name="T23" fmla="*/ 112 h 133"/>
                  <a:gd name="T24" fmla="*/ 173 w 332"/>
                  <a:gd name="T25" fmla="*/ 106 h 133"/>
                  <a:gd name="T26" fmla="*/ 185 w 332"/>
                  <a:gd name="T27" fmla="*/ 100 h 133"/>
                  <a:gd name="T28" fmla="*/ 199 w 332"/>
                  <a:gd name="T29" fmla="*/ 91 h 133"/>
                  <a:gd name="T30" fmla="*/ 201 w 332"/>
                  <a:gd name="T31" fmla="*/ 90 h 133"/>
                  <a:gd name="T32" fmla="*/ 202 w 332"/>
                  <a:gd name="T33" fmla="*/ 87 h 133"/>
                  <a:gd name="T34" fmla="*/ 202 w 332"/>
                  <a:gd name="T35" fmla="*/ 86 h 133"/>
                  <a:gd name="T36" fmla="*/ 207 w 332"/>
                  <a:gd name="T37" fmla="*/ 75 h 133"/>
                  <a:gd name="T38" fmla="*/ 212 w 332"/>
                  <a:gd name="T39" fmla="*/ 65 h 133"/>
                  <a:gd name="T40" fmla="*/ 216 w 332"/>
                  <a:gd name="T41" fmla="*/ 59 h 133"/>
                  <a:gd name="T42" fmla="*/ 216 w 332"/>
                  <a:gd name="T43" fmla="*/ 59 h 133"/>
                  <a:gd name="T44" fmla="*/ 222 w 332"/>
                  <a:gd name="T45" fmla="*/ 52 h 133"/>
                  <a:gd name="T46" fmla="*/ 230 w 332"/>
                  <a:gd name="T47" fmla="*/ 45 h 133"/>
                  <a:gd name="T48" fmla="*/ 235 w 332"/>
                  <a:gd name="T49" fmla="*/ 41 h 133"/>
                  <a:gd name="T50" fmla="*/ 250 w 332"/>
                  <a:gd name="T51" fmla="*/ 33 h 133"/>
                  <a:gd name="T52" fmla="*/ 267 w 332"/>
                  <a:gd name="T53" fmla="*/ 27 h 133"/>
                  <a:gd name="T54" fmla="*/ 286 w 332"/>
                  <a:gd name="T55" fmla="*/ 25 h 133"/>
                  <a:gd name="T56" fmla="*/ 309 w 332"/>
                  <a:gd name="T57" fmla="*/ 24 h 133"/>
                  <a:gd name="T58" fmla="*/ 332 w 332"/>
                  <a:gd name="T59" fmla="*/ 23 h 133"/>
                  <a:gd name="T60" fmla="*/ 332 w 332"/>
                  <a:gd name="T61" fmla="*/ 0 h 133"/>
                  <a:gd name="T62" fmla="*/ 309 w 332"/>
                  <a:gd name="T63" fmla="*/ 1 h 133"/>
                  <a:gd name="T64" fmla="*/ 286 w 332"/>
                  <a:gd name="T65" fmla="*/ 2 h 133"/>
                  <a:gd name="T66" fmla="*/ 265 w 332"/>
                  <a:gd name="T67" fmla="*/ 6 h 133"/>
                  <a:gd name="T68" fmla="*/ 261 w 332"/>
                  <a:gd name="T69" fmla="*/ 7 h 133"/>
                  <a:gd name="T70" fmla="*/ 242 w 332"/>
                  <a:gd name="T71" fmla="*/ 12 h 133"/>
                  <a:gd name="T72" fmla="*/ 225 w 332"/>
                  <a:gd name="T73" fmla="*/ 21 h 133"/>
                  <a:gd name="T74" fmla="*/ 221 w 332"/>
                  <a:gd name="T75" fmla="*/ 24 h 133"/>
                  <a:gd name="T76" fmla="*/ 214 w 332"/>
                  <a:gd name="T77" fmla="*/ 29 h 133"/>
                  <a:gd name="T78" fmla="*/ 206 w 332"/>
                  <a:gd name="T79" fmla="*/ 36 h 133"/>
                  <a:gd name="T80" fmla="*/ 200 w 332"/>
                  <a:gd name="T81" fmla="*/ 43 h 133"/>
                  <a:gd name="T82" fmla="*/ 198 w 332"/>
                  <a:gd name="T83" fmla="*/ 47 h 133"/>
                  <a:gd name="T84" fmla="*/ 191 w 332"/>
                  <a:gd name="T85" fmla="*/ 57 h 133"/>
                  <a:gd name="T86" fmla="*/ 186 w 332"/>
                  <a:gd name="T87" fmla="*/ 67 h 133"/>
                  <a:gd name="T88" fmla="*/ 184 w 332"/>
                  <a:gd name="T89" fmla="*/ 74 h 133"/>
                  <a:gd name="T90" fmla="*/ 176 w 332"/>
                  <a:gd name="T91" fmla="*/ 79 h 133"/>
                  <a:gd name="T92" fmla="*/ 165 w 332"/>
                  <a:gd name="T93" fmla="*/ 86 h 133"/>
                  <a:gd name="T94" fmla="*/ 154 w 332"/>
                  <a:gd name="T95" fmla="*/ 91 h 133"/>
                  <a:gd name="T96" fmla="*/ 143 w 332"/>
                  <a:gd name="T97" fmla="*/ 95 h 133"/>
                  <a:gd name="T98" fmla="*/ 124 w 332"/>
                  <a:gd name="T99" fmla="*/ 101 h 133"/>
                  <a:gd name="T100" fmla="*/ 108 w 332"/>
                  <a:gd name="T101" fmla="*/ 105 h 133"/>
                  <a:gd name="T102" fmla="*/ 86 w 332"/>
                  <a:gd name="T103" fmla="*/ 106 h 133"/>
                  <a:gd name="T104" fmla="*/ 61 w 332"/>
                  <a:gd name="T105" fmla="*/ 107 h 133"/>
                  <a:gd name="T106" fmla="*/ 48 w 332"/>
                  <a:gd name="T107" fmla="*/ 107 h 133"/>
                  <a:gd name="T108" fmla="*/ 34 w 332"/>
                  <a:gd name="T109" fmla="*/ 108 h 133"/>
                  <a:gd name="T110" fmla="*/ 18 w 332"/>
                  <a:gd name="T111" fmla="*/ 109 h 133"/>
                  <a:gd name="T112" fmla="*/ 0 w 332"/>
                  <a:gd name="T113" fmla="*/ 110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2"/>
                  <a:gd name="T172" fmla="*/ 0 h 133"/>
                  <a:gd name="T173" fmla="*/ 332 w 332"/>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2" h="133">
                    <a:moveTo>
                      <a:pt x="0" y="110"/>
                    </a:moveTo>
                    <a:lnTo>
                      <a:pt x="2" y="133"/>
                    </a:lnTo>
                    <a:lnTo>
                      <a:pt x="18" y="132"/>
                    </a:lnTo>
                    <a:lnTo>
                      <a:pt x="34" y="131"/>
                    </a:lnTo>
                    <a:lnTo>
                      <a:pt x="48" y="130"/>
                    </a:lnTo>
                    <a:lnTo>
                      <a:pt x="61" y="130"/>
                    </a:lnTo>
                    <a:lnTo>
                      <a:pt x="86" y="129"/>
                    </a:lnTo>
                    <a:lnTo>
                      <a:pt x="108" y="127"/>
                    </a:lnTo>
                    <a:lnTo>
                      <a:pt x="127" y="123"/>
                    </a:lnTo>
                    <a:lnTo>
                      <a:pt x="132" y="122"/>
                    </a:lnTo>
                    <a:lnTo>
                      <a:pt x="152" y="116"/>
                    </a:lnTo>
                    <a:lnTo>
                      <a:pt x="162" y="112"/>
                    </a:lnTo>
                    <a:lnTo>
                      <a:pt x="173" y="106"/>
                    </a:lnTo>
                    <a:lnTo>
                      <a:pt x="185" y="100"/>
                    </a:lnTo>
                    <a:lnTo>
                      <a:pt x="199" y="91"/>
                    </a:lnTo>
                    <a:lnTo>
                      <a:pt x="201" y="90"/>
                    </a:lnTo>
                    <a:lnTo>
                      <a:pt x="202" y="87"/>
                    </a:lnTo>
                    <a:lnTo>
                      <a:pt x="202" y="86"/>
                    </a:lnTo>
                    <a:lnTo>
                      <a:pt x="207" y="75"/>
                    </a:lnTo>
                    <a:lnTo>
                      <a:pt x="212" y="65"/>
                    </a:lnTo>
                    <a:lnTo>
                      <a:pt x="216" y="59"/>
                    </a:lnTo>
                    <a:lnTo>
                      <a:pt x="222" y="52"/>
                    </a:lnTo>
                    <a:lnTo>
                      <a:pt x="230" y="45"/>
                    </a:lnTo>
                    <a:lnTo>
                      <a:pt x="235" y="41"/>
                    </a:lnTo>
                    <a:lnTo>
                      <a:pt x="250" y="33"/>
                    </a:lnTo>
                    <a:lnTo>
                      <a:pt x="267" y="27"/>
                    </a:lnTo>
                    <a:lnTo>
                      <a:pt x="286" y="25"/>
                    </a:lnTo>
                    <a:lnTo>
                      <a:pt x="309" y="24"/>
                    </a:lnTo>
                    <a:lnTo>
                      <a:pt x="332" y="23"/>
                    </a:lnTo>
                    <a:lnTo>
                      <a:pt x="332" y="0"/>
                    </a:lnTo>
                    <a:lnTo>
                      <a:pt x="309" y="1"/>
                    </a:lnTo>
                    <a:lnTo>
                      <a:pt x="286" y="2"/>
                    </a:lnTo>
                    <a:lnTo>
                      <a:pt x="265" y="6"/>
                    </a:lnTo>
                    <a:lnTo>
                      <a:pt x="261" y="7"/>
                    </a:lnTo>
                    <a:lnTo>
                      <a:pt x="242" y="12"/>
                    </a:lnTo>
                    <a:lnTo>
                      <a:pt x="225" y="21"/>
                    </a:lnTo>
                    <a:lnTo>
                      <a:pt x="221" y="24"/>
                    </a:lnTo>
                    <a:lnTo>
                      <a:pt x="214" y="29"/>
                    </a:lnTo>
                    <a:lnTo>
                      <a:pt x="206" y="36"/>
                    </a:lnTo>
                    <a:lnTo>
                      <a:pt x="200" y="43"/>
                    </a:lnTo>
                    <a:lnTo>
                      <a:pt x="198" y="47"/>
                    </a:lnTo>
                    <a:lnTo>
                      <a:pt x="191" y="57"/>
                    </a:lnTo>
                    <a:lnTo>
                      <a:pt x="186" y="67"/>
                    </a:lnTo>
                    <a:lnTo>
                      <a:pt x="184" y="74"/>
                    </a:lnTo>
                    <a:lnTo>
                      <a:pt x="176" y="79"/>
                    </a:lnTo>
                    <a:lnTo>
                      <a:pt x="165" y="86"/>
                    </a:lnTo>
                    <a:lnTo>
                      <a:pt x="154" y="91"/>
                    </a:lnTo>
                    <a:lnTo>
                      <a:pt x="143" y="95"/>
                    </a:lnTo>
                    <a:lnTo>
                      <a:pt x="124" y="101"/>
                    </a:lnTo>
                    <a:lnTo>
                      <a:pt x="108" y="105"/>
                    </a:lnTo>
                    <a:lnTo>
                      <a:pt x="86" y="106"/>
                    </a:lnTo>
                    <a:lnTo>
                      <a:pt x="61" y="107"/>
                    </a:lnTo>
                    <a:lnTo>
                      <a:pt x="48" y="107"/>
                    </a:lnTo>
                    <a:lnTo>
                      <a:pt x="34" y="108"/>
                    </a:lnTo>
                    <a:lnTo>
                      <a:pt x="18" y="109"/>
                    </a:lnTo>
                    <a:lnTo>
                      <a:pt x="0" y="110"/>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23579" name="Text Box 127"/>
            <p:cNvSpPr txBox="1">
              <a:spLocks noChangeArrowheads="1"/>
            </p:cNvSpPr>
            <p:nvPr/>
          </p:nvSpPr>
          <p:spPr bwMode="auto">
            <a:xfrm>
              <a:off x="6553200" y="5318125"/>
              <a:ext cx="2590800" cy="396875"/>
            </a:xfrm>
            <a:prstGeom prst="rect">
              <a:avLst/>
            </a:prstGeom>
            <a:noFill/>
            <a:ln w="9525">
              <a:noFill/>
              <a:miter lim="800000"/>
              <a:headEnd/>
              <a:tailEnd/>
            </a:ln>
          </p:spPr>
          <p:txBody>
            <a:bodyPr>
              <a:prstTxWarp prst="textNoShape">
                <a:avLst/>
              </a:prstTxWarp>
              <a:spAutoFit/>
            </a:bodyPr>
            <a:lstStyle/>
            <a:p>
              <a:r>
                <a:rPr lang="en-US" sz="2000" b="0" dirty="0">
                  <a:solidFill>
                    <a:schemeClr val="accent2"/>
                  </a:solidFill>
                  <a:latin typeface="Helvetica" pitchFamily="33" charset="0"/>
                </a:rPr>
                <a:t>Network polymer</a:t>
              </a:r>
              <a:endParaRPr lang="en-US" sz="2000" b="0" dirty="0">
                <a:latin typeface="Helvetica" pitchFamily="33" charset="0"/>
              </a:endParaRPr>
            </a:p>
          </p:txBody>
        </p:sp>
        <p:cxnSp>
          <p:nvCxnSpPr>
            <p:cNvPr id="23582" name="Straight Arrow Connector 62"/>
            <p:cNvCxnSpPr>
              <a:cxnSpLocks noChangeShapeType="1"/>
            </p:cNvCxnSpPr>
            <p:nvPr/>
          </p:nvCxnSpPr>
          <p:spPr bwMode="auto">
            <a:xfrm>
              <a:off x="4953000" y="4267200"/>
              <a:ext cx="1219200" cy="1588"/>
            </a:xfrm>
            <a:prstGeom prst="straightConnector1">
              <a:avLst/>
            </a:prstGeom>
            <a:noFill/>
            <a:ln w="38100">
              <a:solidFill>
                <a:srgbClr val="800000"/>
              </a:solidFill>
              <a:round/>
              <a:headEnd/>
              <a:tailEnd type="arrow" w="med" len="med"/>
            </a:ln>
          </p:spPr>
        </p:cxnSp>
      </p:grpSp>
      <p:grpSp>
        <p:nvGrpSpPr>
          <p:cNvPr id="70" name="Group 69"/>
          <p:cNvGrpSpPr/>
          <p:nvPr/>
        </p:nvGrpSpPr>
        <p:grpSpPr>
          <a:xfrm>
            <a:off x="381000" y="2209800"/>
            <a:ext cx="4876800" cy="1238250"/>
            <a:chOff x="381000" y="2209800"/>
            <a:chExt cx="4876800" cy="1238250"/>
          </a:xfrm>
        </p:grpSpPr>
        <p:sp>
          <p:nvSpPr>
            <p:cNvPr id="23560" name="Text Box 99"/>
            <p:cNvSpPr txBox="1">
              <a:spLocks noChangeArrowheads="1"/>
            </p:cNvSpPr>
            <p:nvPr/>
          </p:nvSpPr>
          <p:spPr bwMode="auto">
            <a:xfrm>
              <a:off x="3321050" y="2819400"/>
              <a:ext cx="336550" cy="457200"/>
            </a:xfrm>
            <a:prstGeom prst="rect">
              <a:avLst/>
            </a:prstGeom>
            <a:noFill/>
            <a:ln w="9525">
              <a:noFill/>
              <a:miter lim="800000"/>
              <a:headEnd/>
              <a:tailEnd/>
            </a:ln>
          </p:spPr>
          <p:txBody>
            <a:bodyPr wrap="none">
              <a:prstTxWarp prst="textNoShape">
                <a:avLst/>
              </a:prstTxWarp>
              <a:spAutoFit/>
            </a:bodyPr>
            <a:lstStyle/>
            <a:p>
              <a:r>
                <a:rPr lang="en-US" dirty="0"/>
                <a:t>*</a:t>
              </a:r>
            </a:p>
          </p:txBody>
        </p:sp>
        <p:grpSp>
          <p:nvGrpSpPr>
            <p:cNvPr id="23563" name="Group 95"/>
            <p:cNvGrpSpPr>
              <a:grpSpLocks/>
            </p:cNvGrpSpPr>
            <p:nvPr/>
          </p:nvGrpSpPr>
          <p:grpSpPr bwMode="auto">
            <a:xfrm>
              <a:off x="2057400" y="2667000"/>
              <a:ext cx="1349375" cy="520700"/>
              <a:chOff x="402" y="2898"/>
              <a:chExt cx="850" cy="328"/>
            </a:xfrm>
          </p:grpSpPr>
          <p:sp>
            <p:nvSpPr>
              <p:cNvPr id="23574" name="Freeform 96"/>
              <p:cNvSpPr>
                <a:spLocks/>
              </p:cNvSpPr>
              <p:nvPr/>
            </p:nvSpPr>
            <p:spPr bwMode="auto">
              <a:xfrm>
                <a:off x="481" y="2953"/>
                <a:ext cx="682" cy="140"/>
              </a:xfrm>
              <a:custGeom>
                <a:avLst/>
                <a:gdLst>
                  <a:gd name="T0" fmla="*/ 0 w 682"/>
                  <a:gd name="T1" fmla="*/ 21 h 140"/>
                  <a:gd name="T2" fmla="*/ 15 w 682"/>
                  <a:gd name="T3" fmla="*/ 38 h 140"/>
                  <a:gd name="T4" fmla="*/ 27 w 682"/>
                  <a:gd name="T5" fmla="*/ 50 h 140"/>
                  <a:gd name="T6" fmla="*/ 51 w 682"/>
                  <a:gd name="T7" fmla="*/ 66 h 140"/>
                  <a:gd name="T8" fmla="*/ 82 w 682"/>
                  <a:gd name="T9" fmla="*/ 77 h 140"/>
                  <a:gd name="T10" fmla="*/ 129 w 682"/>
                  <a:gd name="T11" fmla="*/ 90 h 140"/>
                  <a:gd name="T12" fmla="*/ 161 w 682"/>
                  <a:gd name="T13" fmla="*/ 100 h 140"/>
                  <a:gd name="T14" fmla="*/ 167 w 682"/>
                  <a:gd name="T15" fmla="*/ 101 h 140"/>
                  <a:gd name="T16" fmla="*/ 188 w 682"/>
                  <a:gd name="T17" fmla="*/ 98 h 140"/>
                  <a:gd name="T18" fmla="*/ 220 w 682"/>
                  <a:gd name="T19" fmla="*/ 88 h 140"/>
                  <a:gd name="T20" fmla="*/ 265 w 682"/>
                  <a:gd name="T21" fmla="*/ 69 h 140"/>
                  <a:gd name="T22" fmla="*/ 297 w 682"/>
                  <a:gd name="T23" fmla="*/ 52 h 140"/>
                  <a:gd name="T24" fmla="*/ 304 w 682"/>
                  <a:gd name="T25" fmla="*/ 47 h 140"/>
                  <a:gd name="T26" fmla="*/ 312 w 682"/>
                  <a:gd name="T27" fmla="*/ 40 h 140"/>
                  <a:gd name="T28" fmla="*/ 324 w 682"/>
                  <a:gd name="T29" fmla="*/ 36 h 140"/>
                  <a:gd name="T30" fmla="*/ 352 w 682"/>
                  <a:gd name="T31" fmla="*/ 30 h 140"/>
                  <a:gd name="T32" fmla="*/ 400 w 682"/>
                  <a:gd name="T33" fmla="*/ 27 h 140"/>
                  <a:gd name="T34" fmla="*/ 444 w 682"/>
                  <a:gd name="T35" fmla="*/ 34 h 140"/>
                  <a:gd name="T36" fmla="*/ 533 w 682"/>
                  <a:gd name="T37" fmla="*/ 45 h 140"/>
                  <a:gd name="T38" fmla="*/ 550 w 682"/>
                  <a:gd name="T39" fmla="*/ 48 h 140"/>
                  <a:gd name="T40" fmla="*/ 572 w 682"/>
                  <a:gd name="T41" fmla="*/ 55 h 140"/>
                  <a:gd name="T42" fmla="*/ 577 w 682"/>
                  <a:gd name="T43" fmla="*/ 68 h 140"/>
                  <a:gd name="T44" fmla="*/ 586 w 682"/>
                  <a:gd name="T45" fmla="*/ 82 h 140"/>
                  <a:gd name="T46" fmla="*/ 598 w 682"/>
                  <a:gd name="T47" fmla="*/ 92 h 140"/>
                  <a:gd name="T48" fmla="*/ 607 w 682"/>
                  <a:gd name="T49" fmla="*/ 99 h 140"/>
                  <a:gd name="T50" fmla="*/ 618 w 682"/>
                  <a:gd name="T51" fmla="*/ 105 h 140"/>
                  <a:gd name="T52" fmla="*/ 631 w 682"/>
                  <a:gd name="T53" fmla="*/ 111 h 140"/>
                  <a:gd name="T54" fmla="*/ 647 w 682"/>
                  <a:gd name="T55" fmla="*/ 128 h 140"/>
                  <a:gd name="T56" fmla="*/ 662 w 682"/>
                  <a:gd name="T57" fmla="*/ 136 h 140"/>
                  <a:gd name="T58" fmla="*/ 673 w 682"/>
                  <a:gd name="T59" fmla="*/ 139 h 140"/>
                  <a:gd name="T60" fmla="*/ 682 w 682"/>
                  <a:gd name="T61" fmla="*/ 115 h 140"/>
                  <a:gd name="T62" fmla="*/ 679 w 682"/>
                  <a:gd name="T63" fmla="*/ 114 h 140"/>
                  <a:gd name="T64" fmla="*/ 665 w 682"/>
                  <a:gd name="T65" fmla="*/ 107 h 140"/>
                  <a:gd name="T66" fmla="*/ 649 w 682"/>
                  <a:gd name="T67" fmla="*/ 92 h 140"/>
                  <a:gd name="T68" fmla="*/ 645 w 682"/>
                  <a:gd name="T69" fmla="*/ 88 h 140"/>
                  <a:gd name="T70" fmla="*/ 629 w 682"/>
                  <a:gd name="T71" fmla="*/ 81 h 140"/>
                  <a:gd name="T72" fmla="*/ 619 w 682"/>
                  <a:gd name="T73" fmla="*/ 75 h 140"/>
                  <a:gd name="T74" fmla="*/ 612 w 682"/>
                  <a:gd name="T75" fmla="*/ 69 h 140"/>
                  <a:gd name="T76" fmla="*/ 600 w 682"/>
                  <a:gd name="T77" fmla="*/ 55 h 140"/>
                  <a:gd name="T78" fmla="*/ 599 w 682"/>
                  <a:gd name="T79" fmla="*/ 53 h 140"/>
                  <a:gd name="T80" fmla="*/ 594 w 682"/>
                  <a:gd name="T81" fmla="*/ 39 h 140"/>
                  <a:gd name="T82" fmla="*/ 589 w 682"/>
                  <a:gd name="T83" fmla="*/ 33 h 140"/>
                  <a:gd name="T84" fmla="*/ 581 w 682"/>
                  <a:gd name="T85" fmla="*/ 28 h 140"/>
                  <a:gd name="T86" fmla="*/ 560 w 682"/>
                  <a:gd name="T87" fmla="*/ 24 h 140"/>
                  <a:gd name="T88" fmla="*/ 533 w 682"/>
                  <a:gd name="T89" fmla="*/ 19 h 140"/>
                  <a:gd name="T90" fmla="*/ 444 w 682"/>
                  <a:gd name="T91" fmla="*/ 8 h 140"/>
                  <a:gd name="T92" fmla="*/ 399 w 682"/>
                  <a:gd name="T93" fmla="*/ 1 h 140"/>
                  <a:gd name="T94" fmla="*/ 352 w 682"/>
                  <a:gd name="T95" fmla="*/ 4 h 140"/>
                  <a:gd name="T96" fmla="*/ 325 w 682"/>
                  <a:gd name="T97" fmla="*/ 8 h 140"/>
                  <a:gd name="T98" fmla="*/ 303 w 682"/>
                  <a:gd name="T99" fmla="*/ 15 h 140"/>
                  <a:gd name="T100" fmla="*/ 298 w 682"/>
                  <a:gd name="T101" fmla="*/ 18 h 140"/>
                  <a:gd name="T102" fmla="*/ 289 w 682"/>
                  <a:gd name="T103" fmla="*/ 24 h 140"/>
                  <a:gd name="T104" fmla="*/ 286 w 682"/>
                  <a:gd name="T105" fmla="*/ 28 h 140"/>
                  <a:gd name="T106" fmla="*/ 255 w 682"/>
                  <a:gd name="T107" fmla="*/ 44 h 140"/>
                  <a:gd name="T108" fmla="*/ 209 w 682"/>
                  <a:gd name="T109" fmla="*/ 64 h 140"/>
                  <a:gd name="T110" fmla="*/ 180 w 682"/>
                  <a:gd name="T111" fmla="*/ 72 h 140"/>
                  <a:gd name="T112" fmla="*/ 155 w 682"/>
                  <a:gd name="T113" fmla="*/ 71 h 140"/>
                  <a:gd name="T114" fmla="*/ 107 w 682"/>
                  <a:gd name="T115" fmla="*/ 57 h 140"/>
                  <a:gd name="T116" fmla="*/ 76 w 682"/>
                  <a:gd name="T117" fmla="*/ 48 h 140"/>
                  <a:gd name="T118" fmla="*/ 49 w 682"/>
                  <a:gd name="T119" fmla="*/ 35 h 140"/>
                  <a:gd name="T120" fmla="*/ 41 w 682"/>
                  <a:gd name="T121" fmla="*/ 28 h 140"/>
                  <a:gd name="T122" fmla="*/ 25 w 682"/>
                  <a:gd name="T123" fmla="*/ 9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23575" name="Rectangle 97"/>
              <p:cNvSpPr>
                <a:spLocks noChangeArrowheads="1"/>
              </p:cNvSpPr>
              <p:nvPr/>
            </p:nvSpPr>
            <p:spPr bwMode="auto">
              <a:xfrm rot="420000">
                <a:off x="402" y="2898"/>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rPr>
                  <a:t>=</a:t>
                </a:r>
                <a:endParaRPr lang="en-US" dirty="0"/>
              </a:p>
            </p:txBody>
          </p:sp>
          <p:sp>
            <p:nvSpPr>
              <p:cNvPr id="23576" name="Rectangle 98"/>
              <p:cNvSpPr>
                <a:spLocks noChangeArrowheads="1"/>
              </p:cNvSpPr>
              <p:nvPr/>
            </p:nvSpPr>
            <p:spPr bwMode="auto">
              <a:xfrm rot="420000">
                <a:off x="1147" y="3005"/>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rPr>
                  <a:t>=</a:t>
                </a:r>
                <a:endParaRPr lang="en-US" dirty="0"/>
              </a:p>
            </p:txBody>
          </p:sp>
        </p:grpSp>
        <p:grpSp>
          <p:nvGrpSpPr>
            <p:cNvPr id="23565" name="Group 58"/>
            <p:cNvGrpSpPr>
              <a:grpSpLocks/>
            </p:cNvGrpSpPr>
            <p:nvPr/>
          </p:nvGrpSpPr>
          <p:grpSpPr bwMode="auto">
            <a:xfrm>
              <a:off x="3886200" y="2819400"/>
              <a:ext cx="1371600" cy="457200"/>
              <a:chOff x="4419600" y="2667000"/>
              <a:chExt cx="1371600" cy="457200"/>
            </a:xfrm>
          </p:grpSpPr>
          <p:sp>
            <p:nvSpPr>
              <p:cNvPr id="23569" name="Text Box 94"/>
              <p:cNvSpPr txBox="1">
                <a:spLocks noChangeArrowheads="1"/>
              </p:cNvSpPr>
              <p:nvPr/>
            </p:nvSpPr>
            <p:spPr bwMode="auto">
              <a:xfrm>
                <a:off x="4419600" y="2667000"/>
                <a:ext cx="1371600" cy="406400"/>
              </a:xfrm>
              <a:prstGeom prst="rect">
                <a:avLst/>
              </a:prstGeom>
              <a:noFill/>
              <a:ln w="9525">
                <a:solidFill>
                  <a:schemeClr val="tx1"/>
                </a:solidFill>
                <a:miter lim="800000"/>
                <a:headEnd/>
                <a:tailEnd/>
              </a:ln>
            </p:spPr>
            <p:txBody>
              <a:bodyPr>
                <a:prstTxWarp prst="textNoShape">
                  <a:avLst/>
                </a:prstTxWarp>
                <a:spAutoFit/>
              </a:bodyPr>
              <a:lstStyle/>
              <a:p>
                <a:r>
                  <a:rPr lang="en-US" sz="2000" b="0" dirty="0">
                    <a:latin typeface="Helvetica" pitchFamily="33" charset="0"/>
                  </a:rPr>
                  <a:t>radical</a:t>
                </a:r>
              </a:p>
            </p:txBody>
          </p:sp>
          <p:sp>
            <p:nvSpPr>
              <p:cNvPr id="23570" name="Text Box 124"/>
              <p:cNvSpPr txBox="1">
                <a:spLocks noChangeArrowheads="1"/>
              </p:cNvSpPr>
              <p:nvPr/>
            </p:nvSpPr>
            <p:spPr bwMode="auto">
              <a:xfrm>
                <a:off x="5410200" y="2667000"/>
                <a:ext cx="336550" cy="457200"/>
              </a:xfrm>
              <a:prstGeom prst="rect">
                <a:avLst/>
              </a:prstGeom>
              <a:noFill/>
              <a:ln w="9525">
                <a:noFill/>
                <a:miter lim="800000"/>
                <a:headEnd/>
                <a:tailEnd/>
              </a:ln>
            </p:spPr>
            <p:txBody>
              <a:bodyPr wrap="none">
                <a:prstTxWarp prst="textNoShape">
                  <a:avLst/>
                </a:prstTxWarp>
                <a:spAutoFit/>
              </a:bodyPr>
              <a:lstStyle/>
              <a:p>
                <a:r>
                  <a:rPr lang="en-US" dirty="0"/>
                  <a:t>*</a:t>
                </a:r>
              </a:p>
            </p:txBody>
          </p:sp>
        </p:grpSp>
        <p:sp>
          <p:nvSpPr>
            <p:cNvPr id="23566" name="Text Box 132"/>
            <p:cNvSpPr txBox="1">
              <a:spLocks noChangeArrowheads="1"/>
            </p:cNvSpPr>
            <p:nvPr/>
          </p:nvSpPr>
          <p:spPr bwMode="auto">
            <a:xfrm>
              <a:off x="762000" y="2209800"/>
              <a:ext cx="685800" cy="396875"/>
            </a:xfrm>
            <a:prstGeom prst="rect">
              <a:avLst/>
            </a:prstGeom>
            <a:noFill/>
            <a:ln w="9525">
              <a:noFill/>
              <a:miter lim="800000"/>
              <a:headEnd/>
              <a:tailEnd/>
            </a:ln>
          </p:spPr>
          <p:txBody>
            <a:bodyPr>
              <a:prstTxWarp prst="textNoShape">
                <a:avLst/>
              </a:prstTxWarp>
              <a:spAutoFit/>
            </a:bodyPr>
            <a:lstStyle/>
            <a:p>
              <a:r>
                <a:rPr lang="en-US" sz="2000">
                  <a:solidFill>
                    <a:srgbClr val="800000"/>
                  </a:solidFill>
                  <a:latin typeface="Helvetica" pitchFamily="33" charset="0"/>
                </a:rPr>
                <a:t>UV</a:t>
              </a:r>
            </a:p>
          </p:txBody>
        </p:sp>
        <p:cxnSp>
          <p:nvCxnSpPr>
            <p:cNvPr id="23567" name="Straight Arrow Connector 55"/>
            <p:cNvCxnSpPr>
              <a:cxnSpLocks noChangeShapeType="1"/>
            </p:cNvCxnSpPr>
            <p:nvPr/>
          </p:nvCxnSpPr>
          <p:spPr bwMode="auto">
            <a:xfrm>
              <a:off x="457200" y="2895600"/>
              <a:ext cx="1219200" cy="1588"/>
            </a:xfrm>
            <a:prstGeom prst="straightConnector1">
              <a:avLst/>
            </a:prstGeom>
            <a:noFill/>
            <a:ln w="38100">
              <a:solidFill>
                <a:srgbClr val="800000"/>
              </a:solidFill>
              <a:round/>
              <a:headEnd/>
              <a:tailEnd type="arrow" w="med" len="med"/>
            </a:ln>
          </p:spPr>
        </p:cxnSp>
        <p:sp>
          <p:nvSpPr>
            <p:cNvPr id="23568" name="Text Box 132"/>
            <p:cNvSpPr txBox="1">
              <a:spLocks noChangeArrowheads="1"/>
            </p:cNvSpPr>
            <p:nvPr/>
          </p:nvSpPr>
          <p:spPr bwMode="auto">
            <a:xfrm>
              <a:off x="381000" y="3048000"/>
              <a:ext cx="1524000" cy="400050"/>
            </a:xfrm>
            <a:prstGeom prst="rect">
              <a:avLst/>
            </a:prstGeom>
            <a:noFill/>
            <a:ln w="9525">
              <a:noFill/>
              <a:miter lim="800000"/>
              <a:headEnd/>
              <a:tailEnd/>
            </a:ln>
          </p:spPr>
          <p:txBody>
            <a:bodyPr>
              <a:prstTxWarp prst="textNoShape">
                <a:avLst/>
              </a:prstTxWarp>
              <a:spAutoFit/>
            </a:bodyPr>
            <a:lstStyle/>
            <a:p>
              <a:r>
                <a:rPr lang="en-US" sz="2000">
                  <a:solidFill>
                    <a:srgbClr val="800000"/>
                  </a:solidFill>
                  <a:latin typeface="Helvetica" pitchFamily="33" charset="0"/>
                </a:rPr>
                <a:t>+ initiator</a:t>
              </a:r>
            </a:p>
          </p:txBody>
        </p:sp>
      </p:grpSp>
      <p:grpSp>
        <p:nvGrpSpPr>
          <p:cNvPr id="69" name="Group 68"/>
          <p:cNvGrpSpPr/>
          <p:nvPr/>
        </p:nvGrpSpPr>
        <p:grpSpPr>
          <a:xfrm>
            <a:off x="304800" y="990600"/>
            <a:ext cx="7963845" cy="1066800"/>
            <a:chOff x="304800" y="990600"/>
            <a:chExt cx="7963845" cy="1066800"/>
          </a:xfrm>
        </p:grpSpPr>
        <p:grpSp>
          <p:nvGrpSpPr>
            <p:cNvPr id="23601" name="Group 131"/>
            <p:cNvGrpSpPr>
              <a:grpSpLocks/>
            </p:cNvGrpSpPr>
            <p:nvPr/>
          </p:nvGrpSpPr>
          <p:grpSpPr bwMode="auto">
            <a:xfrm>
              <a:off x="2971800" y="1447800"/>
              <a:ext cx="1349375" cy="520700"/>
              <a:chOff x="3408" y="912"/>
              <a:chExt cx="850" cy="328"/>
            </a:xfrm>
          </p:grpSpPr>
          <p:sp>
            <p:nvSpPr>
              <p:cNvPr id="23606" name="Freeform 89"/>
              <p:cNvSpPr>
                <a:spLocks/>
              </p:cNvSpPr>
              <p:nvPr/>
            </p:nvSpPr>
            <p:spPr bwMode="auto">
              <a:xfrm>
                <a:off x="3487" y="967"/>
                <a:ext cx="682" cy="140"/>
              </a:xfrm>
              <a:custGeom>
                <a:avLst/>
                <a:gdLst>
                  <a:gd name="T0" fmla="*/ 0 w 682"/>
                  <a:gd name="T1" fmla="*/ 21 h 140"/>
                  <a:gd name="T2" fmla="*/ 15 w 682"/>
                  <a:gd name="T3" fmla="*/ 38 h 140"/>
                  <a:gd name="T4" fmla="*/ 27 w 682"/>
                  <a:gd name="T5" fmla="*/ 50 h 140"/>
                  <a:gd name="T6" fmla="*/ 51 w 682"/>
                  <a:gd name="T7" fmla="*/ 66 h 140"/>
                  <a:gd name="T8" fmla="*/ 82 w 682"/>
                  <a:gd name="T9" fmla="*/ 77 h 140"/>
                  <a:gd name="T10" fmla="*/ 129 w 682"/>
                  <a:gd name="T11" fmla="*/ 90 h 140"/>
                  <a:gd name="T12" fmla="*/ 161 w 682"/>
                  <a:gd name="T13" fmla="*/ 100 h 140"/>
                  <a:gd name="T14" fmla="*/ 167 w 682"/>
                  <a:gd name="T15" fmla="*/ 101 h 140"/>
                  <a:gd name="T16" fmla="*/ 188 w 682"/>
                  <a:gd name="T17" fmla="*/ 98 h 140"/>
                  <a:gd name="T18" fmla="*/ 220 w 682"/>
                  <a:gd name="T19" fmla="*/ 88 h 140"/>
                  <a:gd name="T20" fmla="*/ 265 w 682"/>
                  <a:gd name="T21" fmla="*/ 69 h 140"/>
                  <a:gd name="T22" fmla="*/ 297 w 682"/>
                  <a:gd name="T23" fmla="*/ 52 h 140"/>
                  <a:gd name="T24" fmla="*/ 304 w 682"/>
                  <a:gd name="T25" fmla="*/ 47 h 140"/>
                  <a:gd name="T26" fmla="*/ 312 w 682"/>
                  <a:gd name="T27" fmla="*/ 40 h 140"/>
                  <a:gd name="T28" fmla="*/ 324 w 682"/>
                  <a:gd name="T29" fmla="*/ 36 h 140"/>
                  <a:gd name="T30" fmla="*/ 352 w 682"/>
                  <a:gd name="T31" fmla="*/ 30 h 140"/>
                  <a:gd name="T32" fmla="*/ 400 w 682"/>
                  <a:gd name="T33" fmla="*/ 27 h 140"/>
                  <a:gd name="T34" fmla="*/ 444 w 682"/>
                  <a:gd name="T35" fmla="*/ 34 h 140"/>
                  <a:gd name="T36" fmla="*/ 533 w 682"/>
                  <a:gd name="T37" fmla="*/ 45 h 140"/>
                  <a:gd name="T38" fmla="*/ 550 w 682"/>
                  <a:gd name="T39" fmla="*/ 48 h 140"/>
                  <a:gd name="T40" fmla="*/ 572 w 682"/>
                  <a:gd name="T41" fmla="*/ 55 h 140"/>
                  <a:gd name="T42" fmla="*/ 577 w 682"/>
                  <a:gd name="T43" fmla="*/ 68 h 140"/>
                  <a:gd name="T44" fmla="*/ 586 w 682"/>
                  <a:gd name="T45" fmla="*/ 82 h 140"/>
                  <a:gd name="T46" fmla="*/ 598 w 682"/>
                  <a:gd name="T47" fmla="*/ 92 h 140"/>
                  <a:gd name="T48" fmla="*/ 607 w 682"/>
                  <a:gd name="T49" fmla="*/ 99 h 140"/>
                  <a:gd name="T50" fmla="*/ 618 w 682"/>
                  <a:gd name="T51" fmla="*/ 105 h 140"/>
                  <a:gd name="T52" fmla="*/ 631 w 682"/>
                  <a:gd name="T53" fmla="*/ 111 h 140"/>
                  <a:gd name="T54" fmla="*/ 647 w 682"/>
                  <a:gd name="T55" fmla="*/ 128 h 140"/>
                  <a:gd name="T56" fmla="*/ 662 w 682"/>
                  <a:gd name="T57" fmla="*/ 136 h 140"/>
                  <a:gd name="T58" fmla="*/ 673 w 682"/>
                  <a:gd name="T59" fmla="*/ 139 h 140"/>
                  <a:gd name="T60" fmla="*/ 682 w 682"/>
                  <a:gd name="T61" fmla="*/ 115 h 140"/>
                  <a:gd name="T62" fmla="*/ 679 w 682"/>
                  <a:gd name="T63" fmla="*/ 114 h 140"/>
                  <a:gd name="T64" fmla="*/ 665 w 682"/>
                  <a:gd name="T65" fmla="*/ 107 h 140"/>
                  <a:gd name="T66" fmla="*/ 649 w 682"/>
                  <a:gd name="T67" fmla="*/ 92 h 140"/>
                  <a:gd name="T68" fmla="*/ 645 w 682"/>
                  <a:gd name="T69" fmla="*/ 88 h 140"/>
                  <a:gd name="T70" fmla="*/ 629 w 682"/>
                  <a:gd name="T71" fmla="*/ 81 h 140"/>
                  <a:gd name="T72" fmla="*/ 619 w 682"/>
                  <a:gd name="T73" fmla="*/ 75 h 140"/>
                  <a:gd name="T74" fmla="*/ 612 w 682"/>
                  <a:gd name="T75" fmla="*/ 69 h 140"/>
                  <a:gd name="T76" fmla="*/ 600 w 682"/>
                  <a:gd name="T77" fmla="*/ 55 h 140"/>
                  <a:gd name="T78" fmla="*/ 599 w 682"/>
                  <a:gd name="T79" fmla="*/ 53 h 140"/>
                  <a:gd name="T80" fmla="*/ 594 w 682"/>
                  <a:gd name="T81" fmla="*/ 39 h 140"/>
                  <a:gd name="T82" fmla="*/ 589 w 682"/>
                  <a:gd name="T83" fmla="*/ 33 h 140"/>
                  <a:gd name="T84" fmla="*/ 581 w 682"/>
                  <a:gd name="T85" fmla="*/ 28 h 140"/>
                  <a:gd name="T86" fmla="*/ 560 w 682"/>
                  <a:gd name="T87" fmla="*/ 24 h 140"/>
                  <a:gd name="T88" fmla="*/ 533 w 682"/>
                  <a:gd name="T89" fmla="*/ 19 h 140"/>
                  <a:gd name="T90" fmla="*/ 444 w 682"/>
                  <a:gd name="T91" fmla="*/ 8 h 140"/>
                  <a:gd name="T92" fmla="*/ 399 w 682"/>
                  <a:gd name="T93" fmla="*/ 1 h 140"/>
                  <a:gd name="T94" fmla="*/ 352 w 682"/>
                  <a:gd name="T95" fmla="*/ 4 h 140"/>
                  <a:gd name="T96" fmla="*/ 325 w 682"/>
                  <a:gd name="T97" fmla="*/ 8 h 140"/>
                  <a:gd name="T98" fmla="*/ 303 w 682"/>
                  <a:gd name="T99" fmla="*/ 15 h 140"/>
                  <a:gd name="T100" fmla="*/ 298 w 682"/>
                  <a:gd name="T101" fmla="*/ 18 h 140"/>
                  <a:gd name="T102" fmla="*/ 289 w 682"/>
                  <a:gd name="T103" fmla="*/ 24 h 140"/>
                  <a:gd name="T104" fmla="*/ 286 w 682"/>
                  <a:gd name="T105" fmla="*/ 28 h 140"/>
                  <a:gd name="T106" fmla="*/ 255 w 682"/>
                  <a:gd name="T107" fmla="*/ 44 h 140"/>
                  <a:gd name="T108" fmla="*/ 209 w 682"/>
                  <a:gd name="T109" fmla="*/ 64 h 140"/>
                  <a:gd name="T110" fmla="*/ 180 w 682"/>
                  <a:gd name="T111" fmla="*/ 72 h 140"/>
                  <a:gd name="T112" fmla="*/ 155 w 682"/>
                  <a:gd name="T113" fmla="*/ 71 h 140"/>
                  <a:gd name="T114" fmla="*/ 107 w 682"/>
                  <a:gd name="T115" fmla="*/ 57 h 140"/>
                  <a:gd name="T116" fmla="*/ 76 w 682"/>
                  <a:gd name="T117" fmla="*/ 48 h 140"/>
                  <a:gd name="T118" fmla="*/ 49 w 682"/>
                  <a:gd name="T119" fmla="*/ 35 h 140"/>
                  <a:gd name="T120" fmla="*/ 41 w 682"/>
                  <a:gd name="T121" fmla="*/ 28 h 140"/>
                  <a:gd name="T122" fmla="*/ 25 w 682"/>
                  <a:gd name="T123" fmla="*/ 9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23607" name="Rectangle 90"/>
              <p:cNvSpPr>
                <a:spLocks noChangeArrowheads="1"/>
              </p:cNvSpPr>
              <p:nvPr/>
            </p:nvSpPr>
            <p:spPr bwMode="auto">
              <a:xfrm rot="420000">
                <a:off x="3408" y="912"/>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sp>
            <p:nvSpPr>
              <p:cNvPr id="23608" name="Rectangle 91"/>
              <p:cNvSpPr>
                <a:spLocks noChangeArrowheads="1"/>
              </p:cNvSpPr>
              <p:nvPr/>
            </p:nvSpPr>
            <p:spPr bwMode="auto">
              <a:xfrm rot="420000">
                <a:off x="4153" y="1019"/>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sp>
          <p:nvSpPr>
            <p:cNvPr id="23602" name="Text Box 126"/>
            <p:cNvSpPr txBox="1">
              <a:spLocks noChangeArrowheads="1"/>
            </p:cNvSpPr>
            <p:nvPr/>
          </p:nvSpPr>
          <p:spPr bwMode="auto">
            <a:xfrm>
              <a:off x="304800" y="1295400"/>
              <a:ext cx="2590800" cy="707886"/>
            </a:xfrm>
            <a:prstGeom prst="rect">
              <a:avLst/>
            </a:prstGeom>
            <a:noFill/>
            <a:ln w="9525">
              <a:noFill/>
              <a:miter lim="800000"/>
              <a:headEnd/>
              <a:tailEnd/>
            </a:ln>
          </p:spPr>
          <p:txBody>
            <a:bodyPr wrap="square">
              <a:prstTxWarp prst="textNoShape">
                <a:avLst/>
              </a:prstTxWarp>
              <a:spAutoFit/>
            </a:bodyPr>
            <a:lstStyle/>
            <a:p>
              <a:r>
                <a:rPr lang="en-US" sz="2000" b="0" dirty="0">
                  <a:solidFill>
                    <a:schemeClr val="accent2"/>
                  </a:solidFill>
                  <a:latin typeface="Helvetica" pitchFamily="33" charset="0"/>
                </a:rPr>
                <a:t>Linear</a:t>
              </a:r>
              <a:r>
                <a:rPr lang="en-US" sz="2000" b="0" dirty="0" smtClean="0">
                  <a:solidFill>
                    <a:schemeClr val="accent2"/>
                  </a:solidFill>
                  <a:latin typeface="Helvetica" pitchFamily="33" charset="0"/>
                </a:rPr>
                <a:t> polymer with reactive end groups:</a:t>
              </a:r>
              <a:endParaRPr lang="en-US" sz="2000" b="0" dirty="0">
                <a:latin typeface="Helvetica" pitchFamily="33" charset="0"/>
              </a:endParaRPr>
            </a:p>
          </p:txBody>
        </p:sp>
        <p:grpSp>
          <p:nvGrpSpPr>
            <p:cNvPr id="23603" name="Group 53"/>
            <p:cNvGrpSpPr>
              <a:grpSpLocks/>
            </p:cNvGrpSpPr>
            <p:nvPr/>
          </p:nvGrpSpPr>
          <p:grpSpPr bwMode="auto">
            <a:xfrm>
              <a:off x="4953000" y="1447800"/>
              <a:ext cx="1524000" cy="406400"/>
              <a:chOff x="5029200" y="2133600"/>
              <a:chExt cx="1524000" cy="406400"/>
            </a:xfrm>
          </p:grpSpPr>
          <p:sp>
            <p:nvSpPr>
              <p:cNvPr id="23604" name="Rectangle 125"/>
              <p:cNvSpPr>
                <a:spLocks noChangeArrowheads="1"/>
              </p:cNvSpPr>
              <p:nvPr/>
            </p:nvSpPr>
            <p:spPr bwMode="auto">
              <a:xfrm rot="420000">
                <a:off x="6116758" y="2142450"/>
                <a:ext cx="166688" cy="350838"/>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rPr>
                  <a:t>=</a:t>
                </a:r>
                <a:endParaRPr lang="en-US" dirty="0"/>
              </a:p>
            </p:txBody>
          </p:sp>
          <p:sp>
            <p:nvSpPr>
              <p:cNvPr id="23605" name="Text Box 135"/>
              <p:cNvSpPr txBox="1">
                <a:spLocks noChangeArrowheads="1"/>
              </p:cNvSpPr>
              <p:nvPr/>
            </p:nvSpPr>
            <p:spPr bwMode="auto">
              <a:xfrm>
                <a:off x="5029200" y="2133600"/>
                <a:ext cx="1524000" cy="406400"/>
              </a:xfrm>
              <a:prstGeom prst="rect">
                <a:avLst/>
              </a:prstGeom>
              <a:noFill/>
              <a:ln w="9525">
                <a:solidFill>
                  <a:schemeClr val="tx1"/>
                </a:solidFill>
                <a:miter lim="800000"/>
                <a:headEnd/>
                <a:tailEnd/>
              </a:ln>
            </p:spPr>
            <p:txBody>
              <a:bodyPr>
                <a:prstTxWarp prst="textNoShape">
                  <a:avLst/>
                </a:prstTxWarp>
                <a:spAutoFit/>
              </a:bodyPr>
              <a:lstStyle/>
              <a:p>
                <a:r>
                  <a:rPr lang="en-US" sz="2000" b="0" dirty="0" err="1" smtClean="0">
                    <a:latin typeface="Helvetica" pitchFamily="33" charset="0"/>
                  </a:rPr>
                  <a:t>acryloyl</a:t>
                </a:r>
                <a:r>
                  <a:rPr lang="en-US" sz="2000" b="0" dirty="0" smtClean="0">
                    <a:latin typeface="Helvetica" pitchFamily="33" charset="0"/>
                  </a:rPr>
                  <a:t> </a:t>
                </a:r>
                <a:endParaRPr lang="en-US" sz="2000" b="0" dirty="0">
                  <a:latin typeface="Helvetica" pitchFamily="33" charset="0"/>
                </a:endParaRPr>
              </a:p>
            </p:txBody>
          </p:sp>
        </p:grpSp>
        <p:pic>
          <p:nvPicPr>
            <p:cNvPr id="60" name="Picture 59" descr="Acryl-group-skeletal.png"/>
            <p:cNvPicPr>
              <a:picLocks noChangeAspect="1"/>
            </p:cNvPicPr>
            <p:nvPr/>
          </p:nvPicPr>
          <p:blipFill>
            <a:blip r:embed="rId3"/>
            <a:stretch>
              <a:fillRect/>
            </a:stretch>
          </p:blipFill>
          <p:spPr>
            <a:xfrm>
              <a:off x="6858000" y="990600"/>
              <a:ext cx="1410645" cy="1066800"/>
            </a:xfrm>
            <a:prstGeom prst="rect">
              <a:avLst/>
            </a:prstGeom>
          </p:spPr>
        </p:pic>
      </p:grpSp>
      <p:grpSp>
        <p:nvGrpSpPr>
          <p:cNvPr id="71" name="Group 70"/>
          <p:cNvGrpSpPr/>
          <p:nvPr/>
        </p:nvGrpSpPr>
        <p:grpSpPr>
          <a:xfrm>
            <a:off x="5410200" y="2743200"/>
            <a:ext cx="3357563" cy="661987"/>
            <a:chOff x="5410200" y="2743200"/>
            <a:chExt cx="3357563" cy="661987"/>
          </a:xfrm>
        </p:grpSpPr>
        <p:grpSp>
          <p:nvGrpSpPr>
            <p:cNvPr id="61" name="Group 61"/>
            <p:cNvGrpSpPr>
              <a:grpSpLocks/>
            </p:cNvGrpSpPr>
            <p:nvPr/>
          </p:nvGrpSpPr>
          <p:grpSpPr bwMode="auto">
            <a:xfrm>
              <a:off x="6400800" y="2743200"/>
              <a:ext cx="2366963" cy="661987"/>
              <a:chOff x="5562600" y="3886200"/>
              <a:chExt cx="2366963" cy="661988"/>
            </a:xfrm>
          </p:grpSpPr>
          <p:sp>
            <p:nvSpPr>
              <p:cNvPr id="62" name="Freeform 106"/>
              <p:cNvSpPr>
                <a:spLocks/>
              </p:cNvSpPr>
              <p:nvPr/>
            </p:nvSpPr>
            <p:spPr bwMode="auto">
              <a:xfrm>
                <a:off x="5688013" y="3973513"/>
                <a:ext cx="1082675" cy="222250"/>
              </a:xfrm>
              <a:custGeom>
                <a:avLst/>
                <a:gdLst>
                  <a:gd name="T0" fmla="*/ 0 w 682"/>
                  <a:gd name="T1" fmla="*/ 2147483647 h 140"/>
                  <a:gd name="T2" fmla="*/ 2147483647 w 682"/>
                  <a:gd name="T3" fmla="*/ 2147483647 h 140"/>
                  <a:gd name="T4" fmla="*/ 2147483647 w 682"/>
                  <a:gd name="T5" fmla="*/ 2147483647 h 140"/>
                  <a:gd name="T6" fmla="*/ 2147483647 w 682"/>
                  <a:gd name="T7" fmla="*/ 2147483647 h 140"/>
                  <a:gd name="T8" fmla="*/ 2147483647 w 682"/>
                  <a:gd name="T9" fmla="*/ 2147483647 h 140"/>
                  <a:gd name="T10" fmla="*/ 2147483647 w 682"/>
                  <a:gd name="T11" fmla="*/ 2147483647 h 140"/>
                  <a:gd name="T12" fmla="*/ 2147483647 w 682"/>
                  <a:gd name="T13" fmla="*/ 2147483647 h 140"/>
                  <a:gd name="T14" fmla="*/ 2147483647 w 682"/>
                  <a:gd name="T15" fmla="*/ 2147483647 h 140"/>
                  <a:gd name="T16" fmla="*/ 2147483647 w 682"/>
                  <a:gd name="T17" fmla="*/ 2147483647 h 140"/>
                  <a:gd name="T18" fmla="*/ 2147483647 w 682"/>
                  <a:gd name="T19" fmla="*/ 2147483647 h 140"/>
                  <a:gd name="T20" fmla="*/ 2147483647 w 682"/>
                  <a:gd name="T21" fmla="*/ 2147483647 h 140"/>
                  <a:gd name="T22" fmla="*/ 2147483647 w 682"/>
                  <a:gd name="T23" fmla="*/ 2147483647 h 140"/>
                  <a:gd name="T24" fmla="*/ 2147483647 w 682"/>
                  <a:gd name="T25" fmla="*/ 2147483647 h 140"/>
                  <a:gd name="T26" fmla="*/ 2147483647 w 682"/>
                  <a:gd name="T27" fmla="*/ 2147483647 h 140"/>
                  <a:gd name="T28" fmla="*/ 2147483647 w 682"/>
                  <a:gd name="T29" fmla="*/ 2147483647 h 140"/>
                  <a:gd name="T30" fmla="*/ 2147483647 w 682"/>
                  <a:gd name="T31" fmla="*/ 2147483647 h 140"/>
                  <a:gd name="T32" fmla="*/ 2147483647 w 682"/>
                  <a:gd name="T33" fmla="*/ 2147483647 h 140"/>
                  <a:gd name="T34" fmla="*/ 2147483647 w 682"/>
                  <a:gd name="T35" fmla="*/ 2147483647 h 140"/>
                  <a:gd name="T36" fmla="*/ 2147483647 w 682"/>
                  <a:gd name="T37" fmla="*/ 2147483647 h 140"/>
                  <a:gd name="T38" fmla="*/ 2147483647 w 682"/>
                  <a:gd name="T39" fmla="*/ 2147483647 h 140"/>
                  <a:gd name="T40" fmla="*/ 2147483647 w 682"/>
                  <a:gd name="T41" fmla="*/ 2147483647 h 140"/>
                  <a:gd name="T42" fmla="*/ 2147483647 w 682"/>
                  <a:gd name="T43" fmla="*/ 2147483647 h 140"/>
                  <a:gd name="T44" fmla="*/ 2147483647 w 682"/>
                  <a:gd name="T45" fmla="*/ 2147483647 h 140"/>
                  <a:gd name="T46" fmla="*/ 2147483647 w 682"/>
                  <a:gd name="T47" fmla="*/ 2147483647 h 140"/>
                  <a:gd name="T48" fmla="*/ 2147483647 w 682"/>
                  <a:gd name="T49" fmla="*/ 2147483647 h 140"/>
                  <a:gd name="T50" fmla="*/ 2147483647 w 682"/>
                  <a:gd name="T51" fmla="*/ 2147483647 h 140"/>
                  <a:gd name="T52" fmla="*/ 2147483647 w 682"/>
                  <a:gd name="T53" fmla="*/ 2147483647 h 140"/>
                  <a:gd name="T54" fmla="*/ 2147483647 w 682"/>
                  <a:gd name="T55" fmla="*/ 2147483647 h 140"/>
                  <a:gd name="T56" fmla="*/ 2147483647 w 682"/>
                  <a:gd name="T57" fmla="*/ 2147483647 h 140"/>
                  <a:gd name="T58" fmla="*/ 2147483647 w 682"/>
                  <a:gd name="T59" fmla="*/ 2147483647 h 140"/>
                  <a:gd name="T60" fmla="*/ 2147483647 w 682"/>
                  <a:gd name="T61" fmla="*/ 2147483647 h 140"/>
                  <a:gd name="T62" fmla="*/ 2147483647 w 682"/>
                  <a:gd name="T63" fmla="*/ 2147483647 h 140"/>
                  <a:gd name="T64" fmla="*/ 2147483647 w 682"/>
                  <a:gd name="T65" fmla="*/ 2147483647 h 140"/>
                  <a:gd name="T66" fmla="*/ 2147483647 w 682"/>
                  <a:gd name="T67" fmla="*/ 2147483647 h 140"/>
                  <a:gd name="T68" fmla="*/ 2147483647 w 682"/>
                  <a:gd name="T69" fmla="*/ 2147483647 h 140"/>
                  <a:gd name="T70" fmla="*/ 2147483647 w 682"/>
                  <a:gd name="T71" fmla="*/ 2147483647 h 140"/>
                  <a:gd name="T72" fmla="*/ 2147483647 w 682"/>
                  <a:gd name="T73" fmla="*/ 2147483647 h 140"/>
                  <a:gd name="T74" fmla="*/ 2147483647 w 682"/>
                  <a:gd name="T75" fmla="*/ 2147483647 h 140"/>
                  <a:gd name="T76" fmla="*/ 2147483647 w 682"/>
                  <a:gd name="T77" fmla="*/ 2147483647 h 140"/>
                  <a:gd name="T78" fmla="*/ 2147483647 w 682"/>
                  <a:gd name="T79" fmla="*/ 2147483647 h 140"/>
                  <a:gd name="T80" fmla="*/ 2147483647 w 682"/>
                  <a:gd name="T81" fmla="*/ 2147483647 h 140"/>
                  <a:gd name="T82" fmla="*/ 2147483647 w 682"/>
                  <a:gd name="T83" fmla="*/ 2147483647 h 140"/>
                  <a:gd name="T84" fmla="*/ 2147483647 w 682"/>
                  <a:gd name="T85" fmla="*/ 2147483647 h 140"/>
                  <a:gd name="T86" fmla="*/ 2147483647 w 682"/>
                  <a:gd name="T87" fmla="*/ 2147483647 h 140"/>
                  <a:gd name="T88" fmla="*/ 2147483647 w 682"/>
                  <a:gd name="T89" fmla="*/ 2147483647 h 140"/>
                  <a:gd name="T90" fmla="*/ 2147483647 w 682"/>
                  <a:gd name="T91" fmla="*/ 2147483647 h 140"/>
                  <a:gd name="T92" fmla="*/ 2147483647 w 682"/>
                  <a:gd name="T93" fmla="*/ 2147483647 h 140"/>
                  <a:gd name="T94" fmla="*/ 2147483647 w 682"/>
                  <a:gd name="T95" fmla="*/ 2147483647 h 140"/>
                  <a:gd name="T96" fmla="*/ 2147483647 w 682"/>
                  <a:gd name="T97" fmla="*/ 2147483647 h 140"/>
                  <a:gd name="T98" fmla="*/ 2147483647 w 682"/>
                  <a:gd name="T99" fmla="*/ 2147483647 h 140"/>
                  <a:gd name="T100" fmla="*/ 2147483647 w 682"/>
                  <a:gd name="T101" fmla="*/ 2147483647 h 140"/>
                  <a:gd name="T102" fmla="*/ 2147483647 w 682"/>
                  <a:gd name="T103" fmla="*/ 2147483647 h 140"/>
                  <a:gd name="T104" fmla="*/ 2147483647 w 682"/>
                  <a:gd name="T105" fmla="*/ 2147483647 h 140"/>
                  <a:gd name="T106" fmla="*/ 2147483647 w 682"/>
                  <a:gd name="T107" fmla="*/ 2147483647 h 140"/>
                  <a:gd name="T108" fmla="*/ 2147483647 w 682"/>
                  <a:gd name="T109" fmla="*/ 2147483647 h 140"/>
                  <a:gd name="T110" fmla="*/ 2147483647 w 682"/>
                  <a:gd name="T111" fmla="*/ 2147483647 h 140"/>
                  <a:gd name="T112" fmla="*/ 2147483647 w 682"/>
                  <a:gd name="T113" fmla="*/ 2147483647 h 140"/>
                  <a:gd name="T114" fmla="*/ 2147483647 w 682"/>
                  <a:gd name="T115" fmla="*/ 2147483647 h 140"/>
                  <a:gd name="T116" fmla="*/ 2147483647 w 682"/>
                  <a:gd name="T117" fmla="*/ 2147483647 h 140"/>
                  <a:gd name="T118" fmla="*/ 2147483647 w 682"/>
                  <a:gd name="T119" fmla="*/ 2147483647 h 140"/>
                  <a:gd name="T120" fmla="*/ 2147483647 w 682"/>
                  <a:gd name="T121" fmla="*/ 2147483647 h 140"/>
                  <a:gd name="T122" fmla="*/ 2147483647 w 682"/>
                  <a:gd name="T123" fmla="*/ 2147483647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63" name="Rectangle 107"/>
              <p:cNvSpPr>
                <a:spLocks noChangeArrowheads="1"/>
              </p:cNvSpPr>
              <p:nvPr/>
            </p:nvSpPr>
            <p:spPr bwMode="auto">
              <a:xfrm rot="420000">
                <a:off x="5562600" y="3886200"/>
                <a:ext cx="166688" cy="350838"/>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nvGrpSpPr>
              <p:cNvPr id="64" name="Group 113"/>
              <p:cNvGrpSpPr>
                <a:grpSpLocks/>
              </p:cNvGrpSpPr>
              <p:nvPr/>
            </p:nvGrpSpPr>
            <p:grpSpPr bwMode="auto">
              <a:xfrm>
                <a:off x="6705600" y="4114800"/>
                <a:ext cx="1223963" cy="433388"/>
                <a:chOff x="4447" y="2551"/>
                <a:chExt cx="771" cy="273"/>
              </a:xfrm>
            </p:grpSpPr>
            <p:sp>
              <p:nvSpPr>
                <p:cNvPr id="65" name="Freeform 110"/>
                <p:cNvSpPr>
                  <a:spLocks/>
                </p:cNvSpPr>
                <p:nvPr/>
              </p:nvSpPr>
              <p:spPr bwMode="auto">
                <a:xfrm>
                  <a:off x="4447" y="2551"/>
                  <a:ext cx="682" cy="140"/>
                </a:xfrm>
                <a:custGeom>
                  <a:avLst/>
                  <a:gdLst>
                    <a:gd name="T0" fmla="*/ 0 w 682"/>
                    <a:gd name="T1" fmla="*/ 21 h 140"/>
                    <a:gd name="T2" fmla="*/ 15 w 682"/>
                    <a:gd name="T3" fmla="*/ 38 h 140"/>
                    <a:gd name="T4" fmla="*/ 27 w 682"/>
                    <a:gd name="T5" fmla="*/ 50 h 140"/>
                    <a:gd name="T6" fmla="*/ 51 w 682"/>
                    <a:gd name="T7" fmla="*/ 66 h 140"/>
                    <a:gd name="T8" fmla="*/ 82 w 682"/>
                    <a:gd name="T9" fmla="*/ 77 h 140"/>
                    <a:gd name="T10" fmla="*/ 129 w 682"/>
                    <a:gd name="T11" fmla="*/ 90 h 140"/>
                    <a:gd name="T12" fmla="*/ 161 w 682"/>
                    <a:gd name="T13" fmla="*/ 100 h 140"/>
                    <a:gd name="T14" fmla="*/ 167 w 682"/>
                    <a:gd name="T15" fmla="*/ 101 h 140"/>
                    <a:gd name="T16" fmla="*/ 188 w 682"/>
                    <a:gd name="T17" fmla="*/ 98 h 140"/>
                    <a:gd name="T18" fmla="*/ 220 w 682"/>
                    <a:gd name="T19" fmla="*/ 88 h 140"/>
                    <a:gd name="T20" fmla="*/ 265 w 682"/>
                    <a:gd name="T21" fmla="*/ 69 h 140"/>
                    <a:gd name="T22" fmla="*/ 297 w 682"/>
                    <a:gd name="T23" fmla="*/ 52 h 140"/>
                    <a:gd name="T24" fmla="*/ 304 w 682"/>
                    <a:gd name="T25" fmla="*/ 47 h 140"/>
                    <a:gd name="T26" fmla="*/ 312 w 682"/>
                    <a:gd name="T27" fmla="*/ 40 h 140"/>
                    <a:gd name="T28" fmla="*/ 324 w 682"/>
                    <a:gd name="T29" fmla="*/ 36 h 140"/>
                    <a:gd name="T30" fmla="*/ 352 w 682"/>
                    <a:gd name="T31" fmla="*/ 30 h 140"/>
                    <a:gd name="T32" fmla="*/ 400 w 682"/>
                    <a:gd name="T33" fmla="*/ 27 h 140"/>
                    <a:gd name="T34" fmla="*/ 444 w 682"/>
                    <a:gd name="T35" fmla="*/ 34 h 140"/>
                    <a:gd name="T36" fmla="*/ 533 w 682"/>
                    <a:gd name="T37" fmla="*/ 45 h 140"/>
                    <a:gd name="T38" fmla="*/ 550 w 682"/>
                    <a:gd name="T39" fmla="*/ 48 h 140"/>
                    <a:gd name="T40" fmla="*/ 572 w 682"/>
                    <a:gd name="T41" fmla="*/ 55 h 140"/>
                    <a:gd name="T42" fmla="*/ 577 w 682"/>
                    <a:gd name="T43" fmla="*/ 68 h 140"/>
                    <a:gd name="T44" fmla="*/ 586 w 682"/>
                    <a:gd name="T45" fmla="*/ 82 h 140"/>
                    <a:gd name="T46" fmla="*/ 598 w 682"/>
                    <a:gd name="T47" fmla="*/ 92 h 140"/>
                    <a:gd name="T48" fmla="*/ 607 w 682"/>
                    <a:gd name="T49" fmla="*/ 99 h 140"/>
                    <a:gd name="T50" fmla="*/ 618 w 682"/>
                    <a:gd name="T51" fmla="*/ 105 h 140"/>
                    <a:gd name="T52" fmla="*/ 631 w 682"/>
                    <a:gd name="T53" fmla="*/ 111 h 140"/>
                    <a:gd name="T54" fmla="*/ 647 w 682"/>
                    <a:gd name="T55" fmla="*/ 128 h 140"/>
                    <a:gd name="T56" fmla="*/ 662 w 682"/>
                    <a:gd name="T57" fmla="*/ 136 h 140"/>
                    <a:gd name="T58" fmla="*/ 673 w 682"/>
                    <a:gd name="T59" fmla="*/ 139 h 140"/>
                    <a:gd name="T60" fmla="*/ 682 w 682"/>
                    <a:gd name="T61" fmla="*/ 115 h 140"/>
                    <a:gd name="T62" fmla="*/ 679 w 682"/>
                    <a:gd name="T63" fmla="*/ 114 h 140"/>
                    <a:gd name="T64" fmla="*/ 665 w 682"/>
                    <a:gd name="T65" fmla="*/ 107 h 140"/>
                    <a:gd name="T66" fmla="*/ 649 w 682"/>
                    <a:gd name="T67" fmla="*/ 92 h 140"/>
                    <a:gd name="T68" fmla="*/ 645 w 682"/>
                    <a:gd name="T69" fmla="*/ 88 h 140"/>
                    <a:gd name="T70" fmla="*/ 629 w 682"/>
                    <a:gd name="T71" fmla="*/ 81 h 140"/>
                    <a:gd name="T72" fmla="*/ 619 w 682"/>
                    <a:gd name="T73" fmla="*/ 75 h 140"/>
                    <a:gd name="T74" fmla="*/ 612 w 682"/>
                    <a:gd name="T75" fmla="*/ 69 h 140"/>
                    <a:gd name="T76" fmla="*/ 600 w 682"/>
                    <a:gd name="T77" fmla="*/ 55 h 140"/>
                    <a:gd name="T78" fmla="*/ 599 w 682"/>
                    <a:gd name="T79" fmla="*/ 53 h 140"/>
                    <a:gd name="T80" fmla="*/ 594 w 682"/>
                    <a:gd name="T81" fmla="*/ 39 h 140"/>
                    <a:gd name="T82" fmla="*/ 589 w 682"/>
                    <a:gd name="T83" fmla="*/ 33 h 140"/>
                    <a:gd name="T84" fmla="*/ 581 w 682"/>
                    <a:gd name="T85" fmla="*/ 28 h 140"/>
                    <a:gd name="T86" fmla="*/ 560 w 682"/>
                    <a:gd name="T87" fmla="*/ 24 h 140"/>
                    <a:gd name="T88" fmla="*/ 533 w 682"/>
                    <a:gd name="T89" fmla="*/ 19 h 140"/>
                    <a:gd name="T90" fmla="*/ 444 w 682"/>
                    <a:gd name="T91" fmla="*/ 8 h 140"/>
                    <a:gd name="T92" fmla="*/ 399 w 682"/>
                    <a:gd name="T93" fmla="*/ 1 h 140"/>
                    <a:gd name="T94" fmla="*/ 352 w 682"/>
                    <a:gd name="T95" fmla="*/ 4 h 140"/>
                    <a:gd name="T96" fmla="*/ 325 w 682"/>
                    <a:gd name="T97" fmla="*/ 8 h 140"/>
                    <a:gd name="T98" fmla="*/ 303 w 682"/>
                    <a:gd name="T99" fmla="*/ 15 h 140"/>
                    <a:gd name="T100" fmla="*/ 298 w 682"/>
                    <a:gd name="T101" fmla="*/ 18 h 140"/>
                    <a:gd name="T102" fmla="*/ 289 w 682"/>
                    <a:gd name="T103" fmla="*/ 24 h 140"/>
                    <a:gd name="T104" fmla="*/ 286 w 682"/>
                    <a:gd name="T105" fmla="*/ 28 h 140"/>
                    <a:gd name="T106" fmla="*/ 255 w 682"/>
                    <a:gd name="T107" fmla="*/ 44 h 140"/>
                    <a:gd name="T108" fmla="*/ 209 w 682"/>
                    <a:gd name="T109" fmla="*/ 64 h 140"/>
                    <a:gd name="T110" fmla="*/ 180 w 682"/>
                    <a:gd name="T111" fmla="*/ 72 h 140"/>
                    <a:gd name="T112" fmla="*/ 155 w 682"/>
                    <a:gd name="T113" fmla="*/ 71 h 140"/>
                    <a:gd name="T114" fmla="*/ 107 w 682"/>
                    <a:gd name="T115" fmla="*/ 57 h 140"/>
                    <a:gd name="T116" fmla="*/ 76 w 682"/>
                    <a:gd name="T117" fmla="*/ 48 h 140"/>
                    <a:gd name="T118" fmla="*/ 49 w 682"/>
                    <a:gd name="T119" fmla="*/ 35 h 140"/>
                    <a:gd name="T120" fmla="*/ 41 w 682"/>
                    <a:gd name="T121" fmla="*/ 28 h 140"/>
                    <a:gd name="T122" fmla="*/ 25 w 682"/>
                    <a:gd name="T123" fmla="*/ 9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2"/>
                    <a:gd name="T187" fmla="*/ 0 h 140"/>
                    <a:gd name="T188" fmla="*/ 682 w 682"/>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2" h="140">
                      <a:moveTo>
                        <a:pt x="16" y="0"/>
                      </a:moveTo>
                      <a:lnTo>
                        <a:pt x="0" y="21"/>
                      </a:lnTo>
                      <a:lnTo>
                        <a:pt x="6" y="28"/>
                      </a:lnTo>
                      <a:lnTo>
                        <a:pt x="15" y="38"/>
                      </a:lnTo>
                      <a:lnTo>
                        <a:pt x="22" y="47"/>
                      </a:lnTo>
                      <a:lnTo>
                        <a:pt x="27" y="50"/>
                      </a:lnTo>
                      <a:lnTo>
                        <a:pt x="35" y="56"/>
                      </a:lnTo>
                      <a:lnTo>
                        <a:pt x="51" y="66"/>
                      </a:lnTo>
                      <a:lnTo>
                        <a:pt x="66" y="72"/>
                      </a:lnTo>
                      <a:lnTo>
                        <a:pt x="82" y="77"/>
                      </a:lnTo>
                      <a:lnTo>
                        <a:pt x="97" y="82"/>
                      </a:lnTo>
                      <a:lnTo>
                        <a:pt x="129" y="90"/>
                      </a:lnTo>
                      <a:lnTo>
                        <a:pt x="145" y="95"/>
                      </a:lnTo>
                      <a:lnTo>
                        <a:pt x="161" y="100"/>
                      </a:lnTo>
                      <a:lnTo>
                        <a:pt x="165" y="101"/>
                      </a:lnTo>
                      <a:lnTo>
                        <a:pt x="167" y="101"/>
                      </a:lnTo>
                      <a:lnTo>
                        <a:pt x="183" y="99"/>
                      </a:lnTo>
                      <a:lnTo>
                        <a:pt x="188" y="98"/>
                      </a:lnTo>
                      <a:lnTo>
                        <a:pt x="205" y="93"/>
                      </a:lnTo>
                      <a:lnTo>
                        <a:pt x="220" y="88"/>
                      </a:lnTo>
                      <a:lnTo>
                        <a:pt x="236" y="83"/>
                      </a:lnTo>
                      <a:lnTo>
                        <a:pt x="265" y="69"/>
                      </a:lnTo>
                      <a:lnTo>
                        <a:pt x="296" y="53"/>
                      </a:lnTo>
                      <a:lnTo>
                        <a:pt x="297" y="52"/>
                      </a:lnTo>
                      <a:lnTo>
                        <a:pt x="301" y="50"/>
                      </a:lnTo>
                      <a:lnTo>
                        <a:pt x="304" y="47"/>
                      </a:lnTo>
                      <a:lnTo>
                        <a:pt x="308" y="43"/>
                      </a:lnTo>
                      <a:lnTo>
                        <a:pt x="312" y="40"/>
                      </a:lnTo>
                      <a:lnTo>
                        <a:pt x="312" y="39"/>
                      </a:lnTo>
                      <a:lnTo>
                        <a:pt x="324" y="36"/>
                      </a:lnTo>
                      <a:lnTo>
                        <a:pt x="335" y="33"/>
                      </a:lnTo>
                      <a:lnTo>
                        <a:pt x="352" y="30"/>
                      </a:lnTo>
                      <a:lnTo>
                        <a:pt x="375" y="28"/>
                      </a:lnTo>
                      <a:lnTo>
                        <a:pt x="400" y="27"/>
                      </a:lnTo>
                      <a:lnTo>
                        <a:pt x="444" y="34"/>
                      </a:lnTo>
                      <a:lnTo>
                        <a:pt x="489" y="39"/>
                      </a:lnTo>
                      <a:lnTo>
                        <a:pt x="533" y="45"/>
                      </a:lnTo>
                      <a:lnTo>
                        <a:pt x="550" y="48"/>
                      </a:lnTo>
                      <a:lnTo>
                        <a:pt x="571" y="53"/>
                      </a:lnTo>
                      <a:lnTo>
                        <a:pt x="572" y="55"/>
                      </a:lnTo>
                      <a:lnTo>
                        <a:pt x="574" y="63"/>
                      </a:lnTo>
                      <a:lnTo>
                        <a:pt x="577" y="68"/>
                      </a:lnTo>
                      <a:lnTo>
                        <a:pt x="580" y="72"/>
                      </a:lnTo>
                      <a:lnTo>
                        <a:pt x="586" y="82"/>
                      </a:lnTo>
                      <a:lnTo>
                        <a:pt x="593" y="87"/>
                      </a:lnTo>
                      <a:lnTo>
                        <a:pt x="598" y="92"/>
                      </a:lnTo>
                      <a:lnTo>
                        <a:pt x="603" y="96"/>
                      </a:lnTo>
                      <a:lnTo>
                        <a:pt x="607" y="99"/>
                      </a:lnTo>
                      <a:lnTo>
                        <a:pt x="613" y="102"/>
                      </a:lnTo>
                      <a:lnTo>
                        <a:pt x="618" y="105"/>
                      </a:lnTo>
                      <a:lnTo>
                        <a:pt x="626" y="108"/>
                      </a:lnTo>
                      <a:lnTo>
                        <a:pt x="631" y="111"/>
                      </a:lnTo>
                      <a:lnTo>
                        <a:pt x="638" y="119"/>
                      </a:lnTo>
                      <a:lnTo>
                        <a:pt x="647" y="128"/>
                      </a:lnTo>
                      <a:lnTo>
                        <a:pt x="651" y="131"/>
                      </a:lnTo>
                      <a:lnTo>
                        <a:pt x="662" y="136"/>
                      </a:lnTo>
                      <a:lnTo>
                        <a:pt x="668" y="138"/>
                      </a:lnTo>
                      <a:lnTo>
                        <a:pt x="673" y="139"/>
                      </a:lnTo>
                      <a:lnTo>
                        <a:pt x="680" y="140"/>
                      </a:lnTo>
                      <a:lnTo>
                        <a:pt x="682" y="115"/>
                      </a:lnTo>
                      <a:lnTo>
                        <a:pt x="679" y="114"/>
                      </a:lnTo>
                      <a:lnTo>
                        <a:pt x="672" y="112"/>
                      </a:lnTo>
                      <a:lnTo>
                        <a:pt x="665" y="107"/>
                      </a:lnTo>
                      <a:lnTo>
                        <a:pt x="657" y="101"/>
                      </a:lnTo>
                      <a:lnTo>
                        <a:pt x="649" y="92"/>
                      </a:lnTo>
                      <a:lnTo>
                        <a:pt x="649" y="90"/>
                      </a:lnTo>
                      <a:lnTo>
                        <a:pt x="645" y="88"/>
                      </a:lnTo>
                      <a:lnTo>
                        <a:pt x="636" y="84"/>
                      </a:lnTo>
                      <a:lnTo>
                        <a:pt x="629" y="81"/>
                      </a:lnTo>
                      <a:lnTo>
                        <a:pt x="623" y="77"/>
                      </a:lnTo>
                      <a:lnTo>
                        <a:pt x="619" y="75"/>
                      </a:lnTo>
                      <a:lnTo>
                        <a:pt x="617" y="73"/>
                      </a:lnTo>
                      <a:lnTo>
                        <a:pt x="612" y="69"/>
                      </a:lnTo>
                      <a:lnTo>
                        <a:pt x="605" y="63"/>
                      </a:lnTo>
                      <a:lnTo>
                        <a:pt x="600" y="55"/>
                      </a:lnTo>
                      <a:lnTo>
                        <a:pt x="598" y="53"/>
                      </a:lnTo>
                      <a:lnTo>
                        <a:pt x="599" y="53"/>
                      </a:lnTo>
                      <a:lnTo>
                        <a:pt x="597" y="45"/>
                      </a:lnTo>
                      <a:lnTo>
                        <a:pt x="594" y="39"/>
                      </a:lnTo>
                      <a:lnTo>
                        <a:pt x="591" y="35"/>
                      </a:lnTo>
                      <a:lnTo>
                        <a:pt x="589" y="33"/>
                      </a:lnTo>
                      <a:lnTo>
                        <a:pt x="586" y="30"/>
                      </a:lnTo>
                      <a:lnTo>
                        <a:pt x="581" y="28"/>
                      </a:lnTo>
                      <a:lnTo>
                        <a:pt x="560" y="24"/>
                      </a:lnTo>
                      <a:lnTo>
                        <a:pt x="555" y="23"/>
                      </a:lnTo>
                      <a:lnTo>
                        <a:pt x="533" y="19"/>
                      </a:lnTo>
                      <a:lnTo>
                        <a:pt x="489" y="12"/>
                      </a:lnTo>
                      <a:lnTo>
                        <a:pt x="444" y="8"/>
                      </a:lnTo>
                      <a:lnTo>
                        <a:pt x="401" y="2"/>
                      </a:lnTo>
                      <a:lnTo>
                        <a:pt x="399" y="1"/>
                      </a:lnTo>
                      <a:lnTo>
                        <a:pt x="375" y="2"/>
                      </a:lnTo>
                      <a:lnTo>
                        <a:pt x="352" y="4"/>
                      </a:lnTo>
                      <a:lnTo>
                        <a:pt x="330" y="8"/>
                      </a:lnTo>
                      <a:lnTo>
                        <a:pt x="325" y="8"/>
                      </a:lnTo>
                      <a:lnTo>
                        <a:pt x="314" y="11"/>
                      </a:lnTo>
                      <a:lnTo>
                        <a:pt x="303" y="15"/>
                      </a:lnTo>
                      <a:lnTo>
                        <a:pt x="298" y="18"/>
                      </a:lnTo>
                      <a:lnTo>
                        <a:pt x="294" y="21"/>
                      </a:lnTo>
                      <a:lnTo>
                        <a:pt x="289" y="24"/>
                      </a:lnTo>
                      <a:lnTo>
                        <a:pt x="286" y="28"/>
                      </a:lnTo>
                      <a:lnTo>
                        <a:pt x="284" y="29"/>
                      </a:lnTo>
                      <a:lnTo>
                        <a:pt x="255" y="44"/>
                      </a:lnTo>
                      <a:lnTo>
                        <a:pt x="225" y="58"/>
                      </a:lnTo>
                      <a:lnTo>
                        <a:pt x="209" y="64"/>
                      </a:lnTo>
                      <a:lnTo>
                        <a:pt x="194" y="69"/>
                      </a:lnTo>
                      <a:lnTo>
                        <a:pt x="180" y="72"/>
                      </a:lnTo>
                      <a:lnTo>
                        <a:pt x="166" y="74"/>
                      </a:lnTo>
                      <a:lnTo>
                        <a:pt x="155" y="71"/>
                      </a:lnTo>
                      <a:lnTo>
                        <a:pt x="139" y="66"/>
                      </a:lnTo>
                      <a:lnTo>
                        <a:pt x="107" y="57"/>
                      </a:lnTo>
                      <a:lnTo>
                        <a:pt x="92" y="53"/>
                      </a:lnTo>
                      <a:lnTo>
                        <a:pt x="76" y="48"/>
                      </a:lnTo>
                      <a:lnTo>
                        <a:pt x="61" y="41"/>
                      </a:lnTo>
                      <a:lnTo>
                        <a:pt x="49" y="35"/>
                      </a:lnTo>
                      <a:lnTo>
                        <a:pt x="41" y="28"/>
                      </a:lnTo>
                      <a:lnTo>
                        <a:pt x="34" y="19"/>
                      </a:lnTo>
                      <a:lnTo>
                        <a:pt x="25" y="9"/>
                      </a:lnTo>
                      <a:lnTo>
                        <a:pt x="16" y="0"/>
                      </a:lnTo>
                      <a:close/>
                    </a:path>
                  </a:pathLst>
                </a:custGeom>
                <a:solidFill>
                  <a:srgbClr val="000000"/>
                </a:solidFill>
                <a:ln w="9525">
                  <a:noFill/>
                  <a:round/>
                  <a:headEnd/>
                  <a:tailEnd/>
                </a:ln>
              </p:spPr>
              <p:txBody>
                <a:bodyPr>
                  <a:prstTxWarp prst="textNoShape">
                    <a:avLst/>
                  </a:prstTxWarp>
                </a:bodyPr>
                <a:lstStyle/>
                <a:p>
                  <a:endParaRPr lang="en-US"/>
                </a:p>
              </p:txBody>
            </p:sp>
            <p:sp>
              <p:nvSpPr>
                <p:cNvPr id="66" name="Rectangle 112"/>
                <p:cNvSpPr>
                  <a:spLocks noChangeArrowheads="1"/>
                </p:cNvSpPr>
                <p:nvPr/>
              </p:nvSpPr>
              <p:spPr bwMode="auto">
                <a:xfrm rot="420000">
                  <a:off x="5113" y="2603"/>
                  <a:ext cx="105" cy="221"/>
                </a:xfrm>
                <a:prstGeom prst="rect">
                  <a:avLst/>
                </a:prstGeom>
                <a:noFill/>
                <a:ln w="9525">
                  <a:noFill/>
                  <a:miter lim="800000"/>
                  <a:headEnd/>
                  <a:tailEnd/>
                </a:ln>
              </p:spPr>
              <p:txBody>
                <a:bodyPr wrap="none" lIns="0" tIns="0" rIns="0" bIns="0">
                  <a:prstTxWarp prst="textNoShape">
                    <a:avLst/>
                  </a:prstTxWarp>
                  <a:spAutoFit/>
                </a:bodyPr>
                <a:lstStyle/>
                <a:p>
                  <a:r>
                    <a:rPr lang="en-US" sz="2300">
                      <a:solidFill>
                        <a:srgbClr val="000000"/>
                      </a:solidFill>
                    </a:rPr>
                    <a:t>=</a:t>
                  </a:r>
                  <a:endParaRPr lang="en-US"/>
                </a:p>
              </p:txBody>
            </p:sp>
          </p:grpSp>
        </p:grpSp>
        <p:cxnSp>
          <p:nvCxnSpPr>
            <p:cNvPr id="67" name="Straight Arrow Connector 55"/>
            <p:cNvCxnSpPr>
              <a:cxnSpLocks noChangeShapeType="1"/>
            </p:cNvCxnSpPr>
            <p:nvPr/>
          </p:nvCxnSpPr>
          <p:spPr bwMode="auto">
            <a:xfrm>
              <a:off x="5410200" y="3048000"/>
              <a:ext cx="762000" cy="1588"/>
            </a:xfrm>
            <a:prstGeom prst="straightConnector1">
              <a:avLst/>
            </a:prstGeom>
            <a:noFill/>
            <a:ln w="38100">
              <a:solidFill>
                <a:srgbClr val="800000"/>
              </a:solidFill>
              <a:round/>
              <a:headEnd/>
              <a:tailEnd type="arrow" w="med" len="med"/>
            </a:ln>
          </p:spPr>
        </p:cxnSp>
      </p:grpSp>
    </p:spTree>
  </p:cSld>
  <p:clrMapOvr>
    <a:masterClrMapping/>
  </p:clrMapOvr>
  <p:transition xmlns:p14="http://schemas.microsoft.com/office/powerpoint/2010/main" advTm="219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6064</TotalTime>
  <Words>2167</Words>
  <Application>Microsoft Macintosh PowerPoint</Application>
  <PresentationFormat>On-screen Show (4:3)</PresentationFormat>
  <Paragraphs>389</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Biomaterials and Cell-Biomaterial Interactions</vt:lpstr>
      <vt:lpstr>Lecture 1 review</vt:lpstr>
      <vt:lpstr>Topics for Lecture 2</vt:lpstr>
      <vt:lpstr>Today in Lab: M3D2</vt:lpstr>
      <vt:lpstr>Properties of biomaterials</vt:lpstr>
      <vt:lpstr>The right material for the job</vt:lpstr>
      <vt:lpstr>Basics of polymer structure</vt:lpstr>
      <vt:lpstr>Polymers are diverse and tunable</vt:lpstr>
      <vt:lpstr>Network polymer synthesis example</vt:lpstr>
      <vt:lpstr>Properties of hydrogels such as PEG </vt:lpstr>
      <vt:lpstr>Materials must be biocompatible</vt:lpstr>
      <vt:lpstr>Beyond bioinert: bioactive materials</vt:lpstr>
      <vt:lpstr>Interlude: scientific misconduct</vt:lpstr>
      <vt:lpstr>Natural vs. synthetic polymers</vt:lpstr>
      <vt:lpstr>Revisiting cartilage structure</vt:lpstr>
      <vt:lpstr>Structure of collagen(s)</vt:lpstr>
      <vt:lpstr>Macro structure of fibrillar collagen</vt:lpstr>
      <vt:lpstr>Collagen composition in cartilage</vt:lpstr>
      <vt:lpstr>Proteoglycans are bulky and charged</vt:lpstr>
      <vt:lpstr>PG form aggregates of varying sizes</vt:lpstr>
      <vt:lpstr>Macro structure of the knee</vt:lpstr>
      <vt:lpstr>Cartilage structure and function</vt:lpstr>
      <vt:lpstr>Principles of osmotic pressure</vt:lpstr>
      <vt:lpstr>Poor water retention in OA cartilage reduces load sharing, increases wear</vt:lpstr>
      <vt:lpstr>Lecture 2: engineered and native biomaterials</vt:lpstr>
    </vt:vector>
  </TitlesOfParts>
  <Company>_x0008_ᙔ]櫤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Lecture 1</dc:title>
  <dc:creator>agnieszka stachowiak</dc:creator>
  <cp:lastModifiedBy>astachow</cp:lastModifiedBy>
  <cp:revision>1430</cp:revision>
  <cp:lastPrinted>2012-04-19T01:10:03Z</cp:lastPrinted>
  <dcterms:created xsi:type="dcterms:W3CDTF">2013-04-22T19:53:28Z</dcterms:created>
  <dcterms:modified xsi:type="dcterms:W3CDTF">2014-04-15T14:59:03Z</dcterms:modified>
</cp:coreProperties>
</file>