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400" r:id="rId4"/>
    <p:sldId id="286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404" r:id="rId18"/>
    <p:sldId id="273" r:id="rId19"/>
    <p:sldId id="270" r:id="rId20"/>
    <p:sldId id="271" r:id="rId21"/>
    <p:sldId id="272" r:id="rId22"/>
    <p:sldId id="274" r:id="rId23"/>
    <p:sldId id="275" r:id="rId24"/>
    <p:sldId id="278" r:id="rId25"/>
    <p:sldId id="411" r:id="rId26"/>
    <p:sldId id="284" r:id="rId27"/>
    <p:sldId id="277" r:id="rId28"/>
    <p:sldId id="401" r:id="rId29"/>
    <p:sldId id="279" r:id="rId30"/>
    <p:sldId id="280" r:id="rId31"/>
    <p:sldId id="281" r:id="rId32"/>
    <p:sldId id="282" r:id="rId33"/>
    <p:sldId id="283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15" r:id="rId43"/>
    <p:sldId id="402" r:id="rId44"/>
    <p:sldId id="295" r:id="rId45"/>
    <p:sldId id="294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4" r:id="rId54"/>
    <p:sldId id="405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34" r:id="rId78"/>
    <p:sldId id="335" r:id="rId79"/>
    <p:sldId id="336" r:id="rId80"/>
    <p:sldId id="328" r:id="rId81"/>
    <p:sldId id="329" r:id="rId82"/>
    <p:sldId id="337" r:id="rId83"/>
    <p:sldId id="338" r:id="rId84"/>
    <p:sldId id="339" r:id="rId85"/>
    <p:sldId id="330" r:id="rId86"/>
    <p:sldId id="331" r:id="rId87"/>
    <p:sldId id="332" r:id="rId88"/>
    <p:sldId id="333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406" r:id="rId105"/>
    <p:sldId id="359" r:id="rId106"/>
    <p:sldId id="355" r:id="rId107"/>
    <p:sldId id="356" r:id="rId108"/>
    <p:sldId id="357" r:id="rId109"/>
    <p:sldId id="358" r:id="rId110"/>
    <p:sldId id="360" r:id="rId111"/>
    <p:sldId id="361" r:id="rId112"/>
    <p:sldId id="362" r:id="rId113"/>
    <p:sldId id="407" r:id="rId114"/>
    <p:sldId id="363" r:id="rId115"/>
    <p:sldId id="364" r:id="rId116"/>
    <p:sldId id="365" r:id="rId117"/>
    <p:sldId id="366" r:id="rId118"/>
    <p:sldId id="367" r:id="rId119"/>
    <p:sldId id="409" r:id="rId120"/>
    <p:sldId id="368" r:id="rId121"/>
    <p:sldId id="369" r:id="rId122"/>
    <p:sldId id="370" r:id="rId123"/>
    <p:sldId id="371" r:id="rId124"/>
    <p:sldId id="408" r:id="rId125"/>
    <p:sldId id="372" r:id="rId126"/>
    <p:sldId id="373" r:id="rId127"/>
    <p:sldId id="374" r:id="rId128"/>
    <p:sldId id="375" r:id="rId129"/>
    <p:sldId id="376" r:id="rId130"/>
    <p:sldId id="410" r:id="rId131"/>
    <p:sldId id="403" r:id="rId132"/>
    <p:sldId id="377" r:id="rId133"/>
    <p:sldId id="378" r:id="rId134"/>
    <p:sldId id="380" r:id="rId135"/>
    <p:sldId id="381" r:id="rId136"/>
    <p:sldId id="382" r:id="rId137"/>
    <p:sldId id="383" r:id="rId138"/>
    <p:sldId id="384" r:id="rId139"/>
    <p:sldId id="385" r:id="rId140"/>
    <p:sldId id="386" r:id="rId141"/>
    <p:sldId id="387" r:id="rId142"/>
    <p:sldId id="388" r:id="rId143"/>
    <p:sldId id="396" r:id="rId144"/>
    <p:sldId id="389" r:id="rId145"/>
    <p:sldId id="390" r:id="rId146"/>
    <p:sldId id="391" r:id="rId147"/>
    <p:sldId id="392" r:id="rId148"/>
    <p:sldId id="393" r:id="rId149"/>
    <p:sldId id="394" r:id="rId150"/>
    <p:sldId id="395" r:id="rId151"/>
    <p:sldId id="397" r:id="rId152"/>
    <p:sldId id="398" r:id="rId1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15" autoAdjust="0"/>
  </p:normalViewPr>
  <p:slideViewPr>
    <p:cSldViewPr>
      <p:cViewPr>
        <p:scale>
          <a:sx n="60" d="100"/>
          <a:sy n="60" d="100"/>
        </p:scale>
        <p:origin x="-163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printerSettings" Target="printerSettings/printerSettings1.bin"/><Relationship Id="rId155" Type="http://schemas.openxmlformats.org/officeDocument/2006/relationships/presProps" Target="presProps.xml"/><Relationship Id="rId156" Type="http://schemas.openxmlformats.org/officeDocument/2006/relationships/viewProps" Target="viewProps.xml"/><Relationship Id="rId157" Type="http://schemas.openxmlformats.org/officeDocument/2006/relationships/theme" Target="theme/theme1.xml"/><Relationship Id="rId15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75AE0A-22DA-4D9C-9E4C-3F1DACF317DC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C595CC-6ABD-4C43-9314-45A511E83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6781/student_view0/chapter13/animation_quiz_3.html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gi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mo-compass.org/eng/grocery_shopping/processed_foods/29.dairy_products_eggs_genetic_engineering.html" TargetMode="Externa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techarticles.com/Biotechnology-products-Article/Biotechnology-in-the-Manufacturing-of-Detergents-159.html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softpedia.com/news/Bacteria-Converts-Vegetables-to-Bioplastic-167546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control.entomology.cornell.edu/pathogens/baculoviruses.html" TargetMode="Externa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eshscience.org.au/2003/aussie-arsenic-eating-bacteria-may-save-lives-and-clean-mines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logyjunction.com/cell_functions.htm" TargetMode="External"/><Relationship Id="rId3" Type="http://schemas.openxmlformats.org/officeDocument/2006/relationships/image" Target="../media/image71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ngionline.org.uk/" TargetMode="External"/><Relationship Id="rId3" Type="http://schemas.openxmlformats.org/officeDocument/2006/relationships/image" Target="../media/image72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Ovrq6ssy2Y" TargetMode="External"/><Relationship Id="rId3" Type="http://schemas.openxmlformats.org/officeDocument/2006/relationships/image" Target="../media/image78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gi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Relationship Id="rId3" Type="http://schemas.openxmlformats.org/officeDocument/2006/relationships/image" Target="../media/image82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Relationship Id="rId3" Type="http://schemas.openxmlformats.org/officeDocument/2006/relationships/image" Target="../media/image8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4" Type="http://schemas.openxmlformats.org/officeDocument/2006/relationships/image" Target="../media/image86.gif"/><Relationship Id="rId5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gs.bio.usyd.edu.au/learning/resources/CAL/Microconcepts/Reproduction/fungiRepro.html" TargetMode="Externa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NO299do_l4" TargetMode="External"/><Relationship Id="rId3" Type="http://schemas.openxmlformats.org/officeDocument/2006/relationships/hyperlink" Target="http://www.youtube.com/watch?v=Luxjo0AsbTY&amp;feature=relmfu" TargetMode="Externa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gi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e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6781/student_view0/chapter18/animation_quiz_1.html" TargetMode="Externa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gi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495855/student_view0/chapter24/animation__hiv_replication.html" TargetMode="External"/><Relationship Id="rId3" Type="http://schemas.openxmlformats.org/officeDocument/2006/relationships/image" Target="../media/image100.jpe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ulty.ccbcmd.edu/courses/bio141/lecguide/unit3/viruses/release_nv_fl.html" TargetMode="External"/><Relationship Id="rId3" Type="http://schemas.openxmlformats.org/officeDocument/2006/relationships/hyperlink" Target="http://highered.mcgraw-hill.com/sites/0072556781/student_view0/chapter18/animation_quiz_2.html" TargetMode="Externa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365.cat/aulanet/comsoc/Lab_bio/simulacions/GeneTherapy/GeneTherapy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aries.psu.edu/psul/lls/students/research_resources/conceptmap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gthink.com/ideas/1634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ukTqyWgaM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PgxEl9jzRU&amp;feature=relmfu" TargetMode="External"/><Relationship Id="rId4" Type="http://schemas.openxmlformats.org/officeDocument/2006/relationships/hyperlink" Target="http://www.youtube.com/watch?v=aF5sLLLalm8&amp;feature=relmfu" TargetMode="External"/><Relationship Id="rId5" Type="http://schemas.openxmlformats.org/officeDocument/2006/relationships/hyperlink" Target="http://www.youtube.com/watch?v=vghlsa7oD_8&amp;feature=relmf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awzIjX72U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robeworld.org/careers/tools-of-the-trade/genetic-tools-and-techniques/16s-rrna" TargetMode="External"/><Relationship Id="rId3" Type="http://schemas.openxmlformats.org/officeDocument/2006/relationships/image" Target="../media/image28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k2OjqatCqc&amp;feature=relat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cst.cmich.edu/schul1te/animations/fermentation.swf" TargetMode="External"/><Relationship Id="rId3" Type="http://schemas.openxmlformats.org/officeDocument/2006/relationships/image" Target="../media/image6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Z1NQau1wtw" TargetMode="External"/><Relationship Id="rId4" Type="http://schemas.openxmlformats.org/officeDocument/2006/relationships/hyperlink" Target="http://www.youtube.com/watch?v=AaG3Pt3nwLQ&amp;feature=relmfu" TargetMode="External"/><Relationship Id="rId5" Type="http://schemas.openxmlformats.org/officeDocument/2006/relationships/hyperlink" Target="http://www.youtube.com/watch?v=tBmNitxvqyc" TargetMode="External"/><Relationship Id="rId6" Type="http://schemas.openxmlformats.org/officeDocument/2006/relationships/hyperlink" Target="http://www.youtube.com/watch?v=SLkipIg4WRg" TargetMode="External"/><Relationship Id="rId7" Type="http://schemas.openxmlformats.org/officeDocument/2006/relationships/hyperlink" Target="http://www.youtube.com/watch?v=-j97pZo5t4g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iWwnBbCrNs&amp;feature=related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gi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jburroughs.org/mbahe/BioA/starranimations/chapter8/videos_animations/griffith.html" TargetMode="External"/><Relationship Id="rId3" Type="http://schemas.openxmlformats.org/officeDocument/2006/relationships/image" Target="../media/image6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6781/student_view0/chapter13/animation_quiz_1.html" TargetMode="External"/><Relationship Id="rId3" Type="http://schemas.openxmlformats.org/officeDocument/2006/relationships/image" Target="../media/image62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6781/student_view0/chapter13/animation_quiz_2.html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371599"/>
          </a:xfrm>
        </p:spPr>
        <p:txBody>
          <a:bodyPr/>
          <a:lstStyle/>
          <a:p>
            <a:r>
              <a:rPr lang="en-US" dirty="0" smtClean="0"/>
              <a:t>Unit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567464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Biotechnology and Microbiology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943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 Beverages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Beer Making</a:t>
            </a:r>
          </a:p>
          <a:p>
            <a:pPr>
              <a:buNone/>
            </a:pPr>
            <a:r>
              <a:rPr lang="en-US" dirty="0" smtClean="0"/>
              <a:t>      -  Egyptians probably began beer making around 6,000 BC.</a:t>
            </a:r>
          </a:p>
          <a:p>
            <a:pPr>
              <a:buNone/>
            </a:pPr>
            <a:r>
              <a:rPr lang="en-US" dirty="0" smtClean="0"/>
              <a:t>      -  Babylonians used barley to make beer.</a:t>
            </a:r>
          </a:p>
          <a:p>
            <a:pPr>
              <a:buNone/>
            </a:pPr>
            <a:r>
              <a:rPr lang="en-US" dirty="0" smtClean="0"/>
              <a:t>      -  Brewing became an art form by the 14</a:t>
            </a:r>
            <a:r>
              <a:rPr lang="en-US" baseline="30000" dirty="0" smtClean="0"/>
              <a:t>th</a:t>
            </a:r>
            <a:r>
              <a:rPr lang="en-US" dirty="0" smtClean="0"/>
              <a:t> century AD.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Wine making</a:t>
            </a:r>
          </a:p>
          <a:p>
            <a:pPr>
              <a:buNone/>
            </a:pPr>
            <a:r>
              <a:rPr lang="en-US" dirty="0" smtClean="0"/>
              <a:t>     -  Originated in valley of the Tigris River, date unknown.</a:t>
            </a:r>
          </a:p>
          <a:p>
            <a:pPr>
              <a:buNone/>
            </a:pPr>
            <a:r>
              <a:rPr lang="en-US" dirty="0" smtClean="0"/>
              <a:t>     -  First made by accident with grapes contaminated by yeast.</a:t>
            </a:r>
          </a:p>
          <a:p>
            <a:pPr>
              <a:buNone/>
            </a:pPr>
            <a:r>
              <a:rPr lang="en-US" dirty="0" smtClean="0"/>
              <a:t>     -  Egyptians, Greeks, and Romans made wine.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edgarlowen.com/b5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7336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1242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</a:t>
            </a:r>
            <a:r>
              <a:rPr lang="en-US" sz="2400" b="1" dirty="0" smtClean="0"/>
              <a:t>Conjugation</a:t>
            </a:r>
            <a:r>
              <a:rPr lang="en-US" sz="2400" dirty="0" smtClean="0"/>
              <a:t> (using the F plasmid as an example)</a:t>
            </a:r>
          </a:p>
          <a:p>
            <a:r>
              <a:rPr lang="en-US" sz="2400" dirty="0" smtClean="0"/>
              <a:t>  The </a:t>
            </a:r>
            <a:r>
              <a:rPr lang="en-US" sz="2400" b="1" dirty="0" smtClean="0"/>
              <a:t>F+ cell </a:t>
            </a:r>
            <a:r>
              <a:rPr lang="en-US" sz="2400" dirty="0" smtClean="0"/>
              <a:t>has the plasmid and the ability to donate it. (donor)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F- cell </a:t>
            </a:r>
            <a:r>
              <a:rPr lang="en-US" sz="2400" dirty="0" smtClean="0"/>
              <a:t>is the recipient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9570" name="Picture 2" descr="http://academic.pgcc.edu/%7Ekroberts/Lecture/Chapter%207/07-32b_ConjugationArt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5857875" cy="392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352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Conjugation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F+ cell synthesizes a </a:t>
            </a:r>
            <a:r>
              <a:rPr lang="en-US" sz="2400" b="1" dirty="0" smtClean="0"/>
              <a:t>sex </a:t>
            </a:r>
            <a:r>
              <a:rPr lang="en-US" sz="2400" b="1" dirty="0" err="1" smtClean="0"/>
              <a:t>pillus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Sex </a:t>
            </a:r>
            <a:r>
              <a:rPr lang="en-US" sz="2400" dirty="0" err="1" smtClean="0"/>
              <a:t>pillus</a:t>
            </a:r>
            <a:r>
              <a:rPr lang="en-US" sz="2400" dirty="0" smtClean="0"/>
              <a:t> makes specific contact with the F- cell; pulling it toward the F+ cell.</a:t>
            </a:r>
            <a:endParaRPr lang="en-US" sz="2400" b="1" dirty="0" smtClean="0"/>
          </a:p>
        </p:txBody>
      </p:sp>
      <p:pic>
        <p:nvPicPr>
          <p:cNvPr id="4" name="Picture 2" descr="http://academic.pgcc.edu/%7Ekroberts/Lecture/Chapter%207/07-32b_ConjugationArt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133600"/>
            <a:ext cx="5857875" cy="392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352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Conjugation</a:t>
            </a:r>
          </a:p>
          <a:p>
            <a:r>
              <a:rPr lang="en-US" dirty="0" smtClean="0"/>
              <a:t>  The DNA (plasmid) is transferred from the F+ to the F- cell through the sex </a:t>
            </a:r>
            <a:r>
              <a:rPr lang="en-US" dirty="0" err="1" smtClean="0"/>
              <a:t>pillus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Depending on the species, sometimes the plasmid is replicated first in the F+ cell and then transmitted to F-.  Other times, the 2 DNA strands are separated in F+ and one strand is transferred to F-. Both cells will then make a complimentary strand..</a:t>
            </a:r>
          </a:p>
        </p:txBody>
      </p:sp>
      <p:pic>
        <p:nvPicPr>
          <p:cNvPr id="4" name="Picture 2" descr="http://academic.pgcc.edu/%7Ekroberts/Lecture/Chapter%207/07-32b_ConjugationArt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676400"/>
            <a:ext cx="5857875" cy="392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 The original F- cell turns into an F+ cell and can conjugate with other bacteria.</a:t>
            </a:r>
          </a:p>
          <a:p>
            <a:r>
              <a:rPr lang="en-US" dirty="0" smtClean="0"/>
              <a:t>  Conjugative plasmids can spread rapidly through populations much like infectious agents.</a:t>
            </a:r>
          </a:p>
          <a:p>
            <a:r>
              <a:rPr lang="en-US" dirty="0" smtClean="0"/>
              <a:t>  If plasmids contain genes that offer a selective advantage (like an antibiotic resistance gene), this can ensure survival of that population. </a:t>
            </a:r>
          </a:p>
          <a:p>
            <a:r>
              <a:rPr lang="en-US" dirty="0" smtClean="0">
                <a:hlinkClick r:id="rId2"/>
              </a:rPr>
              <a:t>http://highered.mcgraw-hill.com/sites/0072556781/student_view0/chapter13/animation_quiz_3.html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with a partner and explain transformation, transduction, and conjugation to your partner.</a:t>
            </a:r>
          </a:p>
          <a:p>
            <a:r>
              <a:rPr lang="en-US" dirty="0" smtClean="0"/>
              <a:t>Exchange places and have your partner explain the same to you.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4495800"/>
          </a:xfrm>
        </p:spPr>
        <p:txBody>
          <a:bodyPr/>
          <a:lstStyle/>
          <a:p>
            <a:r>
              <a:rPr lang="en-US" dirty="0" smtClean="0"/>
              <a:t> Create 6 groups</a:t>
            </a:r>
          </a:p>
          <a:p>
            <a:r>
              <a:rPr lang="en-US" dirty="0" smtClean="0"/>
              <a:t>  We will create pantomimes of horizontal gene transfer.</a:t>
            </a:r>
          </a:p>
          <a:p>
            <a:r>
              <a:rPr lang="en-US" dirty="0" smtClean="0"/>
              <a:t> 2 groups – Transformation</a:t>
            </a:r>
          </a:p>
          <a:p>
            <a:r>
              <a:rPr lang="en-US" dirty="0" smtClean="0"/>
              <a:t> 2 groups- Transduction</a:t>
            </a:r>
          </a:p>
          <a:p>
            <a:r>
              <a:rPr lang="en-US" dirty="0" smtClean="0"/>
              <a:t> 2 groups - Conjugation</a:t>
            </a:r>
            <a:endParaRPr lang="en-US" dirty="0"/>
          </a:p>
        </p:txBody>
      </p:sp>
      <p:pic>
        <p:nvPicPr>
          <p:cNvPr id="110594" name="Picture 2" descr="http://www.pantomime-company.de/images/walk-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8100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  </a:t>
            </a:r>
            <a:r>
              <a:rPr lang="en-US" sz="3800" b="1" dirty="0" smtClean="0"/>
              <a:t>Products of microbial biotechnology</a:t>
            </a:r>
          </a:p>
          <a:p>
            <a:r>
              <a:rPr lang="en-US" sz="4000" dirty="0" smtClean="0"/>
              <a:t> For homework read and familiarize yourself with the </a:t>
            </a:r>
            <a:r>
              <a:rPr lang="en-US" sz="4000" dirty="0" err="1" smtClean="0"/>
              <a:t>Powerpoint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Read each article on the website at the bottom of each slide and make a copy of it for your notes.</a:t>
            </a:r>
          </a:p>
          <a:p>
            <a:r>
              <a:rPr lang="en-US" sz="4000" dirty="0" smtClean="0"/>
              <a:t>Class Review:  You will be assigned one of the articles and you will have to write an abstract of the article on the following day in class.  </a:t>
            </a:r>
          </a:p>
          <a:p>
            <a:pPr lvl="0"/>
            <a:r>
              <a:rPr lang="en-US" sz="4000" dirty="0" smtClean="0"/>
              <a:t>  </a:t>
            </a:r>
            <a:r>
              <a:rPr lang="en-US" sz="4000" b="1" dirty="0" smtClean="0"/>
              <a:t>Genetically modified foods </a:t>
            </a:r>
          </a:p>
          <a:p>
            <a:pPr lvl="0"/>
            <a:r>
              <a:rPr lang="en-US" sz="4000" dirty="0" smtClean="0"/>
              <a:t>Work with a partner and read research articles on genetically modified foods.  Discuss the pros and cons of the argument with partner.</a:t>
            </a:r>
          </a:p>
          <a:p>
            <a:pPr lvl="0"/>
            <a:r>
              <a:rPr lang="en-US" sz="4000" dirty="0" smtClean="0"/>
              <a:t>Work in groups of 4 on assigned topic.  Research on computer additional information to support your topic.  Develop a 5 minute argument defending  your position.</a:t>
            </a:r>
          </a:p>
          <a:p>
            <a:pPr lvl="0"/>
            <a:r>
              <a:rPr lang="en-US" sz="4000" dirty="0" smtClean="0"/>
              <a:t>Debate:  One person from each group will present pro or con argument.</a:t>
            </a:r>
          </a:p>
          <a:p>
            <a:r>
              <a:rPr lang="en-US" sz="4000" dirty="0" smtClean="0"/>
              <a:t>Instead of rebuttal, each student will have to speak for 1 minutes about their opinion on genetically modified food.  Class will vote at end of debate. 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Microbial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Food Biotechnology - fermentation</a:t>
            </a:r>
          </a:p>
          <a:p>
            <a:r>
              <a:rPr lang="en-US" dirty="0" smtClean="0"/>
              <a:t>We have discussed fermentation of foods.</a:t>
            </a:r>
          </a:p>
          <a:p>
            <a:r>
              <a:rPr lang="en-US" dirty="0" smtClean="0"/>
              <a:t> Scientists are currently working on ways to improve micro-organisms for food production.</a:t>
            </a:r>
          </a:p>
          <a:p>
            <a:pPr>
              <a:buNone/>
            </a:pPr>
            <a:r>
              <a:rPr lang="en-US" dirty="0" smtClean="0"/>
              <a:t>   -  Developing virus resistant organisms through recombinant DNA technology to prevent economic losses in the dairy industry.</a:t>
            </a:r>
          </a:p>
          <a:p>
            <a:pPr>
              <a:buNone/>
            </a:pPr>
            <a:r>
              <a:rPr lang="en-US" dirty="0" smtClean="0"/>
              <a:t>   -  Developing bacteria to produce chemicals to kill contaminating organisms in food making processes.</a:t>
            </a:r>
          </a:p>
          <a:p>
            <a:pPr>
              <a:buNone/>
            </a:pPr>
            <a:r>
              <a:rPr lang="en-US" dirty="0" smtClean="0"/>
              <a:t>   -  Produced a microbial enzyme used to make cheese.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http://www.gmo-compass.org/eng/grocery_shopping/processed_foods/29.dairy_products_eggs_genetic_engineering.html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Microbial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  </a:t>
            </a:r>
            <a:r>
              <a:rPr lang="en-US" sz="9600" b="1" dirty="0" smtClean="0"/>
              <a:t>Enzymes, Antibiotics, and Human Proteins.</a:t>
            </a:r>
          </a:p>
          <a:p>
            <a:r>
              <a:rPr lang="en-US" sz="9600" dirty="0" smtClean="0"/>
              <a:t>Recombinant DNA technology has enabled production of new enzymes, antibiotics, and human proteins from microbial fermentation.</a:t>
            </a:r>
          </a:p>
          <a:p>
            <a:r>
              <a:rPr lang="en-US" sz="9600" dirty="0" smtClean="0"/>
              <a:t> </a:t>
            </a:r>
            <a:r>
              <a:rPr lang="en-US" sz="9600" dirty="0" err="1" smtClean="0"/>
              <a:t>Prourokinase</a:t>
            </a:r>
            <a:r>
              <a:rPr lang="en-US" sz="9600" dirty="0" smtClean="0"/>
              <a:t> is an enzyme which helps heal wounds infected with </a:t>
            </a:r>
            <a:r>
              <a:rPr lang="en-US" sz="9600" dirty="0" err="1" smtClean="0"/>
              <a:t>E.coli</a:t>
            </a:r>
            <a:r>
              <a:rPr lang="en-US" sz="9600" dirty="0" smtClean="0"/>
              <a:t>.</a:t>
            </a:r>
          </a:p>
          <a:p>
            <a:r>
              <a:rPr lang="en-US" sz="9600" dirty="0" smtClean="0"/>
              <a:t>New and novel antibiotics with two pathways for treatment are being developed.</a:t>
            </a:r>
          </a:p>
          <a:p>
            <a:r>
              <a:rPr lang="en-US" sz="9600" dirty="0" smtClean="0"/>
              <a:t>Tissue </a:t>
            </a:r>
            <a:r>
              <a:rPr lang="en-US" sz="9600" dirty="0" err="1" smtClean="0"/>
              <a:t>plasminogen</a:t>
            </a:r>
            <a:r>
              <a:rPr lang="en-US" sz="9600" dirty="0" smtClean="0"/>
              <a:t> activator, a protein which dissolves blood clots is being produced.</a:t>
            </a:r>
          </a:p>
          <a:p>
            <a:r>
              <a:rPr lang="en-US" sz="9600" b="1" dirty="0" smtClean="0"/>
              <a:t>Read about biotechnology and detergents.</a:t>
            </a:r>
          </a:p>
          <a:p>
            <a:pPr>
              <a:buNone/>
            </a:pPr>
            <a:r>
              <a:rPr lang="en-US" sz="9600" dirty="0" smtClean="0">
                <a:hlinkClick r:id="rId2"/>
              </a:rPr>
              <a:t>http://www.biotecharticles.com/Biotechnology-products-Article/Biotechnology-in-the-Manufacturing-of-Detergents-159.html</a:t>
            </a: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>
                <a:hlinkClick r:id="rId2"/>
              </a:rPr>
              <a:t>http://www.biotecharticles.com/Biotechnology-products-Article/Biotechnology-in-the-Manufacturing-of-Detergents-159.html</a:t>
            </a:r>
            <a:endParaRPr lang="en-US" sz="9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Microbial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</a:t>
            </a:r>
            <a:r>
              <a:rPr lang="en-US" b="1" u="sng" dirty="0" smtClean="0"/>
              <a:t>Fuels and Biopolymers</a:t>
            </a:r>
          </a:p>
          <a:p>
            <a:r>
              <a:rPr lang="en-US" dirty="0" smtClean="0"/>
              <a:t>  Hydrogen power is a fuel of the future.  Biotechnologists are looking at </a:t>
            </a:r>
            <a:r>
              <a:rPr lang="en-US" i="1" dirty="0" smtClean="0"/>
              <a:t>Clostridium species</a:t>
            </a:r>
            <a:r>
              <a:rPr lang="en-US" dirty="0" smtClean="0"/>
              <a:t> as generators of hydrogen.</a:t>
            </a:r>
          </a:p>
          <a:p>
            <a:r>
              <a:rPr lang="en-US" dirty="0" smtClean="0"/>
              <a:t>  Plastics worldwide are polluters because they are not biodegradable.  Several organisms are being studied as producers of </a:t>
            </a:r>
            <a:r>
              <a:rPr lang="en-US" dirty="0" err="1" smtClean="0"/>
              <a:t>bioplastics</a:t>
            </a:r>
            <a:r>
              <a:rPr lang="en-US" dirty="0" smtClean="0"/>
              <a:t>.  These biodegradable plastics will have several applications in the industrial and medical fields. </a:t>
            </a:r>
            <a:r>
              <a:rPr lang="en-US" dirty="0" smtClean="0">
                <a:hlinkClick r:id="rId2"/>
              </a:rPr>
              <a:t>http://news.softpedia.com/news/Bacteria-Converts-Vegetables-to-Bioplastic-167546.shtml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About 10,000 years ago, people established agrarian societies.</a:t>
            </a:r>
          </a:p>
          <a:p>
            <a:r>
              <a:rPr lang="en-US" dirty="0" smtClean="0"/>
              <a:t>  Origins of biotechnology date back to this time.</a:t>
            </a:r>
          </a:p>
          <a:p>
            <a:r>
              <a:rPr lang="en-US" dirty="0" smtClean="0"/>
              <a:t>  People settled and began domesticating both animals and plants.</a:t>
            </a:r>
          </a:p>
          <a:p>
            <a:r>
              <a:rPr lang="en-US" dirty="0" smtClean="0"/>
              <a:t>Both animals and plants, were artificially selected for valuable traits.</a:t>
            </a:r>
            <a:endParaRPr lang="en-US" dirty="0"/>
          </a:p>
        </p:txBody>
      </p:sp>
      <p:pic>
        <p:nvPicPr>
          <p:cNvPr id="21506" name="Picture 2" descr="http://riversfromeden.files.wordpress.com/2012/02/breasted-page-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857416" cy="2579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Microbial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Agriculture</a:t>
            </a:r>
          </a:p>
          <a:p>
            <a:r>
              <a:rPr lang="en-US" dirty="0" smtClean="0"/>
              <a:t>  A </a:t>
            </a:r>
            <a:r>
              <a:rPr lang="en-US" i="1" dirty="0" smtClean="0"/>
              <a:t>Pseudomonas</a:t>
            </a:r>
            <a:r>
              <a:rPr lang="en-US" dirty="0" smtClean="0"/>
              <a:t> bacteria has been bioengineered with </a:t>
            </a:r>
            <a:r>
              <a:rPr lang="en-US" i="1" dirty="0" smtClean="0"/>
              <a:t>B. </a:t>
            </a:r>
            <a:r>
              <a:rPr lang="en-US" i="1" dirty="0" err="1" smtClean="0"/>
              <a:t>thuringiensis</a:t>
            </a:r>
            <a:r>
              <a:rPr lang="en-US" i="1" dirty="0" smtClean="0"/>
              <a:t> </a:t>
            </a:r>
            <a:r>
              <a:rPr lang="en-US" dirty="0" smtClean="0"/>
              <a:t>toxin .  The bacteria colonizes plants and acts as a </a:t>
            </a:r>
            <a:r>
              <a:rPr lang="en-US" dirty="0" err="1" smtClean="0"/>
              <a:t>biopesticide</a:t>
            </a:r>
            <a:r>
              <a:rPr lang="en-US" dirty="0" smtClean="0"/>
              <a:t> to kill insect larvae.</a:t>
            </a:r>
          </a:p>
          <a:p>
            <a:r>
              <a:rPr lang="en-US" i="1" dirty="0" err="1" smtClean="0"/>
              <a:t>Baculoviruses</a:t>
            </a:r>
            <a:r>
              <a:rPr lang="en-US" dirty="0" smtClean="0"/>
              <a:t> are used to contaminate plant material.  Insects ingest the plant and develop a lethal viral infection  Biotechnologists are working on ways to bioengineer the </a:t>
            </a:r>
            <a:r>
              <a:rPr lang="en-US" i="1" dirty="0" err="1" smtClean="0"/>
              <a:t>Baculovirus</a:t>
            </a:r>
            <a:r>
              <a:rPr lang="en-US" dirty="0" smtClean="0"/>
              <a:t> to enhance its ability as a </a:t>
            </a:r>
            <a:r>
              <a:rPr lang="en-US" dirty="0" err="1" smtClean="0"/>
              <a:t>biopesticide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http://www.biocontrol.entomology.cornell.edu/pathogens/baculoviruses.html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Microbial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Bioremediation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Microorganisms with hydrocarbon oxidizing enzymes clean oil spills.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Microorganisms are used in waste water treatment facilities to  purify water.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Bacteria are being studied which have the capacity to remove heavy metals such as arsenic, copper, tin, and mercury from the environment. </a:t>
            </a:r>
            <a:r>
              <a:rPr lang="en-US" dirty="0" smtClean="0">
                <a:hlinkClick r:id="rId2"/>
              </a:rPr>
              <a:t>http://freshscience.org.au/2003/aussie-arsenic-eating-bacteria-may-save-lives-and-clean-mines</a:t>
            </a: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/>
          <a:lstStyle/>
          <a:p>
            <a:r>
              <a:rPr lang="en-US" b="1" dirty="0" smtClean="0"/>
              <a:t>Lecture and discussion:  Eukaryotic microbes and biotechnology products.</a:t>
            </a:r>
            <a:endParaRPr lang="en-US" dirty="0"/>
          </a:p>
        </p:txBody>
      </p:sp>
      <p:pic>
        <p:nvPicPr>
          <p:cNvPr id="2050" name="Picture 2" descr="http://www.nature.com/nature/journal/v407/n6803/images/407477ac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2872359"/>
            <a:ext cx="6878708" cy="329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Eukaryotic cell review:  Review structure &amp; function, sketch a eukaryotic cell, and trace the pathway of lipoprotein assembly.</a:t>
            </a:r>
          </a:p>
          <a:p>
            <a:r>
              <a:rPr lang="en-US" dirty="0" smtClean="0"/>
              <a:t>Lecture:  Yeast, Fungi, and Biotechnology products.</a:t>
            </a:r>
          </a:p>
          <a:p>
            <a:r>
              <a:rPr lang="en-US" dirty="0" smtClean="0"/>
              <a:t>Video:  The Biology of Fungi (16 min)</a:t>
            </a:r>
          </a:p>
          <a:p>
            <a:r>
              <a:rPr lang="en-US" dirty="0" smtClean="0"/>
              <a:t>Reading and response:  Evolutionary ties of fungi.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248400"/>
            <a:ext cx="7159752" cy="60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http://www.biologyjunction.com/cell_functions.htm</a:t>
            </a:r>
            <a:endParaRPr lang="en-US" dirty="0" smtClean="0"/>
          </a:p>
          <a:p>
            <a:r>
              <a:rPr lang="en-US" b="1" dirty="0" smtClean="0"/>
              <a:t>Review of basic eukaryotic cell</a:t>
            </a:r>
          </a:p>
          <a:p>
            <a:endParaRPr lang="en-US" dirty="0"/>
          </a:p>
        </p:txBody>
      </p:sp>
      <p:pic>
        <p:nvPicPr>
          <p:cNvPr id="1026" name="Picture 2" descr="http://micro.magnet.fsu.edu/cells/animals/images/animalcells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56" y="1523999"/>
            <a:ext cx="5935744" cy="449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Fungi – General Characteristics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Fungi are composed of eukaryotic cells.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Some are unicellular and some are </a:t>
            </a:r>
            <a:r>
              <a:rPr lang="en-US" dirty="0" err="1" smtClean="0"/>
              <a:t>multicellular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 Habitats</a:t>
            </a:r>
            <a:r>
              <a:rPr lang="en-US" dirty="0" smtClean="0"/>
              <a:t>:  Most are terrestrial and some are aquatic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 Energy </a:t>
            </a:r>
            <a:r>
              <a:rPr lang="en-US" dirty="0" smtClean="0"/>
              <a:t>:  Fungi are heterotrophic decomposers. (A few are parasitic)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Cell Walls</a:t>
            </a:r>
            <a:r>
              <a:rPr lang="en-US" dirty="0" smtClean="0"/>
              <a:t>:  Resemble plants architecturally but are made of</a:t>
            </a:r>
            <a:r>
              <a:rPr lang="en-US" b="1" dirty="0" smtClean="0"/>
              <a:t> chitin </a:t>
            </a:r>
            <a:r>
              <a:rPr lang="en-US" dirty="0" smtClean="0"/>
              <a:t>not cellulose.</a:t>
            </a:r>
          </a:p>
          <a:p>
            <a:r>
              <a:rPr lang="en-US" b="1" dirty="0" smtClean="0"/>
              <a:t>Reproduction</a:t>
            </a:r>
            <a:r>
              <a:rPr lang="en-US" dirty="0" smtClean="0"/>
              <a:t>:  Many reproduce asexually and sexually using spores.</a:t>
            </a:r>
          </a:p>
          <a:p>
            <a:r>
              <a:rPr lang="en-US" dirty="0" smtClean="0"/>
              <a:t>Recent molecular evidence suggests fungi are probably more closely related to animals than to plants or </a:t>
            </a:r>
            <a:r>
              <a:rPr lang="en-US" dirty="0" err="1" smtClean="0"/>
              <a:t>protists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http://www.fungionline.org.uk/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882" name="Picture 2" descr="http://upload.wikimedia.org/wikipedia/commons/e/ed/Penicillium_glandicola_6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4004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There are 3 basic types of fungi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Unicellular fungi </a:t>
            </a:r>
            <a:r>
              <a:rPr lang="en-US" dirty="0" smtClean="0"/>
              <a:t>-  Yeast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Filamentous fungi </a:t>
            </a:r>
            <a:r>
              <a:rPr lang="en-US" dirty="0" smtClean="0"/>
              <a:t>– Mold and fungi</a:t>
            </a:r>
          </a:p>
          <a:p>
            <a:pPr marL="514350" indent="-514350">
              <a:buAutoNum type="alphaLcPeriod"/>
            </a:pPr>
            <a:r>
              <a:rPr lang="en-US" dirty="0" smtClean="0"/>
              <a:t> </a:t>
            </a:r>
            <a:r>
              <a:rPr lang="en-US" b="1" dirty="0" smtClean="0"/>
              <a:t>Macroscopic fungi </a:t>
            </a:r>
            <a:r>
              <a:rPr lang="en-US" dirty="0" smtClean="0"/>
              <a:t>– Mushrooms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We will limit our discussion to the first two types.</a:t>
            </a:r>
            <a:endParaRPr lang="en-US" dirty="0"/>
          </a:p>
        </p:txBody>
      </p:sp>
      <p:pic>
        <p:nvPicPr>
          <p:cNvPr id="123906" name="Picture 2" descr="http://faculty.clintoncc.suny.edu/faculty/michael.gregory/files/bio%20102/bio%20102%20lectures/fungi/penicillium_conidia_X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2209800"/>
            <a:ext cx="46196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3434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Yeast</a:t>
            </a:r>
          </a:p>
          <a:p>
            <a:r>
              <a:rPr lang="en-US" dirty="0" smtClean="0"/>
              <a:t>  There are 1,500 species of yeast and yeast are not part of a single </a:t>
            </a:r>
            <a:r>
              <a:rPr lang="en-US" dirty="0" err="1" smtClean="0"/>
              <a:t>taxon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Cells</a:t>
            </a:r>
          </a:p>
          <a:p>
            <a:pPr>
              <a:buNone/>
            </a:pPr>
            <a:r>
              <a:rPr lang="en-US" dirty="0" smtClean="0"/>
              <a:t>  - typically spherical, oval, or cylindrical</a:t>
            </a:r>
          </a:p>
          <a:p>
            <a:pPr>
              <a:buNone/>
            </a:pPr>
            <a:r>
              <a:rPr lang="en-US" dirty="0" smtClean="0"/>
              <a:t>  - usually 3-4 microns in size</a:t>
            </a:r>
          </a:p>
          <a:p>
            <a:pPr>
              <a:buNone/>
            </a:pPr>
            <a:r>
              <a:rPr lang="en-US" dirty="0" smtClean="0"/>
              <a:t>  - most are unicellular</a:t>
            </a:r>
          </a:p>
          <a:p>
            <a:pPr>
              <a:buNone/>
            </a:pPr>
            <a:r>
              <a:rPr lang="en-US" dirty="0" smtClean="0"/>
              <a:t>  - some </a:t>
            </a:r>
            <a:r>
              <a:rPr lang="en-US" dirty="0" err="1" smtClean="0"/>
              <a:t>multicellular</a:t>
            </a:r>
            <a:r>
              <a:rPr lang="en-US" dirty="0" smtClean="0"/>
              <a:t>: a string of connected yeast cells connected by </a:t>
            </a:r>
            <a:r>
              <a:rPr lang="en-US" b="1" dirty="0" err="1" smtClean="0"/>
              <a:t>psuedohyphae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34818" name="Picture 2" descr="http://bio1151.nicerweb.com/Locked/media/ch31/31_07BuddingYe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2766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514600"/>
            <a:ext cx="2971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Yeast with </a:t>
            </a:r>
            <a:r>
              <a:rPr lang="en-US" dirty="0" err="1" smtClean="0"/>
              <a:t>pseudohyphae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Pseudohyphae</a:t>
            </a:r>
            <a:r>
              <a:rPr lang="en-US" dirty="0" smtClean="0"/>
              <a:t> help yeast invade tissues.</a:t>
            </a:r>
            <a:endParaRPr lang="en-US" dirty="0"/>
          </a:p>
        </p:txBody>
      </p:sp>
      <p:pic>
        <p:nvPicPr>
          <p:cNvPr id="125954" name="Picture 2" descr="http://www.scielo.br/img/revistas/pvb/v29n6/02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1752599"/>
            <a:ext cx="5715000" cy="471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63952" cy="4495800"/>
          </a:xfrm>
        </p:spPr>
        <p:txBody>
          <a:bodyPr/>
          <a:lstStyle/>
          <a:p>
            <a:r>
              <a:rPr lang="en-US" dirty="0" smtClean="0"/>
              <a:t>Yeast colonies growing on agar.</a:t>
            </a:r>
            <a:endParaRPr lang="en-US" dirty="0"/>
          </a:p>
        </p:txBody>
      </p:sp>
      <p:pic>
        <p:nvPicPr>
          <p:cNvPr id="164866" name="Picture 2" descr="http://85.238.144.18/analytics/Micro_Manual/TEDISdata/prods/4975-1_16000_05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4914900" cy="4783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5029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Animals</a:t>
            </a:r>
          </a:p>
          <a:p>
            <a:pPr>
              <a:buNone/>
            </a:pPr>
            <a:r>
              <a:rPr lang="en-US" sz="2400" dirty="0" smtClean="0"/>
              <a:t>    -  Babylonians, Egyptians, and Romans selectively bred livestock.</a:t>
            </a:r>
          </a:p>
          <a:p>
            <a:pPr>
              <a:buNone/>
            </a:pPr>
            <a:r>
              <a:rPr lang="en-US" sz="2400" dirty="0" smtClean="0"/>
              <a:t>    -  Romans  have left written descriptions of their livestock selective breeding practices.</a:t>
            </a:r>
          </a:p>
          <a:p>
            <a:pPr>
              <a:buNone/>
            </a:pPr>
            <a:r>
              <a:rPr lang="en-US" sz="2400" dirty="0" smtClean="0"/>
              <a:t>    -  British white cattle (on right) can trace its ancestry back to the Roman empire.</a:t>
            </a:r>
            <a:endParaRPr lang="en-US" sz="2400" dirty="0"/>
          </a:p>
        </p:txBody>
      </p:sp>
      <p:pic>
        <p:nvPicPr>
          <p:cNvPr id="22530" name="Picture 2" descr="British White C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590800" cy="479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14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Energy</a:t>
            </a:r>
          </a:p>
          <a:p>
            <a:r>
              <a:rPr lang="en-US" dirty="0" smtClean="0"/>
              <a:t>  Yeast flourish in environments where sugar is present.</a:t>
            </a:r>
          </a:p>
          <a:p>
            <a:r>
              <a:rPr lang="en-US" dirty="0" smtClean="0"/>
              <a:t> They are facultative aerobes; using aerobic cell respiration and fermentation.</a:t>
            </a:r>
          </a:p>
          <a:p>
            <a:r>
              <a:rPr lang="en-US" dirty="0" smtClean="0"/>
              <a:t>In a lab, yeast can be cultured with nutrient agar and grow colonies.</a:t>
            </a:r>
          </a:p>
        </p:txBody>
      </p:sp>
      <p:pic>
        <p:nvPicPr>
          <p:cNvPr id="126978" name="Picture 2" descr="http://sciencebrewer.files.wordpress.com/2011/12/dsc_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2286000"/>
            <a:ext cx="46005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54552" cy="4495800"/>
          </a:xfrm>
        </p:spPr>
        <p:txBody>
          <a:bodyPr/>
          <a:lstStyle/>
          <a:p>
            <a:r>
              <a:rPr lang="en-US" b="1" dirty="0" smtClean="0"/>
              <a:t>Reproduction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Yeasts generally reproduce asexually by budding.</a:t>
            </a:r>
          </a:p>
          <a:p>
            <a:r>
              <a:rPr lang="en-US" b="1" dirty="0" smtClean="0">
                <a:hlinkClick r:id="rId2"/>
              </a:rPr>
              <a:t>http://www.youtube.com/watch?v=iOvrq6ssy2Y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30050" name="Picture 2" descr="http://www.bio.davidson.edu/COurses/genomics/2002/Statler/b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919" y="2362200"/>
            <a:ext cx="443460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733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Yeast can sexually reproduce by </a:t>
            </a:r>
            <a:r>
              <a:rPr lang="en-US" b="1" dirty="0" smtClean="0"/>
              <a:t>mating.</a:t>
            </a:r>
          </a:p>
          <a:p>
            <a:r>
              <a:rPr lang="en-US" dirty="0" smtClean="0"/>
              <a:t> Two different mating types fuse into a diploid cell.</a:t>
            </a:r>
          </a:p>
          <a:p>
            <a:r>
              <a:rPr lang="en-US" dirty="0" smtClean="0"/>
              <a:t> Diploid cell can bud to make additional diploid cells.</a:t>
            </a:r>
          </a:p>
          <a:p>
            <a:r>
              <a:rPr lang="en-US" dirty="0" smtClean="0"/>
              <a:t> Diploid cell undergoes meiosis and produces haploid cells called </a:t>
            </a:r>
            <a:r>
              <a:rPr lang="en-US" dirty="0" err="1" smtClean="0"/>
              <a:t>ascospores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Ascospores</a:t>
            </a:r>
            <a:r>
              <a:rPr lang="en-US" dirty="0" smtClean="0"/>
              <a:t> create new yeast cells.</a:t>
            </a:r>
            <a:endParaRPr lang="en-US" dirty="0"/>
          </a:p>
        </p:txBody>
      </p:sp>
      <p:pic>
        <p:nvPicPr>
          <p:cNvPr id="129026" name="Picture 2" descr="http://tainano.com/Molecular%20Biology%20Glossary.files/image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5023805" cy="480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48000" cy="1600200"/>
          </a:xfrm>
        </p:spPr>
        <p:txBody>
          <a:bodyPr/>
          <a:lstStyle/>
          <a:p>
            <a:r>
              <a:rPr lang="en-US" dirty="0" smtClean="0"/>
              <a:t>Yeast containing </a:t>
            </a:r>
            <a:r>
              <a:rPr lang="en-US" dirty="0" err="1" smtClean="0"/>
              <a:t>ascospores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1074" name="Picture 2" descr="http://cdn.c.photoshelter.com/img-get/I0000C__01cfkbYE/s/600/227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714" y="1828800"/>
            <a:ext cx="5867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general characteristics of fungi?</a:t>
            </a:r>
          </a:p>
          <a:p>
            <a:r>
              <a:rPr lang="en-US" dirty="0" smtClean="0"/>
              <a:t> Name the 3 types of fungi and provide an example.</a:t>
            </a:r>
          </a:p>
          <a:p>
            <a:r>
              <a:rPr lang="en-US" dirty="0" smtClean="0"/>
              <a:t>  Describe the following:</a:t>
            </a:r>
          </a:p>
          <a:p>
            <a:pPr>
              <a:buNone/>
            </a:pPr>
            <a:r>
              <a:rPr lang="en-US" dirty="0" smtClean="0"/>
              <a:t> 1.  Structure of yeast</a:t>
            </a:r>
          </a:p>
          <a:p>
            <a:pPr>
              <a:buNone/>
            </a:pPr>
            <a:r>
              <a:rPr lang="en-US" dirty="0" smtClean="0"/>
              <a:t> 2.  Energy use in yeast</a:t>
            </a:r>
          </a:p>
          <a:p>
            <a:pPr>
              <a:buNone/>
            </a:pPr>
            <a:r>
              <a:rPr lang="en-US" dirty="0" smtClean="0"/>
              <a:t> 3.  Asexual and sexual reproduction of yeast</a:t>
            </a: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63952" cy="4495800"/>
          </a:xfrm>
        </p:spPr>
        <p:txBody>
          <a:bodyPr/>
          <a:lstStyle/>
          <a:p>
            <a:r>
              <a:rPr lang="en-US" sz="2400" b="1" dirty="0" smtClean="0"/>
              <a:t>Filamentous Fungi</a:t>
            </a:r>
          </a:p>
          <a:p>
            <a:r>
              <a:rPr lang="en-US" sz="2400" dirty="0" smtClean="0"/>
              <a:t>Widespread in nature, usually seen on stale bread, cheese, or fruit.</a:t>
            </a:r>
          </a:p>
          <a:p>
            <a:r>
              <a:rPr lang="en-US" sz="2400" dirty="0" smtClean="0"/>
              <a:t>Called </a:t>
            </a:r>
            <a:r>
              <a:rPr lang="en-US" sz="2400" b="1" dirty="0" smtClean="0"/>
              <a:t>molds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132098" name="Picture 2" descr="http://upload.wikimedia.org/wikipedia/commons/thumb/a/a4/Mouldy_Clementine.jpg/220px-Mouldy_Cleme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530"/>
            <a:ext cx="2933700" cy="1960245"/>
          </a:xfrm>
          <a:prstGeom prst="rect">
            <a:avLst/>
          </a:prstGeom>
          <a:noFill/>
        </p:spPr>
      </p:pic>
      <p:pic>
        <p:nvPicPr>
          <p:cNvPr id="132100" name="Picture 4" descr="http://carnicom.com/MOL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62400"/>
            <a:ext cx="34544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 Cell Structure</a:t>
            </a:r>
          </a:p>
          <a:p>
            <a:r>
              <a:rPr lang="en-US" dirty="0" smtClean="0"/>
              <a:t> A filament called a </a:t>
            </a:r>
            <a:r>
              <a:rPr lang="en-US" b="1" dirty="0" err="1" smtClean="0"/>
              <a:t>hypha</a:t>
            </a:r>
            <a:r>
              <a:rPr lang="en-US" dirty="0" smtClean="0"/>
              <a:t> (</a:t>
            </a:r>
            <a:r>
              <a:rPr lang="en-US" dirty="0" err="1" smtClean="0"/>
              <a:t>hyphae</a:t>
            </a:r>
            <a:r>
              <a:rPr lang="en-US" dirty="0" smtClean="0"/>
              <a:t> p,) grows from a single terminal cell.                      			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  The </a:t>
            </a:r>
            <a:r>
              <a:rPr lang="en-US" dirty="0" err="1" smtClean="0"/>
              <a:t>hyphae</a:t>
            </a:r>
            <a:r>
              <a:rPr lang="en-US" dirty="0" smtClean="0"/>
              <a:t> grow together across a surface and form compact tufts called </a:t>
            </a:r>
            <a:r>
              <a:rPr lang="en-US" b="1" dirty="0" smtClean="0"/>
              <a:t>mycelium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This compact mat represents many intertwined </a:t>
            </a:r>
            <a:r>
              <a:rPr lang="en-US" dirty="0" err="1" smtClean="0"/>
              <a:t>hyphae</a:t>
            </a:r>
            <a:r>
              <a:rPr lang="en-US" dirty="0" smtClean="0"/>
              <a:t>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133122" name="Picture 2" descr="http://t2.gstatic.com/images?q=tbn:ANd9GcSOS5norVRPvAv0KZbAkUZBE-WmAkI__vwf5VmGGPlsxNafMaxlMbhvaAfO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95800"/>
            <a:ext cx="3028950" cy="1972086"/>
          </a:xfrm>
          <a:prstGeom prst="rect">
            <a:avLst/>
          </a:prstGeom>
          <a:noFill/>
        </p:spPr>
      </p:pic>
      <p:pic>
        <p:nvPicPr>
          <p:cNvPr id="133124" name="Picture 4" descr="http://ecohio.net/yahoo_site_admin/assets/images/mold2.281121538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24000"/>
            <a:ext cx="428625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810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Cell Structure </a:t>
            </a:r>
          </a:p>
          <a:p>
            <a:r>
              <a:rPr lang="en-US" dirty="0" smtClean="0"/>
              <a:t>From the mycelium, </a:t>
            </a:r>
            <a:r>
              <a:rPr lang="en-US" dirty="0" err="1" smtClean="0"/>
              <a:t>hyphae</a:t>
            </a:r>
            <a:r>
              <a:rPr lang="en-US" dirty="0" smtClean="0"/>
              <a:t> grow upward.</a:t>
            </a:r>
          </a:p>
          <a:p>
            <a:r>
              <a:rPr lang="en-US" dirty="0" smtClean="0"/>
              <a:t> At the end of the vertical </a:t>
            </a:r>
            <a:r>
              <a:rPr lang="en-US" dirty="0" err="1" smtClean="0"/>
              <a:t>hyphae</a:t>
            </a:r>
            <a:r>
              <a:rPr lang="en-US" dirty="0" smtClean="0"/>
              <a:t> are spores called </a:t>
            </a:r>
            <a:r>
              <a:rPr lang="en-US" b="1" dirty="0" smtClean="0"/>
              <a:t>conidia</a:t>
            </a:r>
            <a:r>
              <a:rPr lang="en-US" dirty="0" smtClean="0"/>
              <a:t>.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Conidia are asexual spores and are often pigmented.</a:t>
            </a:r>
          </a:p>
          <a:p>
            <a:r>
              <a:rPr lang="en-US" dirty="0" smtClean="0">
                <a:hlinkClick r:id="rId2"/>
              </a:rPr>
              <a:t>http://bugs.bio.usyd.edu.au/learning/resources/CAL/Microconcepts/Reproduction/fungiRepro.html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4146" name="Picture 2" descr="http://www.mold.ph/images/a.flavushe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2286000" cy="2286000"/>
          </a:xfrm>
          <a:prstGeom prst="rect">
            <a:avLst/>
          </a:prstGeom>
          <a:noFill/>
        </p:spPr>
      </p:pic>
      <p:pic>
        <p:nvPicPr>
          <p:cNvPr id="134148" name="Picture 4" descr="http://www.mold.ph/images/curvularia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0"/>
            <a:ext cx="2400300" cy="1905000"/>
          </a:xfrm>
          <a:prstGeom prst="rect">
            <a:avLst/>
          </a:prstGeom>
          <a:noFill/>
        </p:spPr>
      </p:pic>
      <p:pic>
        <p:nvPicPr>
          <p:cNvPr id="134150" name="Picture 6" descr="http://reflow.scribd.com/39p2laxr28ezr22/images/imag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2590800" cy="174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783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Reproduction (asexual)</a:t>
            </a:r>
          </a:p>
          <a:p>
            <a:r>
              <a:rPr lang="en-US" dirty="0" smtClean="0"/>
              <a:t>  The function of the conidia is the dispersal of the fungus(via spores) to new habitats.</a:t>
            </a:r>
          </a:p>
          <a:p>
            <a:r>
              <a:rPr lang="en-US" dirty="0" smtClean="0"/>
              <a:t> When new conidia form they are white and eventually become pigmented.</a:t>
            </a:r>
            <a:endParaRPr lang="en-US" dirty="0"/>
          </a:p>
        </p:txBody>
      </p:sp>
      <p:pic>
        <p:nvPicPr>
          <p:cNvPr id="135170" name="Picture 2" descr="http://img.bhs4.com/79/4/794ddcc59a748fa389b1be11930dd49e350d265f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7032" y="1524000"/>
            <a:ext cx="4866968" cy="5029200"/>
          </a:xfrm>
          <a:prstGeom prst="rect">
            <a:avLst/>
          </a:prstGeom>
          <a:noFill/>
          <a:ln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Reproduction (Sexual)</a:t>
            </a:r>
          </a:p>
          <a:p>
            <a:r>
              <a:rPr lang="en-US" dirty="0" smtClean="0"/>
              <a:t>Fungi can reproduce sexually.</a:t>
            </a:r>
          </a:p>
          <a:p>
            <a:r>
              <a:rPr lang="en-US" dirty="0" smtClean="0"/>
              <a:t>An example is bread mold </a:t>
            </a:r>
            <a:r>
              <a:rPr lang="en-US" i="1" dirty="0" err="1" smtClean="0"/>
              <a:t>Rhizopus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Hyphae</a:t>
            </a:r>
            <a:r>
              <a:rPr lang="en-US" dirty="0" smtClean="0"/>
              <a:t> called </a:t>
            </a:r>
            <a:r>
              <a:rPr lang="en-US" b="1" dirty="0" err="1" smtClean="0">
                <a:solidFill>
                  <a:srgbClr val="FF0000"/>
                </a:solidFill>
              </a:rPr>
              <a:t>stolons</a:t>
            </a:r>
            <a:r>
              <a:rPr lang="en-US" dirty="0" smtClean="0"/>
              <a:t> of opposite mating types (+ &amp; -) fuse to form a structure called </a:t>
            </a:r>
            <a:r>
              <a:rPr lang="en-US" b="1" dirty="0" err="1" smtClean="0">
                <a:solidFill>
                  <a:srgbClr val="FF0000"/>
                </a:solidFill>
              </a:rPr>
              <a:t>gametangia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Dipoid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zygospore</a:t>
            </a:r>
            <a:r>
              <a:rPr lang="en-US" dirty="0" smtClean="0"/>
              <a:t> is formed.</a:t>
            </a:r>
          </a:p>
          <a:p>
            <a:r>
              <a:rPr lang="en-US" dirty="0" err="1" smtClean="0"/>
              <a:t>Zygospore</a:t>
            </a:r>
            <a:r>
              <a:rPr lang="en-US" dirty="0" smtClean="0"/>
              <a:t> produces </a:t>
            </a:r>
            <a:r>
              <a:rPr lang="en-US" dirty="0" err="1" smtClean="0"/>
              <a:t>sporandia</a:t>
            </a:r>
            <a:r>
              <a:rPr lang="en-US" dirty="0" smtClean="0"/>
              <a:t> which undergo meiosis and release haploid spores.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800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</a:t>
            </a:r>
            <a:r>
              <a:rPr lang="en-US" sz="2400" b="1" dirty="0" smtClean="0"/>
              <a:t>Plants</a:t>
            </a:r>
          </a:p>
          <a:p>
            <a:pPr>
              <a:buNone/>
            </a:pPr>
            <a:r>
              <a:rPr lang="en-US" sz="2400" dirty="0" smtClean="0"/>
              <a:t>      -  Superior seeds, cuttings, and tubers have been selected for thousands of years to save for the next planting.</a:t>
            </a:r>
          </a:p>
          <a:p>
            <a:pPr>
              <a:buNone/>
            </a:pPr>
            <a:r>
              <a:rPr lang="en-US" sz="2400" dirty="0" smtClean="0"/>
              <a:t>      -  </a:t>
            </a:r>
            <a:r>
              <a:rPr lang="en-US" sz="2400" dirty="0" err="1" smtClean="0"/>
              <a:t>Sumarians</a:t>
            </a:r>
            <a:r>
              <a:rPr lang="en-US" sz="2400" dirty="0" smtClean="0"/>
              <a:t>, Egyptians, and Romans collected and traded superior seeds and plants.</a:t>
            </a:r>
          </a:p>
          <a:p>
            <a:pPr>
              <a:buNone/>
            </a:pPr>
            <a:r>
              <a:rPr lang="en-US" sz="2400" dirty="0" smtClean="0"/>
              <a:t>     -  (On right)  Evolutionary changes in corn from 5,000 BC to 1,500 AD in Mexico.</a:t>
            </a:r>
            <a:endParaRPr lang="en-US" sz="2400" dirty="0"/>
          </a:p>
        </p:txBody>
      </p:sp>
      <p:pic>
        <p:nvPicPr>
          <p:cNvPr id="23554" name="Picture 2" descr="http://learn.genetics.utah.edu/content/variation/corn/images/CornProg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 the structure of a mold and the functions of each structure.  Include the terms fungal cell, </a:t>
            </a:r>
            <a:r>
              <a:rPr lang="en-US" dirty="0" err="1" smtClean="0"/>
              <a:t>hyphae</a:t>
            </a:r>
            <a:r>
              <a:rPr lang="en-US" dirty="0" smtClean="0"/>
              <a:t>, mycelium, and conidia in your description.</a:t>
            </a:r>
          </a:p>
          <a:p>
            <a:r>
              <a:rPr lang="en-US" dirty="0" smtClean="0"/>
              <a:t>Explain fungal asexual and sexual reproduction.</a:t>
            </a:r>
            <a:endParaRPr lang="en-US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Biology of Fungi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http://www.youtube.com/watch?v=4NO299do_l4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http://www.youtube.com/watch?v=Luxjo0AsbTY&amp;feature=relmfu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4008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Products</a:t>
            </a:r>
          </a:p>
          <a:p>
            <a:r>
              <a:rPr lang="en-US" dirty="0" smtClean="0"/>
              <a:t>Several yeasts, in particular </a:t>
            </a:r>
            <a:r>
              <a:rPr lang="en-US" i="1" dirty="0" err="1" smtClean="0"/>
              <a:t>Saccharomyces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dirty="0" smtClean="0"/>
              <a:t>, have been widely used in biotechnology.</a:t>
            </a:r>
          </a:p>
          <a:p>
            <a:r>
              <a:rPr lang="en-US" i="1" dirty="0" smtClean="0"/>
              <a:t>S. </a:t>
            </a:r>
            <a:r>
              <a:rPr lang="en-US" i="1" dirty="0" err="1" smtClean="0"/>
              <a:t>cerevisiae</a:t>
            </a:r>
            <a:r>
              <a:rPr lang="en-US" dirty="0" smtClean="0"/>
              <a:t> is a simple eukaryotic cell, serving as a </a:t>
            </a:r>
            <a:r>
              <a:rPr lang="en-US" b="1" dirty="0" smtClean="0"/>
              <a:t>model organism </a:t>
            </a:r>
            <a:r>
              <a:rPr lang="en-US" dirty="0" smtClean="0"/>
              <a:t>for all eukaryotes.</a:t>
            </a:r>
          </a:p>
          <a:p>
            <a:r>
              <a:rPr lang="en-US" dirty="0" smtClean="0"/>
              <a:t>Fundamental cellular processes such as the cell cycle,, DNA replication, recombination, cell division, and metabolism have been studied. </a:t>
            </a:r>
          </a:p>
          <a:p>
            <a:r>
              <a:rPr lang="en-US" dirty="0" smtClean="0"/>
              <a:t>In 1996, </a:t>
            </a:r>
            <a:r>
              <a:rPr lang="en-US" i="1" dirty="0" smtClean="0"/>
              <a:t>S. </a:t>
            </a:r>
            <a:r>
              <a:rPr lang="en-US" i="1" dirty="0" err="1" smtClean="0"/>
              <a:t>cerevisiae</a:t>
            </a:r>
            <a:r>
              <a:rPr lang="en-US" dirty="0" smtClean="0"/>
              <a:t> was announced to be the first eukaryote to have its genome, consisting of 12 million base pairs, fully sequenced as part of the Genome project.</a:t>
            </a:r>
          </a:p>
          <a:p>
            <a:endParaRPr lang="en-US" dirty="0" smtClean="0"/>
          </a:p>
        </p:txBody>
      </p:sp>
      <p:pic>
        <p:nvPicPr>
          <p:cNvPr id="137218" name="Picture 2" descr="http://www.uwyo.edu/virtual_edge/lab13/images/Saccharomyces_cerevisi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179" y="1600200"/>
            <a:ext cx="2707821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Products</a:t>
            </a:r>
          </a:p>
          <a:p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r>
              <a:rPr lang="en-US" dirty="0" smtClean="0"/>
              <a:t>as a model organism has improved our understanding of human disease genes.</a:t>
            </a:r>
          </a:p>
          <a:p>
            <a:r>
              <a:rPr lang="en-US" dirty="0" smtClean="0"/>
              <a:t> Genetically engineered yeast and filamentous fungi have been used in the development of flavors, fragrances, food colorants, enzymes, pharmaceuticals (many human proteins), and solvents.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MINI -Laboratory :Fungi</a:t>
            </a:r>
            <a:endParaRPr lang="en-US" dirty="0" smtClean="0"/>
          </a:p>
          <a:p>
            <a:pPr lvl="0"/>
            <a:r>
              <a:rPr lang="en-US" dirty="0" smtClean="0"/>
              <a:t> Read instructions for making a tease prep.</a:t>
            </a:r>
          </a:p>
          <a:p>
            <a:pPr lvl="0"/>
            <a:r>
              <a:rPr lang="en-US" dirty="0" smtClean="0"/>
              <a:t>Sketch a diagram of fungal structures and label.</a:t>
            </a:r>
          </a:p>
          <a:p>
            <a:pPr lvl="0"/>
            <a:r>
              <a:rPr lang="en-US" dirty="0" smtClean="0"/>
              <a:t>  Please refer to your handout.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 Homework:  Review and understand </a:t>
            </a:r>
            <a:r>
              <a:rPr lang="en-US" dirty="0" err="1" smtClean="0"/>
              <a:t>powerpoint</a:t>
            </a:r>
            <a:r>
              <a:rPr lang="en-US" dirty="0" smtClean="0"/>
              <a:t> and videos on virus structure, replication, and vectors.</a:t>
            </a:r>
          </a:p>
          <a:p>
            <a:pPr lvl="0"/>
            <a:r>
              <a:rPr lang="en-US" dirty="0" smtClean="0"/>
              <a:t>Class: Create 4 work groups and develop review questions on assigned slides</a:t>
            </a:r>
          </a:p>
          <a:p>
            <a:pPr lvl="0"/>
            <a:r>
              <a:rPr lang="en-US" dirty="0" smtClean="0"/>
              <a:t>Class:  Present your slides and review questions to the class.</a:t>
            </a:r>
          </a:p>
          <a:p>
            <a:pPr lvl="0"/>
            <a:r>
              <a:rPr lang="en-US" dirty="0" smtClean="0"/>
              <a:t>Work in groups of 4 to create a rap song involving virus content.</a:t>
            </a:r>
          </a:p>
          <a:p>
            <a:pPr lvl="0"/>
            <a:r>
              <a:rPr lang="en-US" dirty="0" smtClean="0"/>
              <a:t>Create and present a rap song about viruses.(</a:t>
            </a:r>
            <a:r>
              <a:rPr lang="en-US" smtClean="0"/>
              <a:t>See handout).</a:t>
            </a:r>
            <a:endParaRPr lang="en-US" dirty="0" smtClean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403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General Properties</a:t>
            </a:r>
          </a:p>
          <a:p>
            <a:r>
              <a:rPr lang="en-US" dirty="0" smtClean="0"/>
              <a:t>A minute particle containing nucleic acid, a protein coat, and sometimes other macromolecules.</a:t>
            </a:r>
          </a:p>
          <a:p>
            <a:r>
              <a:rPr lang="en-US" dirty="0" smtClean="0"/>
              <a:t>Can exist in extracellular or intracellular form.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Extracellular</a:t>
            </a:r>
            <a:r>
              <a:rPr lang="en-US" dirty="0" smtClean="0"/>
              <a:t> –is metabolically inert.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Intracellular</a:t>
            </a:r>
            <a:r>
              <a:rPr lang="en-US" dirty="0" smtClean="0"/>
              <a:t> – viral replication occurs,</a:t>
            </a:r>
            <a:endParaRPr lang="en-US" dirty="0"/>
          </a:p>
        </p:txBody>
      </p:sp>
      <p:pic>
        <p:nvPicPr>
          <p:cNvPr id="139266" name="Picture 2" descr="http://imgsrv.chapelboro.com/image/wchl/UserFiles/Image/Common%20Science%20Images/HIV%20viru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60045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1910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 Genomes</a:t>
            </a:r>
          </a:p>
          <a:p>
            <a:r>
              <a:rPr lang="en-US" sz="3300" dirty="0" smtClean="0"/>
              <a:t>Viral genomes are very small  (3 to 100 genes)and encode for those functions that they cannot adapt from their host.</a:t>
            </a:r>
          </a:p>
          <a:p>
            <a:r>
              <a:rPr lang="en-US" sz="3300" dirty="0" smtClean="0"/>
              <a:t> Viral genomes are categorized by the type of nucleic acid present.</a:t>
            </a:r>
          </a:p>
          <a:p>
            <a:pPr marL="514350" indent="-514350">
              <a:buAutoNum type="alphaLcPeriod"/>
            </a:pPr>
            <a:r>
              <a:rPr lang="en-US" sz="3300" dirty="0" smtClean="0"/>
              <a:t>Double stranded DNA</a:t>
            </a:r>
          </a:p>
          <a:p>
            <a:pPr marL="514350" indent="-514350">
              <a:buAutoNum type="alphaLcPeriod" startAt="2"/>
            </a:pPr>
            <a:r>
              <a:rPr lang="en-US" sz="3300" dirty="0" smtClean="0"/>
              <a:t>Single stranded DNA</a:t>
            </a:r>
          </a:p>
          <a:p>
            <a:pPr marL="514350" indent="-514350">
              <a:buAutoNum type="alphaLcPeriod" startAt="3"/>
            </a:pPr>
            <a:r>
              <a:rPr lang="en-US" sz="3300" dirty="0" smtClean="0"/>
              <a:t>Double stranded RNA</a:t>
            </a:r>
          </a:p>
          <a:p>
            <a:pPr marL="514350" indent="-514350">
              <a:buAutoNum type="alphaLcPeriod" startAt="4"/>
            </a:pPr>
            <a:r>
              <a:rPr lang="en-US" sz="3300" dirty="0" smtClean="0"/>
              <a:t>Single stranded RNA</a:t>
            </a:r>
          </a:p>
          <a:p>
            <a:pPr marL="514350" indent="-514350">
              <a:buAutoNum type="alphaLcPeriod" startAt="5"/>
            </a:pPr>
            <a:r>
              <a:rPr lang="en-US" sz="3300" dirty="0" smtClean="0"/>
              <a:t>Single stranded RNA that replicates with a DNA intermediate.</a:t>
            </a:r>
          </a:p>
          <a:p>
            <a:pPr marL="514350" indent="-514350"/>
            <a:r>
              <a:rPr lang="en-US" sz="3300" dirty="0" smtClean="0"/>
              <a:t>Viral genomes can be linear or circular.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2338" name="Picture 2" descr="http://www.porcilis-prrs.com/images/gen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638675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67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 Virus Structure</a:t>
            </a:r>
          </a:p>
          <a:p>
            <a:r>
              <a:rPr lang="en-US" dirty="0" smtClean="0"/>
              <a:t>  Structures of viruses vary widely in size, shape, and chemical composition.</a:t>
            </a:r>
          </a:p>
          <a:p>
            <a:r>
              <a:rPr lang="en-US" dirty="0" smtClean="0"/>
              <a:t> Commonalities of structure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Nucleic acid </a:t>
            </a:r>
            <a:r>
              <a:rPr lang="en-US" dirty="0" smtClean="0"/>
              <a:t>(DNA or RNA)</a:t>
            </a:r>
          </a:p>
          <a:p>
            <a:pPr marL="514350" indent="-514350">
              <a:buAutoNum type="alphaLcPeriod"/>
            </a:pPr>
            <a:r>
              <a:rPr lang="en-US" b="1" dirty="0" err="1" smtClean="0"/>
              <a:t>Capsid</a:t>
            </a:r>
            <a:r>
              <a:rPr lang="en-US" dirty="0" smtClean="0"/>
              <a:t>- made of one to several proteins which surrounds nucleic acid.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Envelope </a:t>
            </a:r>
            <a:r>
              <a:rPr lang="en-US" dirty="0" smtClean="0"/>
              <a:t>–most animal viruses have an envelope.  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 envelope is composed of a </a:t>
            </a:r>
            <a:r>
              <a:rPr lang="en-US" dirty="0" err="1" smtClean="0"/>
              <a:t>phopholipid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 from the host and proteins which the virus makes.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Viruses without an envelope are called </a:t>
            </a:r>
            <a:r>
              <a:rPr lang="en-US" b="1" dirty="0" smtClean="0"/>
              <a:t>naked </a:t>
            </a:r>
            <a:r>
              <a:rPr lang="en-US" dirty="0" smtClean="0"/>
              <a:t>viruses.</a:t>
            </a:r>
            <a:endParaRPr lang="en-US" dirty="0"/>
          </a:p>
        </p:txBody>
      </p:sp>
      <p:pic>
        <p:nvPicPr>
          <p:cNvPr id="143362" name="Picture 2" descr="http://upload.wikimedia.org/wikipedia/en/1/1e/Virus_stucture_si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44196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910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Enzymes</a:t>
            </a:r>
          </a:p>
          <a:p>
            <a:r>
              <a:rPr lang="en-US" dirty="0" smtClean="0"/>
              <a:t> Some viruses contain enzymes.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Bacteriophages</a:t>
            </a:r>
            <a:r>
              <a:rPr lang="en-US" dirty="0" smtClean="0"/>
              <a:t> have </a:t>
            </a:r>
            <a:r>
              <a:rPr lang="en-US" b="1" dirty="0" err="1" smtClean="0"/>
              <a:t>lysozyme</a:t>
            </a:r>
            <a:r>
              <a:rPr lang="en-US" b="1" dirty="0" smtClean="0"/>
              <a:t> </a:t>
            </a:r>
            <a:r>
              <a:rPr lang="en-US" dirty="0" smtClean="0"/>
              <a:t>to make a small hole in bacterial cell wall.</a:t>
            </a:r>
          </a:p>
          <a:p>
            <a:r>
              <a:rPr lang="en-US" dirty="0" smtClean="0"/>
              <a:t> Retroviruses have</a:t>
            </a:r>
            <a:r>
              <a:rPr lang="en-US" b="1" dirty="0" smtClean="0"/>
              <a:t> reverse transcriptase</a:t>
            </a:r>
            <a:r>
              <a:rPr lang="en-US" dirty="0" smtClean="0"/>
              <a:t> that transcribes DNA from their RNA.</a:t>
            </a:r>
          </a:p>
          <a:p>
            <a:r>
              <a:rPr lang="en-US" dirty="0" smtClean="0"/>
              <a:t>Viruses have enzymes because the cell would not be able to replicate the viruses with out them.</a:t>
            </a:r>
            <a:endParaRPr lang="en-US" dirty="0"/>
          </a:p>
        </p:txBody>
      </p:sp>
      <p:pic>
        <p:nvPicPr>
          <p:cNvPr id="144386" name="Picture 2" descr="http://www.pc.maricopa.edu/Biology/rcotter/BIO%20205/LessonBuilders/Chapter%206%20LB/PhageAttachmentEn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Advances in genetics and molecular biology have led to innovations and new applications in biotechnology.</a:t>
            </a:r>
          </a:p>
          <a:p>
            <a:r>
              <a:rPr lang="en-US" dirty="0" smtClean="0"/>
              <a:t> Classical biotechnology took advantage of natural microbial processes or artificially selected phenotypes.  Genetics of these selected  organisms proceeded naturally.</a:t>
            </a:r>
          </a:p>
          <a:p>
            <a:r>
              <a:rPr lang="en-US" dirty="0" smtClean="0"/>
              <a:t>  Modern biotechnology uses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-  </a:t>
            </a:r>
            <a:r>
              <a:rPr lang="en-US" b="1" dirty="0" smtClean="0"/>
              <a:t>Genetic Engineering</a:t>
            </a:r>
          </a:p>
          <a:p>
            <a:pPr>
              <a:buNone/>
            </a:pPr>
            <a:r>
              <a:rPr lang="en-US" b="1" dirty="0" smtClean="0"/>
              <a:t>      -  Gene Cloning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505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 Viral Replication</a:t>
            </a:r>
          </a:p>
          <a:p>
            <a:r>
              <a:rPr lang="en-US" dirty="0" smtClean="0"/>
              <a:t> The phases of the replication process are</a:t>
            </a:r>
          </a:p>
          <a:p>
            <a:pPr marL="514350" indent="-514350">
              <a:buAutoNum type="alphaLcPeriod"/>
            </a:pPr>
            <a:r>
              <a:rPr lang="en-US" dirty="0" smtClean="0"/>
              <a:t>Attachment</a:t>
            </a:r>
          </a:p>
          <a:p>
            <a:pPr marL="514350" indent="-514350">
              <a:buAutoNum type="alphaLcPeriod"/>
            </a:pPr>
            <a:r>
              <a:rPr lang="en-US" dirty="0" smtClean="0"/>
              <a:t>Penetration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Synthesis of nucleic acid and proteins</a:t>
            </a:r>
          </a:p>
          <a:p>
            <a:pPr marL="514350" indent="-514350">
              <a:buAutoNum type="alphaLcPeriod"/>
            </a:pPr>
            <a:r>
              <a:rPr lang="en-US" dirty="0" smtClean="0"/>
              <a:t>Assembly</a:t>
            </a:r>
          </a:p>
          <a:p>
            <a:pPr marL="514350" indent="-514350">
              <a:buAutoNum type="alphaLcPeriod"/>
            </a:pPr>
            <a:r>
              <a:rPr lang="en-US" dirty="0" smtClean="0"/>
              <a:t>Release</a:t>
            </a:r>
          </a:p>
          <a:p>
            <a:endParaRPr lang="en-US" dirty="0"/>
          </a:p>
        </p:txBody>
      </p:sp>
      <p:pic>
        <p:nvPicPr>
          <p:cNvPr id="145410" name="Picture 2" descr="http://www2.bc.cc.ca.us/bio16/images/lytic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60286"/>
            <a:ext cx="5059679" cy="499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Attachment</a:t>
            </a:r>
          </a:p>
          <a:p>
            <a:r>
              <a:rPr lang="en-US" dirty="0" smtClean="0"/>
              <a:t> Viruses are specific for the host cells they infect.</a:t>
            </a:r>
          </a:p>
          <a:p>
            <a:r>
              <a:rPr lang="en-US" dirty="0" smtClean="0"/>
              <a:t> Proteins on the outside of naked or enveloped virus interact with specific cell membrane receptors.</a:t>
            </a:r>
          </a:p>
          <a:p>
            <a:r>
              <a:rPr lang="en-US" dirty="0" smtClean="0"/>
              <a:t> If a cell membrane is altered, the virus cannot infect the cell; host resistance.</a:t>
            </a:r>
          </a:p>
          <a:p>
            <a:r>
              <a:rPr lang="en-US" dirty="0" smtClean="0"/>
              <a:t>However, viruses protein mutation enable viruses to interact with changed receptors.</a:t>
            </a:r>
            <a:endParaRPr lang="en-US" dirty="0"/>
          </a:p>
        </p:txBody>
      </p:sp>
      <p:pic>
        <p:nvPicPr>
          <p:cNvPr id="146434" name="Picture 2" descr="http://img.thebody.com/legacyAssets/66/27/cellb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4419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3434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Penetration</a:t>
            </a:r>
          </a:p>
          <a:p>
            <a:r>
              <a:rPr lang="en-US" dirty="0" smtClean="0"/>
              <a:t>Three ways a virus can penetrate a cell membrane:</a:t>
            </a:r>
          </a:p>
          <a:p>
            <a:pPr marL="514350" indent="-514350">
              <a:buAutoNum type="alphaLcPeriod"/>
            </a:pPr>
            <a:r>
              <a:rPr lang="en-US" b="1" i="1" dirty="0" smtClean="0">
                <a:solidFill>
                  <a:srgbClr val="FF0000"/>
                </a:solidFill>
              </a:rPr>
              <a:t>Membrane Fusion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b="1" i="1" dirty="0" err="1" smtClean="0">
                <a:solidFill>
                  <a:srgbClr val="FF0000"/>
                </a:solidFill>
              </a:rPr>
              <a:t>Hemifusion</a:t>
            </a:r>
            <a:r>
              <a:rPr lang="en-US" b="1" i="1" dirty="0" smtClean="0">
                <a:solidFill>
                  <a:srgbClr val="FF0000"/>
                </a:solidFill>
              </a:rPr>
              <a:t> State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cell membrane is punctured and made to further connect with the unfolding viral envelope.</a:t>
            </a:r>
          </a:p>
          <a:p>
            <a:pPr marL="514350" indent="-514350">
              <a:buAutoNum type="alphaLcPeriod"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Entry Pore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formation: An opening is established through which viral particles can then enter. </a:t>
            </a:r>
          </a:p>
          <a:p>
            <a:pPr marL="514350" indent="-514350">
              <a:buAutoNum type="alphaLcPeriod"/>
            </a:pPr>
            <a:r>
              <a:rPr lang="en-US" b="1" i="1" dirty="0" smtClean="0">
                <a:solidFill>
                  <a:srgbClr val="FF0000"/>
                </a:solidFill>
              </a:rPr>
              <a:t>Viral Penetration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viral </a:t>
            </a:r>
            <a:r>
              <a:rPr lang="en-US" dirty="0" err="1" smtClean="0"/>
              <a:t>capsid</a:t>
            </a:r>
            <a:r>
              <a:rPr lang="en-US" dirty="0" smtClean="0"/>
              <a:t> or genome is injected into the host cell's cytoplasm.  (enveloped viruses can </a:t>
            </a:r>
            <a:r>
              <a:rPr lang="en-US" dirty="0" err="1" smtClean="0"/>
              <a:t>uncoat</a:t>
            </a:r>
            <a:r>
              <a:rPr lang="en-US" dirty="0" smtClean="0"/>
              <a:t> the envelope at the cell membrane, cytoplasm, or nuclear membrane, depending on virus species).</a:t>
            </a:r>
          </a:p>
          <a:p>
            <a:pPr marL="514350" indent="-514350">
              <a:buAutoNum type="alphaLcPeriod"/>
            </a:pPr>
            <a:endParaRPr lang="en-US" dirty="0" smtClean="0"/>
          </a:p>
        </p:txBody>
      </p:sp>
      <p:pic>
        <p:nvPicPr>
          <p:cNvPr id="147458" name="Picture 2" descr="http://www.goalfinder.com/images/SBMVIR11/Penetration-envelo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419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http://highered.mcgraw-hill.com/sites/0072556781/student_view0/chapter18/animation_quiz_1.html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Attachment and penetration</a:t>
            </a:r>
            <a:endParaRPr lang="en-US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768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 of nucleic acids and proteins  - DNA viruses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How viruses synthesize nucleic acids in the cell depends on the type of nucleic acid present in the virus.</a:t>
            </a:r>
          </a:p>
          <a:p>
            <a:r>
              <a:rPr lang="en-US" b="1" dirty="0" smtClean="0"/>
              <a:t> Double stranded DNA virus- </a:t>
            </a:r>
            <a:r>
              <a:rPr lang="en-US" dirty="0" smtClean="0"/>
              <a:t>Incorporates its DNA into the host genome and protein synthesis can begin.</a:t>
            </a:r>
          </a:p>
          <a:p>
            <a:r>
              <a:rPr lang="en-US" b="1" dirty="0" smtClean="0"/>
              <a:t> Single stranded DNA virus – </a:t>
            </a:r>
            <a:r>
              <a:rPr lang="en-US" dirty="0" smtClean="0"/>
              <a:t>A complimentary DNA strand must be synthesized in the host because RNA polymerase requires double stranded DNA.</a:t>
            </a:r>
          </a:p>
          <a:p>
            <a:endParaRPr lang="en-US" b="1" dirty="0"/>
          </a:p>
        </p:txBody>
      </p:sp>
      <p:pic>
        <p:nvPicPr>
          <p:cNvPr id="148482" name="Picture 2" descr="http://www.bio.davidson.edu/people/sosarafova/Assets/Bio307/chbrough/Assets/virus%20sha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4114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64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 of nucleic acid and protein – RNA viruses</a:t>
            </a:r>
          </a:p>
          <a:p>
            <a:r>
              <a:rPr lang="en-US" dirty="0" smtClean="0"/>
              <a:t>RNA</a:t>
            </a:r>
            <a:r>
              <a:rPr lang="en-US" b="1" dirty="0" smtClean="0"/>
              <a:t> </a:t>
            </a:r>
            <a:r>
              <a:rPr lang="en-US" dirty="0" smtClean="0"/>
              <a:t>viruses need an RNA-dependent RNA-polymerase to replicate their RNA.</a:t>
            </a:r>
          </a:p>
          <a:p>
            <a:r>
              <a:rPr lang="en-US" dirty="0" smtClean="0"/>
              <a:t> Cells do not  have this enzyme.</a:t>
            </a:r>
          </a:p>
          <a:p>
            <a:r>
              <a:rPr lang="en-US" dirty="0" smtClean="0"/>
              <a:t>RNA viruses need to code for an RNA-dependent RNA polymerase.</a:t>
            </a:r>
          </a:p>
          <a:p>
            <a:r>
              <a:rPr lang="en-US" dirty="0" smtClean="0"/>
              <a:t>No viral proteins can be made until viral messenger RNA is available .</a:t>
            </a:r>
          </a:p>
          <a:p>
            <a:r>
              <a:rPr lang="en-US" dirty="0" smtClean="0"/>
              <a:t>The nature of the RNA in the virus affects its replication strategy.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49506" name="Picture 2" descr="http://pathmicro.med.sc.edu/mhunt/r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41148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5552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 of nucleic acids and proteins- RNA virus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Single stranded RNA virus </a:t>
            </a:r>
            <a:r>
              <a:rPr lang="en-US" b="1" dirty="0" smtClean="0"/>
              <a:t>– </a:t>
            </a:r>
            <a:r>
              <a:rPr lang="en-US" dirty="0" smtClean="0"/>
              <a:t>There are 2 types of single stranded RNA viruses. 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Plus-stranded RNA viruses</a:t>
            </a:r>
            <a:r>
              <a:rPr lang="en-US" dirty="0" smtClean="0"/>
              <a:t> -In these </a:t>
            </a:r>
            <a:r>
              <a:rPr lang="en-US" dirty="0" err="1" smtClean="0"/>
              <a:t>viruses,RNA</a:t>
            </a:r>
            <a:r>
              <a:rPr lang="en-US" dirty="0" smtClean="0"/>
              <a:t> is the same sense (direction) as mRNA and it functions as mRNA. This mRNA can be translated immediately upon infection of the host cell.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Negative-stranded RNA viruses</a:t>
            </a:r>
            <a:r>
              <a:rPr lang="en-US" dirty="0" smtClean="0"/>
              <a:t> - The virus RNA is negative sense (complementary to mRNA) </a:t>
            </a:r>
            <a:r>
              <a:rPr lang="en-US" i="1" dirty="0" smtClean="0"/>
              <a:t>and must therefore be copied into the complementary plus-sense mRNA before proteins can be made</a:t>
            </a:r>
            <a:r>
              <a:rPr lang="en-US" dirty="0" smtClean="0"/>
              <a:t>.  The virus uses its own RNA polymerase to make the plus stranded m RNA.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Double-stranded RNA virus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The virus RNA is double stranded and can’t function as mRNA;  these viruses also need to package an RNA polymerase to make their mRNA after infection of the host cell.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648200"/>
            <a:ext cx="87630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 of nucleic acids and proteins – retrovirus.</a:t>
            </a:r>
          </a:p>
          <a:p>
            <a:r>
              <a:rPr lang="en-US" dirty="0" smtClean="0"/>
              <a:t>  The single strand of retrovirus RNA serves as a template to make a single strand of DNA with the virus’ enzyme reverse transcriptase.</a:t>
            </a:r>
          </a:p>
          <a:p>
            <a:r>
              <a:rPr lang="en-US" dirty="0" smtClean="0"/>
              <a:t> A complimentary DNA strand is made and the double stranded DNA is then a template for mRNA synthesis. </a:t>
            </a:r>
          </a:p>
          <a:p>
            <a:r>
              <a:rPr lang="en-US" dirty="0" smtClean="0">
                <a:hlinkClick r:id="rId2"/>
              </a:rPr>
              <a:t>http://highered.mcgraw-hill.com/sites/0072495855/student_view0/chapter24/animation__hiv_replication.html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0530" name="Picture 2" descr="http://www.stemcellschool.org/images/retrovirus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5334000" cy="299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– Replication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975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 of nucleic acids and proteins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Once mRNA is made proteins can by synthesized.</a:t>
            </a:r>
          </a:p>
          <a:p>
            <a:r>
              <a:rPr lang="en-US" b="1" dirty="0" smtClean="0"/>
              <a:t>  Early proteins</a:t>
            </a:r>
            <a:r>
              <a:rPr lang="en-US" dirty="0" smtClean="0"/>
              <a:t> – are made first which are necessary for viral replication.</a:t>
            </a:r>
          </a:p>
          <a:p>
            <a:r>
              <a:rPr lang="en-US" b="1" dirty="0" smtClean="0"/>
              <a:t>Late proteins- </a:t>
            </a:r>
            <a:r>
              <a:rPr lang="en-US" dirty="0" smtClean="0"/>
              <a:t>are then synthesized such as the viral coat protein.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2578" name="Picture 2" descr="http://images.tutorvista.com/content/feed/tvcs/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314700" cy="464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Assembly</a:t>
            </a:r>
          </a:p>
          <a:p>
            <a:r>
              <a:rPr lang="en-US" dirty="0" smtClean="0"/>
              <a:t>Viruses self assemble in cells.</a:t>
            </a:r>
          </a:p>
          <a:p>
            <a:r>
              <a:rPr lang="en-US" dirty="0" smtClean="0"/>
              <a:t>Virus self-assembly within host cells has implications for the study of the origin of life, as it lends credence to the hypothesis that life could have started as self-assembling organic molecule</a:t>
            </a:r>
            <a:endParaRPr lang="en-US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71999"/>
            <a:ext cx="5327189" cy="21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800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 Engineering -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Ability to manipulate DNA of an organism.  Manipulation due to  </a:t>
            </a:r>
            <a:r>
              <a:rPr lang="en-US" b="1" dirty="0" smtClean="0">
                <a:solidFill>
                  <a:srgbClr val="7030A0"/>
                </a:solidFill>
              </a:rPr>
              <a:t> Recombinant DNA Technology.  </a:t>
            </a:r>
            <a:r>
              <a:rPr lang="en-US" dirty="0" smtClean="0"/>
              <a:t> Recombinant DNA technology combines DNA from different sources.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Gene Cloning –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The ability to identify and reproduce a gene of interest.</a:t>
            </a:r>
            <a:endParaRPr lang="en-US" b="1" dirty="0" smtClean="0"/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freewebs.com/mmmm-oil/DNAtw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905000"/>
            <a:ext cx="428625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Release</a:t>
            </a:r>
          </a:p>
          <a:p>
            <a:r>
              <a:rPr lang="en-US" b="1" dirty="0" smtClean="0"/>
              <a:t>Naked virus release</a:t>
            </a:r>
          </a:p>
          <a:p>
            <a:r>
              <a:rPr lang="en-US" dirty="0" smtClean="0">
                <a:hlinkClick r:id="rId2"/>
              </a:rPr>
              <a:t>http://faculty.ccbcmd.edu/courses/bio141/lecguide/unit3/viruses/release_nv_fl.html</a:t>
            </a:r>
            <a:endParaRPr lang="en-US" dirty="0" smtClean="0"/>
          </a:p>
          <a:p>
            <a:r>
              <a:rPr lang="en-US" b="1" dirty="0" smtClean="0"/>
              <a:t>Enveloped virus release</a:t>
            </a:r>
          </a:p>
          <a:p>
            <a:r>
              <a:rPr lang="en-US" b="1" dirty="0" smtClean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ttp://highered.mcgraw-hill.com/sites/0072556781/student_view0/chapter18/animation_quiz_2.html</a:t>
            </a:r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Viruses as vectors</a:t>
            </a:r>
          </a:p>
          <a:p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Vector</a:t>
            </a:r>
            <a:r>
              <a:rPr lang="en-US" dirty="0" smtClean="0"/>
              <a:t> (in biotechnology) DNA that can be used to carry and replicate foreign DNA in biotechnology experiments.</a:t>
            </a:r>
          </a:p>
          <a:p>
            <a:r>
              <a:rPr lang="en-US" b="1" dirty="0" smtClean="0"/>
              <a:t> Viruses can serve as vectors.  </a:t>
            </a:r>
            <a:r>
              <a:rPr lang="en-US" dirty="0" smtClean="0"/>
              <a:t>Genes of interest can be inserted into the viral genome and the genes of interest will replicate along with the virus.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-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Viral vectors can be delivery system for gene therapy.</a:t>
            </a:r>
          </a:p>
          <a:p>
            <a:r>
              <a:rPr lang="en-US" dirty="0" smtClean="0">
                <a:hlinkClick r:id="rId2"/>
              </a:rPr>
              <a:t>http://www.edu365.cat/aulanet/comsoc/Lab_bio/simulacions/GeneTherapy/GeneTherapy.htm</a:t>
            </a:r>
            <a:endParaRPr lang="en-US" dirty="0" smtClean="0"/>
          </a:p>
          <a:p>
            <a:r>
              <a:rPr lang="en-US" dirty="0" smtClean="0"/>
              <a:t>  Viruses have potential as delivery systems in gene therapy because</a:t>
            </a:r>
          </a:p>
          <a:p>
            <a:r>
              <a:rPr lang="en-US" dirty="0" smtClean="0"/>
              <a:t>A.  They naturally enter cells.</a:t>
            </a:r>
          </a:p>
          <a:p>
            <a:r>
              <a:rPr lang="en-US" dirty="0" smtClean="0"/>
              <a:t>B.  They can integrate in the host cell genome.</a:t>
            </a:r>
          </a:p>
          <a:p>
            <a:r>
              <a:rPr lang="en-US" dirty="0" smtClean="0"/>
              <a:t>C.  They are cell specific which would allow for targeted gene therapy.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410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Recombinant DNA technology has dominated modern biotechnology.  </a:t>
            </a:r>
            <a:r>
              <a:rPr lang="en-US" dirty="0" smtClean="0"/>
              <a:t>Has led to:</a:t>
            </a:r>
          </a:p>
          <a:p>
            <a:pPr>
              <a:buNone/>
            </a:pPr>
            <a:r>
              <a:rPr lang="en-US" dirty="0" smtClean="0"/>
              <a:t>    -  Production of disease resistant plants.</a:t>
            </a:r>
          </a:p>
          <a:p>
            <a:pPr>
              <a:buNone/>
            </a:pPr>
            <a:r>
              <a:rPr lang="en-US" dirty="0" smtClean="0"/>
              <a:t>    -  Genetically engineered bacteria to degrade environmental pollutants and to produce antibiotics.</a:t>
            </a:r>
          </a:p>
          <a:p>
            <a:r>
              <a:rPr lang="en-US" dirty="0" smtClean="0"/>
              <a:t>Gene cloning and recombinant DNA technology have impacted human health through the Human Genome Project.</a:t>
            </a:r>
            <a:endParaRPr lang="en-US" dirty="0"/>
          </a:p>
        </p:txBody>
      </p:sp>
      <p:pic>
        <p:nvPicPr>
          <p:cNvPr id="26626" name="Picture 2" descr="http://www.cartoonstock.com/lowres/shr020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30517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differences between classical and modern biotechnology? Be sure to discuss the processes involved</a:t>
            </a:r>
          </a:p>
          <a:p>
            <a:r>
              <a:rPr lang="en-US" dirty="0" smtClean="0"/>
              <a:t>Discuss the differences with a partner.</a:t>
            </a:r>
          </a:p>
          <a:p>
            <a:r>
              <a:rPr lang="en-US" dirty="0" smtClean="0"/>
              <a:t>Class discussion will follow.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 – A science of many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What disciplines contribute to the science of biotechnology?</a:t>
            </a:r>
            <a:endParaRPr lang="en-US" b="1" dirty="0"/>
          </a:p>
        </p:txBody>
      </p:sp>
      <p:pic>
        <p:nvPicPr>
          <p:cNvPr id="30722" name="Picture 2" descr="http://upload.wikimedia.org/wikipedia/commons/thumb/8/81/PCR_tubes.png/300px-PCR_tub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57600"/>
            <a:ext cx="33528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 – A science of many disciplines.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35752" cy="4495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The roots of biotechnology are formed by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-  Human, animal, and plant physiology</a:t>
            </a:r>
          </a:p>
          <a:p>
            <a:pPr>
              <a:buNone/>
            </a:pPr>
            <a:r>
              <a:rPr lang="en-US" dirty="0" smtClean="0"/>
              <a:t>    -  Mathematics</a:t>
            </a:r>
          </a:p>
          <a:p>
            <a:pPr>
              <a:buNone/>
            </a:pPr>
            <a:r>
              <a:rPr lang="en-US" dirty="0" smtClean="0"/>
              <a:t>    -  Molecular and cell biology</a:t>
            </a:r>
          </a:p>
          <a:p>
            <a:pPr>
              <a:buNone/>
            </a:pPr>
            <a:r>
              <a:rPr lang="en-US" dirty="0" smtClean="0"/>
              <a:t>    -  Immunology</a:t>
            </a:r>
          </a:p>
          <a:p>
            <a:pPr>
              <a:buNone/>
            </a:pPr>
            <a:r>
              <a:rPr lang="en-US" dirty="0" smtClean="0"/>
              <a:t>    -  Statistics</a:t>
            </a:r>
          </a:p>
          <a:p>
            <a:pPr>
              <a:buNone/>
            </a:pPr>
            <a:r>
              <a:rPr lang="en-US" dirty="0" smtClean="0"/>
              <a:t>    -  Microbiology</a:t>
            </a:r>
          </a:p>
          <a:p>
            <a:pPr>
              <a:buNone/>
            </a:pPr>
            <a:r>
              <a:rPr lang="en-US" dirty="0" smtClean="0"/>
              <a:t>    -  Biochemistry</a:t>
            </a:r>
          </a:p>
          <a:p>
            <a:pPr>
              <a:buNone/>
            </a:pPr>
            <a:r>
              <a:rPr lang="en-US" dirty="0" smtClean="0"/>
              <a:t>    -  Genetics</a:t>
            </a:r>
          </a:p>
          <a:p>
            <a:pPr>
              <a:buNone/>
            </a:pPr>
            <a:r>
              <a:rPr lang="en-US" dirty="0" smtClean="0"/>
              <a:t>    -  Physics</a:t>
            </a:r>
          </a:p>
          <a:p>
            <a:pPr>
              <a:buNone/>
            </a:pPr>
            <a:r>
              <a:rPr lang="en-US" dirty="0" smtClean="0"/>
              <a:t>    -  Chemical Engineering</a:t>
            </a:r>
          </a:p>
          <a:p>
            <a:pPr>
              <a:buNone/>
            </a:pPr>
            <a:r>
              <a:rPr lang="en-US" dirty="0" smtClean="0"/>
              <a:t>    -  Computer Science</a:t>
            </a:r>
          </a:p>
        </p:txBody>
      </p:sp>
      <p:pic>
        <p:nvPicPr>
          <p:cNvPr id="29698" name="Picture 2" descr="http://pixiestixkidspix.files.wordpress.com/2010/07/interdisciplinary_area.jpg?w=15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62200"/>
          </a:xfrm>
        </p:spPr>
        <p:txBody>
          <a:bodyPr/>
          <a:lstStyle/>
          <a:p>
            <a:r>
              <a:rPr lang="en-US" dirty="0" smtClean="0"/>
              <a:t>Biotechnology is broadly defined as the science of using living organisms or the products of living organisms for the benefit of humans and their surroundings.</a:t>
            </a:r>
            <a:endParaRPr lang="en-US" dirty="0"/>
          </a:p>
        </p:txBody>
      </p:sp>
      <p:pic>
        <p:nvPicPr>
          <p:cNvPr id="2050" name="Picture 2" descr="http://www.cybervisiontech.com/images/stories/flash/bio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514725"/>
            <a:ext cx="7467601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Biotechnology- A science of many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 The “root” subjects  pieced together  can lead to genetic engineering approached with applications in:</a:t>
            </a:r>
          </a:p>
          <a:p>
            <a:pPr>
              <a:buNone/>
            </a:pPr>
            <a:r>
              <a:rPr lang="en-US" dirty="0" smtClean="0"/>
              <a:t>    -  Drug development</a:t>
            </a:r>
          </a:p>
          <a:p>
            <a:pPr>
              <a:buNone/>
            </a:pPr>
            <a:r>
              <a:rPr lang="en-US" dirty="0" smtClean="0"/>
              <a:t>    -  Environmental and Aquatic Biotechnology</a:t>
            </a:r>
          </a:p>
          <a:p>
            <a:pPr>
              <a:buNone/>
            </a:pPr>
            <a:r>
              <a:rPr lang="en-US" dirty="0" smtClean="0"/>
              <a:t>    -  Agricultural Biotechnology</a:t>
            </a:r>
          </a:p>
          <a:p>
            <a:pPr>
              <a:buNone/>
            </a:pPr>
            <a:r>
              <a:rPr lang="en-US" dirty="0" smtClean="0"/>
              <a:t>    -  Forensics and Detection</a:t>
            </a:r>
          </a:p>
          <a:p>
            <a:pPr>
              <a:buNone/>
            </a:pPr>
            <a:r>
              <a:rPr lang="en-US" dirty="0" smtClean="0"/>
              <a:t>    -  Medical Biotechnology</a:t>
            </a:r>
          </a:p>
          <a:p>
            <a:pPr>
              <a:buNone/>
            </a:pPr>
            <a:r>
              <a:rPr lang="en-US" dirty="0" smtClean="0"/>
              <a:t>    -  Regulatory Approval and Oversight.</a:t>
            </a:r>
            <a:endParaRPr lang="en-US" dirty="0"/>
          </a:p>
        </p:txBody>
      </p:sp>
      <p:pic>
        <p:nvPicPr>
          <p:cNvPr id="28674" name="Picture 2" descr="http://train-srv.manipalu.com/wpress/wp-content/uploads/2010/07/clip-image002-thumb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981200"/>
            <a:ext cx="4572000" cy="38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 – A science of many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486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typical example of interdisciplinary nature of biotechnology.</a:t>
            </a:r>
          </a:p>
          <a:p>
            <a:pPr>
              <a:buNone/>
            </a:pPr>
            <a:r>
              <a:rPr lang="en-US" dirty="0" smtClean="0"/>
              <a:t>   -  Scientific microbiology research discovers a gene or gene product of interest.</a:t>
            </a:r>
          </a:p>
          <a:p>
            <a:pPr>
              <a:buNone/>
            </a:pPr>
            <a:r>
              <a:rPr lang="en-US" dirty="0" smtClean="0"/>
              <a:t>   -   Biochemical, molecular, and genetic techniques are used to determine the role of the gene.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en-US" b="1" dirty="0" smtClean="0"/>
              <a:t> Bioinformatics </a:t>
            </a:r>
            <a:r>
              <a:rPr lang="en-US" dirty="0" smtClean="0"/>
              <a:t>(computer data bases) are used to study gene sequence or analyze protein structure.</a:t>
            </a:r>
          </a:p>
          <a:p>
            <a:pPr>
              <a:buNone/>
            </a:pPr>
            <a:r>
              <a:rPr lang="en-US" dirty="0" smtClean="0"/>
              <a:t>   -  Gene then used in a biotechnology application.</a:t>
            </a:r>
            <a:endParaRPr lang="en-US" dirty="0"/>
          </a:p>
        </p:txBody>
      </p:sp>
      <p:pic>
        <p:nvPicPr>
          <p:cNvPr id="27650" name="Picture 2" descr="http://r4dreview.org/wp-content/uploads/2009/03/bola-raji-in-biotech-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533" y="1676400"/>
            <a:ext cx="296808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r>
              <a:rPr lang="en-US" dirty="0" smtClean="0"/>
              <a:t>  What are the ethical concerns in biotechnology?</a:t>
            </a:r>
            <a:endParaRPr lang="en-US" dirty="0"/>
          </a:p>
        </p:txBody>
      </p:sp>
      <p:pic>
        <p:nvPicPr>
          <p:cNvPr id="31746" name="Picture 2" descr="http://rakabe.files.wordpress.com/2010/04/rgbci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3886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Powerful applications and potential promise of biotechnology raises ethical concerns.</a:t>
            </a:r>
          </a:p>
          <a:p>
            <a:r>
              <a:rPr lang="en-US" dirty="0" smtClean="0"/>
              <a:t>Not everyone is a fan of biotechnology.</a:t>
            </a:r>
          </a:p>
          <a:p>
            <a:r>
              <a:rPr lang="en-US" dirty="0" smtClean="0"/>
              <a:t>  The wide range of legal, social, and ethical issues are cause for debate and discussion among scientists, the general public, clergy, politicians, lawyers, and many others.</a:t>
            </a:r>
          </a:p>
          <a:p>
            <a:r>
              <a:rPr lang="en-US" dirty="0" smtClean="0"/>
              <a:t>Some questions of concern:</a:t>
            </a:r>
          </a:p>
          <a:p>
            <a:pPr>
              <a:buNone/>
            </a:pPr>
            <a:r>
              <a:rPr lang="en-US" dirty="0" smtClean="0"/>
              <a:t>   -  Should human cloning be permitted?</a:t>
            </a:r>
          </a:p>
          <a:p>
            <a:pPr>
              <a:buNone/>
            </a:pPr>
            <a:r>
              <a:rPr lang="en-US" dirty="0" smtClean="0"/>
              <a:t>   -  Will genetically modified foods be harmful to the environment?</a:t>
            </a:r>
          </a:p>
          <a:p>
            <a:pPr>
              <a:buNone/>
            </a:pPr>
            <a:r>
              <a:rPr lang="en-US" dirty="0" smtClean="0"/>
              <a:t>   -  Should we permit the development of synthetic genomes?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038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will be looking at and discussing some of the ethical concerns in biotechnology.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Our goal </a:t>
            </a:r>
            <a:r>
              <a:rPr lang="en-US" dirty="0" smtClean="0"/>
              <a:t>is not to tell you </a:t>
            </a:r>
            <a:r>
              <a:rPr lang="en-US" i="1" dirty="0" smtClean="0"/>
              <a:t>what</a:t>
            </a:r>
            <a:r>
              <a:rPr lang="en-US" dirty="0" smtClean="0"/>
              <a:t> to think but to empower you with the knowledge you can use to make your own wise decisions.</a:t>
            </a:r>
          </a:p>
          <a:p>
            <a:endParaRPr lang="en-US" dirty="0"/>
          </a:p>
        </p:txBody>
      </p:sp>
      <p:pic>
        <p:nvPicPr>
          <p:cNvPr id="4" name="Picture 2" descr="http://thecalloftheland.files.wordpress.com/2011/09/ethics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5146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 typical example of biotechnology as an interdisciplinary science?</a:t>
            </a:r>
          </a:p>
          <a:p>
            <a:r>
              <a:rPr lang="en-US" dirty="0" smtClean="0"/>
              <a:t>What is bioinformatics?</a:t>
            </a:r>
          </a:p>
          <a:p>
            <a:r>
              <a:rPr lang="en-US" dirty="0" smtClean="0"/>
              <a:t>What is our goal with respect to making ethical decisions about biotechnology?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Concept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Read how to create a concept map.</a:t>
            </a:r>
          </a:p>
          <a:p>
            <a:r>
              <a:rPr lang="en-US" sz="6400" dirty="0" smtClean="0">
                <a:hlinkClick r:id="rId2"/>
              </a:rPr>
              <a:t>http://www.libraries.psu.edu/psul/lls/students/research_resources/conceptmap.html</a:t>
            </a:r>
            <a:endParaRPr lang="en-US" sz="6400" dirty="0" smtClean="0"/>
          </a:p>
          <a:p>
            <a:r>
              <a:rPr lang="en-US" sz="6400" dirty="0" smtClean="0"/>
              <a:t>Create a concept map which incorporates the following terms:</a:t>
            </a:r>
          </a:p>
          <a:p>
            <a:pPr>
              <a:buNone/>
            </a:pPr>
            <a:r>
              <a:rPr lang="en-US" sz="6400" dirty="0" smtClean="0"/>
              <a:t>Agricultural biotechnology		Animal</a:t>
            </a:r>
          </a:p>
          <a:p>
            <a:pPr>
              <a:buNone/>
            </a:pPr>
            <a:r>
              <a:rPr lang="en-US" sz="6400" dirty="0" smtClean="0"/>
              <a:t>Applications			Beverage making</a:t>
            </a:r>
          </a:p>
          <a:p>
            <a:pPr>
              <a:buNone/>
            </a:pPr>
            <a:r>
              <a:rPr lang="en-US" sz="6400" dirty="0" smtClean="0"/>
              <a:t>Biochemistry			Bioinformatics			</a:t>
            </a:r>
          </a:p>
          <a:p>
            <a:pPr>
              <a:buNone/>
            </a:pPr>
            <a:r>
              <a:rPr lang="en-US" sz="6400" dirty="0" smtClean="0"/>
              <a:t>Biotechnology			Bread making	</a:t>
            </a:r>
          </a:p>
          <a:p>
            <a:pPr>
              <a:buNone/>
            </a:pPr>
            <a:r>
              <a:rPr lang="en-US" sz="6400" dirty="0" smtClean="0"/>
              <a:t>Classical biotechnology		Computer Science</a:t>
            </a:r>
          </a:p>
          <a:p>
            <a:pPr>
              <a:buNone/>
            </a:pPr>
            <a:r>
              <a:rPr lang="en-US" sz="6400" dirty="0" smtClean="0"/>
              <a:t>DNA recombinant technology		Drug development</a:t>
            </a:r>
          </a:p>
          <a:p>
            <a:pPr>
              <a:buNone/>
            </a:pPr>
            <a:r>
              <a:rPr lang="en-US" sz="6400" dirty="0" smtClean="0"/>
              <a:t>Environmental biotechnology      	Ethical</a:t>
            </a:r>
          </a:p>
          <a:p>
            <a:pPr>
              <a:buNone/>
            </a:pPr>
            <a:r>
              <a:rPr lang="en-US" sz="6400" dirty="0" smtClean="0"/>
              <a:t>Fermentation			Forensics</a:t>
            </a:r>
          </a:p>
          <a:p>
            <a:pPr>
              <a:buNone/>
            </a:pPr>
            <a:r>
              <a:rPr lang="en-US" sz="6400" dirty="0" smtClean="0"/>
              <a:t>Gene cloning			Genetic engineering</a:t>
            </a:r>
          </a:p>
          <a:p>
            <a:pPr>
              <a:buNone/>
            </a:pPr>
            <a:r>
              <a:rPr lang="en-US" sz="6400" dirty="0" smtClean="0"/>
              <a:t>Immunology			Interdisciplinary science		</a:t>
            </a:r>
          </a:p>
          <a:p>
            <a:pPr>
              <a:buNone/>
            </a:pPr>
            <a:r>
              <a:rPr lang="en-US" sz="6400" dirty="0" smtClean="0"/>
              <a:t>Issues in biotechnology		Lactic/acetic acid fermentation		</a:t>
            </a:r>
          </a:p>
          <a:p>
            <a:pPr>
              <a:buNone/>
            </a:pPr>
            <a:r>
              <a:rPr lang="en-US" sz="6400" dirty="0" smtClean="0"/>
              <a:t>Legal				Medical biotechnology		</a:t>
            </a:r>
          </a:p>
          <a:p>
            <a:pPr>
              <a:buNone/>
            </a:pPr>
            <a:r>
              <a:rPr lang="en-US" sz="6400" dirty="0" smtClean="0"/>
              <a:t>Microbiology			Molecular biology			</a:t>
            </a:r>
          </a:p>
          <a:p>
            <a:pPr>
              <a:buNone/>
            </a:pPr>
            <a:r>
              <a:rPr lang="en-US" sz="6400" dirty="0" smtClean="0"/>
              <a:t>Plant				Root sciences		</a:t>
            </a:r>
          </a:p>
          <a:p>
            <a:pPr>
              <a:buNone/>
            </a:pPr>
            <a:r>
              <a:rPr lang="en-US" sz="6400" dirty="0" smtClean="0"/>
              <a:t>Selective breeding			Social</a:t>
            </a:r>
          </a:p>
          <a:p>
            <a:pPr>
              <a:buNone/>
            </a:pPr>
            <a:r>
              <a:rPr lang="en-US" sz="4000" dirty="0" smtClean="0"/>
              <a:t>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Case Study :  A Glimpse into the </a:t>
            </a:r>
            <a:r>
              <a:rPr lang="en-US" b="1" dirty="0" err="1" smtClean="0"/>
              <a:t>Futre</a:t>
            </a:r>
            <a:r>
              <a:rPr lang="en-US" b="1" dirty="0" smtClean="0"/>
              <a:t>  </a:t>
            </a:r>
          </a:p>
          <a:p>
            <a:pPr lvl="0"/>
            <a:r>
              <a:rPr lang="en-US" dirty="0" smtClean="0"/>
              <a:t>Start by viewing the video:   </a:t>
            </a:r>
            <a:r>
              <a:rPr lang="en-US" dirty="0" smtClean="0">
                <a:hlinkClick r:id="rId2"/>
              </a:rPr>
              <a:t>http://bigthink.com/ideas/16344</a:t>
            </a:r>
            <a:endParaRPr lang="en-US" dirty="0" smtClean="0"/>
          </a:p>
          <a:p>
            <a:pPr lvl="0"/>
            <a:r>
              <a:rPr lang="en-US" dirty="0" smtClean="0"/>
              <a:t>Read case study:  “ A Glimpse into the Future,” by Lee Silver a molecular biologist at Princeton University.  </a:t>
            </a:r>
          </a:p>
          <a:p>
            <a:pPr lvl="0"/>
            <a:r>
              <a:rPr lang="en-US" dirty="0" smtClean="0"/>
              <a:t>Work in groups of 4 students and discuss the focus questions:  What arguments does Silver give for thinking that human genetic enhancement be regarded as morally permissible?  What arguments are used by opponents of genetic enhancement?  </a:t>
            </a:r>
          </a:p>
          <a:p>
            <a:pPr lvl="0"/>
            <a:r>
              <a:rPr lang="en-US" dirty="0" smtClean="0"/>
              <a:t>Complete: Student self and group evaluation of group participation</a:t>
            </a:r>
          </a:p>
          <a:p>
            <a:pPr lvl="0"/>
            <a:r>
              <a:rPr lang="en-US" dirty="0" smtClean="0"/>
              <a:t>Whole class discussion:  How we make ethical decisions, as well as any points of clarification needed by students.</a:t>
            </a:r>
          </a:p>
          <a:p>
            <a:pPr lvl="0"/>
            <a:r>
              <a:rPr lang="en-US" dirty="0" smtClean="0"/>
              <a:t>Write </a:t>
            </a:r>
            <a:r>
              <a:rPr lang="en-US" smtClean="0"/>
              <a:t>an individual </a:t>
            </a:r>
            <a:r>
              <a:rPr lang="en-US" dirty="0" smtClean="0"/>
              <a:t>persuasive 5 paragraph essay supporting your opinion on use of genetic enhancement.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2 – Work Groups Term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Ethical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1.  Recognize an Ethical Issue</a:t>
            </a:r>
            <a:endParaRPr lang="en-US" dirty="0" smtClean="0"/>
          </a:p>
          <a:p>
            <a:r>
              <a:rPr lang="en-US" dirty="0" smtClean="0"/>
              <a:t>Could this decision or situation be damaging to someone or to some group? Does this decision involve a choice between a good and bad alternative, or perhaps between two "goods" or between two "</a:t>
            </a:r>
            <a:r>
              <a:rPr lang="en-US" dirty="0" err="1" smtClean="0"/>
              <a:t>bads</a:t>
            </a:r>
            <a:r>
              <a:rPr lang="en-US" dirty="0" smtClean="0"/>
              <a:t>"? </a:t>
            </a:r>
          </a:p>
          <a:p>
            <a:r>
              <a:rPr lang="en-US" dirty="0" smtClean="0"/>
              <a:t>Is this issue about more than what is legal or what is most efficient? If so, how?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Biotechnology Revolution - NOVA</a:t>
            </a:r>
          </a:p>
          <a:p>
            <a:r>
              <a:rPr lang="en-US" dirty="0" smtClean="0">
                <a:hlinkClick r:id="rId2"/>
              </a:rPr>
              <a:t>http://www.youtube.com/watch?v=bukTqyWgaM8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Ethical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2.  Get the Facts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are the relevant facts of the case? What facts are not known? Can I learn more about the situation? Do I know enough to make a decision?</a:t>
            </a:r>
          </a:p>
          <a:p>
            <a:r>
              <a:rPr lang="en-US" dirty="0" smtClean="0"/>
              <a:t>What individuals and groups have an important stake in the outcome? Are some concerns more important? Why?</a:t>
            </a:r>
          </a:p>
          <a:p>
            <a:r>
              <a:rPr lang="en-US" dirty="0" smtClean="0"/>
              <a:t>What are the options for acting? Have all the relevant persons and groups been consulted? Have I identified creative options?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Ethical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3.  Evaluate Alternative 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Evaluate the options by asking the following questions:</a:t>
            </a:r>
          </a:p>
          <a:p>
            <a:r>
              <a:rPr lang="en-US" dirty="0" smtClean="0"/>
              <a:t>Which option will produce the most good and do the least harm? (The Utilitarian Approach)</a:t>
            </a:r>
          </a:p>
          <a:p>
            <a:r>
              <a:rPr lang="en-US" dirty="0" smtClean="0"/>
              <a:t>Which option best respects the rights of all who have a stake? (The Rights Approach)</a:t>
            </a:r>
          </a:p>
          <a:p>
            <a:r>
              <a:rPr lang="en-US" dirty="0" smtClean="0"/>
              <a:t>Which option treats people equally or proportionately? (The Justice Approach)</a:t>
            </a:r>
          </a:p>
          <a:p>
            <a:r>
              <a:rPr lang="en-US" dirty="0" smtClean="0"/>
              <a:t>Which option best serves the community </a:t>
            </a:r>
            <a:br>
              <a:rPr lang="en-US" dirty="0" smtClean="0"/>
            </a:br>
            <a:r>
              <a:rPr lang="en-US" dirty="0" smtClean="0"/>
              <a:t>as a whole, not just some members? </a:t>
            </a:r>
            <a:br>
              <a:rPr lang="en-US" dirty="0" smtClean="0"/>
            </a:br>
            <a:r>
              <a:rPr lang="en-US" dirty="0" smtClean="0"/>
              <a:t>(The Common Good Approach)</a:t>
            </a:r>
          </a:p>
          <a:p>
            <a:r>
              <a:rPr lang="en-US" dirty="0" smtClean="0"/>
              <a:t>Which option leads me to act as the sort of person I want to be? (The Virtue Approach)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Ethical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4.  Make a Decision and Test 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Considering all these approaches, which option best addresses the situation? </a:t>
            </a:r>
          </a:p>
          <a:p>
            <a:r>
              <a:rPr lang="en-US" dirty="0" smtClean="0"/>
              <a:t>If I told someone I respect-or told a television audience-which option I have chosen, what would they say?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Framework for Ethical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5.  Act and Reflect on the Outcome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can my decision be implemented with the greatest care and attention to the concerns of all stakeholders?</a:t>
            </a:r>
          </a:p>
          <a:p>
            <a:r>
              <a:rPr lang="en-US" dirty="0" smtClean="0"/>
              <a:t>How did my decision turn out and what have I learned from this specific situation?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Individually read the </a:t>
            </a:r>
            <a:r>
              <a:rPr lang="en-US" dirty="0" err="1" smtClean="0"/>
              <a:t>Powerpoint</a:t>
            </a:r>
            <a:r>
              <a:rPr lang="en-US" dirty="0" smtClean="0"/>
              <a:t> slides for lesson 3 and respond to the questions.</a:t>
            </a:r>
          </a:p>
          <a:p>
            <a:r>
              <a:rPr lang="en-US" dirty="0" smtClean="0"/>
              <a:t>  Create 7 groups.   </a:t>
            </a:r>
          </a:p>
          <a:p>
            <a:r>
              <a:rPr lang="en-US" dirty="0" smtClean="0"/>
              <a:t>  Each group will be assigned one of the following topics and a corresponding article:</a:t>
            </a:r>
          </a:p>
          <a:p>
            <a:pPr>
              <a:buNone/>
            </a:pPr>
            <a:r>
              <a:rPr lang="en-US" dirty="0" smtClean="0"/>
              <a:t>    1.  Microbial Biotechnology     2.  Agricultural Biotechnology</a:t>
            </a:r>
          </a:p>
          <a:p>
            <a:pPr>
              <a:buNone/>
            </a:pPr>
            <a:r>
              <a:rPr lang="en-US" dirty="0" smtClean="0"/>
              <a:t>    3.  Animal Biotechnology        4. Forensic Biotechnology</a:t>
            </a:r>
          </a:p>
          <a:p>
            <a:pPr>
              <a:buNone/>
            </a:pPr>
            <a:r>
              <a:rPr lang="en-US" dirty="0" smtClean="0"/>
              <a:t>    5.  Bioremediation                   6.  Marine Biotechnology</a:t>
            </a:r>
          </a:p>
          <a:p>
            <a:pPr>
              <a:buNone/>
            </a:pPr>
            <a:r>
              <a:rPr lang="en-US" dirty="0" smtClean="0"/>
              <a:t>    7.  Medical Biotechnology</a:t>
            </a:r>
          </a:p>
          <a:p>
            <a:r>
              <a:rPr lang="en-US" dirty="0" smtClean="0"/>
              <a:t>Read the article and work together to create an accurate summary of the article</a:t>
            </a:r>
          </a:p>
          <a:p>
            <a:r>
              <a:rPr lang="en-US" dirty="0" smtClean="0"/>
              <a:t>One member from each group will then present their assigned section of the </a:t>
            </a:r>
            <a:r>
              <a:rPr lang="en-US" dirty="0" err="1" smtClean="0"/>
              <a:t>powerpoint</a:t>
            </a:r>
            <a:r>
              <a:rPr lang="en-US" dirty="0" smtClean="0"/>
              <a:t> and provide a summary of their article. Write your article title on the whiteboard.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Microbes have been used in many ways that affect society.</a:t>
            </a:r>
          </a:p>
          <a:p>
            <a:pPr marL="514350" indent="-514350">
              <a:buAutoNum type="arabicPeriod"/>
            </a:pPr>
            <a:r>
              <a:rPr lang="en-US" dirty="0" smtClean="0"/>
              <a:t>Manipulating microbial DNA has created organisms that manufacture food.</a:t>
            </a:r>
          </a:p>
          <a:p>
            <a:pPr marL="514350" indent="-514350">
              <a:buAutoNum type="arabicPeriod"/>
            </a:pPr>
            <a:r>
              <a:rPr lang="en-US" dirty="0" smtClean="0"/>
              <a:t>Manipulated microbes  are used to make</a:t>
            </a:r>
          </a:p>
          <a:p>
            <a:pPr marL="514350" indent="-514350">
              <a:buNone/>
            </a:pPr>
            <a:r>
              <a:rPr lang="en-US" dirty="0" smtClean="0"/>
              <a:t>     -  enzymes</a:t>
            </a:r>
          </a:p>
          <a:p>
            <a:pPr marL="514350" indent="-514350">
              <a:buNone/>
            </a:pPr>
            <a:r>
              <a:rPr lang="en-US" dirty="0" smtClean="0"/>
              <a:t>     -  vaccines</a:t>
            </a:r>
          </a:p>
          <a:p>
            <a:pPr marL="514350" indent="-514350">
              <a:buNone/>
            </a:pPr>
            <a:r>
              <a:rPr lang="en-US" dirty="0" smtClean="0"/>
              <a:t>     -  antibiotics</a:t>
            </a:r>
          </a:p>
          <a:p>
            <a:pPr marL="514350" indent="-514350">
              <a:buNone/>
            </a:pPr>
            <a:r>
              <a:rPr lang="en-US" dirty="0" smtClean="0"/>
              <a:t>     -  insulin and growth hormones</a:t>
            </a:r>
          </a:p>
          <a:p>
            <a:pPr marL="514350" indent="-514350">
              <a:buNone/>
            </a:pPr>
            <a:r>
              <a:rPr lang="en-US" dirty="0" smtClean="0"/>
              <a:t>     -  detectors for bioterrorism</a:t>
            </a:r>
          </a:p>
          <a:p>
            <a:pPr marL="514350" indent="-514350">
              <a:buNone/>
            </a:pPr>
            <a:r>
              <a:rPr lang="en-US" dirty="0" smtClean="0"/>
              <a:t>     -  decontamination processes for industrial waste.</a:t>
            </a:r>
          </a:p>
        </p:txBody>
      </p:sp>
      <p:pic>
        <p:nvPicPr>
          <p:cNvPr id="35842" name="Picture 2" descr="http://www.theagarplate.com/MScMicroTech/Vibrio%20chol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743200"/>
            <a:ext cx="3507316" cy="2576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648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Plants have been bioengineered for</a:t>
            </a:r>
          </a:p>
          <a:p>
            <a:pPr>
              <a:buNone/>
            </a:pPr>
            <a:r>
              <a:rPr lang="en-US" dirty="0" smtClean="0"/>
              <a:t>     -  Drought resistance</a:t>
            </a:r>
          </a:p>
          <a:p>
            <a:pPr>
              <a:buNone/>
            </a:pPr>
            <a:r>
              <a:rPr lang="en-US" dirty="0" smtClean="0"/>
              <a:t>     -  Cold tolerance</a:t>
            </a:r>
          </a:p>
          <a:p>
            <a:pPr>
              <a:buNone/>
            </a:pPr>
            <a:r>
              <a:rPr lang="en-US" dirty="0" smtClean="0"/>
              <a:t>     -  Pest resistance</a:t>
            </a:r>
          </a:p>
          <a:p>
            <a:pPr>
              <a:buNone/>
            </a:pPr>
            <a:r>
              <a:rPr lang="en-US" dirty="0" smtClean="0"/>
              <a:t>     -  Greater food yield</a:t>
            </a:r>
          </a:p>
          <a:p>
            <a:r>
              <a:rPr lang="en-US" dirty="0" smtClean="0"/>
              <a:t>Plants have been used for </a:t>
            </a:r>
            <a:r>
              <a:rPr lang="en-US" b="1" dirty="0" smtClean="0">
                <a:solidFill>
                  <a:srgbClr val="FF0000"/>
                </a:solidFill>
              </a:rPr>
              <a:t>molecular </a:t>
            </a:r>
            <a:r>
              <a:rPr lang="en-US" b="1" dirty="0" err="1" smtClean="0">
                <a:solidFill>
                  <a:srgbClr val="FF0000"/>
                </a:solidFill>
              </a:rPr>
              <a:t>pharming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  <a:r>
              <a:rPr lang="en-US" dirty="0" smtClean="0"/>
              <a:t>Plants are bioengineered to produce recombinant proteins.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Downside:  </a:t>
            </a:r>
            <a:r>
              <a:rPr lang="en-US" dirty="0" smtClean="0"/>
              <a:t>Gene transfer from engineered plants to non- target plants in the environment has produced some super weeds.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wantchinatimes.com/newsphoto/2010-11-04/450/CA22X0388H_2010%E8%B3%87%E6%96%99%E7%85%A7%E7%89%87_N71_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8625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4752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Goats, cattle, sheep, and chickens are being used to produce antibodies and other medically needed proteins.</a:t>
            </a:r>
          </a:p>
          <a:p>
            <a:r>
              <a:rPr lang="en-US" dirty="0" smtClean="0"/>
              <a:t>Transgenic animals become bioreactors.  They contain genes from another sources and produce these proteins in their milk.</a:t>
            </a:r>
          </a:p>
          <a:p>
            <a:r>
              <a:rPr lang="en-US" dirty="0" smtClean="0"/>
              <a:t>Animals are used in “knockout” experiments. Genes are disrupted and much is learned about gene function.</a:t>
            </a:r>
          </a:p>
          <a:p>
            <a:r>
              <a:rPr lang="en-US" dirty="0" smtClean="0"/>
              <a:t>Many animals have been cloned;  possible uses for using cloned animals for genetically engineered organs have been explored.</a:t>
            </a:r>
            <a:endParaRPr lang="en-US" dirty="0"/>
          </a:p>
        </p:txBody>
      </p:sp>
      <p:pic>
        <p:nvPicPr>
          <p:cNvPr id="47106" name="Picture 2" descr="http://www.isb.vt.edu/news/images/nov99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596252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DNA fingerprinting, methods to detect unique DNA patterns are being used in:</a:t>
            </a:r>
          </a:p>
          <a:p>
            <a:pPr>
              <a:buNone/>
            </a:pPr>
            <a:r>
              <a:rPr lang="en-US" dirty="0" smtClean="0"/>
              <a:t>   -  Law enforcement</a:t>
            </a:r>
          </a:p>
          <a:p>
            <a:pPr>
              <a:buNone/>
            </a:pPr>
            <a:r>
              <a:rPr lang="en-US" dirty="0" smtClean="0"/>
              <a:t>   -  Paternity testing</a:t>
            </a:r>
          </a:p>
          <a:p>
            <a:pPr>
              <a:buNone/>
            </a:pPr>
            <a:r>
              <a:rPr lang="en-US" dirty="0" smtClean="0"/>
              <a:t>   -  Poaching of endangered species</a:t>
            </a:r>
          </a:p>
          <a:p>
            <a:pPr>
              <a:buNone/>
            </a:pPr>
            <a:r>
              <a:rPr lang="en-US" dirty="0" smtClean="0"/>
              <a:t>   -  Tracking AIDS, Lyme disease, West Nile virus, TB.</a:t>
            </a:r>
          </a:p>
          <a:p>
            <a:pPr>
              <a:buNone/>
            </a:pPr>
            <a:r>
              <a:rPr lang="en-US" dirty="0" smtClean="0"/>
              <a:t>   -  Testing of food products to see if food substitutes are being used.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Microbial processes are used to degrade natural and man made substances.</a:t>
            </a:r>
          </a:p>
          <a:p>
            <a:r>
              <a:rPr lang="en-US" dirty="0" smtClean="0"/>
              <a:t>  Bioremediation is used in the clean up of massive oil spills;  cleans up shorelines three times faster than traditional clean up methods.</a:t>
            </a:r>
            <a:endParaRPr lang="en-US" dirty="0"/>
          </a:p>
        </p:txBody>
      </p:sp>
      <p:pic>
        <p:nvPicPr>
          <p:cNvPr id="48130" name="Picture 2" descr="http://gulfofmexicooilspillblog.files.wordpress.com/2011/03/oil-spil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6245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Lecture and Discussion: Introduction to classical and modern biotechnology, interdisciplinary nature of biotechnology, and ethics in biology.</a:t>
            </a:r>
          </a:p>
          <a:p>
            <a:r>
              <a:rPr lang="en-US" dirty="0" smtClean="0"/>
              <a:t>Assessment:  Create a concept map from lecture.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91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Aquaculture </a:t>
            </a:r>
            <a:r>
              <a:rPr lang="en-US" dirty="0" smtClean="0"/>
              <a:t>– raising fish or shellfish in controlled conditions  to use as food sources.</a:t>
            </a:r>
          </a:p>
          <a:p>
            <a:pPr>
              <a:buNone/>
            </a:pPr>
            <a:r>
              <a:rPr lang="en-US" dirty="0" smtClean="0"/>
              <a:t>  -  Genetically engineered disease resistant oysters</a:t>
            </a:r>
          </a:p>
          <a:p>
            <a:pPr>
              <a:buNone/>
            </a:pPr>
            <a:r>
              <a:rPr lang="en-US" dirty="0" smtClean="0"/>
              <a:t>  - Vaccine against viruses that infect fish</a:t>
            </a:r>
          </a:p>
          <a:p>
            <a:pPr>
              <a:buNone/>
            </a:pPr>
            <a:r>
              <a:rPr lang="en-US" dirty="0" smtClean="0"/>
              <a:t>  -  Transgenic salmon injected with growth hormone that have extraordinary growth rates.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Bioprospecting</a:t>
            </a:r>
            <a:r>
              <a:rPr lang="en-US" dirty="0" smtClean="0"/>
              <a:t> – Identifying marine organisms with novel properties to exploit for commercial purposes.  Ex.  Snails are a rich source of anti-tumor molecules.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0178" name="Picture 2" descr="http://farm4.static.flickr.com/3327/3490396907_5c6375c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87346"/>
            <a:ext cx="4381500" cy="291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New drugs and vaccines have been developed.</a:t>
            </a:r>
          </a:p>
          <a:p>
            <a:r>
              <a:rPr lang="en-US" dirty="0" smtClean="0"/>
              <a:t>  Human Genome Project is helping to identify defective genes and in the creation of new genetic tests.</a:t>
            </a:r>
          </a:p>
          <a:p>
            <a:r>
              <a:rPr lang="en-US" b="1" dirty="0" smtClean="0"/>
              <a:t>Gene Therapy –</a:t>
            </a:r>
            <a:r>
              <a:rPr lang="en-US" dirty="0" smtClean="0"/>
              <a:t> Inserting normal genes into a patient to replace defective ones.</a:t>
            </a:r>
          </a:p>
          <a:p>
            <a:r>
              <a:rPr lang="en-US" b="1" dirty="0" smtClean="0"/>
              <a:t>Stem Cell Technology </a:t>
            </a:r>
            <a:r>
              <a:rPr lang="en-US" dirty="0" smtClean="0"/>
              <a:t>– Possible use in the development of new tissues to replaced damaged tissues.</a:t>
            </a:r>
            <a:endParaRPr lang="en-US" b="1" dirty="0"/>
          </a:p>
        </p:txBody>
      </p:sp>
      <p:pic>
        <p:nvPicPr>
          <p:cNvPr id="51204" name="Picture 4" descr="http://www.scientificamerican.com/media/inline/65A632E6-0816-AD4F-AE94975827A78F8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2286000"/>
            <a:ext cx="342899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View the video “Microbial Evolution” and respond to student worksheet</a:t>
            </a:r>
          </a:p>
          <a:p>
            <a:r>
              <a:rPr lang="en-US" dirty="0" smtClean="0"/>
              <a:t>Lecture:  Species Concept and Evolutionary Domains.  Response to questions.</a:t>
            </a:r>
          </a:p>
          <a:p>
            <a:r>
              <a:rPr lang="en-US" dirty="0" smtClean="0"/>
              <a:t>  Lecture:  Phenotypic </a:t>
            </a:r>
            <a:r>
              <a:rPr lang="en-US" dirty="0" err="1" smtClean="0"/>
              <a:t>Classifcation</a:t>
            </a:r>
            <a:r>
              <a:rPr lang="en-US" dirty="0" smtClean="0"/>
              <a:t>.  Complete </a:t>
            </a:r>
            <a:r>
              <a:rPr lang="en-US" dirty="0" err="1" smtClean="0"/>
              <a:t>Powerpoint</a:t>
            </a:r>
            <a:r>
              <a:rPr lang="en-US" dirty="0" smtClean="0"/>
              <a:t> review of lecture</a:t>
            </a:r>
          </a:p>
          <a:p>
            <a:r>
              <a:rPr lang="en-US" dirty="0" smtClean="0"/>
              <a:t>  At the end of the lesson,  write for 2 minutes about what you learned in Lesson 4.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http://www.youtube.com/watch?v=XawzIjX72U0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http://www.youtube.com/watch?v=YPgxEl9jzRU&amp;feature=relmfu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http://www.youtube.com/watch?v=aF5sLLLalm8&amp;feature=relmfu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http://www.youtube.com/watch?v=vghlsa7oD_8&amp;feature=relmfu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4 parts of video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 What is a species?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  </a:t>
            </a:r>
            <a:r>
              <a:rPr lang="en-US" dirty="0" smtClean="0"/>
              <a:t>A species is defined as a population that can naturally interbreed and produce fertile offspring, and that is reproductively isolated from other species.</a:t>
            </a:r>
          </a:p>
          <a:p>
            <a:endParaRPr lang="en-US" dirty="0" smtClean="0"/>
          </a:p>
          <a:p>
            <a:r>
              <a:rPr lang="en-US" b="1" dirty="0" smtClean="0"/>
              <a:t>Right!</a:t>
            </a:r>
          </a:p>
          <a:p>
            <a:endParaRPr lang="en-US" b="1" dirty="0" smtClean="0"/>
          </a:p>
          <a:p>
            <a:r>
              <a:rPr lang="en-US" b="1" dirty="0" smtClean="0"/>
              <a:t>Well, maybe not……..</a:t>
            </a:r>
          </a:p>
          <a:p>
            <a:endParaRPr lang="en-US" dirty="0"/>
          </a:p>
        </p:txBody>
      </p:sp>
      <p:pic>
        <p:nvPicPr>
          <p:cNvPr id="1026" name="Picture 2" descr="toucan endangered species bird picture and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Concept 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86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A bacterial species is a prokaryote whose 16S ribosomal RNA sequence differs by no more that 3%.</a:t>
            </a:r>
          </a:p>
          <a:p>
            <a:r>
              <a:rPr lang="en-US" b="1" dirty="0" smtClean="0">
                <a:hlinkClick r:id="rId2"/>
              </a:rPr>
              <a:t>http://www.microbeworld.org/careers/tools-of-the-trade/genetic-tools-and-techniques/16s-rrna</a:t>
            </a:r>
            <a:endParaRPr lang="en-US" b="1" dirty="0" smtClean="0"/>
          </a:p>
          <a:p>
            <a:r>
              <a:rPr lang="en-US" dirty="0" smtClean="0"/>
              <a:t>That is, at least 97% of the </a:t>
            </a:r>
            <a:r>
              <a:rPr lang="en-US" dirty="0" err="1" smtClean="0"/>
              <a:t>rRNA</a:t>
            </a:r>
            <a:r>
              <a:rPr lang="en-US" dirty="0" smtClean="0"/>
              <a:t> sequence is identical in a bacterial species.</a:t>
            </a:r>
          </a:p>
          <a:p>
            <a:r>
              <a:rPr lang="en-US" dirty="0" smtClean="0"/>
              <a:t>A bacteria whose </a:t>
            </a:r>
            <a:r>
              <a:rPr lang="en-US" dirty="0" err="1" smtClean="0"/>
              <a:t>rRNA</a:t>
            </a:r>
            <a:r>
              <a:rPr lang="en-US" dirty="0" smtClean="0"/>
              <a:t> differs by more than 3% usually turns out to be a different species.</a:t>
            </a:r>
          </a:p>
        </p:txBody>
      </p:sp>
      <p:pic>
        <p:nvPicPr>
          <p:cNvPr id="2050" name="Picture 2" descr="http://www.biochem.umd.edu/biochem/kahn/bchm465-01/ribosome/16SrR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4861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Concept- 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Prokaryotes do not fit the biological species concept  because they are haploid and reproduce asexually.</a:t>
            </a:r>
          </a:p>
          <a:p>
            <a:r>
              <a:rPr lang="en-US" dirty="0" smtClean="0"/>
              <a:t>They cannot produce “fertile offspring” like plants and animals can.</a:t>
            </a:r>
          </a:p>
          <a:p>
            <a:r>
              <a:rPr lang="en-US" dirty="0" smtClean="0"/>
              <a:t>In microbiology, </a:t>
            </a:r>
            <a:r>
              <a:rPr lang="en-US" b="1" dirty="0" smtClean="0"/>
              <a:t>evolutionary (molecular)chronometers </a:t>
            </a:r>
            <a:r>
              <a:rPr lang="en-US" dirty="0" smtClean="0"/>
              <a:t>measure evolutionary change.</a:t>
            </a:r>
          </a:p>
          <a:p>
            <a:r>
              <a:rPr lang="en-US" dirty="0" smtClean="0"/>
              <a:t>In other words, differences in nucleotide or amino acid sequences of functionally similar (homologous) macromolecules are a function of their evolutionary distance.</a:t>
            </a:r>
          </a:p>
          <a:p>
            <a:r>
              <a:rPr lang="en-US" dirty="0" smtClean="0"/>
              <a:t>The greater the number of differences in a sequence the more distantly related the two species are.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Concept 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7912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Molecular Chronometers</a:t>
            </a:r>
          </a:p>
          <a:p>
            <a:r>
              <a:rPr lang="en-US" dirty="0" smtClean="0"/>
              <a:t> The chronometer must be present in all groups being classified and it must be functionally homologous  (not many sequence differences). </a:t>
            </a:r>
          </a:p>
          <a:p>
            <a:r>
              <a:rPr lang="en-US" dirty="0" smtClean="0"/>
              <a:t>  The following genes and proteins are most frequently used to classify bacteria.</a:t>
            </a:r>
          </a:p>
          <a:p>
            <a:pPr>
              <a:buNone/>
            </a:pPr>
            <a:r>
              <a:rPr lang="en-US" dirty="0" smtClean="0"/>
              <a:t>   -  ribosomal RNA</a:t>
            </a:r>
          </a:p>
          <a:p>
            <a:pPr>
              <a:buNone/>
            </a:pPr>
            <a:r>
              <a:rPr lang="en-US" dirty="0" smtClean="0"/>
              <a:t>   -  </a:t>
            </a:r>
            <a:r>
              <a:rPr lang="en-US" dirty="0" err="1" smtClean="0"/>
              <a:t>ATPase</a:t>
            </a:r>
            <a:r>
              <a:rPr lang="en-US" dirty="0" smtClean="0"/>
              <a:t> proteins (synthesize ATP)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 </a:t>
            </a:r>
            <a:r>
              <a:rPr lang="en-US" dirty="0" err="1" smtClean="0"/>
              <a:t>RecA</a:t>
            </a:r>
            <a:r>
              <a:rPr lang="en-US" dirty="0" smtClean="0"/>
              <a:t> (enzyme facilitates genetic recombination)</a:t>
            </a:r>
          </a:p>
          <a:p>
            <a:pPr>
              <a:buNone/>
            </a:pPr>
            <a:r>
              <a:rPr lang="en-US" dirty="0" smtClean="0"/>
              <a:t>   -  Certain translation proteins.</a:t>
            </a:r>
            <a:endParaRPr lang="en-US" dirty="0"/>
          </a:p>
        </p:txBody>
      </p:sp>
      <p:pic>
        <p:nvPicPr>
          <p:cNvPr id="54274" name="Picture 2" descr="http://giantshoulders.files.wordpress.com/2007/10/20071020-atp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32004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Concept-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261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Ribosomal RNA is the most widely used chronometer for identifying bacterial species :</a:t>
            </a:r>
          </a:p>
          <a:p>
            <a:pPr>
              <a:buNone/>
            </a:pPr>
            <a:r>
              <a:rPr lang="en-US" dirty="0" smtClean="0"/>
              <a:t>  -  It is relatively large.</a:t>
            </a:r>
          </a:p>
          <a:p>
            <a:pPr>
              <a:buNone/>
            </a:pPr>
            <a:r>
              <a:rPr lang="en-US" dirty="0" smtClean="0"/>
              <a:t>  - Universally distributed</a:t>
            </a:r>
          </a:p>
          <a:p>
            <a:pPr>
              <a:buNone/>
            </a:pPr>
            <a:r>
              <a:rPr lang="en-US" dirty="0" smtClean="0"/>
              <a:t>  -  Has many nucleotide sequences that are conserved.</a:t>
            </a:r>
          </a:p>
          <a:p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 are part of the small subunit (SSU) of the ribosome; used to classify prokaryotes.</a:t>
            </a:r>
            <a:endParaRPr lang="en-US" dirty="0"/>
          </a:p>
        </p:txBody>
      </p:sp>
      <p:pic>
        <p:nvPicPr>
          <p:cNvPr id="55298" name="Picture 2" descr="http://maloneyproj1.wikispaces.com/file/view/pict-2001ribosome.jpg/40702539/pict-2001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34671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Evolutionary Tree 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248400"/>
            <a:ext cx="7007352" cy="381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                </a:t>
            </a:r>
            <a:r>
              <a:rPr lang="en-US" b="1" dirty="0" err="1" smtClean="0"/>
              <a:t>Phylogenetic</a:t>
            </a:r>
            <a:r>
              <a:rPr lang="en-US" b="1" dirty="0" smtClean="0"/>
              <a:t> Tree of Life - </a:t>
            </a:r>
            <a:r>
              <a:rPr lang="en-US" b="1" dirty="0" err="1" smtClean="0"/>
              <a:t>rRNA</a:t>
            </a:r>
            <a:endParaRPr lang="en-US" b="1" dirty="0"/>
          </a:p>
        </p:txBody>
      </p:sp>
      <p:pic>
        <p:nvPicPr>
          <p:cNvPr id="56322" name="Picture 2" descr="http://schaechter.asmblog.org/.a/6a00d8341c5e1453ef0162fc148ac9970d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848600" cy="4394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4495800"/>
          </a:xfrm>
        </p:spPr>
        <p:txBody>
          <a:bodyPr/>
          <a:lstStyle/>
          <a:p>
            <a:r>
              <a:rPr lang="en-US" b="1" dirty="0" smtClean="0"/>
              <a:t>What is the difference </a:t>
            </a:r>
            <a:r>
              <a:rPr lang="en-US" dirty="0" smtClean="0"/>
              <a:t>between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classical biotechnology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modern biotechnology</a:t>
            </a:r>
            <a:r>
              <a:rPr lang="en-US" dirty="0" smtClean="0"/>
              <a:t>?</a:t>
            </a:r>
          </a:p>
        </p:txBody>
      </p:sp>
      <p:pic>
        <p:nvPicPr>
          <p:cNvPr id="1026" name="Picture 2" descr="http://slice.seriouseats.com/images/20100923-pizza-lab-fermentation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57400"/>
            <a:ext cx="3200400" cy="2131467"/>
          </a:xfrm>
          <a:prstGeom prst="rect">
            <a:avLst/>
          </a:prstGeom>
          <a:noFill/>
        </p:spPr>
      </p:pic>
      <p:pic>
        <p:nvPicPr>
          <p:cNvPr id="1028" name="Picture 4" descr="http://static.ddmcdn.com/gif/winemaking-ferm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2532905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343400" cy="4495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Bacteria</a:t>
            </a:r>
          </a:p>
          <a:p>
            <a:r>
              <a:rPr lang="en-US" sz="2600" dirty="0" smtClean="0"/>
              <a:t>At least 40 phyla of bacteria in this domain.</a:t>
            </a:r>
          </a:p>
          <a:p>
            <a:r>
              <a:rPr lang="en-US" sz="2600" dirty="0" smtClean="0"/>
              <a:t>Most of the phyla are related from a </a:t>
            </a:r>
            <a:r>
              <a:rPr lang="en-US" sz="2600" dirty="0" err="1" smtClean="0"/>
              <a:t>phylogenetic</a:t>
            </a:r>
            <a:r>
              <a:rPr lang="en-US" sz="2600" dirty="0" smtClean="0"/>
              <a:t> standpoint but have little in common in terms of phenotype.</a:t>
            </a:r>
          </a:p>
          <a:p>
            <a:r>
              <a:rPr lang="en-US" sz="2600" b="1" dirty="0" err="1" smtClean="0"/>
              <a:t>Proteobacteria</a:t>
            </a:r>
            <a:r>
              <a:rPr lang="en-US" sz="2600" dirty="0" smtClean="0"/>
              <a:t> contain species which are the ancestors of mitochondria.</a:t>
            </a:r>
            <a:endParaRPr lang="en-US" sz="2600" dirty="0"/>
          </a:p>
        </p:txBody>
      </p:sp>
      <p:pic>
        <p:nvPicPr>
          <p:cNvPr id="57346" name="Picture 2" descr="http://www.emc.maricopa.edu/faculty/farabee/biobk/96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133600"/>
            <a:ext cx="47625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Archaea</a:t>
            </a:r>
            <a:endParaRPr lang="en-US" b="1" dirty="0" smtClean="0"/>
          </a:p>
          <a:p>
            <a:r>
              <a:rPr lang="en-US" b="1" dirty="0" smtClean="0"/>
              <a:t>  </a:t>
            </a:r>
            <a:r>
              <a:rPr lang="en-US" dirty="0" smtClean="0"/>
              <a:t>4  phyla in this domain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Contain </a:t>
            </a:r>
            <a:r>
              <a:rPr lang="en-US" dirty="0" err="1" smtClean="0"/>
              <a:t>extremophiles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- </a:t>
            </a:r>
            <a:r>
              <a:rPr lang="en-US" dirty="0" smtClean="0"/>
              <a:t> </a:t>
            </a:r>
            <a:r>
              <a:rPr lang="en-US" dirty="0" err="1" smtClean="0"/>
              <a:t>Hyperthermophiles</a:t>
            </a:r>
            <a:r>
              <a:rPr lang="en-US" dirty="0" smtClean="0"/>
              <a:t>:  live in high temperatures.</a:t>
            </a:r>
          </a:p>
          <a:p>
            <a:pPr>
              <a:buNone/>
            </a:pPr>
            <a:r>
              <a:rPr lang="en-US" dirty="0" smtClean="0"/>
              <a:t>      -  </a:t>
            </a:r>
            <a:r>
              <a:rPr lang="en-US" dirty="0" err="1" smtClean="0"/>
              <a:t>Methanogenic</a:t>
            </a:r>
            <a:r>
              <a:rPr lang="en-US" dirty="0" smtClean="0"/>
              <a:t> :  produce methane.</a:t>
            </a:r>
          </a:p>
          <a:p>
            <a:pPr>
              <a:buNone/>
            </a:pPr>
            <a:r>
              <a:rPr lang="en-US" dirty="0" smtClean="0"/>
              <a:t>      -  Extreme </a:t>
            </a:r>
            <a:r>
              <a:rPr lang="en-US" dirty="0" err="1" smtClean="0"/>
              <a:t>halophiles</a:t>
            </a:r>
            <a:r>
              <a:rPr lang="en-US" dirty="0" smtClean="0"/>
              <a:t>:  live in high salt environments.</a:t>
            </a:r>
          </a:p>
          <a:p>
            <a:r>
              <a:rPr lang="en-US" dirty="0" smtClean="0"/>
              <a:t>  Contains </a:t>
            </a:r>
            <a:r>
              <a:rPr lang="en-US" i="1" dirty="0" err="1" smtClean="0"/>
              <a:t>Ignicoccus</a:t>
            </a:r>
            <a:r>
              <a:rPr lang="en-US" i="1" dirty="0" smtClean="0"/>
              <a:t>, </a:t>
            </a:r>
            <a:r>
              <a:rPr lang="en-US" dirty="0" smtClean="0"/>
              <a:t>bacteria with the smallest genome.</a:t>
            </a:r>
            <a:endParaRPr lang="en-US" dirty="0"/>
          </a:p>
        </p:txBody>
      </p:sp>
      <p:pic>
        <p:nvPicPr>
          <p:cNvPr id="58370" name="Picture 2" descr="http://www.astrobio.net/albums/extremes/a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057400"/>
            <a:ext cx="3905250" cy="373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-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261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</a:t>
            </a:r>
            <a:r>
              <a:rPr lang="en-US" b="1" dirty="0" err="1" smtClean="0"/>
              <a:t>Eukarya</a:t>
            </a:r>
            <a:endParaRPr lang="en-US" b="1" dirty="0" smtClean="0"/>
          </a:p>
          <a:p>
            <a:r>
              <a:rPr lang="en-US" b="1" dirty="0" smtClean="0"/>
              <a:t>  </a:t>
            </a:r>
            <a:r>
              <a:rPr lang="en-US" b="1" dirty="0" err="1" smtClean="0"/>
              <a:t>rRNA</a:t>
            </a:r>
            <a:r>
              <a:rPr lang="en-US" b="1" dirty="0" smtClean="0"/>
              <a:t> phylogeny based on 18S </a:t>
            </a:r>
            <a:r>
              <a:rPr lang="en-US" b="1" dirty="0" err="1" smtClean="0"/>
              <a:t>rRNA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Four kingdoms: </a:t>
            </a:r>
            <a:r>
              <a:rPr lang="en-US" dirty="0" err="1" smtClean="0"/>
              <a:t>Protista</a:t>
            </a:r>
            <a:r>
              <a:rPr lang="en-US" dirty="0" smtClean="0"/>
              <a:t>, Fungi, Plant, and Animal.</a:t>
            </a:r>
          </a:p>
          <a:p>
            <a:r>
              <a:rPr lang="en-US" dirty="0" smtClean="0"/>
              <a:t>  Range from single cell to complex multi-cell organisms.</a:t>
            </a:r>
          </a:p>
          <a:p>
            <a:r>
              <a:rPr lang="en-US" dirty="0" smtClean="0"/>
              <a:t>  Rapid diversification of </a:t>
            </a:r>
            <a:r>
              <a:rPr lang="en-US" dirty="0" err="1" smtClean="0"/>
              <a:t>Eukarya</a:t>
            </a:r>
            <a:r>
              <a:rPr lang="en-US" dirty="0" smtClean="0"/>
              <a:t> was tied to changes in oxygen levels on earth.</a:t>
            </a:r>
          </a:p>
          <a:p>
            <a:endParaRPr lang="en-US" dirty="0" smtClean="0"/>
          </a:p>
          <a:p>
            <a:endParaRPr lang="en-US" b="1" dirty="0" smtClean="0"/>
          </a:p>
        </p:txBody>
      </p:sp>
      <p:pic>
        <p:nvPicPr>
          <p:cNvPr id="59394" name="Picture 2" descr="http://www.marvistavet.com/assets/images/giard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436394"/>
            <a:ext cx="2667000" cy="342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Working microbiologists use phenotypic commonality in identifying bacteria.  Most frequently these </a:t>
            </a:r>
            <a:r>
              <a:rPr lang="en-US" b="1" dirty="0" smtClean="0"/>
              <a:t>phenotypes</a:t>
            </a:r>
            <a:r>
              <a:rPr lang="en-US" dirty="0" smtClean="0"/>
              <a:t> are: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Cell shape</a:t>
            </a:r>
          </a:p>
          <a:p>
            <a:r>
              <a:rPr lang="en-US" b="1" dirty="0" smtClean="0"/>
              <a:t> Cell wall structure</a:t>
            </a:r>
          </a:p>
          <a:p>
            <a:r>
              <a:rPr lang="en-US" b="1" dirty="0" smtClean="0"/>
              <a:t> Cell respiration</a:t>
            </a:r>
          </a:p>
          <a:p>
            <a:r>
              <a:rPr lang="en-US" b="1" dirty="0" smtClean="0"/>
              <a:t> Growth factors</a:t>
            </a:r>
          </a:p>
          <a:p>
            <a:r>
              <a:rPr lang="en-US" b="1" dirty="0" smtClean="0"/>
              <a:t> Colony morphology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Cell Shape  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There are 4 bacterial shapes:</a:t>
            </a:r>
          </a:p>
          <a:p>
            <a:pPr>
              <a:buNone/>
            </a:pPr>
            <a:r>
              <a:rPr lang="en-US" b="1" dirty="0" smtClean="0"/>
              <a:t>      -  </a:t>
            </a:r>
            <a:r>
              <a:rPr lang="en-US" b="1" dirty="0" err="1" smtClean="0"/>
              <a:t>Cocci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coccus</a:t>
            </a:r>
            <a:r>
              <a:rPr lang="en-US" dirty="0" smtClean="0"/>
              <a:t> s.) or round</a:t>
            </a:r>
          </a:p>
          <a:p>
            <a:pPr>
              <a:buNone/>
            </a:pPr>
            <a:r>
              <a:rPr lang="en-US" b="1" dirty="0" smtClean="0"/>
              <a:t>      -  Bacilli </a:t>
            </a:r>
            <a:r>
              <a:rPr lang="en-US" dirty="0" smtClean="0"/>
              <a:t>(bacillus s.) or rod shaped</a:t>
            </a:r>
          </a:p>
          <a:p>
            <a:pPr>
              <a:buNone/>
            </a:pPr>
            <a:r>
              <a:rPr lang="en-US" dirty="0" smtClean="0"/>
              <a:t>      -  </a:t>
            </a:r>
            <a:r>
              <a:rPr lang="en-US" b="1" dirty="0" err="1" smtClean="0"/>
              <a:t>Spirillum</a:t>
            </a:r>
            <a:r>
              <a:rPr lang="en-US" dirty="0" smtClean="0"/>
              <a:t> or cork screw shaped</a:t>
            </a:r>
          </a:p>
          <a:p>
            <a:pPr>
              <a:buNone/>
            </a:pPr>
            <a:r>
              <a:rPr lang="en-US" dirty="0" smtClean="0"/>
              <a:t>      -  </a:t>
            </a:r>
            <a:r>
              <a:rPr lang="en-US" b="1" dirty="0" smtClean="0"/>
              <a:t>Filamentous</a:t>
            </a:r>
            <a:r>
              <a:rPr lang="en-US" dirty="0" smtClean="0"/>
              <a:t> or  like jelly beans in straw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b="1" dirty="0" err="1" smtClean="0"/>
              <a:t>Cocci</a:t>
            </a:r>
            <a:endParaRPr lang="en-US" b="1" dirty="0" smtClean="0"/>
          </a:p>
          <a:p>
            <a:r>
              <a:rPr lang="en-US" dirty="0" smtClean="0"/>
              <a:t>  Round shape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Examples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i="1" dirty="0" err="1" smtClean="0"/>
              <a:t>Staphlococcus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(</a:t>
            </a:r>
            <a:r>
              <a:rPr lang="en-US" dirty="0" smtClean="0"/>
              <a:t>in clusters)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i="1" dirty="0" smtClean="0"/>
              <a:t>Streptococcus</a:t>
            </a:r>
          </a:p>
          <a:p>
            <a:pPr>
              <a:buNone/>
            </a:pPr>
            <a:r>
              <a:rPr lang="en-US" i="1" dirty="0" smtClean="0"/>
              <a:t>    </a:t>
            </a:r>
            <a:r>
              <a:rPr lang="en-US" dirty="0" smtClean="0"/>
              <a:t>(in chains)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60418" name="Picture 2" descr="http://upload.wikimedia.org/wikipedia/commons/thumb/5/57/Staphylococcus_aureus_01.jpg/240px-Staphylococcus_aureu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847" y="1676400"/>
            <a:ext cx="2851353" cy="2209800"/>
          </a:xfrm>
          <a:prstGeom prst="rect">
            <a:avLst/>
          </a:prstGeom>
          <a:noFill/>
        </p:spPr>
      </p:pic>
      <p:pic>
        <p:nvPicPr>
          <p:cNvPr id="60420" name="Picture 4" descr="http://media-2.web.britannica.com/eb-media/95/58695-004-601B37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33650" cy="2550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 -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927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Bacilli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 Rod shaped</a:t>
            </a:r>
          </a:p>
          <a:p>
            <a:r>
              <a:rPr lang="en-US" b="1" dirty="0" smtClean="0"/>
              <a:t>  Examples</a:t>
            </a:r>
          </a:p>
          <a:p>
            <a:pPr>
              <a:buNone/>
            </a:pPr>
            <a:r>
              <a:rPr lang="en-US" b="1" dirty="0" smtClean="0"/>
              <a:t>     -</a:t>
            </a:r>
            <a:r>
              <a:rPr lang="en-US" i="1" dirty="0" smtClean="0"/>
              <a:t> Bacillus </a:t>
            </a:r>
            <a:r>
              <a:rPr lang="en-US" i="1" dirty="0" err="1" smtClean="0"/>
              <a:t>anthracis</a:t>
            </a:r>
            <a:r>
              <a:rPr lang="en-US" i="1" dirty="0" smtClean="0"/>
              <a:t>  </a:t>
            </a:r>
            <a:r>
              <a:rPr lang="en-US" i="1" dirty="0" smtClean="0">
                <a:sym typeface="Wingdings" pitchFamily="2" charset="2"/>
              </a:rPr>
              <a:t>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 (agent in anthrax)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i="1" dirty="0" smtClean="0"/>
              <a:t>Escherichia coli 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(used in biotechnology)</a:t>
            </a:r>
            <a:endParaRPr lang="en-US" dirty="0"/>
          </a:p>
        </p:txBody>
      </p:sp>
      <p:pic>
        <p:nvPicPr>
          <p:cNvPr id="63490" name="Picture 2" descr="http://phil.cdc.gov/PHIL_Images/9826/9826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238500" cy="2225312"/>
          </a:xfrm>
          <a:prstGeom prst="rect">
            <a:avLst/>
          </a:prstGeom>
          <a:noFill/>
        </p:spPr>
      </p:pic>
      <p:pic>
        <p:nvPicPr>
          <p:cNvPr id="63492" name="Picture 4" descr="http://commtechlab.msu.edu/sites/dlc-me/zoo/Pf07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67200" cy="4495800"/>
          </a:xfrm>
        </p:spPr>
        <p:txBody>
          <a:bodyPr/>
          <a:lstStyle/>
          <a:p>
            <a:r>
              <a:rPr lang="en-US" b="1" dirty="0" smtClean="0"/>
              <a:t>  </a:t>
            </a:r>
            <a:r>
              <a:rPr lang="en-US" b="1" dirty="0" err="1" smtClean="0"/>
              <a:t>Spirillum</a:t>
            </a:r>
            <a:endParaRPr lang="en-US" b="1" dirty="0" smtClean="0"/>
          </a:p>
          <a:p>
            <a:r>
              <a:rPr lang="en-US" dirty="0" smtClean="0"/>
              <a:t>  Cork screw shape</a:t>
            </a:r>
          </a:p>
          <a:p>
            <a:r>
              <a:rPr lang="en-US" b="1" dirty="0" smtClean="0"/>
              <a:t>Example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(</a:t>
            </a:r>
            <a:r>
              <a:rPr lang="en-US" dirty="0" smtClean="0"/>
              <a:t>agent of syphilis</a:t>
            </a:r>
            <a:r>
              <a:rPr lang="en-US" i="1" dirty="0" smtClean="0"/>
              <a:t>)   </a:t>
            </a:r>
            <a:endParaRPr lang="en-US" dirty="0"/>
          </a:p>
        </p:txBody>
      </p:sp>
      <p:pic>
        <p:nvPicPr>
          <p:cNvPr id="64514" name="Picture 2" descr="http://images.sciencedaily.com/2009/11/091130121443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4053535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4495800"/>
          </a:xfrm>
        </p:spPr>
        <p:txBody>
          <a:bodyPr/>
          <a:lstStyle/>
          <a:p>
            <a:r>
              <a:rPr lang="en-US" b="1" dirty="0" smtClean="0"/>
              <a:t>  Filamentous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Jelly beans in straw</a:t>
            </a:r>
          </a:p>
          <a:p>
            <a:endParaRPr lang="en-US" b="1" dirty="0" smtClean="0"/>
          </a:p>
          <a:p>
            <a:r>
              <a:rPr lang="en-US" dirty="0" smtClean="0"/>
              <a:t>  </a:t>
            </a:r>
            <a:r>
              <a:rPr lang="en-US" b="1" dirty="0" smtClean="0"/>
              <a:t>Example</a:t>
            </a:r>
          </a:p>
          <a:p>
            <a:pPr>
              <a:buNone/>
            </a:pPr>
            <a:r>
              <a:rPr lang="en-US" dirty="0" smtClean="0"/>
              <a:t>     -</a:t>
            </a:r>
            <a:r>
              <a:rPr lang="en-US" i="1" dirty="0" err="1" smtClean="0"/>
              <a:t>Leptothris</a:t>
            </a:r>
            <a:r>
              <a:rPr lang="en-US" i="1" dirty="0" smtClean="0"/>
              <a:t> </a:t>
            </a:r>
            <a:r>
              <a:rPr lang="en-US" i="1" dirty="0" err="1" smtClean="0"/>
              <a:t>discophora</a:t>
            </a:r>
            <a:r>
              <a:rPr lang="en-US" i="1" dirty="0" smtClean="0"/>
              <a:t> (</a:t>
            </a:r>
            <a:r>
              <a:rPr lang="en-US" dirty="0" smtClean="0"/>
              <a:t>aquatic bacteria uses</a:t>
            </a:r>
          </a:p>
          <a:p>
            <a:pPr>
              <a:buNone/>
            </a:pPr>
            <a:r>
              <a:rPr lang="en-US" dirty="0" smtClean="0"/>
              <a:t>    iron the way we use oxygen).</a:t>
            </a:r>
            <a:endParaRPr lang="en-US" dirty="0"/>
          </a:p>
        </p:txBody>
      </p:sp>
      <p:pic>
        <p:nvPicPr>
          <p:cNvPr id="65538" name="Picture 2" descr="File:Leptothrix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81000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 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077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 Composition of Cell Walls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Difference in cell wall structure becomes clear when a technique called the </a:t>
            </a:r>
            <a:r>
              <a:rPr lang="en-US" b="1" dirty="0" smtClean="0"/>
              <a:t>Gram stain </a:t>
            </a:r>
            <a:r>
              <a:rPr lang="en-US" dirty="0" smtClean="0"/>
              <a:t>is used.</a:t>
            </a:r>
          </a:p>
          <a:p>
            <a:r>
              <a:rPr lang="en-US" dirty="0" smtClean="0"/>
              <a:t>  Bacteria on a glass slide are stained first with a purple dye;  the slide is rinsed with ethanol, and then a red counter stain is applied.</a:t>
            </a:r>
          </a:p>
          <a:p>
            <a:r>
              <a:rPr lang="en-US" dirty="0" smtClean="0"/>
              <a:t>  If bacteria remain purple =  </a:t>
            </a:r>
            <a:r>
              <a:rPr lang="en-US" b="1" dirty="0" smtClean="0"/>
              <a:t>Gram</a:t>
            </a:r>
            <a:r>
              <a:rPr lang="en-US" dirty="0" smtClean="0"/>
              <a:t> </a:t>
            </a:r>
            <a:r>
              <a:rPr lang="en-US" b="1" dirty="0" smtClean="0"/>
              <a:t>positive.</a:t>
            </a:r>
          </a:p>
          <a:p>
            <a:r>
              <a:rPr lang="en-US" dirty="0" smtClean="0"/>
              <a:t>  If bacteria turn red = </a:t>
            </a:r>
            <a:r>
              <a:rPr lang="en-US" b="1" dirty="0" smtClean="0"/>
              <a:t>Gram negative. </a:t>
            </a:r>
            <a:r>
              <a:rPr lang="en-US" b="1" dirty="0" smtClean="0">
                <a:hlinkClick r:id="rId2"/>
              </a:rPr>
              <a:t>http://www.youtube.com/watch?v=Qk2OjqatCqc&amp;feature=related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Our ancient ancestors used two classic biotechnology techniques: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Fermentation </a:t>
            </a:r>
            <a:r>
              <a:rPr lang="en-US" dirty="0" smtClean="0"/>
              <a:t>– use of microorganisms to make food and beverages.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Selective Breeding </a:t>
            </a:r>
            <a:r>
              <a:rPr lang="en-US" dirty="0" smtClean="0"/>
              <a:t>– breeding of animals and plants with desirable traits.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pic>
        <p:nvPicPr>
          <p:cNvPr id="66562" name="Picture 2" descr="http://www.pacificu.edu/optometry/ce/courses/13036/images/Fig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72" y="1676400"/>
            <a:ext cx="4297178" cy="2438400"/>
          </a:xfrm>
          <a:prstGeom prst="rect">
            <a:avLst/>
          </a:prstGeom>
          <a:noFill/>
        </p:spPr>
      </p:pic>
      <p:pic>
        <p:nvPicPr>
          <p:cNvPr id="66564" name="Picture 4" descr="http://biology.clc.uc.edu/fankhauser/labs/microbiology/gram_stain/Gram_stain_images/E_coli_2000_P720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962400" cy="296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981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 </a:t>
            </a:r>
            <a:r>
              <a:rPr lang="en-US" sz="2400" b="1" dirty="0" smtClean="0">
                <a:sym typeface="Wingdings" pitchFamily="2" charset="2"/>
              </a:rPr>
              <a:t>Gram + </a:t>
            </a:r>
            <a:r>
              <a:rPr lang="en-US" sz="2400" b="1" dirty="0" err="1" smtClean="0">
                <a:sym typeface="Wingdings" pitchFamily="2" charset="2"/>
              </a:rPr>
              <a:t>cocci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257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Gram – rods  </a:t>
            </a:r>
            <a:r>
              <a:rPr lang="en-US" sz="2400" b="1" dirty="0" smtClean="0">
                <a:sym typeface="Wingdings" pitchFamily="2" charset="2"/>
              </a:rPr>
              <a:t>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105400"/>
            <a:ext cx="8382000" cy="1447800"/>
          </a:xfrm>
        </p:spPr>
        <p:txBody>
          <a:bodyPr/>
          <a:lstStyle/>
          <a:p>
            <a:r>
              <a:rPr lang="en-US" dirty="0" smtClean="0"/>
              <a:t>  All bacteria have a cell membrane and a cell wall composed of </a:t>
            </a:r>
            <a:r>
              <a:rPr lang="en-US" dirty="0" err="1" smtClean="0"/>
              <a:t>peptidoglycan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8610" name="Picture 2" descr="http://water.me.vccs.edu/courses/env108/clipart/cellw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57150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267200"/>
            <a:ext cx="8150352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Gram positive bacteria have their cell membrane and a simple but thick cell wall of </a:t>
            </a:r>
            <a:r>
              <a:rPr lang="en-US" dirty="0" err="1" smtClean="0"/>
              <a:t>peptidoglycan</a:t>
            </a:r>
            <a:r>
              <a:rPr lang="en-US" dirty="0" smtClean="0"/>
              <a:t> .  </a:t>
            </a:r>
            <a:r>
              <a:rPr lang="en-US" dirty="0" err="1" smtClean="0"/>
              <a:t>Peptidoglycan</a:t>
            </a:r>
            <a:r>
              <a:rPr lang="en-US" dirty="0" smtClean="0"/>
              <a:t> gives shape to the cell.</a:t>
            </a:r>
          </a:p>
          <a:p>
            <a:r>
              <a:rPr lang="en-US" dirty="0" smtClean="0"/>
              <a:t>  Gram negative bacteria have their cell membrane and a thinner layer of </a:t>
            </a:r>
            <a:r>
              <a:rPr lang="en-US" dirty="0" err="1" smtClean="0"/>
              <a:t>peptidoglycan</a:t>
            </a:r>
            <a:r>
              <a:rPr lang="en-US" dirty="0" smtClean="0"/>
              <a:t> plus an outside layer of </a:t>
            </a:r>
            <a:r>
              <a:rPr lang="en-US" dirty="0" err="1" smtClean="0"/>
              <a:t>lipopolysaccharides</a:t>
            </a:r>
            <a:r>
              <a:rPr lang="en-US" dirty="0" smtClean="0"/>
              <a:t>.  </a:t>
            </a:r>
            <a:r>
              <a:rPr lang="en-US" dirty="0" err="1" smtClean="0"/>
              <a:t>Lipopolysaccharides</a:t>
            </a:r>
            <a:r>
              <a:rPr lang="en-US" dirty="0" smtClean="0"/>
              <a:t> make gram negative organisms more threatening than gram positive organisms.</a:t>
            </a:r>
            <a:endParaRPr lang="en-US" dirty="0"/>
          </a:p>
        </p:txBody>
      </p:sp>
      <p:pic>
        <p:nvPicPr>
          <p:cNvPr id="4" name="Picture 2" descr="http://water.me.vccs.edu/courses/env108/clipart/cellw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7150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Cell Respiration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There are 3 types of cell respiration( synthesis of ATP):</a:t>
            </a:r>
          </a:p>
          <a:p>
            <a:pPr>
              <a:buNone/>
            </a:pPr>
            <a:r>
              <a:rPr lang="en-US" dirty="0" smtClean="0"/>
              <a:t>     -  </a:t>
            </a:r>
            <a:r>
              <a:rPr lang="en-US" b="1" dirty="0" smtClean="0"/>
              <a:t>Aerobic</a:t>
            </a:r>
            <a:r>
              <a:rPr lang="en-US" dirty="0" smtClean="0"/>
              <a:t>:  Use oxygen for cell respiration.</a:t>
            </a:r>
          </a:p>
          <a:p>
            <a:pPr>
              <a:buNone/>
            </a:pPr>
            <a:r>
              <a:rPr lang="en-US" dirty="0" smtClean="0"/>
              <a:t>     -  </a:t>
            </a:r>
            <a:r>
              <a:rPr lang="en-US" b="1" dirty="0" smtClean="0"/>
              <a:t>Anaerobic</a:t>
            </a:r>
            <a:r>
              <a:rPr lang="en-US" dirty="0" smtClean="0"/>
              <a:t>:  Cannot tolerate oxygen.  Use fermentation</a:t>
            </a:r>
          </a:p>
          <a:p>
            <a:pPr>
              <a:buNone/>
            </a:pPr>
            <a:r>
              <a:rPr lang="en-US" dirty="0" smtClean="0"/>
              <a:t>     -  </a:t>
            </a:r>
            <a:r>
              <a:rPr lang="en-US" b="1" dirty="0" smtClean="0"/>
              <a:t>Facultative anaerobes</a:t>
            </a:r>
            <a:r>
              <a:rPr lang="en-US" dirty="0" smtClean="0"/>
              <a:t>: Can use or not use oxygen depending on availability.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Growth Factors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Nutrient Source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-  </a:t>
            </a:r>
            <a:r>
              <a:rPr lang="en-US" b="1" dirty="0" err="1" smtClean="0"/>
              <a:t>Heterotroph</a:t>
            </a:r>
            <a:r>
              <a:rPr lang="en-US" b="1" dirty="0" smtClean="0"/>
              <a:t>:  </a:t>
            </a:r>
            <a:r>
              <a:rPr lang="en-US" dirty="0" smtClean="0"/>
              <a:t>Consume energy from outside source.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en-US" b="1" dirty="0" smtClean="0"/>
              <a:t> </a:t>
            </a:r>
            <a:r>
              <a:rPr lang="en-US" b="1" dirty="0" err="1" smtClean="0"/>
              <a:t>Autotroph</a:t>
            </a:r>
            <a:r>
              <a:rPr lang="en-US" dirty="0" smtClean="0"/>
              <a:t>:  Make and consume energy.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Energy Source (</a:t>
            </a:r>
            <a:r>
              <a:rPr lang="en-US" b="1" dirty="0" err="1" smtClean="0">
                <a:solidFill>
                  <a:srgbClr val="7030A0"/>
                </a:solidFill>
              </a:rPr>
              <a:t>Autotrophs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en-US" b="1" dirty="0" smtClean="0"/>
              <a:t>   - Chemoautotroph :  </a:t>
            </a:r>
            <a:r>
              <a:rPr lang="en-US" dirty="0" smtClean="0"/>
              <a:t>Use chemicals as energy source.</a:t>
            </a:r>
          </a:p>
          <a:p>
            <a:pPr>
              <a:buNone/>
            </a:pPr>
            <a:r>
              <a:rPr lang="en-US" b="1" dirty="0" smtClean="0"/>
              <a:t>  -  </a:t>
            </a:r>
            <a:r>
              <a:rPr lang="en-US" b="1" dirty="0" err="1" smtClean="0"/>
              <a:t>Phototrophs</a:t>
            </a:r>
            <a:r>
              <a:rPr lang="en-US" b="1" dirty="0" smtClean="0"/>
              <a:t>:  </a:t>
            </a:r>
            <a:r>
              <a:rPr lang="en-US" dirty="0" smtClean="0"/>
              <a:t>Use light as energy source.</a:t>
            </a:r>
            <a:endParaRPr lang="en-US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Colony morphology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A single bacteria put onto a solid agar plate, if given sufficient nutrients, optimal temperature and pH, will multiply and form a colony.</a:t>
            </a:r>
          </a:p>
          <a:p>
            <a:r>
              <a:rPr lang="en-US" dirty="0" smtClean="0"/>
              <a:t>  All members of the colony are genetically identical.</a:t>
            </a:r>
          </a:p>
          <a:p>
            <a:r>
              <a:rPr lang="en-US" dirty="0" smtClean="0"/>
              <a:t>Bacterial colonies of different species differ from one another.</a:t>
            </a:r>
          </a:p>
          <a:p>
            <a:endParaRPr lang="en-US" dirty="0"/>
          </a:p>
        </p:txBody>
      </p:sp>
      <p:pic>
        <p:nvPicPr>
          <p:cNvPr id="69634" name="Picture 2" descr="http://www.moldbacteriaconsulting.com/wp-content/gallery/bacteria/bacteria-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4114800" cy="394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To identify a colony, the following basic elements are noted.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Form</a:t>
            </a:r>
            <a:r>
              <a:rPr lang="en-US" dirty="0" smtClean="0"/>
              <a:t>-  What is the basic shape of the colony?</a:t>
            </a:r>
          </a:p>
          <a:p>
            <a:r>
              <a:rPr lang="en-US" b="1" dirty="0" smtClean="0"/>
              <a:t>Elevation</a:t>
            </a:r>
            <a:r>
              <a:rPr lang="en-US" dirty="0" smtClean="0"/>
              <a:t> - What is the cross sectional shape of the colony?</a:t>
            </a:r>
          </a:p>
          <a:p>
            <a:r>
              <a:rPr lang="en-US" b="1" dirty="0" smtClean="0"/>
              <a:t>Margin</a:t>
            </a:r>
            <a:r>
              <a:rPr lang="en-US" dirty="0" smtClean="0"/>
              <a:t> - What is the magnified shape of the edge of the colony? </a:t>
            </a:r>
          </a:p>
          <a:p>
            <a:r>
              <a:rPr lang="en-US" b="1" dirty="0" smtClean="0"/>
              <a:t>Surface</a:t>
            </a:r>
            <a:r>
              <a:rPr lang="en-US" dirty="0" smtClean="0"/>
              <a:t> - How does the surface of the colony appear?</a:t>
            </a:r>
          </a:p>
          <a:p>
            <a:r>
              <a:rPr lang="en-US" b="1" dirty="0" smtClean="0"/>
              <a:t>Opacity</a:t>
            </a:r>
            <a:r>
              <a:rPr lang="en-US" dirty="0" smtClean="0"/>
              <a:t> – Is the colony translucent, transparent, iridescent?</a:t>
            </a:r>
          </a:p>
          <a:p>
            <a:r>
              <a:rPr lang="en-US" b="1" dirty="0" err="1" smtClean="0"/>
              <a:t>Chromogenesis</a:t>
            </a:r>
            <a:r>
              <a:rPr lang="en-US" b="1" dirty="0" smtClean="0"/>
              <a:t> </a:t>
            </a:r>
            <a:r>
              <a:rPr lang="en-US" dirty="0" smtClean="0"/>
              <a:t>– pigmentation.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Form -  Shape of the colony</a:t>
            </a:r>
            <a:endParaRPr lang="en-US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451273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 Bacteria</a:t>
            </a: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86" y="3185260"/>
            <a:ext cx="8129824" cy="20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2057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800" b="1" dirty="0" smtClean="0"/>
              <a:t>Elevation – Cross sectional shape</a:t>
            </a:r>
            <a:endParaRPr lang="en-US" sz="28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Margin -  Shape of the colony edge.</a:t>
            </a:r>
            <a:endParaRPr lang="en-US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7322753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Do you remember this?</a:t>
            </a:r>
          </a:p>
          <a:p>
            <a:r>
              <a:rPr lang="en-US" sz="2400" dirty="0" smtClean="0">
                <a:hlinkClick r:id="rId2"/>
              </a:rPr>
              <a:t>http://people.cst.cmich.edu/schul1te/animations/fermentation.swf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www.phschool.com/science/biology_place/biocoach/images/cellresp/ferm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399"/>
            <a:ext cx="5695576" cy="330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Phenotypic Classification-Bacteria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Opacity – Clear, Opaque, Iridescent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7826" name="Picture 2" descr="http://chien.neuro.utah.edu/tol2kitwiki/images/f/f4/Clear-opa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2857500" cy="2305050"/>
          </a:xfrm>
          <a:prstGeom prst="rect">
            <a:avLst/>
          </a:prstGeom>
          <a:noFill/>
        </p:spPr>
      </p:pic>
      <p:pic>
        <p:nvPicPr>
          <p:cNvPr id="77828" name="Picture 4" descr="http://aem.asm.org/content/78/7/2092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114800" cy="18991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5257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Iridescent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 smtClean="0"/>
              <a:t>Chromogensis</a:t>
            </a:r>
            <a:r>
              <a:rPr lang="en-US" b="1" dirty="0" smtClean="0"/>
              <a:t> - Pigmentation</a:t>
            </a:r>
            <a:endParaRPr lang="en-US" b="1" dirty="0"/>
          </a:p>
        </p:txBody>
      </p:sp>
      <p:pic>
        <p:nvPicPr>
          <p:cNvPr id="79874" name="Picture 2" descr="http://edenprairieweblogs.org/scottneal/wp-content/uploads/1199472118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467100" cy="3467100"/>
          </a:xfrm>
          <a:prstGeom prst="rect">
            <a:avLst/>
          </a:prstGeom>
          <a:noFill/>
        </p:spPr>
      </p:pic>
      <p:pic>
        <p:nvPicPr>
          <p:cNvPr id="79876" name="Picture 4" descr="http://faculty.ccbcmd.edu/courses/bio141/labmanua/lab2/images/pigmentpa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60426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the 3 websites noted on your handout to learn about prokaryotic structures and function.</a:t>
            </a:r>
          </a:p>
          <a:p>
            <a:r>
              <a:rPr lang="en-US" dirty="0" smtClean="0"/>
              <a:t>Respond to all questions.</a:t>
            </a:r>
          </a:p>
          <a:p>
            <a:r>
              <a:rPr lang="en-US" dirty="0" smtClean="0"/>
              <a:t>  Next read the </a:t>
            </a:r>
            <a:r>
              <a:rPr lang="en-US" dirty="0" err="1" smtClean="0"/>
              <a:t>Powerpoint</a:t>
            </a:r>
            <a:r>
              <a:rPr lang="en-US" dirty="0" smtClean="0"/>
              <a:t> slides on prokaryotic structure and respond to all questions.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 DNA in prokaryotes</a:t>
            </a:r>
          </a:p>
          <a:p>
            <a:r>
              <a:rPr lang="en-US" dirty="0" smtClean="0"/>
              <a:t>  DNA is found in the</a:t>
            </a:r>
          </a:p>
          <a:p>
            <a:pPr>
              <a:buNone/>
            </a:pPr>
            <a:r>
              <a:rPr lang="en-US" dirty="0" smtClean="0"/>
              <a:t>     -  </a:t>
            </a:r>
            <a:r>
              <a:rPr lang="en-US" b="1" dirty="0" err="1" smtClean="0"/>
              <a:t>Nucleoid</a:t>
            </a:r>
            <a:r>
              <a:rPr lang="en-US" b="1" dirty="0" smtClean="0"/>
              <a:t> Region</a:t>
            </a:r>
          </a:p>
          <a:p>
            <a:pPr>
              <a:buNone/>
            </a:pPr>
            <a:r>
              <a:rPr lang="en-US" b="1" dirty="0" smtClean="0"/>
              <a:t>     -  Plasmids</a:t>
            </a:r>
          </a:p>
          <a:p>
            <a:r>
              <a:rPr lang="en-US" dirty="0" smtClean="0"/>
              <a:t>  A typical prokaryote has one chromosome containing most of the genes in the cell.</a:t>
            </a:r>
          </a:p>
          <a:p>
            <a:r>
              <a:rPr lang="en-US" dirty="0" smtClean="0"/>
              <a:t>  A few species of </a:t>
            </a:r>
            <a:r>
              <a:rPr lang="en-US" i="1" dirty="0" smtClean="0"/>
              <a:t>Bacteria &amp; </a:t>
            </a:r>
            <a:r>
              <a:rPr lang="en-US" i="1" dirty="0" err="1" smtClean="0"/>
              <a:t>Archaea</a:t>
            </a:r>
            <a:r>
              <a:rPr lang="en-US" dirty="0" smtClean="0"/>
              <a:t>  contain two chromosomes.</a:t>
            </a:r>
          </a:p>
          <a:p>
            <a:r>
              <a:rPr lang="en-US" dirty="0" smtClean="0"/>
              <a:t>  The DNA is a double stranded circular molecule.</a:t>
            </a:r>
          </a:p>
          <a:p>
            <a:r>
              <a:rPr lang="en-US" dirty="0" smtClean="0"/>
              <a:t>  Bacterial genomes contain from 500,000 base pairs to about 4 million base pairs, depending on the species..</a:t>
            </a:r>
          </a:p>
        </p:txBody>
      </p:sp>
      <p:pic>
        <p:nvPicPr>
          <p:cNvPr id="80898" name="Picture 2" descr="http://textbookofbacteriology.net/themicrobialworld/bactD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73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181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Plasmids</a:t>
            </a:r>
          </a:p>
          <a:p>
            <a:r>
              <a:rPr lang="en-US" dirty="0" smtClean="0"/>
              <a:t>  Plasmids are genetic elements (DNA) that exist and replicate separately from the chromosome.</a:t>
            </a:r>
          </a:p>
          <a:p>
            <a:r>
              <a:rPr lang="en-US" dirty="0" smtClean="0"/>
              <a:t> Most are circular, some are linear.</a:t>
            </a:r>
          </a:p>
          <a:p>
            <a:r>
              <a:rPr lang="en-US" dirty="0" smtClean="0"/>
              <a:t>  Many prokaryotes contain one or more plasmids.</a:t>
            </a:r>
          </a:p>
          <a:p>
            <a:r>
              <a:rPr lang="en-US" dirty="0" smtClean="0"/>
              <a:t>  They range in size from 100 to 1,000 base pairs.</a:t>
            </a:r>
          </a:p>
          <a:p>
            <a:r>
              <a:rPr lang="en-US" dirty="0" smtClean="0"/>
              <a:t>  Plasmid DNA can be exchanged among bacteria.</a:t>
            </a:r>
          </a:p>
          <a:p>
            <a:r>
              <a:rPr lang="en-US" dirty="0" smtClean="0"/>
              <a:t> For example, genes for antibiotic resistance are found on plasmids and  one bacteria can transfer these genes to another bacteria.</a:t>
            </a:r>
          </a:p>
          <a:p>
            <a:r>
              <a:rPr lang="en-US" dirty="0" smtClean="0"/>
              <a:t> Bacterial plasmids play a role in recombinant DNA technology.</a:t>
            </a:r>
            <a:endParaRPr lang="en-US" dirty="0"/>
          </a:p>
        </p:txBody>
      </p:sp>
      <p:pic>
        <p:nvPicPr>
          <p:cNvPr id="82946" name="Picture 2" descr="https://encrypted-tbn2.google.com/images?q=tbn:ANd9GcR_35JLbhjrRPbvUSAiDZflBOOASfdENmYrRdVbVGkfyVEgvu5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3200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The differences between a bacterial chromosome and a plasmid:</a:t>
            </a:r>
          </a:p>
          <a:p>
            <a:pPr>
              <a:buNone/>
            </a:pPr>
            <a:r>
              <a:rPr lang="en-US" b="1" dirty="0" smtClean="0"/>
              <a:t>  -  Chromosomes</a:t>
            </a:r>
            <a:r>
              <a:rPr lang="en-US" dirty="0" smtClean="0"/>
              <a:t> carry many more genes than plasmids and the genes are essential to cellular function.  Essential genes are called </a:t>
            </a:r>
            <a:r>
              <a:rPr lang="en-US" b="1" dirty="0" smtClean="0"/>
              <a:t>housekeeping genes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-</a:t>
            </a:r>
            <a:r>
              <a:rPr lang="en-US" dirty="0" smtClean="0"/>
              <a:t>  </a:t>
            </a:r>
            <a:r>
              <a:rPr lang="en-US" b="1" dirty="0" smtClean="0"/>
              <a:t>Plasmids </a:t>
            </a:r>
            <a:r>
              <a:rPr lang="en-US" dirty="0" smtClean="0"/>
              <a:t>carry far fewer genes and are expendable because the genes are not necessary for growth under all conditions.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Restriction </a:t>
            </a:r>
            <a:r>
              <a:rPr lang="en-US" b="1" dirty="0" err="1" smtClean="0"/>
              <a:t>Endonucleases</a:t>
            </a:r>
            <a:r>
              <a:rPr lang="en-US" b="1" dirty="0" smtClean="0"/>
              <a:t> (Enzymes)</a:t>
            </a:r>
          </a:p>
          <a:p>
            <a:r>
              <a:rPr lang="en-US" dirty="0" smtClean="0"/>
              <a:t>Are naturally found in bacteria.</a:t>
            </a:r>
          </a:p>
          <a:p>
            <a:r>
              <a:rPr lang="en-US" dirty="0" smtClean="0"/>
              <a:t>When viruses invade bacteria, restriction </a:t>
            </a:r>
            <a:r>
              <a:rPr lang="en-US" dirty="0" err="1" smtClean="0"/>
              <a:t>endonucleases</a:t>
            </a:r>
            <a:r>
              <a:rPr lang="en-US" dirty="0" smtClean="0"/>
              <a:t> have the ability to cut up the foreign viral DNA.  The possibility of viral  infection plummets.</a:t>
            </a:r>
          </a:p>
          <a:p>
            <a:r>
              <a:rPr lang="en-US" dirty="0" smtClean="0"/>
              <a:t>Can be thought of as a bacterial immune system because the role of restriction </a:t>
            </a:r>
            <a:r>
              <a:rPr lang="en-US" dirty="0" err="1" smtClean="0"/>
              <a:t>endonucleases</a:t>
            </a:r>
            <a:r>
              <a:rPr lang="en-US" dirty="0" smtClean="0"/>
              <a:t> is to protect the bacteria.</a:t>
            </a:r>
          </a:p>
          <a:p>
            <a:r>
              <a:rPr lang="en-US" dirty="0" smtClean="0"/>
              <a:t>Bacteria can have more than one type restriction enzymes.</a:t>
            </a:r>
          </a:p>
          <a:p>
            <a:r>
              <a:rPr lang="en-US" dirty="0" smtClean="0"/>
              <a:t> Bacterial restriction enzymes play a role in recombinant DNA technology.</a:t>
            </a:r>
          </a:p>
          <a:p>
            <a:endParaRPr lang="en-US" b="1" dirty="0" smtClean="0"/>
          </a:p>
          <a:p>
            <a:endParaRPr lang="en-US" dirty="0" smtClean="0"/>
          </a:p>
        </p:txBody>
      </p:sp>
      <p:pic>
        <p:nvPicPr>
          <p:cNvPr id="84994" name="Picture 2" descr="http://explorebio.wikispaces.com/file/view/sticky_ends.jpg/204841238/sticky_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2209800"/>
            <a:ext cx="3914775" cy="306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Lab experiment to demonstrate effectiveness of antimicrobial soap.</a:t>
            </a:r>
          </a:p>
          <a:p>
            <a:r>
              <a:rPr lang="en-US" dirty="0" smtClean="0"/>
              <a:t>  Lab:</a:t>
            </a:r>
          </a:p>
          <a:p>
            <a:pPr>
              <a:buNone/>
            </a:pPr>
            <a:r>
              <a:rPr lang="en-US" dirty="0" smtClean="0"/>
              <a:t>      -  Review the following videos for instruction in microbiological techniques.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http://www.youtube.com/watch?v=PiWwnBbCrNs&amp;feature=related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Pouring agar plates</a:t>
            </a:r>
            <a:r>
              <a:rPr lang="en-US" dirty="0" smtClean="0"/>
              <a:t>.</a:t>
            </a:r>
            <a:r>
              <a:rPr lang="en-US" u="sng" dirty="0" smtClean="0">
                <a:hlinkClick r:id="rId2"/>
              </a:rPr>
              <a:t> </a:t>
            </a:r>
            <a:endParaRPr lang="en-US" u="sng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http://www.youtube.com/watch?v=zZ1NQau1wtw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Dilutions and spread plating</a:t>
            </a:r>
          </a:p>
          <a:p>
            <a:pPr>
              <a:buNone/>
            </a:pPr>
            <a:r>
              <a:rPr lang="en-US" u="sng" dirty="0" smtClean="0">
                <a:hlinkClick r:id="rId4"/>
              </a:rPr>
              <a:t>http://www.youtube.com/watch?v=AaG3Pt3nwLQ&amp;feature=relmfu</a:t>
            </a:r>
            <a:endParaRPr lang="en-US" u="sng" dirty="0" smtClean="0"/>
          </a:p>
          <a:p>
            <a:pPr>
              <a:buNone/>
            </a:pPr>
            <a:r>
              <a:rPr lang="en-US" b="1" dirty="0" smtClean="0"/>
              <a:t>Streaking plates</a:t>
            </a:r>
          </a:p>
          <a:p>
            <a:pPr>
              <a:buNone/>
            </a:pPr>
            <a:r>
              <a:rPr lang="en-US" u="sng" dirty="0" smtClean="0">
                <a:hlinkClick r:id="rId5"/>
              </a:rPr>
              <a:t>http://www.youtube.com/watch?v=tBmNitxvqyc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Aseptic transfer</a:t>
            </a:r>
          </a:p>
          <a:p>
            <a:pPr>
              <a:buNone/>
            </a:pPr>
            <a:r>
              <a:rPr lang="en-US" u="sng" dirty="0" smtClean="0">
                <a:hlinkClick r:id="rId6"/>
              </a:rPr>
              <a:t>http://www.youtube.com/watch?v=SLkipIg4WRg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Making smears</a:t>
            </a:r>
          </a:p>
          <a:p>
            <a:pPr>
              <a:buNone/>
            </a:pPr>
            <a:r>
              <a:rPr lang="en-US" u="sng" dirty="0" smtClean="0">
                <a:hlinkClick r:id="rId7"/>
              </a:rPr>
              <a:t>http://www.youtube.com/watch?v=-j97pZo5t4g&amp;feature=related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Gram stains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Day 1:  </a:t>
            </a:r>
            <a:r>
              <a:rPr lang="en-US" dirty="0" err="1" smtClean="0"/>
              <a:t>Handwashing</a:t>
            </a:r>
            <a:r>
              <a:rPr lang="en-US" dirty="0" smtClean="0"/>
              <a:t> and  plate </a:t>
            </a:r>
            <a:r>
              <a:rPr lang="en-US" dirty="0" err="1" smtClean="0"/>
              <a:t>innocculation</a:t>
            </a:r>
            <a:endParaRPr lang="en-US" dirty="0" smtClean="0"/>
          </a:p>
          <a:p>
            <a:r>
              <a:rPr lang="en-US" dirty="0" smtClean="0"/>
              <a:t>Day 2:   Review Streaking for isolation video, collect data, and streak plates for isolation</a:t>
            </a:r>
          </a:p>
          <a:p>
            <a:r>
              <a:rPr lang="en-US" dirty="0" smtClean="0"/>
              <a:t>  Day 3:  Collect data, study colony morphology, and gram stain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</a:t>
            </a:r>
            <a:r>
              <a:rPr lang="en-US" b="1" i="1" dirty="0" err="1" smtClean="0"/>
              <a:t>E.coli</a:t>
            </a:r>
            <a:endParaRPr lang="en-US" b="1" i="1" dirty="0" smtClean="0"/>
          </a:p>
          <a:p>
            <a:r>
              <a:rPr lang="en-US" b="1" i="1" dirty="0" smtClean="0"/>
              <a:t>  </a:t>
            </a:r>
            <a:r>
              <a:rPr lang="en-US" dirty="0" smtClean="0"/>
              <a:t>Lecture:  </a:t>
            </a:r>
          </a:p>
          <a:p>
            <a:pPr>
              <a:buNone/>
            </a:pPr>
            <a:r>
              <a:rPr lang="en-US" dirty="0" smtClean="0"/>
              <a:t>     -  </a:t>
            </a:r>
            <a:r>
              <a:rPr lang="en-US" i="1" dirty="0" err="1" smtClean="0"/>
              <a:t>E.coli</a:t>
            </a:r>
            <a:r>
              <a:rPr lang="en-US" dirty="0" smtClean="0"/>
              <a:t> the organism and its use in biotechnology. </a:t>
            </a:r>
          </a:p>
          <a:p>
            <a:pPr>
              <a:buNone/>
            </a:pPr>
            <a:r>
              <a:rPr lang="en-US" dirty="0" smtClean="0"/>
              <a:t>     -  Pathogenic </a:t>
            </a:r>
            <a:r>
              <a:rPr lang="en-US" i="1" dirty="0" smtClean="0"/>
              <a:t>E. coli</a:t>
            </a:r>
          </a:p>
          <a:p>
            <a:r>
              <a:rPr lang="en-US" dirty="0" smtClean="0"/>
              <a:t>Read handout on pathogenic </a:t>
            </a:r>
            <a:r>
              <a:rPr lang="en-US" i="1" dirty="0" err="1" smtClean="0"/>
              <a:t>E.coli</a:t>
            </a:r>
            <a:r>
              <a:rPr lang="en-US" dirty="0" smtClean="0"/>
              <a:t>.  Respond to questions.  Class Review</a:t>
            </a:r>
          </a:p>
          <a:p>
            <a:r>
              <a:rPr lang="en-US" dirty="0" smtClean="0"/>
              <a:t>Case Study “Microbial Pie”</a:t>
            </a:r>
          </a:p>
          <a:p>
            <a:r>
              <a:rPr lang="en-US" dirty="0" smtClean="0"/>
              <a:t>Track the Epidemic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3820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Actual existence of micro-organisms and their role in contaminating food are recent discoveries, dating back 200 years ago.</a:t>
            </a:r>
          </a:p>
          <a:p>
            <a:r>
              <a:rPr lang="en-US" sz="2400" b="1" dirty="0" smtClean="0"/>
              <a:t> Bread baking</a:t>
            </a:r>
          </a:p>
          <a:p>
            <a:pPr>
              <a:buNone/>
            </a:pPr>
            <a:r>
              <a:rPr lang="en-US" sz="2400" dirty="0" smtClean="0"/>
              <a:t>    -  Earliest breads were unleavened (pita bread).</a:t>
            </a:r>
          </a:p>
          <a:p>
            <a:pPr>
              <a:buNone/>
            </a:pPr>
            <a:r>
              <a:rPr lang="en-US" sz="2400" dirty="0" smtClean="0"/>
              <a:t>    -  Fermented dough probably discovered by accident.</a:t>
            </a:r>
          </a:p>
          <a:p>
            <a:pPr>
              <a:buNone/>
            </a:pPr>
            <a:r>
              <a:rPr lang="en-US" sz="2400" dirty="0" smtClean="0"/>
              <a:t>    -   Egyptians and Romans both used fermented dough to make a lighter, leavened bread.</a:t>
            </a:r>
            <a:endParaRPr lang="en-US" sz="2400" dirty="0"/>
          </a:p>
        </p:txBody>
      </p:sp>
      <p:pic>
        <p:nvPicPr>
          <p:cNvPr id="16386" name="Picture 2" descr="http://patricklynch.net/recipes/graphics/roastred-garlic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43400"/>
            <a:ext cx="32018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E.coli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72000" cy="44958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Escherichia coli</a:t>
            </a:r>
          </a:p>
          <a:p>
            <a:r>
              <a:rPr lang="en-US" dirty="0" smtClean="0"/>
              <a:t> Gram negative rod normally found in the intestines of warm blooded animals.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can benefit its host by producing vitamin K and by reducing numbers of pathogenic bacteria in the intestine.</a:t>
            </a:r>
            <a:endParaRPr lang="en-US" dirty="0"/>
          </a:p>
        </p:txBody>
      </p:sp>
      <p:pic>
        <p:nvPicPr>
          <p:cNvPr id="83970" name="Picture 2" descr="http://biology.clc.uc.edu/fankhauser/labs/microbiology/gram_stain/Gram_stain_images/E_coli_2000_P7201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524375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is a hardy organism that is easy to culture and easy to manipulate in the lab.</a:t>
            </a:r>
          </a:p>
          <a:p>
            <a:r>
              <a:rPr lang="en-US" dirty="0" smtClean="0"/>
              <a:t>  It is a </a:t>
            </a:r>
            <a:r>
              <a:rPr lang="en-US" b="1" dirty="0" smtClean="0">
                <a:solidFill>
                  <a:srgbClr val="FF0000"/>
                </a:solidFill>
              </a:rPr>
              <a:t>model organism </a:t>
            </a:r>
            <a:r>
              <a:rPr lang="en-US" dirty="0" smtClean="0"/>
              <a:t>in biotechnology.</a:t>
            </a:r>
          </a:p>
          <a:p>
            <a:r>
              <a:rPr lang="en-US" dirty="0" smtClean="0"/>
              <a:t> Model organisms are extensively studied to understand biological phenomena and the information can be applied to other organisms.</a:t>
            </a:r>
          </a:p>
          <a:p>
            <a:r>
              <a:rPr lang="en-US" i="1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genome was one of the first to be sequenced in 1997.</a:t>
            </a:r>
            <a:endParaRPr lang="en-US" i="1" dirty="0"/>
          </a:p>
        </p:txBody>
      </p:sp>
      <p:pic>
        <p:nvPicPr>
          <p:cNvPr id="87042" name="Picture 2" descr="http://upload.wikimedia.org/wikipedia/commons/7/73/Ecoli_colon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981200"/>
            <a:ext cx="4133850" cy="373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E.coli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4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 Most economically robust area in biotechnology is production of human proteins.</a:t>
            </a:r>
          </a:p>
          <a:p>
            <a:r>
              <a:rPr lang="en-US" dirty="0" smtClean="0"/>
              <a:t> 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has played a major role in production of these proteins.</a:t>
            </a:r>
          </a:p>
          <a:p>
            <a:r>
              <a:rPr lang="en-US" dirty="0" smtClean="0"/>
              <a:t>  Human genes for proteins can be cloned and inserted into plasmids in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through recombinant DNA technology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1138" name="Picture 2" descr="http://www.freewebs.com/mmmm-oil/DNAtw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086" y="1600200"/>
            <a:ext cx="448491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E.coli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is then grown in large</a:t>
            </a:r>
            <a:r>
              <a:rPr lang="en-US" b="1" dirty="0" smtClean="0"/>
              <a:t> bioreactors </a:t>
            </a:r>
            <a:r>
              <a:rPr lang="en-US" dirty="0" smtClean="0"/>
              <a:t>and it produces the protein of interest.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Purification methods </a:t>
            </a:r>
            <a:r>
              <a:rPr lang="en-US" dirty="0" smtClean="0"/>
              <a:t>separate the target protein from the biological molecules in which it was produced.</a:t>
            </a:r>
          </a:p>
          <a:p>
            <a:r>
              <a:rPr lang="en-US" dirty="0" smtClean="0"/>
              <a:t>The proteins can then be used by humans.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6258" name="Picture 2" descr="http://wwwdelivery.superstock.com/WI/223/4102/PreviewComp/SuperStock_4102-15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E.coli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The following proteins are manufactured via this technique:</a:t>
            </a:r>
          </a:p>
          <a:p>
            <a:pPr>
              <a:buNone/>
            </a:pPr>
            <a:r>
              <a:rPr lang="en-US" b="1" dirty="0" smtClean="0"/>
              <a:t>Insulin</a:t>
            </a: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For diabetes</a:t>
            </a:r>
          </a:p>
          <a:p>
            <a:pPr>
              <a:buNone/>
            </a:pPr>
            <a:r>
              <a:rPr lang="en-US" b="1" dirty="0" smtClean="0"/>
              <a:t>Human Growth Hormone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For growth hormone deficiency</a:t>
            </a:r>
          </a:p>
          <a:p>
            <a:pPr>
              <a:buNone/>
            </a:pPr>
            <a:r>
              <a:rPr lang="en-US" b="1" dirty="0" smtClean="0"/>
              <a:t>Factor VIII	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For hemophilia</a:t>
            </a:r>
          </a:p>
          <a:p>
            <a:pPr>
              <a:buNone/>
            </a:pPr>
            <a:r>
              <a:rPr lang="en-US" b="1" dirty="0" smtClean="0"/>
              <a:t>Erythropoietin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For stimulation RBC growth</a:t>
            </a:r>
            <a:endParaRPr lang="en-US" dirty="0"/>
          </a:p>
        </p:txBody>
      </p:sp>
      <p:pic>
        <p:nvPicPr>
          <p:cNvPr id="97282" name="Picture 2" descr="http://www.ied.edu.hk/biotech/eng/classrm/explain/heal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3867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6482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Pathogenic vs. Non-pathogenic </a:t>
            </a:r>
            <a:r>
              <a:rPr lang="en-US" b="1" i="1" dirty="0" err="1" smtClean="0"/>
              <a:t>E.coli</a:t>
            </a:r>
            <a:r>
              <a:rPr lang="en-US" b="1" i="1" dirty="0" smtClean="0"/>
              <a:t>.</a:t>
            </a:r>
          </a:p>
          <a:p>
            <a:r>
              <a:rPr lang="en-US" i="1" dirty="0" smtClean="0"/>
              <a:t>  </a:t>
            </a:r>
            <a:r>
              <a:rPr lang="en-US" dirty="0" smtClean="0"/>
              <a:t>Most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strains live commensally in the intestines of warm blooded animals.  These strains are </a:t>
            </a:r>
            <a:r>
              <a:rPr lang="en-US" b="1" dirty="0" smtClean="0">
                <a:solidFill>
                  <a:srgbClr val="FF0000"/>
                </a:solidFill>
              </a:rPr>
              <a:t>non-pathogenic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Non-pathogenic strains of </a:t>
            </a:r>
            <a:r>
              <a:rPr lang="en-US" b="1" i="1" dirty="0" err="1" smtClean="0"/>
              <a:t>E.coli</a:t>
            </a:r>
            <a:r>
              <a:rPr lang="en-US" b="1" i="1" dirty="0" smtClean="0"/>
              <a:t> </a:t>
            </a:r>
            <a:r>
              <a:rPr lang="en-US" b="1" dirty="0" smtClean="0"/>
              <a:t>strains are used in biotechnology research.</a:t>
            </a:r>
            <a:endParaRPr lang="en-US" b="1" i="1" dirty="0" smtClean="0"/>
          </a:p>
          <a:p>
            <a:r>
              <a:rPr lang="en-US" dirty="0" smtClean="0"/>
              <a:t> Some </a:t>
            </a:r>
            <a:r>
              <a:rPr lang="en-US" i="1" dirty="0" err="1" smtClean="0"/>
              <a:t>E.coli</a:t>
            </a:r>
            <a:r>
              <a:rPr lang="en-US" dirty="0" smtClean="0"/>
              <a:t> strains are </a:t>
            </a:r>
            <a:r>
              <a:rPr lang="en-US" b="1" dirty="0" smtClean="0">
                <a:solidFill>
                  <a:srgbClr val="FF0000"/>
                </a:solidFill>
              </a:rPr>
              <a:t>virulent</a:t>
            </a:r>
            <a:r>
              <a:rPr lang="en-US" dirty="0" smtClean="0"/>
              <a:t> and produce gastrointestinal disease. These strains are </a:t>
            </a:r>
            <a:r>
              <a:rPr lang="en-US" b="1" dirty="0" smtClean="0">
                <a:solidFill>
                  <a:srgbClr val="FF0000"/>
                </a:solidFill>
              </a:rPr>
              <a:t>pathogenic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img4.allvoices.com/thumbs/image/550/400/81283145-petri-d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365563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Causes of virulence</a:t>
            </a:r>
          </a:p>
          <a:p>
            <a:r>
              <a:rPr lang="en-US" b="1" dirty="0" smtClean="0"/>
              <a:t>  Toxicity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dirty="0" smtClean="0"/>
              <a:t>-  Ability to cause disease by a preformed toxin.  Toxin inhibits host cell function and kills host cell.</a:t>
            </a:r>
          </a:p>
          <a:p>
            <a:r>
              <a:rPr lang="en-US" b="1" dirty="0" smtClean="0"/>
              <a:t>  Invasiveness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dirty="0" smtClean="0"/>
              <a:t>-  Ability of organism to grow in host cell tissue in such large numbers that pathogen inhibits host cell activity.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</a:t>
            </a:r>
            <a:r>
              <a:rPr lang="en-US" b="1" i="1" dirty="0" err="1" smtClean="0"/>
              <a:t>E.coli</a:t>
            </a:r>
            <a:r>
              <a:rPr lang="en-US" dirty="0" smtClean="0"/>
              <a:t> </a:t>
            </a:r>
            <a:r>
              <a:rPr lang="en-US" b="1" dirty="0" smtClean="0"/>
              <a:t>virulence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Due to an </a:t>
            </a:r>
            <a:r>
              <a:rPr lang="en-US" b="1" dirty="0" err="1" smtClean="0"/>
              <a:t>enterotoxin</a:t>
            </a:r>
            <a:r>
              <a:rPr lang="en-US" dirty="0" smtClean="0"/>
              <a:t>, a type of </a:t>
            </a:r>
            <a:r>
              <a:rPr lang="en-US" b="1" dirty="0" err="1" smtClean="0"/>
              <a:t>exotoxin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enterotoxin</a:t>
            </a:r>
            <a:r>
              <a:rPr lang="en-US" dirty="0" smtClean="0"/>
              <a:t> is secreted by the bacteria and affects the cell membrane of intestinal cells.</a:t>
            </a:r>
          </a:p>
          <a:p>
            <a:r>
              <a:rPr lang="en-US" dirty="0" smtClean="0"/>
              <a:t>  It makes the host cell membrane more permeable to chloride ions.  As chloride enters the host cells, sodium and water leave the host cells.</a:t>
            </a:r>
          </a:p>
          <a:p>
            <a:r>
              <a:rPr lang="en-US" dirty="0" smtClean="0"/>
              <a:t>  This causes diarrhea and abdominal pain. </a:t>
            </a:r>
          </a:p>
          <a:p>
            <a:r>
              <a:rPr lang="en-US" dirty="0" smtClean="0"/>
              <a:t> Virulent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is acquired by eating contaminated food.</a:t>
            </a:r>
            <a:endParaRPr lang="en-US" dirty="0"/>
          </a:p>
        </p:txBody>
      </p:sp>
      <p:pic>
        <p:nvPicPr>
          <p:cNvPr id="90114" name="Picture 2" descr="http://1.bp.blogspot.com/-0jyilAODwtg/Tefc_VBY-XI/AAAAAAAAC8A/lNakwFVMKNU/s1600/16001141e.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Lecture:  Natural gene transfer and recombination.</a:t>
            </a:r>
          </a:p>
          <a:p>
            <a:pPr lvl="0"/>
            <a:r>
              <a:rPr lang="en-US" dirty="0" smtClean="0"/>
              <a:t>Whole class lecture:  Gene transfer in prokaryotic organisms.</a:t>
            </a:r>
            <a:r>
              <a:rPr lang="en-US" b="1" dirty="0" smtClean="0"/>
              <a:t> </a:t>
            </a:r>
          </a:p>
          <a:p>
            <a:pPr lvl="0"/>
            <a:r>
              <a:rPr lang="en-US" b="1" dirty="0" smtClean="0"/>
              <a:t>Pantomime of gene transfer</a:t>
            </a:r>
          </a:p>
          <a:p>
            <a:pPr lvl="0"/>
            <a:r>
              <a:rPr lang="en-US" b="1" dirty="0" smtClean="0"/>
              <a:t>Case Study:  Antibiotic resistance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Read each section of case study.  Respond to questions.</a:t>
            </a:r>
          </a:p>
          <a:p>
            <a:pPr lvl="0"/>
            <a:r>
              <a:rPr lang="en-US" dirty="0" smtClean="0"/>
              <a:t>In between each section of the case study, the whole class  will have a discussion to clarify any of your concerns.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Bacteria pass on their genetic material to the next generation asexually through binary fission.</a:t>
            </a:r>
          </a:p>
          <a:p>
            <a:r>
              <a:rPr lang="en-US" dirty="0" smtClean="0"/>
              <a:t>  Many bacteria, however, have the capacity to physically exchange genetic material with other bacteria.</a:t>
            </a:r>
          </a:p>
          <a:p>
            <a:r>
              <a:rPr lang="en-US" dirty="0" smtClean="0"/>
              <a:t>  There are 3 processes in which genetic material can be exchanged: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Transformation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Transduction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Conjugation</a:t>
            </a:r>
          </a:p>
          <a:p>
            <a:pPr marL="514350" indent="-514350"/>
            <a:r>
              <a:rPr lang="en-US" dirty="0" smtClean="0"/>
              <a:t>These 3 process are collectively referred to as </a:t>
            </a:r>
            <a:r>
              <a:rPr lang="en-US" b="1" dirty="0" smtClean="0">
                <a:solidFill>
                  <a:srgbClr val="FF0000"/>
                </a:solidFill>
              </a:rPr>
              <a:t>lateral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or horizontal gene transfer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0"/>
          </a:xfrm>
        </p:spPr>
        <p:txBody>
          <a:bodyPr/>
          <a:lstStyle/>
          <a:p>
            <a:r>
              <a:rPr lang="en-US" sz="2400" b="1" dirty="0" smtClean="0"/>
              <a:t>Lactic Acid and Acetic Acid Fermentation</a:t>
            </a:r>
          </a:p>
          <a:p>
            <a:r>
              <a:rPr lang="en-US" sz="2400" dirty="0" smtClean="0"/>
              <a:t>5,000 BC, milk curd to make cheese was made in Mesopotamia.</a:t>
            </a:r>
          </a:p>
          <a:p>
            <a:r>
              <a:rPr lang="en-US" sz="2400" dirty="0" smtClean="0"/>
              <a:t>By 4,000 BC, Chinese used fermentation to make yogurt, cheese, and vinegar.</a:t>
            </a:r>
          </a:p>
          <a:p>
            <a:endParaRPr lang="en-US" dirty="0"/>
          </a:p>
        </p:txBody>
      </p:sp>
      <p:pic>
        <p:nvPicPr>
          <p:cNvPr id="18434" name="Picture 2" descr="http://www.amazingclubs.com/images/Cheese_of_the_mon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29075"/>
            <a:ext cx="38862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Transformation 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Is a process by which free DNA is incorporated into a recipient cell and brings about genetic change.</a:t>
            </a:r>
            <a:endParaRPr lang="en-US" dirty="0"/>
          </a:p>
        </p:txBody>
      </p:sp>
      <p:pic>
        <p:nvPicPr>
          <p:cNvPr id="98306" name="Picture 2" descr="http://www.bio.davidson.edu/Courses/Molbio/MolStudents/spring2003/Siegenthaler/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05200"/>
            <a:ext cx="50673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Do you remember the Griffith experiment?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http://science.jburroughs.org/mbahe/BioA/starranimations/chapter8/videos_animations/griffith.html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0354" name="Picture 2" descr="http://www.glogster.com/media/2/10/24/1/102401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46482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181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Transformation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If a bacterial cell is </a:t>
            </a:r>
            <a:r>
              <a:rPr lang="en-US" dirty="0" err="1" smtClean="0"/>
              <a:t>lysed</a:t>
            </a:r>
            <a:r>
              <a:rPr lang="en-US" dirty="0" smtClean="0"/>
              <a:t>, the DNA pours out.</a:t>
            </a:r>
          </a:p>
          <a:p>
            <a:r>
              <a:rPr lang="en-US" dirty="0" smtClean="0"/>
              <a:t>  The bacterial chromosome then breaks apart into fragments with about 10 genes on them.</a:t>
            </a:r>
          </a:p>
          <a:p>
            <a:r>
              <a:rPr lang="en-US" dirty="0" smtClean="0"/>
              <a:t>  Other bacterial cells that are </a:t>
            </a:r>
            <a:r>
              <a:rPr lang="en-US" b="1" dirty="0" smtClean="0"/>
              <a:t>competent </a:t>
            </a:r>
            <a:r>
              <a:rPr lang="en-US" dirty="0" smtClean="0"/>
              <a:t>can take up the DNA from the environment.  Competency is genetically determined.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The DNA enters the cell and is escorted through the cytoplasm by competence specific proteins to prevent degradation.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DNA is then recombined (integrated) into the bacterial chromosome.</a:t>
            </a:r>
          </a:p>
          <a:p>
            <a:r>
              <a:rPr lang="en-US" dirty="0" smtClean="0">
                <a:hlinkClick r:id="rId2"/>
              </a:rPr>
              <a:t>http://highered.mcgraw-hill.com/sites/0072556781/student_view0/chapter13/animation_quiz_1.html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102402" name="Picture 2" descr="http://schoolworkhelper.net/wp-content/uploads/2010/11/trans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733800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Transformation in Biotechnology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In biotechnology procedures, the term transformation has a slightly different meaning.</a:t>
            </a:r>
          </a:p>
          <a:p>
            <a:r>
              <a:rPr lang="en-US" b="1" dirty="0" smtClean="0"/>
              <a:t>  </a:t>
            </a:r>
            <a:r>
              <a:rPr lang="en-US" i="1" dirty="0" err="1" smtClean="0"/>
              <a:t>E.coli</a:t>
            </a:r>
            <a:r>
              <a:rPr lang="en-US" dirty="0" smtClean="0"/>
              <a:t> are poorly transformed under natural conditions.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If you treat the organism with calcium ions and chill it, it becomes easily transformed.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Transformation of this organism generally occurs in the plasmid.</a:t>
            </a:r>
            <a:endParaRPr lang="en-US" b="1" dirty="0"/>
          </a:p>
        </p:txBody>
      </p:sp>
      <p:pic>
        <p:nvPicPr>
          <p:cNvPr id="101378" name="Picture 2" descr="http://www.pc.maricopa.edu/Biology/rcotter/Title%205%20Files/GeneticsLB/trans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4114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971800" cy="4495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Transduction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DNA is transferred from cell to cell by a virus.  Virus can transfer host cell DNA along with its own genetic material.</a:t>
            </a:r>
            <a:endParaRPr lang="en-US" b="1" dirty="0"/>
          </a:p>
        </p:txBody>
      </p:sp>
      <p:pic>
        <p:nvPicPr>
          <p:cNvPr id="103428" name="Picture 4" descr="http://academic.pgcc.edu/~kroberts/Lecture/Chapter%207/07-31_Transduc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6248400" cy="450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 In transduction, any gene on a donor bacterial chromosome can be transferred to a recipient.</a:t>
            </a:r>
          </a:p>
          <a:p>
            <a:r>
              <a:rPr lang="en-US" dirty="0" smtClean="0"/>
              <a:t> A phage (virus for bacteria) enters the host cell and during a </a:t>
            </a:r>
            <a:r>
              <a:rPr lang="en-US" dirty="0" err="1" smtClean="0"/>
              <a:t>lytic</a:t>
            </a:r>
            <a:r>
              <a:rPr lang="en-US" dirty="0" smtClean="0"/>
              <a:t> infection enzymes responsible for packaging viral DNA sometimes package the host DNA accidentally.</a:t>
            </a:r>
          </a:p>
          <a:p>
            <a:r>
              <a:rPr lang="en-US" dirty="0" smtClean="0"/>
              <a:t>  The resulting virus with a piece of the donor DNA is called a </a:t>
            </a:r>
            <a:r>
              <a:rPr lang="en-US" b="1" dirty="0" err="1" smtClean="0"/>
              <a:t>transducing</a:t>
            </a:r>
            <a:r>
              <a:rPr lang="en-US" b="1" dirty="0" smtClean="0"/>
              <a:t> particle.</a:t>
            </a:r>
          </a:p>
          <a:p>
            <a:r>
              <a:rPr lang="en-US" dirty="0" smtClean="0"/>
              <a:t>  This </a:t>
            </a:r>
            <a:r>
              <a:rPr lang="en-US" dirty="0" err="1" smtClean="0"/>
              <a:t>transducing</a:t>
            </a:r>
            <a:r>
              <a:rPr lang="en-US" dirty="0" smtClean="0"/>
              <a:t> particle cannot go on to cause infection in a new cell.  The DNA released is incorporated into a recipient bacterial cell chromosome. </a:t>
            </a:r>
          </a:p>
          <a:p>
            <a:r>
              <a:rPr lang="en-US" dirty="0" smtClean="0">
                <a:hlinkClick r:id="rId2"/>
              </a:rPr>
              <a:t>http://highered.mcgraw-hill.com/sites/0072556781/student_view0/chapter13/animation_quiz_2.html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 Transduction</a:t>
            </a:r>
            <a:endParaRPr lang="en-US" dirty="0"/>
          </a:p>
        </p:txBody>
      </p:sp>
      <p:pic>
        <p:nvPicPr>
          <p:cNvPr id="104450" name="Picture 2" descr="http://www.bio.miami.edu/dana/pix/specialized_trans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Plasmids revisited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Before we learn conjugation, let’s review plasmids.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Plasmids: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Are genetic elements that replicate independently of the host chromosome.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Are unessential, do not control vital cell functions.</a:t>
            </a:r>
          </a:p>
          <a:p>
            <a:r>
              <a:rPr lang="en-US" dirty="0" smtClean="0"/>
              <a:t> Are double stranded, mostly circular (some linear), structures with fewer genes than the bacterial chromosome.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Of different types may be present in a cell and numbers of these types can vary.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Called </a:t>
            </a:r>
            <a:r>
              <a:rPr lang="en-US" b="1" dirty="0" err="1" smtClean="0"/>
              <a:t>episomes</a:t>
            </a:r>
            <a:r>
              <a:rPr lang="en-US" dirty="0" smtClean="0"/>
              <a:t> can integrate into the bacterial chromosome.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562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  </a:t>
            </a:r>
            <a:r>
              <a:rPr lang="en-US" b="1" u="sng" dirty="0" smtClean="0"/>
              <a:t>Types of plasmids</a:t>
            </a:r>
          </a:p>
          <a:p>
            <a:r>
              <a:rPr lang="en-US" b="1" dirty="0" smtClean="0"/>
              <a:t>F (fertility) plasmid -</a:t>
            </a:r>
            <a:r>
              <a:rPr lang="en-US" dirty="0" smtClean="0"/>
              <a:t>  most studied, results in the expression of </a:t>
            </a:r>
            <a:r>
              <a:rPr lang="en-US" b="1" dirty="0" smtClean="0"/>
              <a:t>sex </a:t>
            </a:r>
            <a:r>
              <a:rPr lang="en-US" b="1" dirty="0" err="1" smtClean="0"/>
              <a:t>pili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R (resistance) plasmids </a:t>
            </a:r>
            <a:r>
              <a:rPr lang="en-US" dirty="0" smtClean="0"/>
              <a:t>- contain genes that can build a resistance against antibiotics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Col plasmids - </a:t>
            </a:r>
            <a:r>
              <a:rPr lang="en-US" dirty="0" smtClean="0"/>
              <a:t>which contain genes that code for </a:t>
            </a:r>
            <a:r>
              <a:rPr lang="en-US" dirty="0" err="1" smtClean="0"/>
              <a:t>bacteriocins</a:t>
            </a:r>
            <a:r>
              <a:rPr lang="en-US" dirty="0" smtClean="0"/>
              <a:t> that can kill other bacteria. </a:t>
            </a:r>
          </a:p>
          <a:p>
            <a:endParaRPr lang="en-US" dirty="0" smtClean="0"/>
          </a:p>
          <a:p>
            <a:r>
              <a:rPr lang="en-US" b="1" dirty="0" err="1" smtClean="0"/>
              <a:t>Degradative</a:t>
            </a:r>
            <a:r>
              <a:rPr lang="en-US" b="1" dirty="0" smtClean="0"/>
              <a:t> plasmids</a:t>
            </a:r>
            <a:r>
              <a:rPr lang="en-US" dirty="0" smtClean="0"/>
              <a:t>, which enable the digestion of unusual substances.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Virulence plasmids</a:t>
            </a:r>
            <a:r>
              <a:rPr lang="en-US" dirty="0" smtClean="0"/>
              <a:t>-  which turn the bacterium into a pathogen.</a:t>
            </a:r>
            <a:endParaRPr lang="en-US" b="1" dirty="0"/>
          </a:p>
        </p:txBody>
      </p:sp>
      <p:pic>
        <p:nvPicPr>
          <p:cNvPr id="106498" name="Picture 2" descr="http://t2.gstatic.com/images?q=tbn:ANd9GcSpLKXmDrF9DWffJNeEbe_6hLJglfH_a9n0IFMQTSuhdGqIi5nmYG__PI1-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434" y="2819399"/>
            <a:ext cx="3368966" cy="3179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Transfer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Conjugation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Is a process of genetic transfer that involves cell to cell contact.</a:t>
            </a:r>
          </a:p>
          <a:p>
            <a:r>
              <a:rPr lang="en-US" dirty="0" smtClean="0"/>
              <a:t>  A </a:t>
            </a:r>
            <a:r>
              <a:rPr lang="en-US" b="1" dirty="0" smtClean="0"/>
              <a:t>conjugative plasmid </a:t>
            </a:r>
            <a:r>
              <a:rPr lang="en-US" dirty="0" smtClean="0"/>
              <a:t>uses this process to transfer a copy of itself to a new host.</a:t>
            </a:r>
          </a:p>
          <a:p>
            <a:r>
              <a:rPr lang="en-US" dirty="0" smtClean="0"/>
              <a:t>  The process involves a donor cell and a recipient cell.</a:t>
            </a:r>
            <a:endParaRPr lang="en-US" dirty="0"/>
          </a:p>
        </p:txBody>
      </p:sp>
      <p:pic>
        <p:nvPicPr>
          <p:cNvPr id="108546" name="Picture 2" descr="https://encrypted-tbn1.google.com/images?q=tbn:ANd9GcT8RqFSqrfH9qMJ68esf290uMX4ZiltT1govEsDwVOlm3DCpV0k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3657</TotalTime>
  <Words>7864</Words>
  <Application>Microsoft Macintosh PowerPoint</Application>
  <PresentationFormat>On-screen Show (4:3)</PresentationFormat>
  <Paragraphs>883</Paragraphs>
  <Slides>152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Median</vt:lpstr>
      <vt:lpstr>Unit 1 </vt:lpstr>
      <vt:lpstr>Definition Biotechnology</vt:lpstr>
      <vt:lpstr>Biotechnology</vt:lpstr>
      <vt:lpstr>Lesson 1</vt:lpstr>
      <vt:lpstr>History of Biotechnology</vt:lpstr>
      <vt:lpstr>Classical biotechnology</vt:lpstr>
      <vt:lpstr>Fermentation</vt:lpstr>
      <vt:lpstr>Fermentation</vt:lpstr>
      <vt:lpstr>Fermentation</vt:lpstr>
      <vt:lpstr>Fermentation</vt:lpstr>
      <vt:lpstr>Selective Breeding</vt:lpstr>
      <vt:lpstr>Selective Breeding</vt:lpstr>
      <vt:lpstr>Selective Breeding</vt:lpstr>
      <vt:lpstr>Modern Biotechnology</vt:lpstr>
      <vt:lpstr>Modern Biotechnology</vt:lpstr>
      <vt:lpstr>Modern Biotechnology</vt:lpstr>
      <vt:lpstr>Discussion questions</vt:lpstr>
      <vt:lpstr>Biotechnology – A science of many disciplines</vt:lpstr>
      <vt:lpstr>Biotechnology – A science of many disciplines.</vt:lpstr>
      <vt:lpstr>Biotechnology- A science of many disciplines</vt:lpstr>
      <vt:lpstr>Biotechnology – A science of many disciplines</vt:lpstr>
      <vt:lpstr>Ethics in Biotechnology</vt:lpstr>
      <vt:lpstr>Ethics in Biotechnology</vt:lpstr>
      <vt:lpstr>Ethics in Biology</vt:lpstr>
      <vt:lpstr>Discussion questions</vt:lpstr>
      <vt:lpstr>Create a Concept Map</vt:lpstr>
      <vt:lpstr>Lesson 2</vt:lpstr>
      <vt:lpstr>Lesson 2 – Work Groups Term 1</vt:lpstr>
      <vt:lpstr>A Framework for Ethical Decisions</vt:lpstr>
      <vt:lpstr>A Framework for Ethical Decisions</vt:lpstr>
      <vt:lpstr>A Framework for Ethical Decisions</vt:lpstr>
      <vt:lpstr>A Framework for Ethical Decisions</vt:lpstr>
      <vt:lpstr>A Framework for Ethical Decisions</vt:lpstr>
      <vt:lpstr>Lesson 3</vt:lpstr>
      <vt:lpstr>Microbial Biotechnology</vt:lpstr>
      <vt:lpstr>Agricultural Biotechnology</vt:lpstr>
      <vt:lpstr>Animal Biotechnology</vt:lpstr>
      <vt:lpstr>Forensic Biotechnology</vt:lpstr>
      <vt:lpstr>Bioremediation</vt:lpstr>
      <vt:lpstr>Marine Biotechnology</vt:lpstr>
      <vt:lpstr>Medical Biotechnology</vt:lpstr>
      <vt:lpstr>Lesson 4</vt:lpstr>
      <vt:lpstr>Microbial evolution</vt:lpstr>
      <vt:lpstr>Lesson 4</vt:lpstr>
      <vt:lpstr>Species Concept - Microbiology</vt:lpstr>
      <vt:lpstr>Species Concept-  Microbiology</vt:lpstr>
      <vt:lpstr>Species Concept - Microbiology</vt:lpstr>
      <vt:lpstr>Species Concept- Microbiology</vt:lpstr>
      <vt:lpstr>Evolutionary Tree - Microbiology</vt:lpstr>
      <vt:lpstr>Three Domains - Microbiology</vt:lpstr>
      <vt:lpstr>Three Domains - Microbiology</vt:lpstr>
      <vt:lpstr>Three Domains - Microbiology</vt:lpstr>
      <vt:lpstr>Phenotypic Classification-Bacteria</vt:lpstr>
      <vt:lpstr>Phenotypic Classification-Bacteria</vt:lpstr>
      <vt:lpstr>Phenotypic Classification- Bacteria</vt:lpstr>
      <vt:lpstr>Phenotypic Classification - Bacteria</vt:lpstr>
      <vt:lpstr>Phenotypic Classification- Bacteria</vt:lpstr>
      <vt:lpstr>Phenotypic Classification-Bacteria</vt:lpstr>
      <vt:lpstr>Phenotypic Classification -Bacteria</vt:lpstr>
      <vt:lpstr>Phenotypic Classification-Bacteria</vt:lpstr>
      <vt:lpstr>Phenotypic classification</vt:lpstr>
      <vt:lpstr>Phenotypic Classification-Bacteria</vt:lpstr>
      <vt:lpstr>Phenotypic Classification-Bacteria</vt:lpstr>
      <vt:lpstr>Phenotypic Classification-Bacteria</vt:lpstr>
      <vt:lpstr>Phenotypic Classification-Bacteria</vt:lpstr>
      <vt:lpstr>Phenotypic Classification-Bacteria</vt:lpstr>
      <vt:lpstr>Phenotypic Classification</vt:lpstr>
      <vt:lpstr>Phenotypic Classification- Bacteria</vt:lpstr>
      <vt:lpstr>Phenotypic Classification-Bacteria</vt:lpstr>
      <vt:lpstr>Phenotypic Classification-Bacteria</vt:lpstr>
      <vt:lpstr>Phenotypic Classification</vt:lpstr>
      <vt:lpstr>Lesson 5</vt:lpstr>
      <vt:lpstr>Prokaryotic structure</vt:lpstr>
      <vt:lpstr>Prokaryotic Structure</vt:lpstr>
      <vt:lpstr>Prokaryotic Structure</vt:lpstr>
      <vt:lpstr>Prokaryotic Structure</vt:lpstr>
      <vt:lpstr>Lesson 6</vt:lpstr>
      <vt:lpstr>Lab</vt:lpstr>
      <vt:lpstr>Lesson 7</vt:lpstr>
      <vt:lpstr>E.coli</vt:lpstr>
      <vt:lpstr>E. coli</vt:lpstr>
      <vt:lpstr>E.coli</vt:lpstr>
      <vt:lpstr>E.coli</vt:lpstr>
      <vt:lpstr>E.coli</vt:lpstr>
      <vt:lpstr>E. coli</vt:lpstr>
      <vt:lpstr>E. coli</vt:lpstr>
      <vt:lpstr>E. coli</vt:lpstr>
      <vt:lpstr>Lesson 8</vt:lpstr>
      <vt:lpstr>Gene Transfer and Recombination</vt:lpstr>
      <vt:lpstr>Gene Transfer and Recombination</vt:lpstr>
      <vt:lpstr> 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Gene Transfer and Recombination</vt:lpstr>
      <vt:lpstr>Think-Pair-Share</vt:lpstr>
      <vt:lpstr>Gene Transfer and Recombination</vt:lpstr>
      <vt:lpstr>Lesson 9</vt:lpstr>
      <vt:lpstr>Products Microbial Biotechnology</vt:lpstr>
      <vt:lpstr>Products Microbial Biotechnology</vt:lpstr>
      <vt:lpstr>Products Microbial Biotechnology</vt:lpstr>
      <vt:lpstr>Products Microbial Biotechnology</vt:lpstr>
      <vt:lpstr>Products Microbial Technology</vt:lpstr>
      <vt:lpstr>Lesson 10</vt:lpstr>
      <vt:lpstr>Lesson 10 Eukaryotic Cells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Review</vt:lpstr>
      <vt:lpstr>Microbial Eukaryotic Cells</vt:lpstr>
      <vt:lpstr>Microbial Eukaryotic Cells</vt:lpstr>
      <vt:lpstr>Microbial Eukaryotic Cells</vt:lpstr>
      <vt:lpstr>Microbial Eukaryotic Cells</vt:lpstr>
      <vt:lpstr>Microbial Eukaryotic Cells</vt:lpstr>
      <vt:lpstr>Review</vt:lpstr>
      <vt:lpstr>Biology of Fungi</vt:lpstr>
      <vt:lpstr>Microbial Eukaryotic Cells</vt:lpstr>
      <vt:lpstr>Microbial Eukaryotic Cells</vt:lpstr>
      <vt:lpstr>Lesson 11</vt:lpstr>
      <vt:lpstr>Lesson 12</vt:lpstr>
      <vt:lpstr>Viruses</vt:lpstr>
      <vt:lpstr>Viruses - Genomes</vt:lpstr>
      <vt:lpstr>Viruses - Structure</vt:lpstr>
      <vt:lpstr>Viruses - Structure</vt:lpstr>
      <vt:lpstr>Viruses - Replication</vt:lpstr>
      <vt:lpstr>Viruses - Replication</vt:lpstr>
      <vt:lpstr>Viruses - Replication</vt:lpstr>
      <vt:lpstr>Viruses</vt:lpstr>
      <vt:lpstr>Viruses - Replication</vt:lpstr>
      <vt:lpstr>Viruses - Replication</vt:lpstr>
      <vt:lpstr>Viruses - Replication</vt:lpstr>
      <vt:lpstr>Viruses - Replication</vt:lpstr>
      <vt:lpstr>Viruses – Replication </vt:lpstr>
      <vt:lpstr>Viruses - Replication</vt:lpstr>
      <vt:lpstr>Viruses</vt:lpstr>
      <vt:lpstr>Viruses - Vector</vt:lpstr>
      <vt:lpstr>Viruses - Vector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JPriest</dc:creator>
  <cp:lastModifiedBy>James Dixon</cp:lastModifiedBy>
  <cp:revision>431</cp:revision>
  <dcterms:created xsi:type="dcterms:W3CDTF">2012-07-29T13:42:40Z</dcterms:created>
  <dcterms:modified xsi:type="dcterms:W3CDTF">2013-08-25T14:53:06Z</dcterms:modified>
</cp:coreProperties>
</file>