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8" r:id="rId3"/>
    <p:sldId id="30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9" r:id="rId13"/>
    <p:sldId id="270" r:id="rId14"/>
    <p:sldId id="271" r:id="rId15"/>
    <p:sldId id="292" r:id="rId16"/>
    <p:sldId id="310" r:id="rId17"/>
    <p:sldId id="311" r:id="rId18"/>
    <p:sldId id="313" r:id="rId19"/>
    <p:sldId id="267" r:id="rId20"/>
    <p:sldId id="268" r:id="rId21"/>
    <p:sldId id="273" r:id="rId22"/>
    <p:sldId id="288" r:id="rId23"/>
    <p:sldId id="283" r:id="rId24"/>
    <p:sldId id="286" r:id="rId25"/>
    <p:sldId id="289" r:id="rId26"/>
    <p:sldId id="291" r:id="rId27"/>
    <p:sldId id="315" r:id="rId28"/>
    <p:sldId id="316" r:id="rId29"/>
    <p:sldId id="314" r:id="rId30"/>
    <p:sldId id="293" r:id="rId31"/>
    <p:sldId id="295" r:id="rId32"/>
    <p:sldId id="294" r:id="rId33"/>
    <p:sldId id="296" r:id="rId34"/>
    <p:sldId id="298" r:id="rId35"/>
    <p:sldId id="297" r:id="rId36"/>
    <p:sldId id="321" r:id="rId37"/>
    <p:sldId id="325" r:id="rId38"/>
    <p:sldId id="300" r:id="rId39"/>
    <p:sldId id="303" r:id="rId40"/>
    <p:sldId id="318" r:id="rId41"/>
    <p:sldId id="317" r:id="rId42"/>
    <p:sldId id="306" r:id="rId43"/>
    <p:sldId id="307" r:id="rId44"/>
    <p:sldId id="319" r:id="rId45"/>
    <p:sldId id="327" r:id="rId46"/>
    <p:sldId id="320" r:id="rId47"/>
    <p:sldId id="322" r:id="rId48"/>
    <p:sldId id="324" r:id="rId49"/>
    <p:sldId id="301" r:id="rId50"/>
    <p:sldId id="326" r:id="rId51"/>
    <p:sldId id="302" r:id="rId52"/>
    <p:sldId id="29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4660"/>
  </p:normalViewPr>
  <p:slideViewPr>
    <p:cSldViewPr>
      <p:cViewPr varScale="1">
        <p:scale>
          <a:sx n="42" d="100"/>
          <a:sy n="42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7A2E5F-5F9F-4AAF-9CE3-783460537DA2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31FCC5-086E-4EBC-A1D1-9131FED9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FC300B-6662-49A9-87CC-0950D05CF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994B3-A47F-4194-A61C-CABACA06F8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FB8AA-1FF7-4579-99D4-2D48CF95DE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84957-E465-491E-960B-58BEE63178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A0B336-765C-4843-9B60-92C64BF416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5670-68DA-49AB-A502-5D231BAE78A0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4239-A3E4-492D-BFE7-2AA6934F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FE8D-6AAF-4D61-89E0-0D3D63FA3523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33F4-6A1C-48BE-8BBE-9C80B46D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5A7C-24D6-451B-BCAF-2B21ECC825C2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B831-E877-43D4-BD4B-7DE15237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704D-7991-45ED-AA1F-013B948C1BCF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3699-3934-4359-867D-79D908BB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BDC4-0E48-4F1A-8A16-058AB6113C8E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D3B1-677C-456F-A6EA-2F65C983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80A5-A2EE-4E60-9242-7471699EA5DF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FE95-DDB4-4AF4-9188-CB631E28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5CD0-BE4F-4D1A-B876-79D600588BF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FB1-5EC2-482A-BBE6-AF7A2C77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B89D-7D19-4C50-83EA-27DD40A5583B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E6F1-B34E-4395-9115-AAAB6910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85BA-50F7-4C98-8DED-C35F53681DEB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752F-30A1-44AB-8384-4A57B753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A633-CB12-4401-B171-BF7EA657D1A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5761-CF22-4BA8-8761-76240EEC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6C19-D3FD-4205-A0A4-C5C1848C72F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0E96-1D2A-4208-B30E-C8EEEA259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631D1-DA2A-4FB5-A268-2A13294F82D5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9AD9-53F1-43E1-ADC5-9104A5C3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Modeling </a:t>
            </a:r>
            <a:r>
              <a:rPr lang="en-US" sz="3600" dirty="0" err="1" smtClean="0"/>
              <a:t>Metacommunities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 A comparison of </a:t>
            </a:r>
            <a:r>
              <a:rPr lang="en-US" sz="3600" dirty="0" smtClean="0"/>
              <a:t>Markov matrix models and </a:t>
            </a:r>
            <a:r>
              <a:rPr lang="en-US" sz="3600" dirty="0" smtClean="0"/>
              <a:t>agent-based </a:t>
            </a:r>
            <a:r>
              <a:rPr lang="en-US" sz="3600" dirty="0" smtClean="0"/>
              <a:t>models </a:t>
            </a:r>
            <a:r>
              <a:rPr lang="en-US" sz="3600" dirty="0" smtClean="0"/>
              <a:t>with empirical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21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Edmund M. Hart and Nicholas J.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Gotelli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Biology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Vermont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953000"/>
          <a:ext cx="145796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42" name="Picture 2" descr="C:\Users\gotelliadmin\Documents\Competition_Colonization_IBM\testRuns\habit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" name="Picture 2"/>
          <p:cNvPicPr>
            <a:picLocks noChangeAspect="1" noChangeArrowheads="1"/>
          </p:cNvPicPr>
          <p:nvPr/>
        </p:nvPicPr>
        <p:blipFill>
          <a:blip r:embed="rId4"/>
          <a:srcRect r="11377" b="16179"/>
          <a:stretch>
            <a:fillRect/>
          </a:stretch>
        </p:blipFill>
        <p:spPr bwMode="auto">
          <a:xfrm>
            <a:off x="7010400" y="4572000"/>
            <a:ext cx="11382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in spatially </a:t>
            </a:r>
            <a:r>
              <a:rPr lang="en-US" dirty="0" err="1" smtClean="0"/>
              <a:t>heterogenous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Species sorting</a:t>
            </a:r>
          </a:p>
          <a:p>
            <a:pPr lvl="2"/>
            <a:r>
              <a:rPr lang="en-US" sz="2000" dirty="0" smtClean="0"/>
              <a:t>Local dynamics on a different time scale than regional colonization events</a:t>
            </a:r>
          </a:p>
          <a:p>
            <a:pPr lvl="2"/>
            <a:r>
              <a:rPr lang="en-US" sz="2000" dirty="0" smtClean="0"/>
              <a:t>Similar to classical niche-theory, communities are stable and colonization not so frequent that species persist in sinks</a:t>
            </a:r>
          </a:p>
          <a:p>
            <a:pPr lvl="1"/>
            <a:r>
              <a:rPr lang="en-US" dirty="0" smtClean="0"/>
              <a:t>Mass effects</a:t>
            </a:r>
          </a:p>
          <a:p>
            <a:pPr lvl="2"/>
            <a:r>
              <a:rPr lang="en-US" sz="2000" dirty="0" smtClean="0"/>
              <a:t>A multi-species source sink model, local and regional dynamics on similar time scales</a:t>
            </a:r>
          </a:p>
          <a:p>
            <a:pPr lvl="2"/>
            <a:r>
              <a:rPr lang="en-US" sz="2000" dirty="0" smtClean="0"/>
              <a:t>Asymmetric dispersal  from spatial storage effects enhances local birth rates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Can we model </a:t>
            </a:r>
            <a:r>
              <a:rPr lang="en-US" dirty="0" err="1" smtClean="0"/>
              <a:t>metacommunity</a:t>
            </a:r>
            <a:r>
              <a:rPr lang="en-US" dirty="0" smtClean="0"/>
              <a:t> structure using community assembly rules?</a:t>
            </a:r>
            <a:endParaRPr lang="en-US" dirty="0"/>
          </a:p>
        </p:txBody>
      </p:sp>
      <p:pic>
        <p:nvPicPr>
          <p:cNvPr id="41986" name="Picture 2" descr="http://www.boyceequipment.com/pictures/2_5_ton_brake_assemb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730187" cy="2989479"/>
          </a:xfrm>
          <a:prstGeom prst="rect">
            <a:avLst/>
          </a:prstGeom>
          <a:noFill/>
        </p:spPr>
      </p:pic>
      <p:pic>
        <p:nvPicPr>
          <p:cNvPr id="4" name="Picture 2" descr="http://www.poptower.com/images/db/5548/450/500/make-me-a-supermod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57600" cy="256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stCxn id="3" idx="5"/>
            <a:endCxn id="4" idx="0"/>
          </p:cNvCxnSpPr>
          <p:nvPr/>
        </p:nvCxnSpPr>
        <p:spPr>
          <a:xfrm rot="16200000" flipH="1">
            <a:off x="5946776" y="3203575"/>
            <a:ext cx="1039812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5" idx="0"/>
          </p:cNvCxnSpPr>
          <p:nvPr/>
        </p:nvCxnSpPr>
        <p:spPr>
          <a:xfrm rot="5400000">
            <a:off x="2957513" y="3089275"/>
            <a:ext cx="1039812" cy="1163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4" idx="2"/>
          </p:cNvCxnSpPr>
          <p:nvPr/>
        </p:nvCxnSpPr>
        <p:spPr>
          <a:xfrm>
            <a:off x="4267200" y="4876800"/>
            <a:ext cx="1295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2286000"/>
            <a:ext cx="2328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</a:rPr>
              <a:t>Top Predator</a:t>
            </a: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581400" y="5638800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Calibri" pitchFamily="34" charset="0"/>
              </a:rPr>
              <a:t>Competing 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Metacommunity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Combinations</a:t>
            </a:r>
            <a:endParaRPr lang="en-US" dirty="0"/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581400" y="1752600"/>
            <a:ext cx="190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3600">
                <a:latin typeface="Calibri" pitchFamily="34" charset="0"/>
              </a:rPr>
              <a:t>Ѳ</a:t>
            </a:r>
            <a:endParaRPr lang="en-US" sz="3600">
              <a:latin typeface="Calibri" pitchFamily="34" charset="0"/>
            </a:endParaRP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1</a:t>
            </a: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2</a:t>
            </a:r>
          </a:p>
          <a:p>
            <a:r>
              <a:rPr lang="en-US" sz="3600">
                <a:latin typeface="Calibri" pitchFamily="34" charset="0"/>
              </a:rPr>
              <a:t>P</a:t>
            </a: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1</a:t>
            </a:r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2</a:t>
            </a: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1</a:t>
            </a:r>
            <a:r>
              <a:rPr lang="en-US" sz="3600">
                <a:latin typeface="Calibri" pitchFamily="34" charset="0"/>
              </a:rPr>
              <a:t>P</a:t>
            </a: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2</a:t>
            </a:r>
            <a:r>
              <a:rPr lang="en-US" sz="3600">
                <a:latin typeface="Calibri" pitchFamily="34" charset="0"/>
              </a:rPr>
              <a:t>P</a:t>
            </a:r>
          </a:p>
          <a:p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1</a:t>
            </a:r>
            <a:r>
              <a:rPr lang="en-US" sz="3600">
                <a:latin typeface="Calibri" pitchFamily="34" charset="0"/>
              </a:rPr>
              <a:t>N</a:t>
            </a:r>
            <a:r>
              <a:rPr lang="en-US" sz="3600" baseline="-25000">
                <a:latin typeface="Calibri" pitchFamily="34" charset="0"/>
              </a:rPr>
              <a:t>2</a:t>
            </a:r>
            <a:r>
              <a:rPr lang="en-US" sz="3600">
                <a:latin typeface="Calibri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00400"/>
          <a:ext cx="5715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10800000">
            <a:off x="7543800" y="2971800"/>
            <a:ext cx="914400" cy="3581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 r="11377" b="16179"/>
          <a:stretch>
            <a:fillRect/>
          </a:stretch>
        </p:blipFill>
        <p:spPr bwMode="auto">
          <a:xfrm>
            <a:off x="1" y="609600"/>
            <a:ext cx="2819400" cy="52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2" y="838200"/>
            <a:ext cx="2714648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59038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Species occurrence records for tree hole #2 recorded biweekly from  1978-2003(!)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 r="490" b="22951"/>
          <a:stretch>
            <a:fillRect/>
          </a:stretch>
        </p:blipFill>
        <p:spPr bwMode="auto">
          <a:xfrm>
            <a:off x="3124200" y="2590800"/>
            <a:ext cx="2895600" cy="19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2438400"/>
            <a:ext cx="16002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P</a:t>
            </a:r>
          </a:p>
        </p:txBody>
      </p:sp>
      <p:sp>
        <p:nvSpPr>
          <p:cNvPr id="3" name="Oval 2"/>
          <p:cNvSpPr/>
          <p:nvPr/>
        </p:nvSpPr>
        <p:spPr>
          <a:xfrm>
            <a:off x="57150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</a:rPr>
              <a:t>N</a:t>
            </a:r>
            <a:r>
              <a:rPr lang="en-US" sz="4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</a:rPr>
              <a:t>N</a:t>
            </a:r>
            <a:r>
              <a:rPr lang="en-US" sz="4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" name="Straight Arrow Connector 4"/>
          <p:cNvCxnSpPr>
            <a:stCxn id="2" idx="5"/>
            <a:endCxn id="3" idx="0"/>
          </p:cNvCxnSpPr>
          <p:nvPr/>
        </p:nvCxnSpPr>
        <p:spPr>
          <a:xfrm rot="16200000" flipH="1">
            <a:off x="5098303" y="3231402"/>
            <a:ext cx="1494351" cy="133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703746" y="3239854"/>
            <a:ext cx="1494351" cy="1567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6"/>
            <a:endCxn id="3" idx="2"/>
          </p:cNvCxnSpPr>
          <p:nvPr/>
        </p:nvCxnSpPr>
        <p:spPr>
          <a:xfrm>
            <a:off x="3276600" y="5067300"/>
            <a:ext cx="2438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pic>
        <p:nvPicPr>
          <p:cNvPr id="86018" name="Picture 2" descr="http://edis.ifas.ufl.edu/LyraEDISServlet?command=getScreenImage&amp;oid=3647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1400175" cy="1066800"/>
          </a:xfrm>
          <a:prstGeom prst="rect">
            <a:avLst/>
          </a:prstGeom>
          <a:noFill/>
        </p:spPr>
      </p:pic>
      <p:pic>
        <p:nvPicPr>
          <p:cNvPr id="86020" name="Picture 4" descr="http://fmel.ifas.ufl.edu/key/images/genus/ochlerotatus/triseriatus/trislarv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1423731" cy="1489320"/>
          </a:xfrm>
          <a:prstGeom prst="rect">
            <a:avLst/>
          </a:prstGeom>
          <a:noFill/>
        </p:spPr>
      </p:pic>
      <p:pic>
        <p:nvPicPr>
          <p:cNvPr id="86022" name="Picture 6" descr="Toxorhynchites rutilus lar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219200"/>
            <a:ext cx="2133600" cy="10972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9000" y="76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Toxorhynchites</a:t>
            </a:r>
            <a:r>
              <a:rPr lang="en-US" i="1" dirty="0" smtClean="0"/>
              <a:t> </a:t>
            </a:r>
            <a:r>
              <a:rPr lang="en-US" i="1" dirty="0" err="1" smtClean="0"/>
              <a:t>ru</a:t>
            </a:r>
            <a:r>
              <a:rPr lang="en-US" i="1" dirty="0" err="1" smtClean="0"/>
              <a:t>tilus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Ochlerotatus</a:t>
            </a:r>
            <a:r>
              <a:rPr lang="en-US" i="1" dirty="0" smtClean="0"/>
              <a:t> </a:t>
            </a:r>
            <a:r>
              <a:rPr lang="en-US" i="1" dirty="0" err="1" smtClean="0"/>
              <a:t>triseriatus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models</a:t>
            </a:r>
            <a:endParaRPr lang="en-US" dirty="0"/>
          </a:p>
        </p:txBody>
      </p:sp>
      <p:pic>
        <p:nvPicPr>
          <p:cNvPr id="60418" name="Picture 2" descr="http://probability.infarom.ro/mar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2209800" cy="2743201"/>
          </a:xfrm>
          <a:prstGeom prst="rect">
            <a:avLst/>
          </a:prstGeom>
          <a:noFill/>
        </p:spPr>
      </p:pic>
      <p:pic>
        <p:nvPicPr>
          <p:cNvPr id="60420" name="Picture 4" descr="http://www.metapedia.com/wiki/images/Matr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34000" y="1295400"/>
          <a:ext cx="1066800" cy="4089400"/>
        </p:xfrm>
        <a:graphic>
          <a:graphicData uri="http://schemas.openxmlformats.org/presentationml/2006/ole">
            <p:oleObj spid="_x0000_s39938" name="Equation" r:id="rId4" imgW="304560" imgH="1168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0" y="1295400"/>
          <a:ext cx="4652963" cy="4038600"/>
        </p:xfrm>
        <a:graphic>
          <a:graphicData uri="http://schemas.openxmlformats.org/presentationml/2006/ole">
            <p:oleObj spid="_x0000_s39939" name="Equation" r:id="rId5" imgW="1346040" imgH="1168200" progId="Equation.3">
              <p:embed/>
            </p:oleObj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9530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•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5532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=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010400" y="1295400"/>
          <a:ext cx="1066800" cy="4089400"/>
        </p:xfrm>
        <a:graphic>
          <a:graphicData uri="http://schemas.openxmlformats.org/presentationml/2006/ole">
            <p:oleObj spid="_x0000_s39940" name="Equation" r:id="rId6" imgW="304560" imgH="1168200" progId="Equation.3">
              <p:embed/>
            </p:oleObj>
          </a:graphicData>
        </a:graphic>
      </p:graphicFrame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657600" y="5791200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 + 1)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1219200" y="38100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(t)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6705600" y="5486400"/>
            <a:ext cx="990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V="1">
            <a:off x="3733800" y="533400"/>
            <a:ext cx="22098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Introduction to coexistence models</a:t>
            </a:r>
          </a:p>
          <a:p>
            <a:r>
              <a:rPr lang="en-US" dirty="0" smtClean="0"/>
              <a:t>Model system overview</a:t>
            </a:r>
          </a:p>
          <a:p>
            <a:r>
              <a:rPr lang="en-US" dirty="0" smtClean="0"/>
              <a:t>Markov matrix </a:t>
            </a:r>
            <a:r>
              <a:rPr lang="en-US" dirty="0" smtClean="0"/>
              <a:t>model methods</a:t>
            </a:r>
          </a:p>
          <a:p>
            <a:r>
              <a:rPr lang="en-US" dirty="0" smtClean="0"/>
              <a:t>Agent based model (ABM) methods</a:t>
            </a:r>
          </a:p>
          <a:p>
            <a:r>
              <a:rPr lang="en-US" dirty="0" smtClean="0"/>
              <a:t>Comparison of model results and empirical data</a:t>
            </a:r>
          </a:p>
          <a:p>
            <a:r>
              <a:rPr lang="en-US" dirty="0" smtClean="0"/>
              <a:t>Comparison of modeling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85800" y="2743200"/>
            <a:ext cx="2971800" cy="3048000"/>
          </a:xfrm>
          <a:prstGeom prst="ellipse">
            <a:avLst/>
          </a:prstGeom>
          <a:solidFill>
            <a:schemeClr val="accent3">
              <a:alpha val="12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33400"/>
            <a:ext cx="2667000" cy="203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724400" y="228600"/>
          <a:ext cx="4038600" cy="5334000"/>
        </p:xfrm>
        <a:graphic>
          <a:graphicData uri="http://schemas.openxmlformats.org/presentationml/2006/ole">
            <p:oleObj spid="_x0000_s40962" name="Equation" r:id="rId5" imgW="1434960" imgH="1828800" progId="Equation.3">
              <p:embed/>
            </p:oleObj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971800"/>
          <a:ext cx="205739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914"/>
                <a:gridCol w="293914"/>
                <a:gridCol w="293914"/>
                <a:gridCol w="293914"/>
                <a:gridCol w="293914"/>
                <a:gridCol w="293914"/>
                <a:gridCol w="293914"/>
              </a:tblGrid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228600" y="1828800"/>
            <a:ext cx="838200" cy="3124200"/>
          </a:xfrm>
          <a:prstGeom prst="curvedRightArrow">
            <a:avLst>
              <a:gd name="adj1" fmla="val 25000"/>
              <a:gd name="adj2" fmla="val 756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6200000" flipH="1">
            <a:off x="4267200" y="3429000"/>
            <a:ext cx="685800" cy="495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5181600"/>
            <a:ext cx="457200" cy="381000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78" name="TextBox 10"/>
          <p:cNvSpPr txBox="1">
            <a:spLocks noChangeArrowheads="1"/>
          </p:cNvSpPr>
          <p:nvPr/>
        </p:nvSpPr>
        <p:spPr bwMode="auto">
          <a:xfrm>
            <a:off x="533400" y="60198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“Patch”</a:t>
            </a:r>
          </a:p>
        </p:txBody>
      </p:sp>
      <p:cxnSp>
        <p:nvCxnSpPr>
          <p:cNvPr id="13" name="Straight Arrow Connector 12"/>
          <p:cNvCxnSpPr>
            <a:stCxn id="21578" idx="0"/>
            <a:endCxn id="8" idx="3"/>
          </p:cNvCxnSpPr>
          <p:nvPr/>
        </p:nvCxnSpPr>
        <p:spPr>
          <a:xfrm rot="5400000" flipH="1" flipV="1">
            <a:off x="989807" y="5495131"/>
            <a:ext cx="512762" cy="536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580" name="TextBox 13"/>
          <p:cNvSpPr txBox="1">
            <a:spLocks noChangeArrowheads="1"/>
          </p:cNvSpPr>
          <p:nvPr/>
        </p:nvSpPr>
        <p:spPr bwMode="auto">
          <a:xfrm>
            <a:off x="3581400" y="5791200"/>
            <a:ext cx="146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“Community”</a:t>
            </a:r>
          </a:p>
        </p:txBody>
      </p:sp>
      <p:cxnSp>
        <p:nvCxnSpPr>
          <p:cNvPr id="16" name="Straight Arrow Connector 15"/>
          <p:cNvCxnSpPr>
            <a:stCxn id="21580" idx="0"/>
          </p:cNvCxnSpPr>
          <p:nvPr/>
        </p:nvCxnSpPr>
        <p:spPr>
          <a:xfrm rot="16200000" flipV="1">
            <a:off x="3452813" y="4929187"/>
            <a:ext cx="990600" cy="73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Assembly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Single-step assembly &amp; disassembly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Single-step disturbance &amp; community collapse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Species-specific colonization potential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persistence (= resistance)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Forbidden Combinations &amp; Competition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Overexploitation &amp; Predation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Miscellaneous Assembly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Competition Assembly Rules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an inferior competitor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superior colonizer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“forbidden combination”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collapses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or to 0, or adds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cannot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Predation Assembly Rules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cannot persist alone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coexist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(inferior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overexploit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(superior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can persist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the presence of 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Assembly Rules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Disturbances relatively infrequent (p = 0.1)</a:t>
            </a:r>
          </a:p>
          <a:p>
            <a:r>
              <a:rPr lang="en-US" smtClean="0"/>
              <a:t>Colonization potential: 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</a:t>
            </a:r>
          </a:p>
          <a:p>
            <a:r>
              <a:rPr lang="en-US" smtClean="0"/>
              <a:t>Persistence potential: N</a:t>
            </a:r>
            <a:r>
              <a:rPr lang="en-US" baseline="-25000" smtClean="0"/>
              <a:t>1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</a:p>
          <a:p>
            <a:r>
              <a:rPr lang="en-US" i="1" smtClean="0"/>
              <a:t>Matrix column sums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00100"/>
                <a:gridCol w="86106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3026229" y="5910942"/>
            <a:ext cx="370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Complete Transition </a:t>
            </a:r>
            <a:r>
              <a:rPr lang="en-US" sz="2400" dirty="0" smtClean="0">
                <a:latin typeface="Calibri" pitchFamily="34" charset="0"/>
              </a:rPr>
              <a:t>Matrix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00400"/>
          <a:ext cx="5715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10800000">
            <a:off x="7543800" y="2971800"/>
            <a:ext cx="914400" cy="3581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 output</a:t>
            </a:r>
            <a:endParaRPr lang="en-US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28825"/>
            <a:ext cx="6438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modeling methods</a:t>
            </a:r>
            <a:endParaRPr lang="en-US" dirty="0"/>
          </a:p>
        </p:txBody>
      </p:sp>
      <p:pic>
        <p:nvPicPr>
          <p:cNvPr id="135170" name="Picture 2" descr="http://2008remodel.files.wordpress.com/2008/03/hitchcock_secret_a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1813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dirty="0" smtClean="0"/>
              <a:t>To use community assembly rules to construct a </a:t>
            </a:r>
            <a:r>
              <a:rPr lang="en-US" dirty="0" smtClean="0"/>
              <a:t>Markov matrix </a:t>
            </a:r>
            <a:r>
              <a:rPr lang="en-US" dirty="0" smtClean="0"/>
              <a:t>model and an </a:t>
            </a:r>
            <a:r>
              <a:rPr lang="en-US" dirty="0" smtClean="0"/>
              <a:t>ABM to generate models of species coexistence.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ompare </a:t>
            </a:r>
            <a:r>
              <a:rPr lang="en-US" dirty="0" smtClean="0"/>
              <a:t>two different methods for modeling </a:t>
            </a:r>
            <a:r>
              <a:rPr lang="en-US" dirty="0" err="1" smtClean="0"/>
              <a:t>metacommunities</a:t>
            </a:r>
            <a:r>
              <a:rPr lang="en-US" dirty="0" smtClean="0"/>
              <a:t> to empirical data to assess their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simple rules be used to accurately model real systems?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533401"/>
          <a:ext cx="5715000" cy="579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533401"/>
          <a:ext cx="5715000" cy="579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14600"/>
            <a:ext cx="879875" cy="482498"/>
          </a:xfrm>
          <a:prstGeom prst="rect">
            <a:avLst/>
          </a:prstGeom>
          <a:noFill/>
        </p:spPr>
      </p:pic>
      <p:pic>
        <p:nvPicPr>
          <p:cNvPr id="6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1018832" cy="558698"/>
          </a:xfrm>
          <a:prstGeom prst="rect">
            <a:avLst/>
          </a:prstGeom>
          <a:noFill/>
        </p:spPr>
      </p:pic>
      <p:pic>
        <p:nvPicPr>
          <p:cNvPr id="7373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058643" cy="856677"/>
          </a:xfrm>
          <a:prstGeom prst="rect">
            <a:avLst/>
          </a:prstGeom>
          <a:noFill/>
        </p:spPr>
      </p:pic>
      <p:pic>
        <p:nvPicPr>
          <p:cNvPr id="8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1018832" cy="558698"/>
          </a:xfrm>
          <a:prstGeom prst="rect">
            <a:avLst/>
          </a:prstGeom>
          <a:noFill/>
        </p:spPr>
      </p:pic>
      <p:pic>
        <p:nvPicPr>
          <p:cNvPr id="9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1018832" cy="558698"/>
          </a:xfrm>
          <a:prstGeom prst="rect">
            <a:avLst/>
          </a:prstGeom>
          <a:noFill/>
        </p:spPr>
      </p:pic>
      <p:pic>
        <p:nvPicPr>
          <p:cNvPr id="10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1058643" cy="856677"/>
          </a:xfrm>
          <a:prstGeom prst="rect">
            <a:avLst/>
          </a:prstGeom>
          <a:noFill/>
        </p:spPr>
      </p:pic>
      <p:pic>
        <p:nvPicPr>
          <p:cNvPr id="1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648200"/>
            <a:ext cx="1058643" cy="856677"/>
          </a:xfrm>
          <a:prstGeom prst="rect">
            <a:avLst/>
          </a:prstGeom>
          <a:noFill/>
        </p:spPr>
      </p:pic>
      <p:pic>
        <p:nvPicPr>
          <p:cNvPr id="12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724400"/>
            <a:ext cx="1058643" cy="856677"/>
          </a:xfrm>
          <a:prstGeom prst="rect">
            <a:avLst/>
          </a:prstGeom>
          <a:noFill/>
        </p:spPr>
      </p:pic>
      <p:pic>
        <p:nvPicPr>
          <p:cNvPr id="13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486400"/>
            <a:ext cx="1058643" cy="856677"/>
          </a:xfrm>
          <a:prstGeom prst="rect">
            <a:avLst/>
          </a:prstGeom>
          <a:noFill/>
        </p:spPr>
      </p:pic>
      <p:pic>
        <p:nvPicPr>
          <p:cNvPr id="74754" name="Picture 2" descr="C:\Documents and Settings\ted\Local Settings\Temporary Internet Files\Content.IE5\YWCMIRKA\MCAN03895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57200"/>
            <a:ext cx="990600" cy="81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533401"/>
          <a:ext cx="5715000" cy="579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90800"/>
            <a:ext cx="879875" cy="482498"/>
          </a:xfrm>
          <a:prstGeom prst="rect">
            <a:avLst/>
          </a:prstGeom>
          <a:noFill/>
        </p:spPr>
      </p:pic>
      <p:pic>
        <p:nvPicPr>
          <p:cNvPr id="6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1018832" cy="558698"/>
          </a:xfrm>
          <a:prstGeom prst="rect">
            <a:avLst/>
          </a:prstGeom>
          <a:noFill/>
        </p:spPr>
      </p:pic>
      <p:pic>
        <p:nvPicPr>
          <p:cNvPr id="7373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058643" cy="856677"/>
          </a:xfrm>
          <a:prstGeom prst="rect">
            <a:avLst/>
          </a:prstGeom>
          <a:noFill/>
        </p:spPr>
      </p:pic>
      <p:pic>
        <p:nvPicPr>
          <p:cNvPr id="8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1018832" cy="558698"/>
          </a:xfrm>
          <a:prstGeom prst="rect">
            <a:avLst/>
          </a:prstGeom>
          <a:noFill/>
        </p:spPr>
      </p:pic>
      <p:pic>
        <p:nvPicPr>
          <p:cNvPr id="9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0400"/>
            <a:ext cx="1018832" cy="558698"/>
          </a:xfrm>
          <a:prstGeom prst="rect">
            <a:avLst/>
          </a:prstGeom>
          <a:noFill/>
        </p:spPr>
      </p:pic>
      <p:pic>
        <p:nvPicPr>
          <p:cNvPr id="10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1058643" cy="856677"/>
          </a:xfrm>
          <a:prstGeom prst="rect">
            <a:avLst/>
          </a:prstGeom>
          <a:noFill/>
        </p:spPr>
      </p:pic>
      <p:pic>
        <p:nvPicPr>
          <p:cNvPr id="1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648200"/>
            <a:ext cx="1058643" cy="856677"/>
          </a:xfrm>
          <a:prstGeom prst="rect">
            <a:avLst/>
          </a:prstGeom>
          <a:noFill/>
        </p:spPr>
      </p:pic>
      <p:pic>
        <p:nvPicPr>
          <p:cNvPr id="12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352800"/>
            <a:ext cx="1058643" cy="856677"/>
          </a:xfrm>
          <a:prstGeom prst="rect">
            <a:avLst/>
          </a:prstGeom>
          <a:noFill/>
        </p:spPr>
      </p:pic>
      <p:pic>
        <p:nvPicPr>
          <p:cNvPr id="13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724400"/>
            <a:ext cx="1058643" cy="856677"/>
          </a:xfrm>
          <a:prstGeom prst="rect">
            <a:avLst/>
          </a:prstGeom>
          <a:noFill/>
        </p:spPr>
      </p:pic>
      <p:pic>
        <p:nvPicPr>
          <p:cNvPr id="14" name="Picture 2" descr="C:\Documents and Settings\ted\Local Settings\Temporary Internet Files\Content.IE5\YWCMIRKA\MCAN03895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057400"/>
            <a:ext cx="990600" cy="81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533401"/>
          <a:ext cx="5715000" cy="579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1018832" cy="558698"/>
          </a:xfrm>
          <a:prstGeom prst="rect">
            <a:avLst/>
          </a:prstGeom>
          <a:noFill/>
        </p:spPr>
      </p:pic>
      <p:pic>
        <p:nvPicPr>
          <p:cNvPr id="7373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058643" cy="856677"/>
          </a:xfrm>
          <a:prstGeom prst="rect">
            <a:avLst/>
          </a:prstGeom>
          <a:noFill/>
        </p:spPr>
      </p:pic>
      <p:pic>
        <p:nvPicPr>
          <p:cNvPr id="8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953000"/>
            <a:ext cx="1018832" cy="558698"/>
          </a:xfrm>
          <a:prstGeom prst="rect">
            <a:avLst/>
          </a:prstGeom>
          <a:noFill/>
        </p:spPr>
      </p:pic>
      <p:pic>
        <p:nvPicPr>
          <p:cNvPr id="9" name="Picture 2" descr="C:\Documents and Settings\ted\Local Settings\Temporary Internet Files\Content.IE5\YWCMIRKA\MCAN0114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0400"/>
            <a:ext cx="1018832" cy="558698"/>
          </a:xfrm>
          <a:prstGeom prst="rect">
            <a:avLst/>
          </a:prstGeom>
          <a:noFill/>
        </p:spPr>
      </p:pic>
      <p:pic>
        <p:nvPicPr>
          <p:cNvPr id="10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1058643" cy="856677"/>
          </a:xfrm>
          <a:prstGeom prst="rect">
            <a:avLst/>
          </a:prstGeom>
          <a:noFill/>
        </p:spPr>
      </p:pic>
      <p:pic>
        <p:nvPicPr>
          <p:cNvPr id="11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648200"/>
            <a:ext cx="1058643" cy="856677"/>
          </a:xfrm>
          <a:prstGeom prst="rect">
            <a:avLst/>
          </a:prstGeom>
          <a:noFill/>
        </p:spPr>
      </p:pic>
      <p:pic>
        <p:nvPicPr>
          <p:cNvPr id="12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1058643" cy="856677"/>
          </a:xfrm>
          <a:prstGeom prst="rect">
            <a:avLst/>
          </a:prstGeom>
          <a:noFill/>
        </p:spPr>
      </p:pic>
      <p:pic>
        <p:nvPicPr>
          <p:cNvPr id="13" name="Picture 3" descr="C:\Documents and Settings\ted\Local Settings\Temporary Internet Files\Content.IE5\DG8MHDMI\MCAN0132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724400"/>
            <a:ext cx="1058643" cy="856677"/>
          </a:xfrm>
          <a:prstGeom prst="rect">
            <a:avLst/>
          </a:prstGeom>
          <a:noFill/>
        </p:spPr>
      </p:pic>
      <p:pic>
        <p:nvPicPr>
          <p:cNvPr id="14" name="Picture 2" descr="C:\Documents and Settings\ted\Local Settings\Temporary Internet Files\Content.IE5\YWCMIRKA\MCAN03895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057400"/>
            <a:ext cx="990600" cy="811643"/>
          </a:xfrm>
          <a:prstGeom prst="rect">
            <a:avLst/>
          </a:prstGeom>
          <a:noFill/>
        </p:spPr>
      </p:pic>
      <p:pic>
        <p:nvPicPr>
          <p:cNvPr id="15" name="Picture 2" descr="C:\Documents and Settings\ted\Local Settings\Temporary Internet Files\Content.IE5\YWCMIRKA\MCAN03895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486400"/>
            <a:ext cx="990600" cy="81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Oriented Modeling</a:t>
            </a:r>
            <a:endParaRPr lang="en-US" dirty="0"/>
          </a:p>
        </p:txBody>
      </p:sp>
      <p:pic>
        <p:nvPicPr>
          <p:cNvPr id="75778" name="Picture 2" descr="http://taos-telecommunity.org/epow/EPOW-Archive/archive_2003/EPOW-031117_files/chameleon_fibonac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730627" cy="45892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1752600"/>
            <a:ext cx="495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Use patterns in nature to guide model structure (scale, resolution, etc…)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multiple patterns to eliminate certain model versions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patterns to guide model 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ABM Assembly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is an inferior competitor to 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is a superior colonizer to 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is a “forbidden combination”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collapses to 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or to 0, or adds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cannot invade in the presence of 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can invade in the presence of N</a:t>
            </a:r>
            <a:r>
              <a:rPr lang="en-US" sz="35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 cannot persist alone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 will coexist with N</a:t>
            </a:r>
            <a:r>
              <a:rPr lang="en-US" sz="32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(inferior competitor)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 will overexploit N</a:t>
            </a:r>
            <a:r>
              <a:rPr lang="en-US" sz="3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(superior competitor)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sz="32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can persist with N</a:t>
            </a:r>
            <a:r>
              <a:rPr lang="en-US" sz="3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in the presence of P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953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Disturbances relatively infrequent (p = 0.1)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Colonization potential: N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&gt;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&gt;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example</a:t>
            </a:r>
            <a:endParaRPr lang="en-US" dirty="0"/>
          </a:p>
        </p:txBody>
      </p:sp>
      <p:graphicFrame>
        <p:nvGraphicFramePr>
          <p:cNvPr id="13824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9800" y="1639283"/>
          <a:ext cx="4800600" cy="5218717"/>
        </p:xfrm>
        <a:graphic>
          <a:graphicData uri="http://schemas.openxmlformats.org/presentationml/2006/ole">
            <p:oleObj spid="_x0000_s138244" name="Video Clip" r:id="rId3" imgW="4001058" imgH="4258269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generated </a:t>
            </a:r>
            <a:r>
              <a:rPr lang="en-US" dirty="0" err="1" smtClean="0"/>
              <a:t>metacommunity</a:t>
            </a:r>
            <a:r>
              <a:rPr lang="en-US" dirty="0" smtClean="0"/>
              <a:t> patches by ABM</a:t>
            </a: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895600"/>
            <a:ext cx="4459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150 x 150 randomly generated</a:t>
            </a:r>
          </a:p>
          <a:p>
            <a:r>
              <a:rPr lang="en-US" dirty="0" err="1" smtClean="0"/>
              <a:t>m</a:t>
            </a:r>
            <a:r>
              <a:rPr lang="en-US" dirty="0" err="1" smtClean="0"/>
              <a:t>etacommunity</a:t>
            </a:r>
            <a:r>
              <a:rPr lang="en-US" dirty="0" smtClean="0"/>
              <a:t>, patches are </a:t>
            </a:r>
          </a:p>
          <a:p>
            <a:r>
              <a:rPr lang="en-US" dirty="0" smtClean="0"/>
              <a:t>b</a:t>
            </a:r>
            <a:r>
              <a:rPr lang="en-US" dirty="0" smtClean="0"/>
              <a:t>etween 60 and 150 cells, with a </a:t>
            </a:r>
          </a:p>
          <a:p>
            <a:r>
              <a:rPr lang="en-US" dirty="0" smtClean="0"/>
              <a:t>minimum buffer of 15 cells.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state of 100 N1 and N2 and 75 P</a:t>
            </a:r>
          </a:p>
          <a:p>
            <a:r>
              <a:rPr lang="en-US" dirty="0" smtClean="0"/>
              <a:t>all randomly placed on habitat patches.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models runs had to be 2000 time steps long in order to be analyzed.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81923" name="Picture 3" descr="C:\Competition_Colonization_IBM\testRuns\Successes\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84994" name="Picture 2" descr="C:\Competition_Colonization_IBM\testRuns\Successes\tes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How do species coexist?</a:t>
            </a:r>
          </a:p>
        </p:txBody>
      </p:sp>
      <p:pic>
        <p:nvPicPr>
          <p:cNvPr id="4099" name="Picture 4" descr="http://1.bp.blogspot.com/_xwE0rBDpg1Y/SDlkuPRFHAI/AAAAAAAABK8/u14sOhn3lQM/s400/hugging-tiger-orangutan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194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00400"/>
          <a:ext cx="5715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10800000">
            <a:off x="7543800" y="2971800"/>
            <a:ext cx="914400" cy="3581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community frequency output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04761" y="3733800"/>
            <a:ext cx="283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occupancy  for all patches of 10 runs of a 25 patch </a:t>
            </a:r>
            <a:r>
              <a:rPr lang="en-US" dirty="0" err="1" smtClean="0"/>
              <a:t>metacommunity</a:t>
            </a:r>
            <a:r>
              <a:rPr lang="en-US" dirty="0" smtClean="0"/>
              <a:t> for 2000 times-steps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257300" y="43815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857500" y="30861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34100" y="41529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38400" y="48006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676400" y="44958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Markov models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905000" y="3505200"/>
            <a:ext cx="1143000" cy="26670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1905000"/>
            <a:ext cx="6437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colonization and resistance probabilities </a:t>
            </a:r>
          </a:p>
          <a:p>
            <a:r>
              <a:rPr lang="en-US" sz="2400" dirty="0" smtClean="0"/>
              <a:t>d</a:t>
            </a:r>
            <a:r>
              <a:rPr lang="en-US" sz="2400" dirty="0" smtClean="0"/>
              <a:t>ictated by assembly rules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8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“Forbidden combinations”, and low predator colonization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934200" y="2209800"/>
            <a:ext cx="1143000" cy="40386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ABM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743200" y="3429000"/>
            <a:ext cx="1143000" cy="26670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6312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Species constantly dispersing from predator free </a:t>
            </a:r>
          </a:p>
          <a:p>
            <a:r>
              <a:rPr lang="en-US" sz="2000" dirty="0" smtClean="0"/>
              <a:t>source habitats allowing rapid colonization of habitats,</a:t>
            </a:r>
          </a:p>
          <a:p>
            <a:r>
              <a:rPr lang="en-US" sz="2000" dirty="0" smtClean="0"/>
              <a:t>and rare </a:t>
            </a:r>
            <a:r>
              <a:rPr lang="en-US" sz="2000" dirty="0" err="1" smtClean="0"/>
              <a:t>occurence</a:t>
            </a:r>
            <a:r>
              <a:rPr lang="en-US" sz="2000" dirty="0" smtClean="0"/>
              <a:t> of single species patches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08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Predators disperse after a patch is totally exploited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934200" y="2209800"/>
            <a:ext cx="1143000" cy="4038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4343400"/>
            <a:ext cx="990600" cy="19050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dynamics of </a:t>
            </a:r>
            <a:r>
              <a:rPr lang="en-US" dirty="0" err="1" smtClean="0"/>
              <a:t>mosquitos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0"/>
            <a:ext cx="44196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76600" y="5934075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Ellis, A. M., L. P. </a:t>
            </a:r>
            <a:r>
              <a:rPr lang="en-US" dirty="0" err="1">
                <a:latin typeface="Calibri" pitchFamily="34" charset="0"/>
              </a:rPr>
              <a:t>Lounibos</a:t>
            </a:r>
            <a:r>
              <a:rPr lang="en-US" dirty="0">
                <a:latin typeface="Calibri" pitchFamily="34" charset="0"/>
              </a:rPr>
              <a:t>, and M. </a:t>
            </a:r>
            <a:r>
              <a:rPr lang="en-US" dirty="0" err="1">
                <a:latin typeface="Calibri" pitchFamily="34" charset="0"/>
              </a:rPr>
              <a:t>Holyoak</a:t>
            </a:r>
            <a:r>
              <a:rPr lang="en-US" dirty="0">
                <a:latin typeface="Calibri" pitchFamily="34" charset="0"/>
              </a:rPr>
              <a:t>. 2006. Evaluating the long-term </a:t>
            </a:r>
            <a:r>
              <a:rPr lang="en-US" dirty="0" err="1">
                <a:latin typeface="Calibri" pitchFamily="34" charset="0"/>
              </a:rPr>
              <a:t>metacommunity</a:t>
            </a:r>
            <a:r>
              <a:rPr lang="en-US" dirty="0">
                <a:latin typeface="Calibri" pitchFamily="34" charset="0"/>
              </a:rPr>
              <a:t> dynamics of tree hole mosquitoes. Ecology 87: 2582-2590.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743200"/>
            <a:ext cx="398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Ellis et al found elements of  life history trade offs, but also strong correlations between species and habitat, indicating species-sorting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80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parameterize with empirical data because there are few parameters to be estimated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</a:t>
                      </a:r>
                      <a:r>
                        <a:rPr lang="en-US" sz="2000" baseline="0" dirty="0" smtClean="0"/>
                        <a:t> simulate very specific elements of ecological systems, species biology and spatial arrangements, 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construct and don’t require very much computational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</a:t>
                      </a:r>
                      <a:r>
                        <a:rPr lang="en-US" sz="2000" baseline="0" dirty="0" smtClean="0"/>
                        <a:t> used to explicitly test mechanisms of coexistence such as </a:t>
                      </a:r>
                      <a:r>
                        <a:rPr lang="en-US" sz="2000" baseline="0" dirty="0" err="1" smtClean="0"/>
                        <a:t>metacommunity</a:t>
                      </a:r>
                      <a:r>
                        <a:rPr lang="en-US" sz="2000" baseline="0" dirty="0" smtClean="0"/>
                        <a:t> models (e.g. patch-dynamics)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Have</a:t>
                      </a:r>
                      <a:r>
                        <a:rPr lang="en-US" sz="2000" baseline="0" dirty="0" smtClean="0"/>
                        <a:t> well defined mathematical properties  from stage based models (e. g. elasticity and sensitivity analysis 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Allow for the emergence</a:t>
                      </a:r>
                      <a:r>
                        <a:rPr lang="en-US" sz="2000" baseline="0" dirty="0" smtClean="0"/>
                        <a:t> of unexpected system level behavior</a:t>
                      </a:r>
                      <a:endParaRPr lang="en-US" sz="2000" dirty="0"/>
                    </a:p>
                  </a:txBody>
                  <a:tcPr/>
                </a:tc>
              </a:tr>
              <a:tr h="15149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 at making</a:t>
                      </a:r>
                      <a:r>
                        <a:rPr lang="en-US" sz="2000" baseline="0" dirty="0" smtClean="0"/>
                        <a:t> predictions for simple future scenarios such as the introduction or extinction of a species to the </a:t>
                      </a:r>
                      <a:r>
                        <a:rPr lang="en-US" sz="2000" baseline="0" dirty="0" err="1" smtClean="0"/>
                        <a:t>metacommunity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Excellent for making predictions for both simple and </a:t>
                      </a:r>
                      <a:r>
                        <a:rPr lang="en-US" sz="2000" baseline="0" dirty="0" smtClean="0"/>
                        <a:t>complex future scenarios 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4560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810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Models</a:t>
                      </a:r>
                      <a:r>
                        <a:rPr lang="en-US" sz="2000" baseline="0" dirty="0" smtClean="0"/>
                        <a:t> can be circular,  using data to parameterize could be uninformative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difficult to write,  require a reasonable amount of programming</a:t>
                      </a:r>
                      <a:r>
                        <a:rPr lang="en-US" sz="2000" baseline="0" dirty="0" smtClean="0"/>
                        <a:t> background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Non-spatially</a:t>
                      </a:r>
                      <a:r>
                        <a:rPr lang="en-US" sz="2000" baseline="0" dirty="0" smtClean="0"/>
                        <a:t> explicit and assume only one method of colonization: island-mainland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computationally</a:t>
                      </a:r>
                      <a:r>
                        <a:rPr lang="en-US" sz="2000" baseline="0" dirty="0" smtClean="0"/>
                        <a:t> intensive, and cost money to be run on large computer clusters</a:t>
                      </a:r>
                      <a:endParaRPr lang="en-US" sz="2000" dirty="0"/>
                    </a:p>
                  </a:txBody>
                  <a:tcPr/>
                </a:tc>
              </a:tr>
              <a:tr h="1508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mechanistically informative.  All processes (fecundity, recruitment, competition etc…)  compounded into a single  transition probability.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Produce massive amounts of data that can be hard to interpret and process.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 to </a:t>
                      </a:r>
                      <a:r>
                        <a:rPr lang="en-US" sz="2000" dirty="0" err="1" smtClean="0"/>
                        <a:t>parameretize</a:t>
                      </a:r>
                      <a:r>
                        <a:rPr lang="en-US" sz="2000" baseline="0" dirty="0" smtClean="0"/>
                        <a:t> for  non-sessile organisms.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 lots of in</a:t>
                      </a:r>
                      <a:r>
                        <a:rPr lang="en-US" sz="2000" baseline="0" dirty="0" smtClean="0"/>
                        <a:t> depth knowledge about the individual properties of all aspects of a community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r>
              <a:rPr lang="en-US" sz="2800" dirty="0" smtClean="0"/>
              <a:t>Models constructed using simple assembly rules just don’t cut it.</a:t>
            </a:r>
          </a:p>
          <a:p>
            <a:pPr lvl="1"/>
            <a:r>
              <a:rPr lang="en-US" sz="2000" dirty="0" smtClean="0"/>
              <a:t>Need to </a:t>
            </a:r>
            <a:r>
              <a:rPr lang="en-US" sz="2000" dirty="0" err="1" smtClean="0"/>
              <a:t>parameretized</a:t>
            </a:r>
            <a:r>
              <a:rPr lang="en-US" sz="2000" dirty="0" smtClean="0"/>
              <a:t> with actual data or have a more complicated set of assumptions built in.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800" dirty="0" smtClean="0"/>
              <a:t>Using </a:t>
            </a:r>
            <a:r>
              <a:rPr lang="en-US" sz="2800" dirty="0" smtClean="0"/>
              <a:t>similar assembly rules,  Markov models and ABM’s produce different outcomes.</a:t>
            </a:r>
          </a:p>
          <a:p>
            <a:pPr lvl="1"/>
            <a:r>
              <a:rPr lang="en-US" sz="2000" dirty="0" smtClean="0"/>
              <a:t>Differences in how space and time are treated</a:t>
            </a:r>
          </a:p>
          <a:p>
            <a:pPr lvl="1"/>
            <a:r>
              <a:rPr lang="en-US" sz="2000" dirty="0" smtClean="0"/>
              <a:t>Differences in model assumptions (e.g. immigration)</a:t>
            </a:r>
          </a:p>
          <a:p>
            <a:pPr lvl="1">
              <a:buNone/>
            </a:pPr>
            <a:endParaRPr lang="en-US" sz="2000" dirty="0" smtClean="0"/>
          </a:p>
          <a:p>
            <a:pPr marL="411163" lvl="1" indent="-411163">
              <a:buFont typeface="Arial" pitchFamily="34" charset="0"/>
              <a:buChar char="•"/>
            </a:pPr>
            <a:r>
              <a:rPr lang="en-US" dirty="0" smtClean="0"/>
              <a:t>Given </a:t>
            </a:r>
            <a:r>
              <a:rPr lang="en-US" dirty="0" smtClean="0"/>
              <a:t>model differences, modelers should choose the right method for their purpose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0"/>
          <a:ext cx="7696199" cy="5009395"/>
        </p:xfrm>
        <a:graphic>
          <a:graphicData uri="http://schemas.openxmlformats.org/drawingml/2006/table">
            <a:tbl>
              <a:tblPr/>
              <a:tblGrid>
                <a:gridCol w="1167923"/>
                <a:gridCol w="893119"/>
                <a:gridCol w="493041"/>
                <a:gridCol w="468779"/>
                <a:gridCol w="2768335"/>
                <a:gridCol w="746216"/>
                <a:gridCol w="579393"/>
                <a:gridCol w="579393"/>
              </a:tblGrid>
              <a:tr h="901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X-dimension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Number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size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(60,150)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Buffer distance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Regrowth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Occupied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Max.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occupied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Catastrophe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 probability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Classical models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" y="3162300"/>
          <a:ext cx="2819400" cy="876300"/>
        </p:xfrm>
        <a:graphic>
          <a:graphicData uri="http://schemas.openxmlformats.org/presentationml/2006/ole">
            <p:oleObj spid="_x0000_s1026" name="Equation" r:id="rId4" imgW="1485720" imgH="4824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62000" y="4267200"/>
          <a:ext cx="2909888" cy="922338"/>
        </p:xfrm>
        <a:graphic>
          <a:graphicData uri="http://schemas.openxmlformats.org/presentationml/2006/ole">
            <p:oleObj spid="_x0000_s1027" name="Equation" r:id="rId5" imgW="1523880" imgH="482400" progId="Equation.3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" y="26670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Lotka-Volterra Competition Model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572001" y="3733800"/>
            <a:ext cx="2133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48006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105400" y="3352800"/>
            <a:ext cx="19812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962400"/>
            <a:ext cx="2057400" cy="8382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4" name="TextBox 19"/>
          <p:cNvSpPr txBox="1">
            <a:spLocks noChangeArrowheads="1"/>
          </p:cNvSpPr>
          <p:nvPr/>
        </p:nvSpPr>
        <p:spPr bwMode="auto">
          <a:xfrm>
            <a:off x="6553200" y="5181600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N1</a:t>
            </a:r>
          </a:p>
        </p:txBody>
      </p:sp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4648200" y="3657600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646737" y="3619501"/>
            <a:ext cx="51752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867400" y="4343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492875" y="4435475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477000" y="3505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0" name="TextBox 4"/>
          <p:cNvSpPr txBox="1">
            <a:spLocks noChangeArrowheads="1"/>
          </p:cNvSpPr>
          <p:nvPr/>
        </p:nvSpPr>
        <p:spPr bwMode="auto">
          <a:xfrm>
            <a:off x="2514600" y="1143000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and their multispecies expansions (eg Chesson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752600"/>
            <a:ext cx="6172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itchFamily="34" charset="0"/>
              </a:rPr>
              <a:t>Markov matrix modeling</a:t>
            </a:r>
          </a:p>
          <a:p>
            <a:r>
              <a:rPr lang="en-US" sz="2400" dirty="0" smtClean="0">
                <a:latin typeface="Calibri" pitchFamily="34" charset="0"/>
              </a:rPr>
              <a:t>Nicholas J. </a:t>
            </a:r>
            <a:r>
              <a:rPr lang="en-US" sz="2400" dirty="0" err="1" smtClean="0">
                <a:latin typeface="Calibri" pitchFamily="34" charset="0"/>
              </a:rPr>
              <a:t>Gotelli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– University of Vermont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Mosquito data</a:t>
            </a:r>
            <a:endParaRPr lang="en-US" sz="2400" i="1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Phil </a:t>
            </a:r>
            <a:r>
              <a:rPr lang="en-US" sz="2400" dirty="0" err="1" smtClean="0">
                <a:latin typeface="Calibri" pitchFamily="34" charset="0"/>
              </a:rPr>
              <a:t>Lounibos</a:t>
            </a:r>
            <a:r>
              <a:rPr lang="en-US" sz="2400" dirty="0" smtClean="0">
                <a:latin typeface="Calibri" pitchFamily="34" charset="0"/>
              </a:rPr>
              <a:t> – Florida Medical Entomology Lab</a:t>
            </a:r>
          </a:p>
          <a:p>
            <a:r>
              <a:rPr lang="en-US" sz="2400" dirty="0" smtClean="0">
                <a:latin typeface="Calibri" pitchFamily="34" charset="0"/>
              </a:rPr>
              <a:t>Alicia Ellis -  University of California – Davis</a:t>
            </a: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Computing resources</a:t>
            </a:r>
          </a:p>
          <a:p>
            <a:r>
              <a:rPr lang="en-US" sz="2400" dirty="0" smtClean="0">
                <a:latin typeface="Calibri" pitchFamily="34" charset="0"/>
              </a:rPr>
              <a:t>James Vincent – University of Vermont</a:t>
            </a:r>
          </a:p>
          <a:p>
            <a:r>
              <a:rPr lang="en-US" sz="2400" dirty="0" smtClean="0">
                <a:latin typeface="Calibri" pitchFamily="34" charset="0"/>
              </a:rPr>
              <a:t>Vermont Advanced Computing Center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219194"/>
          <a:ext cx="7550197" cy="5334006"/>
        </p:xfrm>
        <a:graphic>
          <a:graphicData uri="http://schemas.openxmlformats.org/drawingml/2006/table">
            <a:tbl>
              <a:tblPr/>
              <a:tblGrid>
                <a:gridCol w="1496459"/>
                <a:gridCol w="501431"/>
                <a:gridCol w="1339761"/>
                <a:gridCol w="1681884"/>
                <a:gridCol w="830496"/>
                <a:gridCol w="955854"/>
                <a:gridCol w="744312"/>
              </a:tblGrid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Animals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Body size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failure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difficulty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probability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(0.5,0.53)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(0.6,0.63)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Competition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(0,0.2)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(37,3)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(63,3)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distance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(27,2)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(20,1.6)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penalty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Handling time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(8,10)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(4,7)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Life span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Movement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Model Schedule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724525"/>
          <a:ext cx="8229600" cy="513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724"/>
                <a:gridCol w="4445876"/>
              </a:tblGrid>
              <a:tr h="7948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Individuals move on their patch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Compete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Patches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regrow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Predation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eath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occurs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Extinction/Catastrophe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Reproduction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Feed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Ageing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individuals disperse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t + 1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2057400" y="2362200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819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981994" y="3961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981994" y="49522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9819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096794" y="2361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967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96794" y="4114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096794" y="4876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0967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553494" y="3772694"/>
            <a:ext cx="3657600" cy="9890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Mechanisms to Enhance Coexistence in Closed Communities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514350" indent="-514350"/>
            <a:r>
              <a:rPr lang="en-US" sz="2400" dirty="0" smtClean="0"/>
              <a:t>Environmental Complexity</a:t>
            </a:r>
          </a:p>
          <a:p>
            <a:pPr marL="514350" indent="-514350">
              <a:buFont typeface="Arial" charset="0"/>
              <a:buNone/>
            </a:pPr>
            <a:r>
              <a:rPr lang="en-US" sz="2400" dirty="0" smtClean="0"/>
              <a:t>		Niche dimensionality, Spatial refuges</a:t>
            </a:r>
          </a:p>
          <a:p>
            <a:pPr marL="514350" indent="-514350"/>
            <a:r>
              <a:rPr lang="en-US" sz="2400" dirty="0" smtClean="0"/>
              <a:t>Multispecies Interactions</a:t>
            </a:r>
          </a:p>
          <a:p>
            <a:pPr marL="514350" indent="-514350">
              <a:buNone/>
            </a:pPr>
            <a:r>
              <a:rPr lang="en-US" sz="2400" dirty="0" smtClean="0"/>
              <a:t>		Indirect effects</a:t>
            </a:r>
          </a:p>
          <a:p>
            <a:pPr marL="514350" indent="-514350"/>
            <a:r>
              <a:rPr lang="en-US" sz="2400" dirty="0" smtClean="0"/>
              <a:t>Complex Two-Species Interactions</a:t>
            </a:r>
          </a:p>
          <a:p>
            <a:pPr marL="514350" indent="-514350">
              <a:buFont typeface="Arial" charset="0"/>
              <a:buNone/>
            </a:pPr>
            <a:r>
              <a:rPr lang="en-US" sz="2400" dirty="0" smtClean="0"/>
              <a:t>		Intra-Guild Predation, Ratio of inter to intra specific    	competition</a:t>
            </a:r>
          </a:p>
          <a:p>
            <a:pPr marL="514350" indent="-514350"/>
            <a:r>
              <a:rPr lang="en-US" sz="2400" dirty="0" smtClean="0"/>
              <a:t>Neutral models</a:t>
            </a:r>
          </a:p>
          <a:p>
            <a:pPr marL="914400" lvl="1" indent="-514350">
              <a:buFont typeface="Arial" charset="0"/>
              <a:buNone/>
            </a:pPr>
            <a:r>
              <a:rPr lang="en-US" sz="2000" dirty="0" smtClean="0"/>
              <a:t>	Unstable coexistence and ecological drift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what about space?</a:t>
            </a:r>
          </a:p>
        </p:txBody>
      </p:sp>
      <p:pic>
        <p:nvPicPr>
          <p:cNvPr id="6147" name="Picture 2" descr="http://www.startrekdesktopwallpaper.com/wallpapers/19_Star_Trek_Enterprise_NCC1701D_starship_wallpaper_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spatial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Levins</a:t>
            </a:r>
            <a:r>
              <a:rPr lang="en-US" dirty="0" smtClean="0"/>
              <a:t> patch-occupancy </a:t>
            </a:r>
            <a:r>
              <a:rPr lang="en-US" dirty="0" err="1" smtClean="0"/>
              <a:t>metapopulation</a:t>
            </a:r>
            <a:r>
              <a:rPr lang="en-US" dirty="0" smtClean="0"/>
              <a:t> model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438400" y="3200400"/>
          <a:ext cx="4093247" cy="1256920"/>
        </p:xfrm>
        <a:graphic>
          <a:graphicData uri="http://schemas.openxmlformats.org/presentationml/2006/ole">
            <p:oleObj spid="_x0000_s24578" name="Equation" r:id="rId4" imgW="1282680" imgH="39348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5410200"/>
            <a:ext cx="82296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population vital rates are condensed into probability of immigration and extinction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in spatially homogenous resources</a:t>
            </a:r>
          </a:p>
          <a:p>
            <a:pPr lvl="1"/>
            <a:r>
              <a:rPr lang="en-US" dirty="0" smtClean="0"/>
              <a:t>Patch-dynamics</a:t>
            </a:r>
          </a:p>
          <a:p>
            <a:pPr lvl="2"/>
            <a:r>
              <a:rPr lang="en-US" sz="2000" dirty="0" smtClean="0"/>
              <a:t>Life history trade-offs, e.g. competition-colonization</a:t>
            </a:r>
          </a:p>
          <a:p>
            <a:pPr lvl="2"/>
            <a:r>
              <a:rPr lang="en-US" sz="2000" dirty="0" smtClean="0"/>
              <a:t>Trade-offs allow spatial niche-differences along a single resource niche axis</a:t>
            </a:r>
          </a:p>
          <a:p>
            <a:pPr lvl="2"/>
            <a:endParaRPr lang="en-US" sz="2000" dirty="0" smtClean="0"/>
          </a:p>
          <a:p>
            <a:pPr lvl="1"/>
            <a:r>
              <a:rPr lang="en-US" dirty="0" smtClean="0"/>
              <a:t>Neutral models</a:t>
            </a:r>
          </a:p>
          <a:p>
            <a:pPr lvl="2"/>
            <a:r>
              <a:rPr lang="en-US" sz="2000" dirty="0" smtClean="0"/>
              <a:t>All species are equivalent, no trade-offs </a:t>
            </a:r>
          </a:p>
          <a:p>
            <a:pPr lvl="2"/>
            <a:r>
              <a:rPr lang="en-US" sz="2000" dirty="0" smtClean="0"/>
              <a:t>Differences in community structure come from ecological drift and speciation.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1989</Words>
  <Application>Microsoft Office PowerPoint</Application>
  <PresentationFormat>On-screen Show (4:3)</PresentationFormat>
  <Paragraphs>871</Paragraphs>
  <Slides>52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Video Clip</vt:lpstr>
      <vt:lpstr>Modeling Metacommunities:  A comparison of Markov matrix models and agent-based models with empirical data</vt:lpstr>
      <vt:lpstr>Talk Overview</vt:lpstr>
      <vt:lpstr>Objective</vt:lpstr>
      <vt:lpstr>How do species coexist?</vt:lpstr>
      <vt:lpstr>Classical models</vt:lpstr>
      <vt:lpstr>Mechanisms to Enhance Coexistence in Closed Communities</vt:lpstr>
      <vt:lpstr>But what about space?</vt:lpstr>
      <vt:lpstr>Classical spatial models</vt:lpstr>
      <vt:lpstr>Metacommunity models</vt:lpstr>
      <vt:lpstr>Metacommunity models</vt:lpstr>
      <vt:lpstr>Can we model metacommunity structure using community assembly rules?</vt:lpstr>
      <vt:lpstr>A Minimalist Metacommunity</vt:lpstr>
      <vt:lpstr>A Minimalist Metacommunity</vt:lpstr>
      <vt:lpstr>Metacommunity Species Combinations</vt:lpstr>
      <vt:lpstr>Testing Model Predictions</vt:lpstr>
      <vt:lpstr>Slide 16</vt:lpstr>
      <vt:lpstr>Slide 17</vt:lpstr>
      <vt:lpstr>Markov matrix models</vt:lpstr>
      <vt:lpstr>Slide 19</vt:lpstr>
      <vt:lpstr>Slide 20</vt:lpstr>
      <vt:lpstr>Slide 21</vt:lpstr>
      <vt:lpstr>Community Assembly Rules</vt:lpstr>
      <vt:lpstr>Competition Assembly Rules</vt:lpstr>
      <vt:lpstr>Predation Assembly Rules</vt:lpstr>
      <vt:lpstr>Miscellaneous Assembly Rules</vt:lpstr>
      <vt:lpstr>Slide 26</vt:lpstr>
      <vt:lpstr>Testing Model Predictions</vt:lpstr>
      <vt:lpstr>Markov matrix model output</vt:lpstr>
      <vt:lpstr>Agent based modeling methods</vt:lpstr>
      <vt:lpstr>Slide 30</vt:lpstr>
      <vt:lpstr>Slide 31</vt:lpstr>
      <vt:lpstr>Slide 32</vt:lpstr>
      <vt:lpstr>Slide 33</vt:lpstr>
      <vt:lpstr>Pattern Oriented Modeling</vt:lpstr>
      <vt:lpstr>ABM Assembly Rules</vt:lpstr>
      <vt:lpstr>ABM example</vt:lpstr>
      <vt:lpstr>Randomly generated metacommunity patches by ABM</vt:lpstr>
      <vt:lpstr>ABM Output</vt:lpstr>
      <vt:lpstr>ABM Output</vt:lpstr>
      <vt:lpstr>Testing Model Predictions</vt:lpstr>
      <vt:lpstr>ABM community frequency output</vt:lpstr>
      <vt:lpstr>Testing Model Predictions</vt:lpstr>
      <vt:lpstr>Why the poor fit? – Markov models</vt:lpstr>
      <vt:lpstr>Why the poor fit? – ABM</vt:lpstr>
      <vt:lpstr>Metacommunity dynamics of mosquitos</vt:lpstr>
      <vt:lpstr>Advantages of each model</vt:lpstr>
      <vt:lpstr>Disadvantages of each model</vt:lpstr>
      <vt:lpstr>Concluding thoughts…</vt:lpstr>
      <vt:lpstr>ABM Parameterization</vt:lpstr>
      <vt:lpstr>Acknowledgements</vt:lpstr>
      <vt:lpstr>ABM Parameterization</vt:lpstr>
      <vt:lpstr>ABM Model Schedule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Metacommunities:  A comparison of matrix and agent-based methods with empirical data</dc:title>
  <dc:creator>gotelliadmin</dc:creator>
  <cp:lastModifiedBy>Your User Name</cp:lastModifiedBy>
  <cp:revision>33</cp:revision>
  <dcterms:created xsi:type="dcterms:W3CDTF">2009-07-27T15:11:39Z</dcterms:created>
  <dcterms:modified xsi:type="dcterms:W3CDTF">2009-08-02T15:42:29Z</dcterms:modified>
</cp:coreProperties>
</file>