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58" r:id="rId4"/>
    <p:sldId id="273" r:id="rId5"/>
    <p:sldId id="274" r:id="rId6"/>
    <p:sldId id="269" r:id="rId7"/>
    <p:sldId id="270" r:id="rId8"/>
    <p:sldId id="272" r:id="rId9"/>
    <p:sldId id="261" r:id="rId10"/>
    <p:sldId id="262" r:id="rId11"/>
    <p:sldId id="263" r:id="rId12"/>
    <p:sldId id="264" r:id="rId13"/>
    <p:sldId id="265" r:id="rId14"/>
    <p:sldId id="266" r:id="rId15"/>
    <p:sldId id="268" r:id="rId16"/>
    <p:sldId id="267" r:id="rId17"/>
    <p:sldId id="271" r:id="rId18"/>
    <p:sldId id="259"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53" d="100"/>
          <a:sy n="53" d="100"/>
        </p:scale>
        <p:origin x="-1644"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51A5DB-9D29-4303-BC30-E229B02BF022}" type="datetimeFigureOut">
              <a:rPr lang="en-US" smtClean="0"/>
              <a:t>5/9/2012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628F7-9C6C-477F-85F1-2B1CB8BC06C0}" type="slidenum">
              <a:rPr lang="en-US" smtClean="0"/>
              <a:t>‹#›</a:t>
            </a:fld>
            <a:endParaRPr lang="en-US"/>
          </a:p>
        </p:txBody>
      </p:sp>
    </p:spTree>
    <p:extLst>
      <p:ext uri="{BB962C8B-B14F-4D97-AF65-F5344CB8AC3E}">
        <p14:creationId xmlns:p14="http://schemas.microsoft.com/office/powerpoint/2010/main" val="15060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628F7-9C6C-477F-85F1-2B1CB8BC06C0}" type="slidenum">
              <a:rPr lang="en-US" smtClean="0"/>
              <a:t>6</a:t>
            </a:fld>
            <a:endParaRPr lang="en-US"/>
          </a:p>
        </p:txBody>
      </p:sp>
    </p:spTree>
    <p:extLst>
      <p:ext uri="{BB962C8B-B14F-4D97-AF65-F5344CB8AC3E}">
        <p14:creationId xmlns:p14="http://schemas.microsoft.com/office/powerpoint/2010/main" val="371745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44792" y="4343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3C1FD7-F07A-40C0-B802-76240F4D56C6}" type="datetimeFigureOut">
              <a:rPr lang="en-US" smtClean="0"/>
              <a:t>5/9/2012</a:t>
            </a:fld>
            <a:endParaRPr lang="en-US"/>
          </a:p>
        </p:txBody>
      </p:sp>
    </p:spTree>
    <p:extLst>
      <p:ext uri="{BB962C8B-B14F-4D97-AF65-F5344CB8AC3E}">
        <p14:creationId xmlns:p14="http://schemas.microsoft.com/office/powerpoint/2010/main" val="333252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C1FD7-F07A-40C0-B802-76240F4D56C6}" type="datetimeFigureOut">
              <a:rPr lang="en-US" smtClean="0"/>
              <a:t>5/9/2012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381367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C1FD7-F07A-40C0-B802-76240F4D56C6}" type="datetimeFigureOut">
              <a:rPr lang="en-US" smtClean="0"/>
              <a:t>5/9/2012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28101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C1FD7-F07A-40C0-B802-76240F4D56C6}" type="datetimeFigureOut">
              <a:rPr lang="en-US" smtClean="0"/>
              <a:t>5/9/2012</a:t>
            </a:fld>
            <a:endParaRPr lang="en-US"/>
          </a:p>
        </p:txBody>
      </p:sp>
    </p:spTree>
    <p:extLst>
      <p:ext uri="{BB962C8B-B14F-4D97-AF65-F5344CB8AC3E}">
        <p14:creationId xmlns:p14="http://schemas.microsoft.com/office/powerpoint/2010/main" val="265255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3C1FD7-F07A-40C0-B802-76240F4D56C6}" type="datetimeFigureOut">
              <a:rPr lang="en-US" smtClean="0"/>
              <a:t>5/9/2012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335581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3C1FD7-F07A-40C0-B802-76240F4D56C6}" type="datetimeFigureOut">
              <a:rPr lang="en-US" smtClean="0"/>
              <a:t>5/9/2012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31392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3C1FD7-F07A-40C0-B802-76240F4D56C6}" type="datetimeFigureOut">
              <a:rPr lang="en-US" smtClean="0"/>
              <a:t>5/9/2012</a:t>
            </a:fld>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12052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3C1FD7-F07A-40C0-B802-76240F4D56C6}" type="datetimeFigureOut">
              <a:rPr lang="en-US" smtClean="0"/>
              <a:t>5/9/2012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300921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C1FD7-F07A-40C0-B802-76240F4D56C6}" type="datetimeFigureOut">
              <a:rPr lang="en-US" smtClean="0"/>
              <a:t>5/9/2012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406530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C1FD7-F07A-40C0-B802-76240F4D56C6}" type="datetimeFigureOut">
              <a:rPr lang="en-US" smtClean="0"/>
              <a:t>5/9/2012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151476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C1FD7-F07A-40C0-B802-76240F4D56C6}" type="datetimeFigureOut">
              <a:rPr lang="en-US" smtClean="0"/>
              <a:t>5/9/2012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583FC2-79DE-4117-A760-D41C6BC65E43}" type="slidenum">
              <a:rPr lang="en-US" smtClean="0"/>
              <a:t>‹#›</a:t>
            </a:fld>
            <a:endParaRPr lang="en-US"/>
          </a:p>
        </p:txBody>
      </p:sp>
    </p:spTree>
    <p:extLst>
      <p:ext uri="{BB962C8B-B14F-4D97-AF65-F5344CB8AC3E}">
        <p14:creationId xmlns:p14="http://schemas.microsoft.com/office/powerpoint/2010/main" val="3485077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1993" y="1371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0" y="2590800"/>
            <a:ext cx="7543800" cy="3535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34200" y="64008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C1FD7-F07A-40C0-B802-76240F4D56C6}" type="datetimeFigureOut">
              <a:rPr lang="en-US" smtClean="0"/>
              <a:t>5/9/2012</a:t>
            </a:fld>
            <a:endParaRPr lang="en-US"/>
          </a:p>
        </p:txBody>
      </p:sp>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 y="990600"/>
            <a:ext cx="9150350" cy="7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39211" y="12159"/>
            <a:ext cx="1304790" cy="98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1" y="76200"/>
            <a:ext cx="1981199" cy="7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5880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zeisscampus.magnet.fsu.edu/tutorials/pectralimaging/fretbiosensors/index.html" TargetMode="Externa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wyss.harvard.edu/viewmedia/72/focal-adhesions-and-actin-cytoskelet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09800"/>
            <a:ext cx="6858000" cy="1143000"/>
          </a:xfrm>
        </p:spPr>
        <p:txBody>
          <a:bodyPr>
            <a:normAutofit fontScale="90000"/>
          </a:bodyPr>
          <a:lstStyle/>
          <a:p>
            <a:r>
              <a:rPr lang="en-US" dirty="0"/>
              <a:t>Live-Cell Imaging of Focal Adhesions</a:t>
            </a:r>
            <a:br>
              <a:rPr lang="en-US" dirty="0"/>
            </a:br>
            <a:endParaRPr lang="en-US" dirty="0"/>
          </a:p>
        </p:txBody>
      </p:sp>
      <p:sp>
        <p:nvSpPr>
          <p:cNvPr id="3" name="Subtitle 2"/>
          <p:cNvSpPr>
            <a:spLocks noGrp="1"/>
          </p:cNvSpPr>
          <p:nvPr>
            <p:ph type="subTitle" idx="1"/>
          </p:nvPr>
        </p:nvSpPr>
        <p:spPr>
          <a:xfrm>
            <a:off x="1790700" y="3581400"/>
            <a:ext cx="5562600" cy="1752600"/>
          </a:xfrm>
        </p:spPr>
        <p:txBody>
          <a:bodyPr/>
          <a:lstStyle/>
          <a:p>
            <a:r>
              <a:rPr lang="en-US" dirty="0" smtClean="0"/>
              <a:t>Peyton Lab Journal Review</a:t>
            </a:r>
            <a:endParaRPr lang="en-US" dirty="0"/>
          </a:p>
          <a:p>
            <a:r>
              <a:rPr lang="en-US" dirty="0" smtClean="0"/>
              <a:t>Dannielle Ryman</a:t>
            </a:r>
          </a:p>
          <a:p>
            <a:r>
              <a:rPr lang="en-US" dirty="0" smtClean="0"/>
              <a:t>May 1, 2012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482"/>
            <a:ext cx="2590800" cy="86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543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807" y="4572000"/>
            <a:ext cx="6233193" cy="2286000"/>
          </a:xfrm>
        </p:spPr>
        <p:txBody>
          <a:bodyPr>
            <a:noAutofit/>
          </a:bodyPr>
          <a:lstStyle/>
          <a:p>
            <a:pPr algn="l"/>
            <a:r>
              <a:rPr lang="en-US" sz="1800" dirty="0"/>
              <a:t>Fig. 2. Adhesion dynamics</a:t>
            </a:r>
            <a:r>
              <a:rPr lang="en-US" sz="1800" dirty="0" smtClean="0"/>
              <a:t>. (A)Representative </a:t>
            </a:r>
            <a:r>
              <a:rPr lang="en-US" sz="1800" dirty="0"/>
              <a:t>cartoons and (</a:t>
            </a:r>
            <a:r>
              <a:rPr lang="en-US" sz="1800" dirty="0" smtClean="0"/>
              <a:t>B) still </a:t>
            </a:r>
            <a:r>
              <a:rPr lang="en-US" sz="1800" dirty="0"/>
              <a:t>images taken from a </a:t>
            </a:r>
            <a:r>
              <a:rPr lang="en-US" sz="1800" dirty="0" smtClean="0"/>
              <a:t>time-lapse movie </a:t>
            </a:r>
            <a:r>
              <a:rPr lang="en-US" sz="1800" dirty="0"/>
              <a:t>of a fibroblast expressing </a:t>
            </a:r>
            <a:r>
              <a:rPr lang="en-US" sz="1800" dirty="0" smtClean="0"/>
              <a:t>GFP– </a:t>
            </a:r>
            <a:r>
              <a:rPr lang="en-US" sz="1800" dirty="0" err="1" smtClean="0"/>
              <a:t>vinculin</a:t>
            </a:r>
            <a:r>
              <a:rPr lang="en-US" sz="1800" dirty="0"/>
              <a:t>. </a:t>
            </a:r>
            <a:r>
              <a:rPr lang="en-US" sz="1800" dirty="0" smtClean="0"/>
              <a:t>In B</a:t>
            </a:r>
            <a:r>
              <a:rPr lang="en-US" sz="1800" dirty="0"/>
              <a:t>, arrows ‘a’ and ‘</a:t>
            </a:r>
            <a:r>
              <a:rPr lang="en-US" sz="1800" dirty="0" smtClean="0"/>
              <a:t>d’ denote </a:t>
            </a:r>
            <a:r>
              <a:rPr lang="en-US" sz="1800" dirty="0"/>
              <a:t>assembling and </a:t>
            </a:r>
            <a:r>
              <a:rPr lang="en-US" sz="1800" dirty="0" smtClean="0"/>
              <a:t>disassembling adhesions, respectively</a:t>
            </a:r>
            <a:r>
              <a:rPr lang="en-US" sz="1800"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38" y="1143000"/>
            <a:ext cx="7720862"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200" y="6564868"/>
            <a:ext cx="1487010" cy="369332"/>
          </a:xfrm>
          <a:prstGeom prst="rect">
            <a:avLst/>
          </a:prstGeom>
          <a:noFill/>
        </p:spPr>
        <p:txBody>
          <a:bodyPr wrap="none" rtlCol="0">
            <a:spAutoFit/>
          </a:bodyPr>
          <a:lstStyle/>
          <a:p>
            <a:r>
              <a:rPr lang="en-US" dirty="0" smtClean="0"/>
              <a:t>Parsons, 2010</a:t>
            </a:r>
            <a:endParaRPr lang="en-US" dirty="0"/>
          </a:p>
        </p:txBody>
      </p:sp>
    </p:spTree>
    <p:extLst>
      <p:ext uri="{BB962C8B-B14F-4D97-AF65-F5344CB8AC3E}">
        <p14:creationId xmlns:p14="http://schemas.microsoft.com/office/powerpoint/2010/main" val="2840898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229600" cy="1143000"/>
          </a:xfrm>
        </p:spPr>
        <p:txBody>
          <a:bodyPr>
            <a:normAutofit/>
          </a:bodyPr>
          <a:lstStyle/>
          <a:p>
            <a:r>
              <a:rPr lang="en-US" sz="3600" dirty="0" smtClean="0"/>
              <a:t>Spinning-Disk Microscopy</a:t>
            </a:r>
            <a:endParaRPr lang="en-US" sz="3600" dirty="0"/>
          </a:p>
        </p:txBody>
      </p:sp>
      <p:sp>
        <p:nvSpPr>
          <p:cNvPr id="3" name="Content Placeholder 2"/>
          <p:cNvSpPr>
            <a:spLocks noGrp="1"/>
          </p:cNvSpPr>
          <p:nvPr>
            <p:ph idx="1"/>
          </p:nvPr>
        </p:nvSpPr>
        <p:spPr>
          <a:xfrm>
            <a:off x="381000" y="1600200"/>
            <a:ext cx="8458200" cy="3535363"/>
          </a:xfrm>
        </p:spPr>
        <p:txBody>
          <a:bodyPr>
            <a:normAutofit fontScale="70000" lnSpcReduction="20000"/>
          </a:bodyPr>
          <a:lstStyle/>
          <a:p>
            <a:r>
              <a:rPr lang="en-US" dirty="0"/>
              <a:t>A</a:t>
            </a:r>
            <a:r>
              <a:rPr lang="en-US" dirty="0" smtClean="0"/>
              <a:t> </a:t>
            </a:r>
            <a:r>
              <a:rPr lang="en-US" dirty="0"/>
              <a:t>higher signal-to-noise ratio compared </a:t>
            </a:r>
            <a:r>
              <a:rPr lang="en-US" dirty="0" smtClean="0"/>
              <a:t>to </a:t>
            </a:r>
            <a:r>
              <a:rPr lang="en-US" dirty="0" err="1" smtClean="0"/>
              <a:t>widefield</a:t>
            </a:r>
            <a:r>
              <a:rPr lang="en-US" dirty="0" smtClean="0"/>
              <a:t> microscopy.</a:t>
            </a:r>
          </a:p>
          <a:p>
            <a:r>
              <a:rPr lang="en-US" dirty="0"/>
              <a:t>Laser light sources can also be used; the addition of an </a:t>
            </a:r>
            <a:r>
              <a:rPr lang="en-US" dirty="0" err="1" smtClean="0"/>
              <a:t>acousto</a:t>
            </a:r>
            <a:r>
              <a:rPr lang="en-US" dirty="0" smtClean="0"/>
              <a:t> optical tunable </a:t>
            </a:r>
            <a:r>
              <a:rPr lang="en-US" dirty="0"/>
              <a:t>filter (AOTF) allows switching of </a:t>
            </a:r>
            <a:r>
              <a:rPr lang="en-US" dirty="0" smtClean="0"/>
              <a:t>excitation wavelengths </a:t>
            </a:r>
            <a:r>
              <a:rPr lang="en-US" dirty="0"/>
              <a:t>in the order of microseconds. This modification </a:t>
            </a:r>
            <a:r>
              <a:rPr lang="en-US" dirty="0" smtClean="0"/>
              <a:t>also allows </a:t>
            </a:r>
            <a:r>
              <a:rPr lang="en-US" dirty="0"/>
              <a:t>fast imaging of multiple fluorophores within a sample</a:t>
            </a:r>
            <a:r>
              <a:rPr lang="en-US" dirty="0" smtClean="0"/>
              <a:t>.</a:t>
            </a:r>
          </a:p>
          <a:p>
            <a:r>
              <a:rPr lang="en-US" dirty="0"/>
              <a:t>Rates of assembly and disassembly </a:t>
            </a:r>
            <a:r>
              <a:rPr lang="en-US" dirty="0" smtClean="0"/>
              <a:t>of adhesions </a:t>
            </a:r>
            <a:r>
              <a:rPr lang="en-US" dirty="0"/>
              <a:t>can be calculated from resulting movies </a:t>
            </a:r>
            <a:r>
              <a:rPr lang="en-US" dirty="0" smtClean="0"/>
              <a:t>through </a:t>
            </a:r>
            <a:r>
              <a:rPr lang="en-US" dirty="0"/>
              <a:t>measuring the incorporation or loss of fluorescent signal of </a:t>
            </a:r>
            <a:r>
              <a:rPr lang="en-US" dirty="0" smtClean="0"/>
              <a:t>the protein </a:t>
            </a:r>
            <a:r>
              <a:rPr lang="en-US" dirty="0"/>
              <a:t>being studied. Increase of signal will be the result </a:t>
            </a:r>
            <a:r>
              <a:rPr lang="en-US" dirty="0" smtClean="0"/>
              <a:t>of adhesion </a:t>
            </a:r>
            <a:r>
              <a:rPr lang="en-US" dirty="0"/>
              <a:t>assembly and growth, whereas adhesion </a:t>
            </a:r>
            <a:r>
              <a:rPr lang="en-US" dirty="0" smtClean="0"/>
              <a:t>disassembly will </a:t>
            </a:r>
            <a:r>
              <a:rPr lang="en-US" dirty="0"/>
              <a:t>result in loss of fluorescent signal. Plotting signal </a:t>
            </a:r>
            <a:r>
              <a:rPr lang="en-US" dirty="0" smtClean="0"/>
              <a:t>intensity values </a:t>
            </a:r>
            <a:r>
              <a:rPr lang="en-US" dirty="0"/>
              <a:t>over time on semi-logarithmic graphs will provide a </a:t>
            </a:r>
            <a:r>
              <a:rPr lang="en-US" dirty="0" smtClean="0"/>
              <a:t>profile of </a:t>
            </a:r>
            <a:r>
              <a:rPr lang="en-US" dirty="0"/>
              <a:t>intensity ratios over time (Franco et al., 2004).</a:t>
            </a:r>
            <a:endParaRPr lang="en-US" dirty="0" smtClean="0"/>
          </a:p>
          <a:p>
            <a:pPr marL="0" indent="0">
              <a:buNone/>
            </a:pPr>
            <a:endParaRPr lang="en-US" dirty="0"/>
          </a:p>
        </p:txBody>
      </p:sp>
    </p:spTree>
    <p:extLst>
      <p:ext uri="{BB962C8B-B14F-4D97-AF65-F5344CB8AC3E}">
        <p14:creationId xmlns:p14="http://schemas.microsoft.com/office/powerpoint/2010/main" val="2751353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93" y="76200"/>
            <a:ext cx="8229600" cy="1143000"/>
          </a:xfrm>
        </p:spPr>
        <p:txBody>
          <a:bodyPr/>
          <a:lstStyle/>
          <a:p>
            <a:r>
              <a:rPr lang="en-US" dirty="0" err="1" smtClean="0"/>
              <a:t>Photoactivation</a:t>
            </a:r>
            <a:endParaRPr lang="en-US" dirty="0"/>
          </a:p>
        </p:txBody>
      </p:sp>
      <p:sp>
        <p:nvSpPr>
          <p:cNvPr id="4" name="TextBox 3"/>
          <p:cNvSpPr txBox="1"/>
          <p:nvPr/>
        </p:nvSpPr>
        <p:spPr>
          <a:xfrm>
            <a:off x="152400" y="1143000"/>
            <a:ext cx="4343400" cy="5509200"/>
          </a:xfrm>
          <a:prstGeom prst="rect">
            <a:avLst/>
          </a:prstGeom>
          <a:noFill/>
        </p:spPr>
        <p:txBody>
          <a:bodyPr wrap="square" rtlCol="0">
            <a:spAutoFit/>
          </a:bodyPr>
          <a:lstStyle/>
          <a:p>
            <a:r>
              <a:rPr lang="en-US" sz="1600" dirty="0" err="1" smtClean="0"/>
              <a:t>Photoactivatable</a:t>
            </a:r>
            <a:r>
              <a:rPr lang="en-US" sz="1600" dirty="0" smtClean="0"/>
              <a:t> (PA) GFP fluorescent tags are transfected </a:t>
            </a:r>
            <a:r>
              <a:rPr lang="en-US" sz="1600" dirty="0"/>
              <a:t>and expressed in the same way as their normal </a:t>
            </a:r>
            <a:r>
              <a:rPr lang="en-US" sz="1600" dirty="0" err="1" smtClean="0"/>
              <a:t>GFPcounterparts</a:t>
            </a:r>
            <a:r>
              <a:rPr lang="en-US" sz="1600" dirty="0"/>
              <a:t>. However, PA-tag fluorescence is only visible </a:t>
            </a:r>
            <a:r>
              <a:rPr lang="en-US" sz="1600" dirty="0" smtClean="0"/>
              <a:t>following a </a:t>
            </a:r>
            <a:r>
              <a:rPr lang="en-US" sz="1600" dirty="0"/>
              <a:t>pre-‘activation’ step. For example, activation of PA-GFP </a:t>
            </a:r>
            <a:r>
              <a:rPr lang="en-US" sz="1600" dirty="0" smtClean="0"/>
              <a:t>requires a </a:t>
            </a:r>
            <a:r>
              <a:rPr lang="en-US" sz="1600" dirty="0"/>
              <a:t>burst of 405 nm light before being imaged using a 488 nm laser</a:t>
            </a:r>
            <a:r>
              <a:rPr lang="en-US" sz="1600" dirty="0" smtClean="0"/>
              <a:t>.</a:t>
            </a:r>
          </a:p>
          <a:p>
            <a:endParaRPr lang="en-US" sz="1600" dirty="0"/>
          </a:p>
          <a:p>
            <a:r>
              <a:rPr lang="en-US" sz="1600" dirty="0" smtClean="0"/>
              <a:t>These </a:t>
            </a:r>
            <a:r>
              <a:rPr lang="en-US" sz="1600" dirty="0"/>
              <a:t>tags allow the user to select for a certain </a:t>
            </a:r>
            <a:r>
              <a:rPr lang="en-US" sz="1600" dirty="0" smtClean="0"/>
              <a:t>population of </a:t>
            </a:r>
            <a:r>
              <a:rPr lang="en-US" sz="1600" dirty="0"/>
              <a:t>tagged protein in the cell at a particular point and to follow </a:t>
            </a:r>
            <a:r>
              <a:rPr lang="en-US" sz="1600" dirty="0" smtClean="0"/>
              <a:t>the fate </a:t>
            </a:r>
            <a:r>
              <a:rPr lang="en-US" sz="1600" dirty="0"/>
              <a:t>of this protein after the activation step. As the </a:t>
            </a:r>
            <a:r>
              <a:rPr lang="en-US" sz="1600" dirty="0" smtClean="0"/>
              <a:t>PA-GFP-tagged protein </a:t>
            </a:r>
            <a:r>
              <a:rPr lang="en-US" sz="1600" dirty="0"/>
              <a:t>appears ‘dark’ before commencing an experiment, it </a:t>
            </a:r>
            <a:r>
              <a:rPr lang="en-US" sz="1600" dirty="0" smtClean="0"/>
              <a:t>can help </a:t>
            </a:r>
            <a:r>
              <a:rPr lang="en-US" sz="1600" dirty="0"/>
              <a:t>to </a:t>
            </a:r>
            <a:r>
              <a:rPr lang="en-US" sz="1600" dirty="0" err="1"/>
              <a:t>coexpress</a:t>
            </a:r>
            <a:r>
              <a:rPr lang="en-US" sz="1600" dirty="0"/>
              <a:t> a second fluorophore-tagged molecule of a </a:t>
            </a:r>
            <a:r>
              <a:rPr lang="en-US" sz="1600" dirty="0" smtClean="0"/>
              <a:t>different wavelength </a:t>
            </a:r>
            <a:r>
              <a:rPr lang="en-US" sz="1600" dirty="0"/>
              <a:t>(e.g. with an </a:t>
            </a:r>
            <a:r>
              <a:rPr lang="en-US" sz="1600" dirty="0" err="1"/>
              <a:t>mCherry</a:t>
            </a:r>
            <a:r>
              <a:rPr lang="en-US" sz="1600" dirty="0"/>
              <a:t> tag) to identify structures </a:t>
            </a:r>
            <a:r>
              <a:rPr lang="en-US" sz="1600" dirty="0" smtClean="0"/>
              <a:t>or organelles </a:t>
            </a:r>
            <a:r>
              <a:rPr lang="en-US" sz="1600" dirty="0"/>
              <a:t>of interest. This provides not only a guide to pinpoint </a:t>
            </a:r>
            <a:r>
              <a:rPr lang="en-US" sz="1600" dirty="0" smtClean="0"/>
              <a:t>the subcellular </a:t>
            </a:r>
            <a:r>
              <a:rPr lang="en-US" sz="1600" dirty="0"/>
              <a:t>site that is to be </a:t>
            </a:r>
            <a:r>
              <a:rPr lang="en-US" sz="1600" dirty="0" err="1"/>
              <a:t>photoactivated</a:t>
            </a:r>
            <a:r>
              <a:rPr lang="en-US" sz="1600" dirty="0"/>
              <a:t>, but also a </a:t>
            </a:r>
            <a:r>
              <a:rPr lang="en-US" sz="1600" dirty="0" smtClean="0"/>
              <a:t>reference against </a:t>
            </a:r>
            <a:r>
              <a:rPr lang="en-US" sz="1600" dirty="0"/>
              <a:t>which the intensity of the PA-GFP protein can be </a:t>
            </a:r>
            <a:r>
              <a:rPr lang="en-US" sz="1600" dirty="0" smtClean="0"/>
              <a:t>compared to </a:t>
            </a:r>
            <a:r>
              <a:rPr lang="en-US" sz="1600" dirty="0"/>
              <a:t>over the time course of the experiment.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473388" cy="364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608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715000" cy="1143000"/>
          </a:xfrm>
        </p:spPr>
        <p:txBody>
          <a:bodyPr>
            <a:normAutofit fontScale="90000"/>
          </a:bodyPr>
          <a:lstStyle/>
          <a:p>
            <a:r>
              <a:rPr lang="en-US" sz="3600" dirty="0" smtClean="0"/>
              <a:t>Florescence Recovery After </a:t>
            </a:r>
            <a:r>
              <a:rPr lang="en-US" sz="3600" dirty="0" err="1" smtClean="0"/>
              <a:t>Photobleaching</a:t>
            </a:r>
            <a:endParaRPr lang="en-US" sz="3600" dirty="0"/>
          </a:p>
        </p:txBody>
      </p:sp>
      <p:sp>
        <p:nvSpPr>
          <p:cNvPr id="4" name="TextBox 3"/>
          <p:cNvSpPr txBox="1"/>
          <p:nvPr/>
        </p:nvSpPr>
        <p:spPr>
          <a:xfrm>
            <a:off x="1371600" y="1255059"/>
            <a:ext cx="6400800" cy="3970318"/>
          </a:xfrm>
          <a:prstGeom prst="rect">
            <a:avLst/>
          </a:prstGeom>
          <a:noFill/>
        </p:spPr>
        <p:txBody>
          <a:bodyPr wrap="square" rtlCol="0">
            <a:spAutoFit/>
          </a:bodyPr>
          <a:lstStyle/>
          <a:p>
            <a:r>
              <a:rPr lang="en-US" dirty="0" smtClean="0"/>
              <a:t>Fluorescence recovery after </a:t>
            </a:r>
            <a:r>
              <a:rPr lang="en-US" dirty="0" err="1" smtClean="0"/>
              <a:t>photobleaching</a:t>
            </a:r>
            <a:r>
              <a:rPr lang="en-US" dirty="0" smtClean="0"/>
              <a:t> (FRAP) is another</a:t>
            </a:r>
          </a:p>
          <a:p>
            <a:r>
              <a:rPr lang="en-US" dirty="0" smtClean="0"/>
              <a:t>commonly used technique to quantify protein kinetics in living</a:t>
            </a:r>
          </a:p>
          <a:p>
            <a:r>
              <a:rPr lang="en-US" dirty="0" smtClean="0"/>
              <a:t>cells. Cells are transfected with a fluorescently tagged protein, imaged live and then subjected to a bleach step, in which a specific point or region of interest (ROI) is exposed to high-intensity burst(s) of laser emission. Cells are then imaged</a:t>
            </a:r>
          </a:p>
          <a:p>
            <a:r>
              <a:rPr lang="en-US" dirty="0" smtClean="0"/>
              <a:t>over a period of time and the time taken for recovery of the tagged protein into the bleached ROI is determined. The dynamics of protein movement can be calculated from these recovery rates and from immobile fractions within the bleached ROI, which provide information on both on and off rates of the protein of interest at that particular site. Recovery can be expressed as half-life, which is the time required for the signal intensity to return to half of its full final recovery value. </a:t>
            </a:r>
            <a:endParaRPr lang="en-US" dirty="0"/>
          </a:p>
        </p:txBody>
      </p:sp>
    </p:spTree>
    <p:extLst>
      <p:ext uri="{BB962C8B-B14F-4D97-AF65-F5344CB8AC3E}">
        <p14:creationId xmlns:p14="http://schemas.microsoft.com/office/powerpoint/2010/main" val="4021445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097" y="1143000"/>
            <a:ext cx="7410703" cy="55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38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normAutofit/>
          </a:bodyPr>
          <a:lstStyle/>
          <a:p>
            <a:r>
              <a:rPr lang="en-US" sz="3600" dirty="0" smtClean="0"/>
              <a:t>Traction Force Microscopy</a:t>
            </a:r>
            <a:endParaRPr lang="en-US" sz="3600" dirty="0"/>
          </a:p>
        </p:txBody>
      </p:sp>
      <p:sp>
        <p:nvSpPr>
          <p:cNvPr id="4" name="TextBox 3"/>
          <p:cNvSpPr txBox="1"/>
          <p:nvPr/>
        </p:nvSpPr>
        <p:spPr>
          <a:xfrm>
            <a:off x="76200" y="1371600"/>
            <a:ext cx="3581400" cy="5078313"/>
          </a:xfrm>
          <a:prstGeom prst="rect">
            <a:avLst/>
          </a:prstGeom>
          <a:noFill/>
        </p:spPr>
        <p:txBody>
          <a:bodyPr wrap="square" rtlCol="0">
            <a:spAutoFit/>
          </a:bodyPr>
          <a:lstStyle/>
          <a:p>
            <a:r>
              <a:rPr lang="en-US" dirty="0"/>
              <a:t>This method makes use of an </a:t>
            </a:r>
            <a:r>
              <a:rPr lang="en-US" dirty="0" smtClean="0"/>
              <a:t>acrylamide and/or </a:t>
            </a:r>
            <a:r>
              <a:rPr lang="en-US" dirty="0"/>
              <a:t>collagen gel containing fluorescent microbeads. Cells </a:t>
            </a:r>
            <a:r>
              <a:rPr lang="en-US" dirty="0" smtClean="0"/>
              <a:t>are plated </a:t>
            </a:r>
            <a:r>
              <a:rPr lang="en-US" dirty="0"/>
              <a:t>on top of these gels, and phase-contrast and </a:t>
            </a:r>
            <a:r>
              <a:rPr lang="en-US" dirty="0" smtClean="0"/>
              <a:t>fluorescence images </a:t>
            </a:r>
            <a:r>
              <a:rPr lang="en-US" dirty="0"/>
              <a:t>are acquired to mark the position of the cells and the </a:t>
            </a:r>
            <a:r>
              <a:rPr lang="en-US" dirty="0" smtClean="0"/>
              <a:t>beads, respectively. Cells </a:t>
            </a:r>
            <a:r>
              <a:rPr lang="en-US" dirty="0"/>
              <a:t>were then </a:t>
            </a:r>
            <a:r>
              <a:rPr lang="en-US" dirty="0" err="1" smtClean="0"/>
              <a:t>trypsinised</a:t>
            </a:r>
            <a:r>
              <a:rPr lang="en-US" dirty="0" smtClean="0"/>
              <a:t> and </a:t>
            </a:r>
            <a:r>
              <a:rPr lang="en-US" dirty="0"/>
              <a:t>removed from the gel to allow an image of the same site to </a:t>
            </a:r>
            <a:r>
              <a:rPr lang="en-US" dirty="0" smtClean="0"/>
              <a:t>be taken</a:t>
            </a:r>
            <a:r>
              <a:rPr lang="en-US" dirty="0"/>
              <a:t>, thus providing a ‘no force’ map of the surface. </a:t>
            </a:r>
            <a:r>
              <a:rPr lang="en-US" dirty="0" smtClean="0"/>
              <a:t>The displacement </a:t>
            </a:r>
            <a:r>
              <a:rPr lang="en-US" dirty="0"/>
              <a:t>of the beads, as seen in the differences between </a:t>
            </a:r>
            <a:r>
              <a:rPr lang="en-US" dirty="0" smtClean="0"/>
              <a:t>these images</a:t>
            </a:r>
            <a:r>
              <a:rPr lang="en-US" dirty="0"/>
              <a:t>, can then be </a:t>
            </a:r>
            <a:r>
              <a:rPr lang="en-US" dirty="0" err="1"/>
              <a:t>analysed</a:t>
            </a:r>
            <a:r>
              <a:rPr lang="en-US" dirty="0"/>
              <a:t> using a number of complex </a:t>
            </a:r>
            <a:r>
              <a:rPr lang="en-US" dirty="0" smtClean="0"/>
              <a:t>algorithms depending </a:t>
            </a:r>
            <a:r>
              <a:rPr lang="en-US" dirty="0"/>
              <a:t>on the nature of the gel used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938" y="1295400"/>
            <a:ext cx="5589262" cy="4356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73369" y="5652247"/>
            <a:ext cx="1956431" cy="369332"/>
          </a:xfrm>
          <a:prstGeom prst="rect">
            <a:avLst/>
          </a:prstGeom>
          <a:noFill/>
        </p:spPr>
        <p:txBody>
          <a:bodyPr wrap="square" rtlCol="0">
            <a:spAutoFit/>
          </a:bodyPr>
          <a:lstStyle/>
          <a:p>
            <a:r>
              <a:rPr lang="en-US" dirty="0" smtClean="0"/>
              <a:t>Chen, 2010</a:t>
            </a:r>
            <a:endParaRPr lang="en-US" dirty="0"/>
          </a:p>
        </p:txBody>
      </p:sp>
    </p:spTree>
    <p:extLst>
      <p:ext uri="{BB962C8B-B14F-4D97-AF65-F5344CB8AC3E}">
        <p14:creationId xmlns:p14="http://schemas.microsoft.com/office/powerpoint/2010/main" val="922599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93" y="-76200"/>
            <a:ext cx="5730207" cy="1143000"/>
          </a:xfrm>
        </p:spPr>
        <p:txBody>
          <a:bodyPr>
            <a:noAutofit/>
          </a:bodyPr>
          <a:lstStyle/>
          <a:p>
            <a:r>
              <a:rPr lang="en-US" sz="3600" dirty="0"/>
              <a:t>Fluorescence </a:t>
            </a:r>
            <a:r>
              <a:rPr lang="en-US" sz="3600" dirty="0" smtClean="0"/>
              <a:t>Resonance Energy Transfer</a:t>
            </a:r>
            <a:endParaRPr lang="en-US" sz="3600" dirty="0"/>
          </a:p>
        </p:txBody>
      </p:sp>
      <p:sp>
        <p:nvSpPr>
          <p:cNvPr id="4" name="TextBox 3"/>
          <p:cNvSpPr txBox="1"/>
          <p:nvPr/>
        </p:nvSpPr>
        <p:spPr>
          <a:xfrm>
            <a:off x="6324600" y="1600200"/>
            <a:ext cx="2895600" cy="4524315"/>
          </a:xfrm>
          <a:prstGeom prst="rect">
            <a:avLst/>
          </a:prstGeom>
          <a:noFill/>
        </p:spPr>
        <p:txBody>
          <a:bodyPr wrap="square" rtlCol="0">
            <a:spAutoFit/>
          </a:bodyPr>
          <a:lstStyle/>
          <a:p>
            <a:r>
              <a:rPr lang="en-US" dirty="0"/>
              <a:t>Fluorescence resonance energy transfer (FRET) is a technique that</a:t>
            </a:r>
          </a:p>
          <a:p>
            <a:r>
              <a:rPr lang="en-US" dirty="0"/>
              <a:t>allows detection of fluorescent molecules with overlapping spectra</a:t>
            </a:r>
          </a:p>
          <a:p>
            <a:r>
              <a:rPr lang="en-US" dirty="0"/>
              <a:t>that are in very close proximity, thus inferring protein–protein</a:t>
            </a:r>
          </a:p>
          <a:p>
            <a:r>
              <a:rPr lang="en-US" dirty="0"/>
              <a:t>interactions. For FRET to occur, the emission spectrum of one</a:t>
            </a:r>
          </a:p>
          <a:p>
            <a:r>
              <a:rPr lang="en-US" dirty="0"/>
              <a:t>fluorophore (donor) must overlap with the excitation spectrum of</a:t>
            </a:r>
          </a:p>
          <a:p>
            <a:r>
              <a:rPr lang="en-US" dirty="0"/>
              <a:t>the second (acceptor).</a:t>
            </a:r>
          </a:p>
        </p:txBody>
      </p:sp>
      <p:sp>
        <p:nvSpPr>
          <p:cNvPr id="7" name="Rectangle 6">
            <a:hlinkClick r:id="rId2" action="ppaction://hlinksldjump"/>
          </p:cNvPr>
          <p:cNvSpPr/>
          <p:nvPr/>
        </p:nvSpPr>
        <p:spPr>
          <a:xfrm>
            <a:off x="4495800" y="6172200"/>
            <a:ext cx="4572000" cy="646331"/>
          </a:xfrm>
          <a:prstGeom prst="rect">
            <a:avLst/>
          </a:prstGeom>
        </p:spPr>
        <p:txBody>
          <a:bodyPr>
            <a:spAutoFit/>
          </a:bodyPr>
          <a:lstStyle/>
          <a:p>
            <a:r>
              <a:rPr lang="en-US" dirty="0" smtClean="0">
                <a:hlinkClick r:id="rId3"/>
              </a:rPr>
              <a:t>http://zeisscampus.magnet.fsu.edu/tutorials/pectralimaging/fretbiosensors/index.html</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6248400" cy="3584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192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5124450"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4800" y="5297269"/>
            <a:ext cx="4114800" cy="646331"/>
          </a:xfrm>
          <a:prstGeom prst="rect">
            <a:avLst/>
          </a:prstGeom>
        </p:spPr>
        <p:txBody>
          <a:bodyPr wrap="square">
            <a:spAutoFit/>
          </a:bodyPr>
          <a:lstStyle/>
          <a:p>
            <a:r>
              <a:rPr lang="fr-FR" dirty="0" smtClean="0"/>
              <a:t>Figure 1 | </a:t>
            </a:r>
            <a:r>
              <a:rPr lang="fr-FR" dirty="0" err="1" smtClean="0"/>
              <a:t>Vinculin</a:t>
            </a:r>
            <a:r>
              <a:rPr lang="fr-FR" dirty="0" smtClean="0"/>
              <a:t> tension </a:t>
            </a:r>
            <a:r>
              <a:rPr lang="fr-FR" dirty="0" err="1" smtClean="0"/>
              <a:t>sensor</a:t>
            </a:r>
            <a:r>
              <a:rPr lang="fr-FR" dirty="0" smtClean="0"/>
              <a:t> (</a:t>
            </a:r>
            <a:r>
              <a:rPr lang="fr-FR" dirty="0" err="1" smtClean="0"/>
              <a:t>VinTS</a:t>
            </a:r>
            <a:r>
              <a:rPr lang="fr-FR" dirty="0" smtClean="0"/>
              <a:t>) </a:t>
            </a:r>
            <a:r>
              <a:rPr lang="fr-FR" dirty="0" err="1" smtClean="0"/>
              <a:t>constructs</a:t>
            </a:r>
            <a:r>
              <a:rPr lang="fr-FR" dirty="0" smtClean="0"/>
              <a:t>.</a:t>
            </a:r>
            <a:endParaRPr lang="en-US"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69353"/>
            <a:ext cx="3990975" cy="53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130875" y="6564868"/>
            <a:ext cx="4089325" cy="369332"/>
          </a:xfrm>
          <a:prstGeom prst="rect">
            <a:avLst/>
          </a:prstGeom>
        </p:spPr>
        <p:txBody>
          <a:bodyPr wrap="none">
            <a:spAutoFit/>
          </a:bodyPr>
          <a:lstStyle/>
          <a:p>
            <a:r>
              <a:rPr lang="en-US" dirty="0" smtClean="0"/>
              <a:t>Figure 2 | Responses to mechanical force.</a:t>
            </a:r>
            <a:endParaRPr lang="en-US" dirty="0"/>
          </a:p>
        </p:txBody>
      </p:sp>
      <p:sp>
        <p:nvSpPr>
          <p:cNvPr id="10" name="TextBox 9"/>
          <p:cNvSpPr txBox="1"/>
          <p:nvPr/>
        </p:nvSpPr>
        <p:spPr>
          <a:xfrm>
            <a:off x="26894" y="6488668"/>
            <a:ext cx="1608774" cy="369332"/>
          </a:xfrm>
          <a:prstGeom prst="rect">
            <a:avLst/>
          </a:prstGeom>
          <a:noFill/>
        </p:spPr>
        <p:txBody>
          <a:bodyPr wrap="none" rtlCol="0">
            <a:spAutoFit/>
          </a:bodyPr>
          <a:lstStyle/>
          <a:p>
            <a:r>
              <a:rPr lang="en-US" dirty="0" smtClean="0"/>
              <a:t>Schwartz, 2010</a:t>
            </a:r>
            <a:endParaRPr lang="en-US" dirty="0"/>
          </a:p>
        </p:txBody>
      </p:sp>
    </p:spTree>
    <p:extLst>
      <p:ext uri="{BB962C8B-B14F-4D97-AF65-F5344CB8AC3E}">
        <p14:creationId xmlns:p14="http://schemas.microsoft.com/office/powerpoint/2010/main" val="102148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4343400" cy="1143000"/>
          </a:xfrm>
        </p:spPr>
        <p:txBody>
          <a:bodyPr>
            <a:normAutofit/>
          </a:bodyPr>
          <a:lstStyle/>
          <a:p>
            <a:r>
              <a:rPr lang="en-US" sz="3200" dirty="0" smtClean="0"/>
              <a:t>Live-Cell Imaging of Focal Adhesions</a:t>
            </a:r>
            <a:endParaRPr lang="en-US" sz="3200" dirty="0"/>
          </a:p>
        </p:txBody>
      </p:sp>
      <p:pic>
        <p:nvPicPr>
          <p:cNvPr id="9218" name="Picture 2" descr="C:\Users\Dannielle\AppData\Local\Temp\Table_1.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90625"/>
            <a:ext cx="8915400" cy="4967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80790" y="6477000"/>
            <a:ext cx="1487010" cy="369332"/>
          </a:xfrm>
          <a:prstGeom prst="rect">
            <a:avLst/>
          </a:prstGeom>
          <a:noFill/>
        </p:spPr>
        <p:txBody>
          <a:bodyPr wrap="none" rtlCol="0">
            <a:spAutoFit/>
          </a:bodyPr>
          <a:lstStyle/>
          <a:p>
            <a:r>
              <a:rPr lang="en-US" dirty="0" smtClean="0"/>
              <a:t>Parsons, 2010</a:t>
            </a:r>
            <a:endParaRPr lang="en-US" dirty="0"/>
          </a:p>
        </p:txBody>
      </p:sp>
    </p:spTree>
    <p:extLst>
      <p:ext uri="{BB962C8B-B14F-4D97-AF65-F5344CB8AC3E}">
        <p14:creationId xmlns:p14="http://schemas.microsoft.com/office/powerpoint/2010/main" val="241991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93" y="152400"/>
            <a:ext cx="8229600" cy="1143000"/>
          </a:xfrm>
        </p:spPr>
        <p:txBody>
          <a:bodyPr>
            <a:normAutofit/>
          </a:bodyPr>
          <a:lstStyle/>
          <a:p>
            <a:r>
              <a:rPr lang="en-US" sz="3600" dirty="0" smtClean="0"/>
              <a:t>References</a:t>
            </a:r>
            <a:endParaRPr lang="en-US" sz="3600" dirty="0"/>
          </a:p>
        </p:txBody>
      </p:sp>
      <p:sp>
        <p:nvSpPr>
          <p:cNvPr id="3" name="Content Placeholder 2"/>
          <p:cNvSpPr>
            <a:spLocks noGrp="1"/>
          </p:cNvSpPr>
          <p:nvPr>
            <p:ph idx="1"/>
          </p:nvPr>
        </p:nvSpPr>
        <p:spPr>
          <a:xfrm>
            <a:off x="914400" y="1219200"/>
            <a:ext cx="7543800" cy="3535363"/>
          </a:xfrm>
        </p:spPr>
        <p:txBody>
          <a:bodyPr>
            <a:normAutofit lnSpcReduction="10000"/>
          </a:bodyPr>
          <a:lstStyle/>
          <a:p>
            <a:r>
              <a:rPr lang="en-US" sz="1600" dirty="0"/>
              <a:t>Geiger, B., </a:t>
            </a:r>
            <a:r>
              <a:rPr lang="en-US" sz="1600" dirty="0" err="1"/>
              <a:t>Spatz</a:t>
            </a:r>
            <a:r>
              <a:rPr lang="en-US" sz="1600" dirty="0"/>
              <a:t>, J. P., &amp; </a:t>
            </a:r>
            <a:r>
              <a:rPr lang="en-US" sz="1600" dirty="0" err="1"/>
              <a:t>Bershadsky</a:t>
            </a:r>
            <a:r>
              <a:rPr lang="en-US" sz="1600" dirty="0"/>
              <a:t>, A. D. (2009). Environmental sensing through focal adhesions. Nature reviews. Molecular cell biology, 10(1), 21-33. </a:t>
            </a:r>
            <a:r>
              <a:rPr lang="en-US" sz="1600" dirty="0" smtClean="0"/>
              <a:t>doi:10.1038/nrm2593</a:t>
            </a:r>
          </a:p>
          <a:p>
            <a:r>
              <a:rPr lang="en-US" sz="1600" dirty="0" err="1"/>
              <a:t>Eyckmans</a:t>
            </a:r>
            <a:r>
              <a:rPr lang="en-US" sz="1600" dirty="0"/>
              <a:t>, J., </a:t>
            </a:r>
            <a:r>
              <a:rPr lang="en-US" sz="1600" dirty="0" err="1"/>
              <a:t>Boudou</a:t>
            </a:r>
            <a:r>
              <a:rPr lang="en-US" sz="1600" dirty="0"/>
              <a:t>, T., Yu, X., &amp; Chen, C. S. (2011). A hitchhiker’s guide to </a:t>
            </a:r>
            <a:r>
              <a:rPr lang="en-US" sz="1600" dirty="0" err="1"/>
              <a:t>mechanobiology</a:t>
            </a:r>
            <a:r>
              <a:rPr lang="en-US" sz="1600" dirty="0"/>
              <a:t>. Developmental cell, 21(1), 35-47. Elsevier Inc. </a:t>
            </a:r>
            <a:r>
              <a:rPr lang="en-US" sz="1600" dirty="0" smtClean="0"/>
              <a:t>doi:10.1016/j.devcel.2011.06.015</a:t>
            </a:r>
          </a:p>
          <a:p>
            <a:r>
              <a:rPr lang="en-US" sz="1600" dirty="0"/>
              <a:t>Chen, C. S. (2008). Mechanotransduction - a field pulling together? </a:t>
            </a:r>
            <a:r>
              <a:rPr lang="en-US" sz="1600" i="1" dirty="0"/>
              <a:t>Journal of cell science</a:t>
            </a:r>
            <a:r>
              <a:rPr lang="en-US" sz="1600" dirty="0"/>
              <a:t>, </a:t>
            </a:r>
            <a:r>
              <a:rPr lang="en-US" sz="1600" i="1" dirty="0"/>
              <a:t>121</a:t>
            </a:r>
            <a:r>
              <a:rPr lang="en-US" sz="1600" dirty="0"/>
              <a:t>(</a:t>
            </a:r>
            <a:r>
              <a:rPr lang="en-US" sz="1600" dirty="0" err="1"/>
              <a:t>Pt</a:t>
            </a:r>
            <a:r>
              <a:rPr lang="en-US" sz="1600" dirty="0"/>
              <a:t> 20), 3285-92. doi:10.1242/jcs.023507</a:t>
            </a:r>
          </a:p>
          <a:p>
            <a:r>
              <a:rPr lang="en-US" sz="1600" dirty="0" err="1"/>
              <a:t>Grashoff</a:t>
            </a:r>
            <a:r>
              <a:rPr lang="en-US" sz="1600" dirty="0"/>
              <a:t>, C., Hoffman, B. D., Brenner, M. D., Zhou, R., Parsons, M., Yang, M. T., McLean, M. a, et al. (2010). Measuring mechanical tension across </a:t>
            </a:r>
            <a:r>
              <a:rPr lang="en-US" sz="1600" dirty="0" err="1"/>
              <a:t>vinculin</a:t>
            </a:r>
            <a:r>
              <a:rPr lang="en-US" sz="1600" dirty="0"/>
              <a:t> reveals regulation of focal adhesion dynamics. </a:t>
            </a:r>
            <a:r>
              <a:rPr lang="en-US" sz="1600" i="1" dirty="0"/>
              <a:t>Nature</a:t>
            </a:r>
            <a:r>
              <a:rPr lang="en-US" sz="1600" dirty="0"/>
              <a:t>, </a:t>
            </a:r>
            <a:r>
              <a:rPr lang="en-US" sz="1600" i="1" dirty="0"/>
              <a:t>466</a:t>
            </a:r>
            <a:r>
              <a:rPr lang="en-US" sz="1600" dirty="0"/>
              <a:t>(7303), 263-6. Nature Publishing Group. doi:10.1038/nature09198</a:t>
            </a:r>
          </a:p>
          <a:p>
            <a:r>
              <a:rPr lang="en-US" sz="1600" dirty="0"/>
              <a:t>Worth, D. C., &amp; Parsons, M. (2010). Advances in imaging cell-matrix adhesions. </a:t>
            </a:r>
            <a:r>
              <a:rPr lang="en-US" sz="1600" i="1" dirty="0"/>
              <a:t>Journal of cell science</a:t>
            </a:r>
            <a:r>
              <a:rPr lang="en-US" sz="1600" dirty="0"/>
              <a:t>, </a:t>
            </a:r>
            <a:r>
              <a:rPr lang="en-US" sz="1600" i="1" dirty="0"/>
              <a:t>123</a:t>
            </a:r>
            <a:r>
              <a:rPr lang="en-US" sz="1600" dirty="0"/>
              <a:t>(</a:t>
            </a:r>
            <a:r>
              <a:rPr lang="en-US" sz="1600" dirty="0" err="1"/>
              <a:t>Pt</a:t>
            </a:r>
            <a:r>
              <a:rPr lang="en-US" sz="1600" dirty="0"/>
              <a:t> 21), 3629-38. doi:10.1242/jcs.064485</a:t>
            </a:r>
          </a:p>
          <a:p>
            <a:endParaRPr lang="en-US" sz="1600" dirty="0" smtClean="0"/>
          </a:p>
          <a:p>
            <a:endParaRPr lang="en-US" sz="1600" dirty="0"/>
          </a:p>
        </p:txBody>
      </p:sp>
    </p:spTree>
    <p:extLst>
      <p:ext uri="{BB962C8B-B14F-4D97-AF65-F5344CB8AC3E}">
        <p14:creationId xmlns:p14="http://schemas.microsoft.com/office/powerpoint/2010/main" val="222180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3600" dirty="0" smtClean="0"/>
              <a:t>What Are Focal Adhesions?</a:t>
            </a:r>
            <a:endParaRPr lang="en-US" sz="3600" dirty="0"/>
          </a:p>
        </p:txBody>
      </p:sp>
      <p:sp>
        <p:nvSpPr>
          <p:cNvPr id="3" name="Content Placeholder 2"/>
          <p:cNvSpPr>
            <a:spLocks noGrp="1"/>
          </p:cNvSpPr>
          <p:nvPr>
            <p:ph idx="1"/>
          </p:nvPr>
        </p:nvSpPr>
        <p:spPr>
          <a:xfrm>
            <a:off x="3962400" y="1143000"/>
            <a:ext cx="5029200" cy="5638800"/>
          </a:xfrm>
        </p:spPr>
        <p:txBody>
          <a:bodyPr>
            <a:normAutofit fontScale="70000" lnSpcReduction="20000"/>
          </a:bodyPr>
          <a:lstStyle/>
          <a:p>
            <a:r>
              <a:rPr lang="en-US" dirty="0" smtClean="0"/>
              <a:t>Focal adhesions </a:t>
            </a:r>
            <a:r>
              <a:rPr lang="en-US" dirty="0"/>
              <a:t>(also cell–matrix adhesions or FAs) are specific types of large macromolecular assemblies through which both mechanical force and regulatory signals are </a:t>
            </a:r>
            <a:r>
              <a:rPr lang="en-US" dirty="0" smtClean="0"/>
              <a:t>transmitted. </a:t>
            </a:r>
          </a:p>
          <a:p>
            <a:r>
              <a:rPr lang="en-US" dirty="0" smtClean="0"/>
              <a:t>They aid in </a:t>
            </a:r>
            <a:r>
              <a:rPr lang="en-US" dirty="0"/>
              <a:t>regulatory effects (e.g. cell anchorage) of extracellular matrix (ECM) adhesion on cell behavior</a:t>
            </a:r>
            <a:r>
              <a:rPr lang="en-US" dirty="0" smtClean="0"/>
              <a:t>.</a:t>
            </a:r>
            <a:endParaRPr lang="en-US" dirty="0"/>
          </a:p>
          <a:p>
            <a:r>
              <a:rPr lang="en-US" dirty="0"/>
              <a:t>Focal adhesions serve as the mechanical linkages to the ECM, and as a biochemical signaling hub to concentrate and direct numerous signaling proteins at sites of integrin binding and clustering</a:t>
            </a:r>
            <a:r>
              <a:rPr lang="en-US" dirty="0" smtClean="0"/>
              <a:t>.</a:t>
            </a:r>
          </a:p>
          <a:p>
            <a:r>
              <a:rPr lang="en-US" dirty="0"/>
              <a:t>Focal adhesions can contain over 100 different </a:t>
            </a:r>
            <a:r>
              <a:rPr lang="en-US" dirty="0" smtClean="0"/>
              <a:t>proteins.</a:t>
            </a:r>
          </a:p>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79" y="4052047"/>
            <a:ext cx="2823021" cy="234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3948" y="6426369"/>
            <a:ext cx="3938452" cy="369332"/>
          </a:xfrm>
          <a:prstGeom prst="rect">
            <a:avLst/>
          </a:prstGeom>
        </p:spPr>
        <p:txBody>
          <a:bodyPr wrap="square">
            <a:spAutoFit/>
          </a:bodyPr>
          <a:lstStyle/>
          <a:p>
            <a:r>
              <a:rPr lang="en-US" sz="900" dirty="0" smtClean="0">
                <a:hlinkClick r:id="rId4"/>
              </a:rPr>
              <a:t>http://wyss.harvard.edu/viewmedia/72/focal-adhesions-and-actin-cytoskeleton</a:t>
            </a:r>
            <a:r>
              <a:rPr lang="en-US" sz="900" dirty="0"/>
              <a:t> </a:t>
            </a:r>
            <a:r>
              <a:rPr lang="en-US" sz="900" dirty="0" smtClean="0"/>
              <a:t>1;jsessionid=0E146735AF585522546132127F28980A.wyss1</a:t>
            </a:r>
            <a:endParaRPr lang="en-US" sz="900" dirty="0"/>
          </a:p>
        </p:txBody>
      </p:sp>
    </p:spTree>
    <p:extLst>
      <p:ext uri="{BB962C8B-B14F-4D97-AF65-F5344CB8AC3E}">
        <p14:creationId xmlns:p14="http://schemas.microsoft.com/office/powerpoint/2010/main" val="1860813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8229600" cy="1143000"/>
          </a:xfrm>
        </p:spPr>
        <p:txBody>
          <a:bodyPr>
            <a:normAutofit/>
          </a:bodyPr>
          <a:lstStyle/>
          <a:p>
            <a:r>
              <a:rPr lang="en-US" sz="3600" dirty="0" smtClean="0"/>
              <a:t>Structure of Focal Adhesions</a:t>
            </a:r>
            <a:endParaRPr lang="en-US" sz="3600" dirty="0"/>
          </a:p>
        </p:txBody>
      </p:sp>
      <p:sp>
        <p:nvSpPr>
          <p:cNvPr id="5" name="Rectangle 4"/>
          <p:cNvSpPr/>
          <p:nvPr/>
        </p:nvSpPr>
        <p:spPr>
          <a:xfrm>
            <a:off x="152400" y="1066800"/>
            <a:ext cx="8839200" cy="1477328"/>
          </a:xfrm>
          <a:prstGeom prst="rect">
            <a:avLst/>
          </a:prstGeom>
        </p:spPr>
        <p:txBody>
          <a:bodyPr wrap="square">
            <a:spAutoFit/>
          </a:bodyPr>
          <a:lstStyle/>
          <a:p>
            <a:r>
              <a:rPr lang="en-US" dirty="0" smtClean="0"/>
              <a:t>Upon integrin binding to the ECM, </a:t>
            </a:r>
            <a:r>
              <a:rPr lang="en-US" dirty="0" err="1" smtClean="0"/>
              <a:t>talin</a:t>
            </a:r>
            <a:r>
              <a:rPr lang="en-US" dirty="0" smtClean="0"/>
              <a:t> is recruited to the cytoplasmic face of the plasma membrane, where it binds to integrin cytoplasmic tails. This leads to the recruitment of a cascade of proteins, including </a:t>
            </a:r>
            <a:r>
              <a:rPr lang="en-US" dirty="0" err="1" smtClean="0"/>
              <a:t>vinculin</a:t>
            </a:r>
            <a:r>
              <a:rPr lang="en-US" dirty="0" smtClean="0"/>
              <a:t>, </a:t>
            </a:r>
            <a:r>
              <a:rPr lang="en-US" dirty="0" err="1" smtClean="0"/>
              <a:t>paxillin</a:t>
            </a:r>
            <a:r>
              <a:rPr lang="en-US" dirty="0" smtClean="0"/>
              <a:t> and FAK, each playing a part in the adhesion </a:t>
            </a:r>
            <a:r>
              <a:rPr lang="en-US" dirty="0" err="1" smtClean="0"/>
              <a:t>signalling</a:t>
            </a:r>
            <a:r>
              <a:rPr lang="en-US" dirty="0"/>
              <a:t> </a:t>
            </a:r>
            <a:r>
              <a:rPr lang="en-US" dirty="0" smtClean="0"/>
              <a:t>cascade and assisting in determining the life span of the structure.</a:t>
            </a:r>
          </a:p>
          <a:p>
            <a:endParaRPr lang="en-US" dirty="0"/>
          </a:p>
        </p:txBody>
      </p:sp>
      <p:sp>
        <p:nvSpPr>
          <p:cNvPr id="6" name="Rectangle 5"/>
          <p:cNvSpPr/>
          <p:nvPr/>
        </p:nvSpPr>
        <p:spPr>
          <a:xfrm>
            <a:off x="76200" y="6197025"/>
            <a:ext cx="7010400" cy="584775"/>
          </a:xfrm>
          <a:prstGeom prst="rect">
            <a:avLst/>
          </a:prstGeom>
        </p:spPr>
        <p:txBody>
          <a:bodyPr wrap="square">
            <a:spAutoFit/>
          </a:bodyPr>
          <a:lstStyle/>
          <a:p>
            <a:r>
              <a:rPr lang="en-US" sz="1600" dirty="0" smtClean="0"/>
              <a:t>Focal contacts (FCs) are the shortest-lived adhesion structures; they are small and typically located behind the leading edge of a spreading or migrating cell.</a:t>
            </a:r>
            <a:endParaRPr lang="en-US" sz="16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36738"/>
            <a:ext cx="3581400"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330215" y="2544128"/>
            <a:ext cx="4280385" cy="347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648200" y="5910590"/>
            <a:ext cx="4038601" cy="261610"/>
          </a:xfrm>
          <a:prstGeom prst="rect">
            <a:avLst/>
          </a:prstGeom>
        </p:spPr>
        <p:txBody>
          <a:bodyPr wrap="square">
            <a:spAutoFit/>
          </a:bodyPr>
          <a:lstStyle/>
          <a:p>
            <a:r>
              <a:rPr lang="en-US" sz="1100" dirty="0" smtClean="0"/>
              <a:t>http://www.reading.ac.uk/cellmigration/migration.htm</a:t>
            </a:r>
            <a:endParaRPr lang="en-US" sz="1100" dirty="0"/>
          </a:p>
        </p:txBody>
      </p:sp>
    </p:spTree>
    <p:extLst>
      <p:ext uri="{BB962C8B-B14F-4D97-AF65-F5344CB8AC3E}">
        <p14:creationId xmlns:p14="http://schemas.microsoft.com/office/powerpoint/2010/main" val="376119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1143000"/>
          </a:xfrm>
        </p:spPr>
        <p:txBody>
          <a:bodyPr>
            <a:normAutofit/>
          </a:bodyPr>
          <a:lstStyle/>
          <a:p>
            <a:r>
              <a:rPr lang="en-US" sz="3200" dirty="0"/>
              <a:t>The I</a:t>
            </a:r>
            <a:r>
              <a:rPr lang="en-US" sz="3200" dirty="0" smtClean="0"/>
              <a:t>ntegrin </a:t>
            </a:r>
            <a:r>
              <a:rPr lang="en-US" sz="3200" dirty="0" err="1" smtClean="0"/>
              <a:t>Adhesome</a:t>
            </a:r>
            <a:r>
              <a:rPr lang="en-US" sz="3200" dirty="0" smtClean="0"/>
              <a:t> Network</a:t>
            </a:r>
            <a:endParaRPr lang="en-US" sz="32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90301"/>
            <a:ext cx="4900612" cy="559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81600" y="1447800"/>
            <a:ext cx="3581400" cy="4801314"/>
          </a:xfrm>
          <a:prstGeom prst="rect">
            <a:avLst/>
          </a:prstGeom>
        </p:spPr>
        <p:txBody>
          <a:bodyPr wrap="square">
            <a:spAutoFit/>
          </a:bodyPr>
          <a:lstStyle/>
          <a:p>
            <a:r>
              <a:rPr lang="en-US" dirty="0" smtClean="0"/>
              <a:t>The entire network contains nearly 700 links, most of which (~55%) are binding interactions and the rest are modification interactions, whereby one component affects (for example, activates or inhibits) the activity of another component. The biological activities of the </a:t>
            </a:r>
            <a:r>
              <a:rPr lang="en-US" dirty="0" err="1" smtClean="0"/>
              <a:t>adhesome</a:t>
            </a:r>
            <a:r>
              <a:rPr lang="en-US" dirty="0"/>
              <a:t> </a:t>
            </a:r>
            <a:r>
              <a:rPr lang="en-US" dirty="0" smtClean="0"/>
              <a:t>components are diverse and include several actin regulators that affect the organization of the attached cytoskeleton, many of the adaptor proteins that link actin to integrins either directly or indirectly, and a wide range of </a:t>
            </a:r>
            <a:r>
              <a:rPr lang="en-US" dirty="0" err="1" smtClean="0"/>
              <a:t>signalling</a:t>
            </a:r>
            <a:r>
              <a:rPr lang="en-US" dirty="0"/>
              <a:t> </a:t>
            </a:r>
            <a:r>
              <a:rPr lang="en-US" dirty="0" smtClean="0"/>
              <a:t>molecules, such as kinases, phosphatases and G proteins and their regulators.</a:t>
            </a:r>
            <a:endParaRPr lang="en-US" dirty="0"/>
          </a:p>
        </p:txBody>
      </p:sp>
      <p:sp>
        <p:nvSpPr>
          <p:cNvPr id="5" name="Rectangle 4"/>
          <p:cNvSpPr/>
          <p:nvPr/>
        </p:nvSpPr>
        <p:spPr>
          <a:xfrm>
            <a:off x="5181600" y="6412468"/>
            <a:ext cx="3750129" cy="369332"/>
          </a:xfrm>
          <a:prstGeom prst="rect">
            <a:avLst/>
          </a:prstGeom>
        </p:spPr>
        <p:txBody>
          <a:bodyPr wrap="none">
            <a:spAutoFit/>
          </a:bodyPr>
          <a:lstStyle/>
          <a:p>
            <a:r>
              <a:rPr lang="en-US" dirty="0" smtClean="0"/>
              <a:t>http://www.adhesome.org/index.htm</a:t>
            </a:r>
            <a:endParaRPr lang="en-US" dirty="0"/>
          </a:p>
        </p:txBody>
      </p:sp>
      <p:sp>
        <p:nvSpPr>
          <p:cNvPr id="7" name="TextBox 6"/>
          <p:cNvSpPr txBox="1"/>
          <p:nvPr/>
        </p:nvSpPr>
        <p:spPr>
          <a:xfrm>
            <a:off x="6934200" y="6172200"/>
            <a:ext cx="1981248" cy="369332"/>
          </a:xfrm>
          <a:prstGeom prst="rect">
            <a:avLst/>
          </a:prstGeom>
          <a:noFill/>
        </p:spPr>
        <p:txBody>
          <a:bodyPr wrap="none" rtlCol="0">
            <a:spAutoFit/>
          </a:bodyPr>
          <a:lstStyle/>
          <a:p>
            <a:r>
              <a:rPr lang="en-US" dirty="0" err="1" smtClean="0"/>
              <a:t>Berdshadsky</a:t>
            </a:r>
            <a:r>
              <a:rPr lang="en-US" dirty="0" smtClean="0"/>
              <a:t>,  2009</a:t>
            </a:r>
            <a:endParaRPr lang="en-US" dirty="0"/>
          </a:p>
        </p:txBody>
      </p:sp>
    </p:spTree>
    <p:extLst>
      <p:ext uri="{BB962C8B-B14F-4D97-AF65-F5344CB8AC3E}">
        <p14:creationId xmlns:p14="http://schemas.microsoft.com/office/powerpoint/2010/main" val="3944476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5654007" cy="1143000"/>
          </a:xfrm>
        </p:spPr>
        <p:txBody>
          <a:bodyPr>
            <a:normAutofit/>
          </a:bodyPr>
          <a:lstStyle/>
          <a:p>
            <a:r>
              <a:rPr lang="en-US" sz="3200" dirty="0" smtClean="0"/>
              <a:t>Formation of Podosomes and Invadopodia via Focal Adhesions</a:t>
            </a:r>
            <a:endParaRPr lang="en-US" sz="3200"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066800"/>
            <a:ext cx="4378713" cy="5359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131685"/>
            <a:ext cx="4344304" cy="526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72400" y="6477000"/>
            <a:ext cx="1905000" cy="369332"/>
          </a:xfrm>
          <a:prstGeom prst="rect">
            <a:avLst/>
          </a:prstGeom>
          <a:noFill/>
        </p:spPr>
        <p:txBody>
          <a:bodyPr wrap="square" rtlCol="0">
            <a:spAutoFit/>
          </a:bodyPr>
          <a:lstStyle/>
          <a:p>
            <a:r>
              <a:rPr lang="en-US" dirty="0" smtClean="0"/>
              <a:t>Block, 2009</a:t>
            </a:r>
            <a:endParaRPr lang="en-US" dirty="0"/>
          </a:p>
        </p:txBody>
      </p:sp>
    </p:spTree>
    <p:extLst>
      <p:ext uri="{BB962C8B-B14F-4D97-AF65-F5344CB8AC3E}">
        <p14:creationId xmlns:p14="http://schemas.microsoft.com/office/powerpoint/2010/main" val="1370253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5806407" cy="1143000"/>
          </a:xfrm>
        </p:spPr>
        <p:txBody>
          <a:bodyPr>
            <a:noAutofit/>
          </a:bodyPr>
          <a:lstStyle/>
          <a:p>
            <a:r>
              <a:rPr lang="en-US" sz="3600" dirty="0" smtClean="0"/>
              <a:t>Environmental Sensing Through Focal Adhesions </a:t>
            </a:r>
            <a:endParaRPr lang="en-US" sz="36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19715"/>
            <a:ext cx="7543800" cy="497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934200" y="6400800"/>
            <a:ext cx="1981248" cy="369332"/>
          </a:xfrm>
          <a:prstGeom prst="rect">
            <a:avLst/>
          </a:prstGeom>
          <a:noFill/>
        </p:spPr>
        <p:txBody>
          <a:bodyPr wrap="none" rtlCol="0">
            <a:spAutoFit/>
          </a:bodyPr>
          <a:lstStyle/>
          <a:p>
            <a:r>
              <a:rPr lang="en-US" dirty="0" err="1" smtClean="0"/>
              <a:t>Berdshadsky</a:t>
            </a:r>
            <a:r>
              <a:rPr lang="en-US" dirty="0" smtClean="0"/>
              <a:t>,  2009</a:t>
            </a:r>
            <a:endParaRPr lang="en-US" dirty="0"/>
          </a:p>
        </p:txBody>
      </p:sp>
    </p:spTree>
    <p:extLst>
      <p:ext uri="{BB962C8B-B14F-4D97-AF65-F5344CB8AC3E}">
        <p14:creationId xmlns:p14="http://schemas.microsoft.com/office/powerpoint/2010/main" val="892114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6248400" cy="1143000"/>
          </a:xfrm>
        </p:spPr>
        <p:txBody>
          <a:bodyPr>
            <a:normAutofit fontScale="90000"/>
          </a:bodyPr>
          <a:lstStyle/>
          <a:p>
            <a:r>
              <a:rPr lang="en-US" sz="3600" dirty="0" smtClean="0"/>
              <a:t>Focal Adhesions and Mechanotransduction</a:t>
            </a:r>
            <a:endParaRPr lang="en-US" sz="3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1529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71800" y="5983069"/>
            <a:ext cx="3276600" cy="646331"/>
          </a:xfrm>
          <a:prstGeom prst="rect">
            <a:avLst/>
          </a:prstGeom>
        </p:spPr>
        <p:txBody>
          <a:bodyPr wrap="square">
            <a:spAutoFit/>
          </a:bodyPr>
          <a:lstStyle/>
          <a:p>
            <a:r>
              <a:rPr lang="en-US" dirty="0" smtClean="0"/>
              <a:t>Figure 3 | actin cytoskeleton–focal adhesion interplay</a:t>
            </a:r>
            <a:endParaRPr lang="en-US" dirty="0"/>
          </a:p>
        </p:txBody>
      </p:sp>
      <p:sp>
        <p:nvSpPr>
          <p:cNvPr id="5" name="TextBox 4"/>
          <p:cNvSpPr txBox="1"/>
          <p:nvPr/>
        </p:nvSpPr>
        <p:spPr>
          <a:xfrm>
            <a:off x="7315200" y="6488668"/>
            <a:ext cx="1805687" cy="369332"/>
          </a:xfrm>
          <a:prstGeom prst="rect">
            <a:avLst/>
          </a:prstGeom>
          <a:noFill/>
        </p:spPr>
        <p:txBody>
          <a:bodyPr wrap="none" rtlCol="0">
            <a:spAutoFit/>
          </a:bodyPr>
          <a:lstStyle/>
          <a:p>
            <a:r>
              <a:rPr lang="en-US" dirty="0" err="1" smtClean="0"/>
              <a:t>Bershadsky</a:t>
            </a:r>
            <a:r>
              <a:rPr lang="en-US" dirty="0" smtClean="0"/>
              <a:t>, 2009</a:t>
            </a:r>
            <a:endParaRPr lang="en-US" dirty="0"/>
          </a:p>
        </p:txBody>
      </p:sp>
    </p:spTree>
    <p:extLst>
      <p:ext uri="{BB962C8B-B14F-4D97-AF65-F5344CB8AC3E}">
        <p14:creationId xmlns:p14="http://schemas.microsoft.com/office/powerpoint/2010/main" val="3116403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137818"/>
            <a:ext cx="5191125" cy="541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614" y="2895600"/>
            <a:ext cx="416378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86400" y="2526268"/>
            <a:ext cx="3132589" cy="369332"/>
          </a:xfrm>
          <a:prstGeom prst="rect">
            <a:avLst/>
          </a:prstGeom>
        </p:spPr>
        <p:txBody>
          <a:bodyPr wrap="none">
            <a:spAutoFit/>
          </a:bodyPr>
          <a:lstStyle/>
          <a:p>
            <a:r>
              <a:rPr lang="en-US" dirty="0" smtClean="0"/>
              <a:t>Fig. 2. Effects of stress on a cell.</a:t>
            </a:r>
            <a:endParaRPr lang="en-US" dirty="0"/>
          </a:p>
        </p:txBody>
      </p:sp>
      <p:sp>
        <p:nvSpPr>
          <p:cNvPr id="5" name="Rectangle 4"/>
          <p:cNvSpPr/>
          <p:nvPr/>
        </p:nvSpPr>
        <p:spPr>
          <a:xfrm>
            <a:off x="609600" y="6488668"/>
            <a:ext cx="3469091" cy="369332"/>
          </a:xfrm>
          <a:prstGeom prst="rect">
            <a:avLst/>
          </a:prstGeom>
        </p:spPr>
        <p:txBody>
          <a:bodyPr wrap="none">
            <a:spAutoFit/>
          </a:bodyPr>
          <a:lstStyle/>
          <a:p>
            <a:r>
              <a:rPr lang="en-US" dirty="0" smtClean="0"/>
              <a:t>Fig. 1. Application of force to a cell.</a:t>
            </a:r>
            <a:endParaRPr lang="en-US" dirty="0"/>
          </a:p>
        </p:txBody>
      </p:sp>
      <p:sp>
        <p:nvSpPr>
          <p:cNvPr id="6" name="TextBox 5"/>
          <p:cNvSpPr txBox="1"/>
          <p:nvPr/>
        </p:nvSpPr>
        <p:spPr>
          <a:xfrm>
            <a:off x="7620000" y="6553200"/>
            <a:ext cx="1245854" cy="369332"/>
          </a:xfrm>
          <a:prstGeom prst="rect">
            <a:avLst/>
          </a:prstGeom>
          <a:noFill/>
        </p:spPr>
        <p:txBody>
          <a:bodyPr wrap="none" rtlCol="0">
            <a:spAutoFit/>
          </a:bodyPr>
          <a:lstStyle/>
          <a:p>
            <a:r>
              <a:rPr lang="en-US" dirty="0" smtClean="0"/>
              <a:t>Chen, 2008</a:t>
            </a:r>
            <a:endParaRPr lang="en-US" dirty="0"/>
          </a:p>
        </p:txBody>
      </p:sp>
    </p:spTree>
    <p:extLst>
      <p:ext uri="{BB962C8B-B14F-4D97-AF65-F5344CB8AC3E}">
        <p14:creationId xmlns:p14="http://schemas.microsoft.com/office/powerpoint/2010/main" val="400645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1143000"/>
          </a:xfrm>
        </p:spPr>
        <p:txBody>
          <a:bodyPr/>
          <a:lstStyle/>
          <a:p>
            <a:r>
              <a:rPr lang="en-US" b="1" dirty="0"/>
              <a:t>Wide-field microscopy</a:t>
            </a:r>
            <a:endParaRPr lang="en-US" dirty="0"/>
          </a:p>
        </p:txBody>
      </p:sp>
      <p:sp>
        <p:nvSpPr>
          <p:cNvPr id="3" name="Content Placeholder 2"/>
          <p:cNvSpPr>
            <a:spLocks noGrp="1"/>
          </p:cNvSpPr>
          <p:nvPr>
            <p:ph idx="1"/>
          </p:nvPr>
        </p:nvSpPr>
        <p:spPr>
          <a:xfrm>
            <a:off x="5715000" y="1143000"/>
            <a:ext cx="2743200" cy="4983163"/>
          </a:xfrm>
        </p:spPr>
        <p:txBody>
          <a:bodyPr>
            <a:noAutofit/>
          </a:bodyPr>
          <a:lstStyle/>
          <a:p>
            <a:r>
              <a:rPr lang="en-US" sz="1600" dirty="0" smtClean="0"/>
              <a:t>Using transfected cells</a:t>
            </a:r>
            <a:r>
              <a:rPr lang="en-US" sz="1600" dirty="0"/>
              <a:t>, the expression levels of the protein </a:t>
            </a:r>
            <a:r>
              <a:rPr lang="en-US" sz="1600" dirty="0" smtClean="0"/>
              <a:t>will also </a:t>
            </a:r>
            <a:r>
              <a:rPr lang="en-US" sz="1600" dirty="0"/>
              <a:t>determine </a:t>
            </a:r>
            <a:r>
              <a:rPr lang="en-US" sz="1600" dirty="0" smtClean="0"/>
              <a:t>the exposure </a:t>
            </a:r>
            <a:r>
              <a:rPr lang="en-US" sz="1600" dirty="0"/>
              <a:t>times required to </a:t>
            </a:r>
            <a:r>
              <a:rPr lang="en-US" sz="1600" dirty="0" smtClean="0"/>
              <a:t>visualize </a:t>
            </a:r>
            <a:r>
              <a:rPr lang="en-US" sz="1600" dirty="0"/>
              <a:t>the protein of interest.</a:t>
            </a:r>
          </a:p>
          <a:p>
            <a:r>
              <a:rPr lang="en-US" sz="1600" dirty="0"/>
              <a:t>Acquiring such time-lapse movies allows the user to follow </a:t>
            </a:r>
            <a:r>
              <a:rPr lang="en-US" sz="1600" dirty="0" smtClean="0"/>
              <a:t>a protein </a:t>
            </a:r>
            <a:r>
              <a:rPr lang="en-US" sz="1600" dirty="0"/>
              <a:t>or adhesion marker of interest over time. </a:t>
            </a:r>
            <a:r>
              <a:rPr lang="en-US" sz="1600" dirty="0" smtClean="0"/>
              <a:t>Using appropriate </a:t>
            </a:r>
            <a:r>
              <a:rPr lang="en-US" sz="1600" dirty="0"/>
              <a:t>post-acquisition analysis software, these movies </a:t>
            </a:r>
            <a:r>
              <a:rPr lang="en-US" sz="1600" dirty="0" smtClean="0"/>
              <a:t>can then </a:t>
            </a:r>
            <a:r>
              <a:rPr lang="en-US" sz="1600" dirty="0"/>
              <a:t>be used to calculate, for example, adhesion numbers, </a:t>
            </a:r>
            <a:r>
              <a:rPr lang="en-US" sz="1600" dirty="0" smtClean="0"/>
              <a:t>rates of </a:t>
            </a:r>
            <a:r>
              <a:rPr lang="en-US" sz="1600" dirty="0"/>
              <a:t>adhesion assembly or disassembly, and intensity profile </a:t>
            </a:r>
            <a:r>
              <a:rPr lang="en-US" sz="1600" dirty="0" smtClean="0"/>
              <a:t>changes in </a:t>
            </a:r>
            <a:r>
              <a:rPr lang="en-US" sz="1600" dirty="0"/>
              <a:t>subcellular </a:t>
            </a:r>
            <a:r>
              <a:rPr lang="en-US" sz="1600" dirty="0" smtClean="0"/>
              <a:t>localization </a:t>
            </a:r>
            <a:r>
              <a:rPr lang="en-US" sz="1600" dirty="0"/>
              <a:t>over </a:t>
            </a:r>
            <a:r>
              <a:rPr lang="en-US" sz="1600" dirty="0" smtClean="0"/>
              <a:t>time.</a:t>
            </a:r>
            <a:endParaRPr lang="en-US" sz="16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219200"/>
            <a:ext cx="5105400" cy="5536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 y="6564868"/>
            <a:ext cx="1487010" cy="369332"/>
          </a:xfrm>
          <a:prstGeom prst="rect">
            <a:avLst/>
          </a:prstGeom>
          <a:noFill/>
        </p:spPr>
        <p:txBody>
          <a:bodyPr wrap="none" rtlCol="0">
            <a:spAutoFit/>
          </a:bodyPr>
          <a:lstStyle/>
          <a:p>
            <a:r>
              <a:rPr lang="en-US" dirty="0" smtClean="0"/>
              <a:t>Parsons, 2010</a:t>
            </a:r>
            <a:endParaRPr lang="en-US" dirty="0"/>
          </a:p>
        </p:txBody>
      </p:sp>
    </p:spTree>
    <p:extLst>
      <p:ext uri="{BB962C8B-B14F-4D97-AF65-F5344CB8AC3E}">
        <p14:creationId xmlns:p14="http://schemas.microsoft.com/office/powerpoint/2010/main" val="4176348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yton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PeytonTemp</Template>
  <TotalTime>1274</TotalTime>
  <Words>1394</Words>
  <Application>Microsoft Office PowerPoint</Application>
  <PresentationFormat>On-screen Show (4:3)</PresentationFormat>
  <Paragraphs>70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PeytonTemp</vt:lpstr>
      <vt:lpstr>Live-Cell Imaging of Focal Adhesions </vt:lpstr>
      <vt:lpstr>What Are Focal Adhesions?</vt:lpstr>
      <vt:lpstr>Structure of Focal Adhesions</vt:lpstr>
      <vt:lpstr>The Integrin Adhesome Network</vt:lpstr>
      <vt:lpstr>Formation of Podosomes and Invadopodia via Focal Adhesions</vt:lpstr>
      <vt:lpstr>Environmental Sensing Through Focal Adhesions </vt:lpstr>
      <vt:lpstr>Focal Adhesions and Mechanotransduction</vt:lpstr>
      <vt:lpstr>PowerPoint Presentation</vt:lpstr>
      <vt:lpstr>Wide-field microscopy</vt:lpstr>
      <vt:lpstr>Fig. 2. Adhesion dynamics. (A)Representative cartoons and (B) still images taken from a time-lapse movie of a fibroblast expressing GFP– vinculin. In B, arrows ‘a’ and ‘d’ denote assembling and disassembling adhesions, respectively.</vt:lpstr>
      <vt:lpstr>Spinning-Disk Microscopy</vt:lpstr>
      <vt:lpstr>Photoactivation</vt:lpstr>
      <vt:lpstr>Florescence Recovery After Photobleaching</vt:lpstr>
      <vt:lpstr>PowerPoint Presentation</vt:lpstr>
      <vt:lpstr>Traction Force Microscopy</vt:lpstr>
      <vt:lpstr>Fluorescence Resonance Energy Transfer</vt:lpstr>
      <vt:lpstr>PowerPoint Presentation</vt:lpstr>
      <vt:lpstr>Live-Cell Imaging of Focal Adhesions</vt:lpstr>
      <vt:lpstr>References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Live-Cell Imaging of Focal Adhesions</dc:title>
  <dc:creator>Dannielle</dc:creator>
  <cp:lastModifiedBy>Dannielle</cp:lastModifiedBy>
  <cp:revision>38</cp:revision>
  <dcterms:created xsi:type="dcterms:W3CDTF">2012-05-01T02:30:06Z</dcterms:created>
  <dcterms:modified xsi:type="dcterms:W3CDTF">2012-05-09T15:32:56Z</dcterms:modified>
</cp:coreProperties>
</file>