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4" r:id="rId4"/>
    <p:sldId id="260" r:id="rId5"/>
    <p:sldId id="269" r:id="rId6"/>
    <p:sldId id="258" r:id="rId7"/>
    <p:sldId id="261" r:id="rId8"/>
    <p:sldId id="259" r:id="rId9"/>
    <p:sldId id="262" r:id="rId10"/>
    <p:sldId id="263" r:id="rId11"/>
    <p:sldId id="268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1205-4AEB-49DE-BA4A-B20315CA8A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47173-1BB8-4E32-BD71-0FA0FFDD41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</a:t>
            </a:r>
            <a:r>
              <a:rPr lang="en-US" baseline="0" dirty="0" smtClean="0"/>
              <a:t> drugs in pipeline target KIT, trying to be unaffected by mutations</a:t>
            </a:r>
          </a:p>
          <a:p>
            <a:r>
              <a:rPr lang="en-US" baseline="0" dirty="0" smtClean="0"/>
              <a:t>HSP90 general target for activated chaperone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Distorted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forlimb</a:t>
            </a:r>
            <a:r>
              <a:rPr lang="en-US" baseline="0" dirty="0" smtClean="0"/>
              <a:t> positioning, death w/in 3-4 weeks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ERG another ETS TF family member, one of these </a:t>
            </a:r>
            <a:r>
              <a:rPr lang="en-US" dirty="0" err="1" smtClean="0"/>
              <a:t>overexpression</a:t>
            </a:r>
            <a:r>
              <a:rPr lang="en-US" baseline="0" dirty="0" smtClean="0"/>
              <a:t> in 57% of prostate cancer</a:t>
            </a:r>
          </a:p>
          <a:p>
            <a:r>
              <a:rPr lang="en-US" baseline="0" dirty="0" smtClean="0"/>
              <a:t>TMPRSS2 expressed in normal prostate tissue, strongly induced by </a:t>
            </a:r>
            <a:r>
              <a:rPr lang="en-US" baseline="0" dirty="0" err="1" smtClean="0"/>
              <a:t>andorgens</a:t>
            </a:r>
            <a:r>
              <a:rPr lang="en-US" baseline="0" dirty="0" smtClean="0"/>
              <a:t>, ETV1/ERG expression becomes androgen inducible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Downstream</a:t>
            </a:r>
            <a:r>
              <a:rPr lang="en-US" baseline="0" dirty="0" smtClean="0"/>
              <a:t> of KIT/MAPK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Cajal</a:t>
            </a:r>
            <a:r>
              <a:rPr lang="en-US" dirty="0" smtClean="0"/>
              <a:t> worked on characterizing</a:t>
            </a:r>
            <a:r>
              <a:rPr lang="en-US" baseline="0" dirty="0" smtClean="0"/>
              <a:t> the nervous system, won 1906 </a:t>
            </a:r>
            <a:r>
              <a:rPr lang="en-US" baseline="0" dirty="0" err="1" smtClean="0"/>
              <a:t>nobel</a:t>
            </a:r>
            <a:r>
              <a:rPr lang="en-US" baseline="0" dirty="0" smtClean="0"/>
              <a:t> prize with Golgi</a:t>
            </a:r>
          </a:p>
          <a:p>
            <a:r>
              <a:rPr lang="en-US" baseline="0" dirty="0" smtClean="0"/>
              <a:t>Enteric nervous system, peristalsis</a:t>
            </a:r>
          </a:p>
          <a:p>
            <a:r>
              <a:rPr lang="en-US" baseline="0" dirty="0" smtClean="0"/>
              <a:t>Section of intestine showing ICC cells in brown stained with KIT </a:t>
            </a:r>
            <a:r>
              <a:rPr lang="en-US" baseline="0" dirty="0" err="1" smtClean="0"/>
              <a:t>ab</a:t>
            </a:r>
            <a:endParaRPr lang="en-US" baseline="0" dirty="0" smtClean="0"/>
          </a:p>
          <a:p>
            <a:r>
              <a:rPr lang="en-US" baseline="0" dirty="0" smtClean="0"/>
              <a:t>Schema showing 3 subtypes of ICC cells and their staining with KIT separates them from surroundings</a:t>
            </a:r>
          </a:p>
          <a:p>
            <a:r>
              <a:rPr lang="en-US" baseline="0" dirty="0" err="1" smtClean="0"/>
              <a:t>Myenteric</a:t>
            </a:r>
            <a:r>
              <a:rPr lang="en-US" baseline="0" dirty="0" smtClean="0"/>
              <a:t>, intramuscular, </a:t>
            </a:r>
            <a:r>
              <a:rPr lang="en-US" baseline="0" dirty="0" err="1" smtClean="0"/>
              <a:t>submucosal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10% PDGFRA</a:t>
            </a:r>
          </a:p>
          <a:p>
            <a:r>
              <a:rPr lang="en-US" dirty="0" smtClean="0"/>
              <a:t>Remaining KIT WT signaling poorly understood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RTK</a:t>
            </a:r>
            <a:r>
              <a:rPr lang="en-US" baseline="0" dirty="0" smtClean="0"/>
              <a:t> becomes constitutively 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dirty="0" err="1" smtClean="0"/>
              <a:t>kinase</a:t>
            </a:r>
            <a:r>
              <a:rPr lang="en-US" dirty="0" smtClean="0"/>
              <a:t> pathway and PI3K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with</a:t>
            </a:r>
            <a:r>
              <a:rPr lang="en-US" baseline="0" dirty="0" smtClean="0"/>
              <a:t> metastatic disease, chemo very low survival, </a:t>
            </a:r>
            <a:r>
              <a:rPr lang="en-US" baseline="0" dirty="0" err="1" smtClean="0"/>
              <a:t>imatinib</a:t>
            </a:r>
            <a:r>
              <a:rPr lang="en-US" baseline="0" dirty="0" smtClean="0"/>
              <a:t> much better, over time becomes less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Exon</a:t>
            </a:r>
            <a:r>
              <a:rPr lang="en-US" baseline="0" dirty="0" smtClean="0"/>
              <a:t> 13/14 prevent </a:t>
            </a:r>
            <a:r>
              <a:rPr lang="en-US" baseline="0" dirty="0" err="1" smtClean="0"/>
              <a:t>imatinib</a:t>
            </a:r>
            <a:r>
              <a:rPr lang="en-US" baseline="0" dirty="0" smtClean="0"/>
              <a:t> binding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7173-1BB8-4E32-BD71-0FA0FFDD417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7E7BE3-12B7-45C5-BB58-9762B473516E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433E9F6-FA10-47D8-8518-7221511C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ETV1 is a lineage survival factor that cooperates with KIT in gastrointestinal </a:t>
            </a:r>
            <a:r>
              <a:rPr lang="en-US" sz="3600" dirty="0" err="1" smtClean="0"/>
              <a:t>stromal</a:t>
            </a:r>
            <a:r>
              <a:rPr lang="en-US" sz="3600" dirty="0" smtClean="0"/>
              <a:t> tumors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Tim Butler</a:t>
            </a:r>
          </a:p>
          <a:p>
            <a:r>
              <a:rPr lang="en-US" dirty="0" smtClean="0"/>
              <a:t>March 8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  <p:pic>
        <p:nvPicPr>
          <p:cNvPr id="4" name="Picture 2" descr="C:\My Documents\Powerpoint slides\GIST files\gist images Folder\GIST 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3050"/>
            <a:ext cx="2685990" cy="404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Imatinib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1" descr="nrc3143-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398747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1" descr="nrc3143-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143750" cy="4514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3810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9050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7086600" y="2819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 Variant 1 (ETV1)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of ETS family of transcription factors</a:t>
            </a:r>
          </a:p>
          <a:p>
            <a:r>
              <a:rPr lang="en-US" dirty="0" smtClean="0"/>
              <a:t>KO mice show defects in motor/sensory neuron development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00400"/>
            <a:ext cx="37836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00400" y="6581001"/>
            <a:ext cx="212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l"/>
            <a:r>
              <a:rPr lang="en-US" sz="1200" b="0" dirty="0" smtClean="0"/>
              <a:t>Arber et al. 2000 </a:t>
            </a:r>
            <a:r>
              <a:rPr lang="en-US" sz="1200" b="0" i="1" dirty="0" smtClean="0"/>
              <a:t>Cell</a:t>
            </a:r>
            <a:r>
              <a:rPr lang="en-US" sz="1200" b="0" dirty="0" smtClean="0"/>
              <a:t> 101:5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ETV1</a:t>
            </a:r>
            <a:r>
              <a:rPr lang="en-US" dirty="0" smtClean="0"/>
              <a:t> </a:t>
            </a:r>
            <a:r>
              <a:rPr lang="en-US" dirty="0" smtClean="0"/>
              <a:t>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ETV1 previously identified as </a:t>
            </a:r>
            <a:r>
              <a:rPr lang="en-US" dirty="0" err="1" smtClean="0"/>
              <a:t>oncogenic</a:t>
            </a:r>
            <a:endParaRPr lang="en-US" dirty="0" smtClean="0"/>
          </a:p>
          <a:p>
            <a:pPr lvl="1"/>
            <a:r>
              <a:rPr lang="en-US" dirty="0" smtClean="0"/>
              <a:t>Recurrent gene fusion </a:t>
            </a:r>
            <a:r>
              <a:rPr lang="en-US" dirty="0" smtClean="0"/>
              <a:t>in prostate cancer </a:t>
            </a:r>
          </a:p>
          <a:p>
            <a:pPr lvl="1"/>
            <a:r>
              <a:rPr lang="en-US" dirty="0" smtClean="0"/>
              <a:t>Amplification in Melanoma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863" y="3276600"/>
            <a:ext cx="3924049" cy="33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ETV1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1" descr="nrc3143-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143750" cy="451485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915287" y="1905000"/>
            <a:ext cx="2742313" cy="2953492"/>
          </a:xfrm>
          <a:custGeom>
            <a:avLst/>
            <a:gdLst>
              <a:gd name="connsiteX0" fmla="*/ 2133600 w 2742313"/>
              <a:gd name="connsiteY0" fmla="*/ 30183 h 2953492"/>
              <a:gd name="connsiteX1" fmla="*/ 2147455 w 2742313"/>
              <a:gd name="connsiteY1" fmla="*/ 141019 h 2953492"/>
              <a:gd name="connsiteX2" fmla="*/ 2161310 w 2742313"/>
              <a:gd name="connsiteY2" fmla="*/ 182583 h 2953492"/>
              <a:gd name="connsiteX3" fmla="*/ 2147455 w 2742313"/>
              <a:gd name="connsiteY3" fmla="*/ 612074 h 2953492"/>
              <a:gd name="connsiteX4" fmla="*/ 2092037 w 2742313"/>
              <a:gd name="connsiteY4" fmla="*/ 681346 h 2953492"/>
              <a:gd name="connsiteX5" fmla="*/ 1690255 w 2742313"/>
              <a:gd name="connsiteY5" fmla="*/ 695201 h 2953492"/>
              <a:gd name="connsiteX6" fmla="*/ 1343891 w 2742313"/>
              <a:gd name="connsiteY6" fmla="*/ 681346 h 2953492"/>
              <a:gd name="connsiteX7" fmla="*/ 623455 w 2742313"/>
              <a:gd name="connsiteY7" fmla="*/ 709055 h 2953492"/>
              <a:gd name="connsiteX8" fmla="*/ 484910 w 2742313"/>
              <a:gd name="connsiteY8" fmla="*/ 750619 h 2953492"/>
              <a:gd name="connsiteX9" fmla="*/ 415637 w 2742313"/>
              <a:gd name="connsiteY9" fmla="*/ 819892 h 2953492"/>
              <a:gd name="connsiteX10" fmla="*/ 332510 w 2742313"/>
              <a:gd name="connsiteY10" fmla="*/ 875310 h 2953492"/>
              <a:gd name="connsiteX11" fmla="*/ 263237 w 2742313"/>
              <a:gd name="connsiteY11" fmla="*/ 930728 h 2953492"/>
              <a:gd name="connsiteX12" fmla="*/ 221673 w 2742313"/>
              <a:gd name="connsiteY12" fmla="*/ 972292 h 2953492"/>
              <a:gd name="connsiteX13" fmla="*/ 180110 w 2742313"/>
              <a:gd name="connsiteY13" fmla="*/ 1000001 h 2953492"/>
              <a:gd name="connsiteX14" fmla="*/ 152400 w 2742313"/>
              <a:gd name="connsiteY14" fmla="*/ 1027710 h 2953492"/>
              <a:gd name="connsiteX15" fmla="*/ 69273 w 2742313"/>
              <a:gd name="connsiteY15" fmla="*/ 1083128 h 2953492"/>
              <a:gd name="connsiteX16" fmla="*/ 41564 w 2742313"/>
              <a:gd name="connsiteY16" fmla="*/ 1166255 h 2953492"/>
              <a:gd name="connsiteX17" fmla="*/ 0 w 2742313"/>
              <a:gd name="connsiteY17" fmla="*/ 1249383 h 2953492"/>
              <a:gd name="connsiteX18" fmla="*/ 13855 w 2742313"/>
              <a:gd name="connsiteY18" fmla="*/ 1928255 h 2953492"/>
              <a:gd name="connsiteX19" fmla="*/ 27710 w 2742313"/>
              <a:gd name="connsiteY19" fmla="*/ 2163783 h 2953492"/>
              <a:gd name="connsiteX20" fmla="*/ 41564 w 2742313"/>
              <a:gd name="connsiteY20" fmla="*/ 2205346 h 2953492"/>
              <a:gd name="connsiteX21" fmla="*/ 83128 w 2742313"/>
              <a:gd name="connsiteY21" fmla="*/ 2233055 h 2953492"/>
              <a:gd name="connsiteX22" fmla="*/ 124691 w 2742313"/>
              <a:gd name="connsiteY22" fmla="*/ 2330037 h 2953492"/>
              <a:gd name="connsiteX23" fmla="*/ 207819 w 2742313"/>
              <a:gd name="connsiteY23" fmla="*/ 2357746 h 2953492"/>
              <a:gd name="connsiteX24" fmla="*/ 304800 w 2742313"/>
              <a:gd name="connsiteY24" fmla="*/ 2385455 h 2953492"/>
              <a:gd name="connsiteX25" fmla="*/ 526473 w 2742313"/>
              <a:gd name="connsiteY25" fmla="*/ 2399310 h 2953492"/>
              <a:gd name="connsiteX26" fmla="*/ 817419 w 2742313"/>
              <a:gd name="connsiteY26" fmla="*/ 2413164 h 2953492"/>
              <a:gd name="connsiteX27" fmla="*/ 914400 w 2742313"/>
              <a:gd name="connsiteY27" fmla="*/ 2440874 h 2953492"/>
              <a:gd name="connsiteX28" fmla="*/ 955964 w 2742313"/>
              <a:gd name="connsiteY28" fmla="*/ 2454728 h 2953492"/>
              <a:gd name="connsiteX29" fmla="*/ 1149928 w 2742313"/>
              <a:gd name="connsiteY29" fmla="*/ 2468583 h 2953492"/>
              <a:gd name="connsiteX30" fmla="*/ 1288473 w 2742313"/>
              <a:gd name="connsiteY30" fmla="*/ 2496292 h 2953492"/>
              <a:gd name="connsiteX31" fmla="*/ 1482437 w 2742313"/>
              <a:gd name="connsiteY31" fmla="*/ 2510146 h 2953492"/>
              <a:gd name="connsiteX32" fmla="*/ 1620982 w 2742313"/>
              <a:gd name="connsiteY32" fmla="*/ 2537855 h 2953492"/>
              <a:gd name="connsiteX33" fmla="*/ 1676400 w 2742313"/>
              <a:gd name="connsiteY33" fmla="*/ 2565564 h 2953492"/>
              <a:gd name="connsiteX34" fmla="*/ 1814946 w 2742313"/>
              <a:gd name="connsiteY34" fmla="*/ 2593274 h 2953492"/>
              <a:gd name="connsiteX35" fmla="*/ 1870364 w 2742313"/>
              <a:gd name="connsiteY35" fmla="*/ 2620983 h 2953492"/>
              <a:gd name="connsiteX36" fmla="*/ 1911928 w 2742313"/>
              <a:gd name="connsiteY36" fmla="*/ 2634837 h 2953492"/>
              <a:gd name="connsiteX37" fmla="*/ 1953491 w 2742313"/>
              <a:gd name="connsiteY37" fmla="*/ 2662546 h 2953492"/>
              <a:gd name="connsiteX38" fmla="*/ 1967346 w 2742313"/>
              <a:gd name="connsiteY38" fmla="*/ 2704110 h 2953492"/>
              <a:gd name="connsiteX39" fmla="*/ 1981200 w 2742313"/>
              <a:gd name="connsiteY39" fmla="*/ 2828801 h 2953492"/>
              <a:gd name="connsiteX40" fmla="*/ 2008910 w 2742313"/>
              <a:gd name="connsiteY40" fmla="*/ 2911928 h 2953492"/>
              <a:gd name="connsiteX41" fmla="*/ 2092037 w 2742313"/>
              <a:gd name="connsiteY41" fmla="*/ 2953492 h 2953492"/>
              <a:gd name="connsiteX42" fmla="*/ 2202873 w 2742313"/>
              <a:gd name="connsiteY42" fmla="*/ 2939637 h 2953492"/>
              <a:gd name="connsiteX43" fmla="*/ 2244437 w 2742313"/>
              <a:gd name="connsiteY43" fmla="*/ 2925783 h 2953492"/>
              <a:gd name="connsiteX44" fmla="*/ 2382982 w 2742313"/>
              <a:gd name="connsiteY44" fmla="*/ 2842655 h 2953492"/>
              <a:gd name="connsiteX45" fmla="*/ 2507673 w 2742313"/>
              <a:gd name="connsiteY45" fmla="*/ 2717964 h 2953492"/>
              <a:gd name="connsiteX46" fmla="*/ 2549237 w 2742313"/>
              <a:gd name="connsiteY46" fmla="*/ 2676401 h 2953492"/>
              <a:gd name="connsiteX47" fmla="*/ 2590800 w 2742313"/>
              <a:gd name="connsiteY47" fmla="*/ 2662546 h 2953492"/>
              <a:gd name="connsiteX48" fmla="*/ 2618510 w 2742313"/>
              <a:gd name="connsiteY48" fmla="*/ 2579419 h 2953492"/>
              <a:gd name="connsiteX49" fmla="*/ 2632364 w 2742313"/>
              <a:gd name="connsiteY49" fmla="*/ 2537855 h 2953492"/>
              <a:gd name="connsiteX50" fmla="*/ 2673928 w 2742313"/>
              <a:gd name="connsiteY50" fmla="*/ 2496292 h 2953492"/>
              <a:gd name="connsiteX51" fmla="*/ 2673928 w 2742313"/>
              <a:gd name="connsiteY51" fmla="*/ 113310 h 2953492"/>
              <a:gd name="connsiteX52" fmla="*/ 2604655 w 2742313"/>
              <a:gd name="connsiteY52" fmla="*/ 2474 h 2953492"/>
              <a:gd name="connsiteX53" fmla="*/ 2521528 w 2742313"/>
              <a:gd name="connsiteY53" fmla="*/ 16328 h 2953492"/>
              <a:gd name="connsiteX54" fmla="*/ 2507673 w 2742313"/>
              <a:gd name="connsiteY54" fmla="*/ 71746 h 2953492"/>
              <a:gd name="connsiteX55" fmla="*/ 2133600 w 2742313"/>
              <a:gd name="connsiteY55" fmla="*/ 30183 h 29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42313" h="2953492">
                <a:moveTo>
                  <a:pt x="2133600" y="30183"/>
                </a:moveTo>
                <a:cubicBezTo>
                  <a:pt x="2073564" y="41728"/>
                  <a:pt x="2140794" y="104387"/>
                  <a:pt x="2147455" y="141019"/>
                </a:cubicBezTo>
                <a:cubicBezTo>
                  <a:pt x="2150068" y="155388"/>
                  <a:pt x="2161310" y="167979"/>
                  <a:pt x="2161310" y="182583"/>
                </a:cubicBezTo>
                <a:cubicBezTo>
                  <a:pt x="2161310" y="325821"/>
                  <a:pt x="2155627" y="469069"/>
                  <a:pt x="2147455" y="612074"/>
                </a:cubicBezTo>
                <a:cubicBezTo>
                  <a:pt x="2144734" y="659687"/>
                  <a:pt x="2140408" y="678323"/>
                  <a:pt x="2092037" y="681346"/>
                </a:cubicBezTo>
                <a:cubicBezTo>
                  <a:pt x="1958291" y="689705"/>
                  <a:pt x="1824182" y="690583"/>
                  <a:pt x="1690255" y="695201"/>
                </a:cubicBezTo>
                <a:cubicBezTo>
                  <a:pt x="1574800" y="690583"/>
                  <a:pt x="1459438" y="681346"/>
                  <a:pt x="1343891" y="681346"/>
                </a:cubicBezTo>
                <a:cubicBezTo>
                  <a:pt x="970474" y="681346"/>
                  <a:pt x="912086" y="688439"/>
                  <a:pt x="623455" y="709055"/>
                </a:cubicBezTo>
                <a:cubicBezTo>
                  <a:pt x="522264" y="742785"/>
                  <a:pt x="568664" y="729680"/>
                  <a:pt x="484910" y="750619"/>
                </a:cubicBezTo>
                <a:cubicBezTo>
                  <a:pt x="461819" y="773710"/>
                  <a:pt x="442808" y="801778"/>
                  <a:pt x="415637" y="819892"/>
                </a:cubicBezTo>
                <a:cubicBezTo>
                  <a:pt x="387928" y="838365"/>
                  <a:pt x="356059" y="851762"/>
                  <a:pt x="332510" y="875310"/>
                </a:cubicBezTo>
                <a:cubicBezTo>
                  <a:pt x="251884" y="955933"/>
                  <a:pt x="368113" y="843331"/>
                  <a:pt x="263237" y="930728"/>
                </a:cubicBezTo>
                <a:cubicBezTo>
                  <a:pt x="248185" y="943271"/>
                  <a:pt x="236725" y="959749"/>
                  <a:pt x="221673" y="972292"/>
                </a:cubicBezTo>
                <a:cubicBezTo>
                  <a:pt x="208881" y="982952"/>
                  <a:pt x="193112" y="989599"/>
                  <a:pt x="180110" y="1000001"/>
                </a:cubicBezTo>
                <a:cubicBezTo>
                  <a:pt x="169910" y="1008161"/>
                  <a:pt x="162850" y="1019873"/>
                  <a:pt x="152400" y="1027710"/>
                </a:cubicBezTo>
                <a:cubicBezTo>
                  <a:pt x="125758" y="1047691"/>
                  <a:pt x="69273" y="1083128"/>
                  <a:pt x="69273" y="1083128"/>
                </a:cubicBezTo>
                <a:cubicBezTo>
                  <a:pt x="60037" y="1110837"/>
                  <a:pt x="57765" y="1141953"/>
                  <a:pt x="41564" y="1166255"/>
                </a:cubicBezTo>
                <a:cubicBezTo>
                  <a:pt x="5754" y="1219970"/>
                  <a:pt x="19121" y="1192022"/>
                  <a:pt x="0" y="1249383"/>
                </a:cubicBezTo>
                <a:cubicBezTo>
                  <a:pt x="4618" y="1475674"/>
                  <a:pt x="6999" y="1702021"/>
                  <a:pt x="13855" y="1928255"/>
                </a:cubicBezTo>
                <a:cubicBezTo>
                  <a:pt x="16237" y="2006864"/>
                  <a:pt x="19885" y="2085528"/>
                  <a:pt x="27710" y="2163783"/>
                </a:cubicBezTo>
                <a:cubicBezTo>
                  <a:pt x="29163" y="2178314"/>
                  <a:pt x="32441" y="2193942"/>
                  <a:pt x="41564" y="2205346"/>
                </a:cubicBezTo>
                <a:cubicBezTo>
                  <a:pt x="51966" y="2218348"/>
                  <a:pt x="69273" y="2223819"/>
                  <a:pt x="83128" y="2233055"/>
                </a:cubicBezTo>
                <a:cubicBezTo>
                  <a:pt x="89674" y="2259242"/>
                  <a:pt x="96341" y="2312319"/>
                  <a:pt x="124691" y="2330037"/>
                </a:cubicBezTo>
                <a:cubicBezTo>
                  <a:pt x="149460" y="2345517"/>
                  <a:pt x="180110" y="2348509"/>
                  <a:pt x="207819" y="2357746"/>
                </a:cubicBezTo>
                <a:cubicBezTo>
                  <a:pt x="233143" y="2366187"/>
                  <a:pt x="279940" y="2382969"/>
                  <a:pt x="304800" y="2385455"/>
                </a:cubicBezTo>
                <a:cubicBezTo>
                  <a:pt x="378468" y="2392822"/>
                  <a:pt x="452546" y="2395314"/>
                  <a:pt x="526473" y="2399310"/>
                </a:cubicBezTo>
                <a:lnTo>
                  <a:pt x="817419" y="2413164"/>
                </a:lnTo>
                <a:cubicBezTo>
                  <a:pt x="917047" y="2446375"/>
                  <a:pt x="792659" y="2406091"/>
                  <a:pt x="914400" y="2440874"/>
                </a:cubicBezTo>
                <a:cubicBezTo>
                  <a:pt x="928442" y="2444886"/>
                  <a:pt x="941460" y="2453022"/>
                  <a:pt x="955964" y="2454728"/>
                </a:cubicBezTo>
                <a:cubicBezTo>
                  <a:pt x="1020339" y="2462302"/>
                  <a:pt x="1085273" y="2463965"/>
                  <a:pt x="1149928" y="2468583"/>
                </a:cubicBezTo>
                <a:cubicBezTo>
                  <a:pt x="1201893" y="2481574"/>
                  <a:pt x="1231864" y="2490631"/>
                  <a:pt x="1288473" y="2496292"/>
                </a:cubicBezTo>
                <a:cubicBezTo>
                  <a:pt x="1352971" y="2502742"/>
                  <a:pt x="1417782" y="2505528"/>
                  <a:pt x="1482437" y="2510146"/>
                </a:cubicBezTo>
                <a:cubicBezTo>
                  <a:pt x="1528619" y="2519382"/>
                  <a:pt x="1578858" y="2516793"/>
                  <a:pt x="1620982" y="2537855"/>
                </a:cubicBezTo>
                <a:cubicBezTo>
                  <a:pt x="1639455" y="2547091"/>
                  <a:pt x="1656618" y="2559629"/>
                  <a:pt x="1676400" y="2565564"/>
                </a:cubicBezTo>
                <a:cubicBezTo>
                  <a:pt x="1756215" y="2589508"/>
                  <a:pt x="1747252" y="2567889"/>
                  <a:pt x="1814946" y="2593274"/>
                </a:cubicBezTo>
                <a:cubicBezTo>
                  <a:pt x="1834284" y="2600526"/>
                  <a:pt x="1851381" y="2612847"/>
                  <a:pt x="1870364" y="2620983"/>
                </a:cubicBezTo>
                <a:cubicBezTo>
                  <a:pt x="1883787" y="2626736"/>
                  <a:pt x="1898073" y="2630219"/>
                  <a:pt x="1911928" y="2634837"/>
                </a:cubicBezTo>
                <a:cubicBezTo>
                  <a:pt x="1925782" y="2644073"/>
                  <a:pt x="1943089" y="2649544"/>
                  <a:pt x="1953491" y="2662546"/>
                </a:cubicBezTo>
                <a:cubicBezTo>
                  <a:pt x="1962614" y="2673950"/>
                  <a:pt x="1964945" y="2689705"/>
                  <a:pt x="1967346" y="2704110"/>
                </a:cubicBezTo>
                <a:cubicBezTo>
                  <a:pt x="1974221" y="2745360"/>
                  <a:pt x="1972998" y="2787794"/>
                  <a:pt x="1981200" y="2828801"/>
                </a:cubicBezTo>
                <a:cubicBezTo>
                  <a:pt x="1986928" y="2857442"/>
                  <a:pt x="1984608" y="2895726"/>
                  <a:pt x="2008910" y="2911928"/>
                </a:cubicBezTo>
                <a:cubicBezTo>
                  <a:pt x="2062624" y="2947738"/>
                  <a:pt x="2034677" y="2934371"/>
                  <a:pt x="2092037" y="2953492"/>
                </a:cubicBezTo>
                <a:cubicBezTo>
                  <a:pt x="2128982" y="2948874"/>
                  <a:pt x="2166241" y="2946297"/>
                  <a:pt x="2202873" y="2939637"/>
                </a:cubicBezTo>
                <a:cubicBezTo>
                  <a:pt x="2217241" y="2937025"/>
                  <a:pt x="2232754" y="2934545"/>
                  <a:pt x="2244437" y="2925783"/>
                </a:cubicBezTo>
                <a:cubicBezTo>
                  <a:pt x="2369419" y="2832047"/>
                  <a:pt x="2253523" y="2868548"/>
                  <a:pt x="2382982" y="2842655"/>
                </a:cubicBezTo>
                <a:lnTo>
                  <a:pt x="2507673" y="2717964"/>
                </a:lnTo>
                <a:cubicBezTo>
                  <a:pt x="2521528" y="2704109"/>
                  <a:pt x="2530649" y="2682597"/>
                  <a:pt x="2549237" y="2676401"/>
                </a:cubicBezTo>
                <a:lnTo>
                  <a:pt x="2590800" y="2662546"/>
                </a:lnTo>
                <a:lnTo>
                  <a:pt x="2618510" y="2579419"/>
                </a:lnTo>
                <a:cubicBezTo>
                  <a:pt x="2623128" y="2565564"/>
                  <a:pt x="2622037" y="2548181"/>
                  <a:pt x="2632364" y="2537855"/>
                </a:cubicBezTo>
                <a:lnTo>
                  <a:pt x="2673928" y="2496292"/>
                </a:lnTo>
                <a:cubicBezTo>
                  <a:pt x="2742313" y="1607246"/>
                  <a:pt x="2709929" y="2093396"/>
                  <a:pt x="2673928" y="113310"/>
                </a:cubicBezTo>
                <a:cubicBezTo>
                  <a:pt x="2672512" y="35425"/>
                  <a:pt x="2652530" y="34390"/>
                  <a:pt x="2604655" y="2474"/>
                </a:cubicBezTo>
                <a:cubicBezTo>
                  <a:pt x="2576946" y="7092"/>
                  <a:pt x="2544387" y="0"/>
                  <a:pt x="2521528" y="16328"/>
                </a:cubicBezTo>
                <a:cubicBezTo>
                  <a:pt x="2506033" y="27395"/>
                  <a:pt x="2526536" y="69144"/>
                  <a:pt x="2507673" y="71746"/>
                </a:cubicBezTo>
                <a:cubicBezTo>
                  <a:pt x="2379577" y="89414"/>
                  <a:pt x="2193636" y="18638"/>
                  <a:pt x="2133600" y="30183"/>
                </a:cubicBezTo>
                <a:close/>
              </a:path>
            </a:pathLst>
          </a:cu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 </a:t>
            </a:r>
            <a:r>
              <a:rPr lang="en-US" sz="3600" dirty="0" err="1" smtClean="0"/>
              <a:t>Stromal</a:t>
            </a:r>
            <a:r>
              <a:rPr lang="en-US" sz="3600" dirty="0" smtClean="0"/>
              <a:t> Tumors (GIST)</a:t>
            </a:r>
            <a:endParaRPr lang="en-US" sz="3600" dirty="0" smtClean="0"/>
          </a:p>
          <a:p>
            <a:r>
              <a:rPr lang="en-US" sz="3600" dirty="0" smtClean="0"/>
              <a:t>KIT Signaling</a:t>
            </a:r>
          </a:p>
          <a:p>
            <a:r>
              <a:rPr lang="en-US" sz="3600" dirty="0" smtClean="0"/>
              <a:t>KIT targeted </a:t>
            </a:r>
            <a:r>
              <a:rPr lang="en-US" sz="3600" dirty="0" smtClean="0"/>
              <a:t>therapy</a:t>
            </a:r>
          </a:p>
          <a:p>
            <a:r>
              <a:rPr lang="en-US" sz="3600" dirty="0" smtClean="0"/>
              <a:t>ETV1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Interstitial Cells of </a:t>
            </a:r>
            <a:r>
              <a:rPr lang="en-US" dirty="0" err="1" smtClean="0"/>
              <a:t>Cajal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by Ramon </a:t>
            </a:r>
            <a:r>
              <a:rPr lang="en-US" dirty="0" err="1" smtClean="0"/>
              <a:t>Cajal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Identified by IHC using KIT</a:t>
            </a:r>
          </a:p>
          <a:p>
            <a:r>
              <a:rPr lang="en-US" dirty="0" smtClean="0"/>
              <a:t>Pacemaker </a:t>
            </a:r>
            <a:r>
              <a:rPr lang="en-US" dirty="0" smtClean="0"/>
              <a:t>for smooth muscle contraction in </a:t>
            </a:r>
            <a:r>
              <a:rPr lang="en-US" dirty="0" smtClean="0"/>
              <a:t>gut</a:t>
            </a:r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2948" t="2141" r="3616" b="2783"/>
          <a:stretch>
            <a:fillRect/>
          </a:stretch>
        </p:blipFill>
        <p:spPr bwMode="auto">
          <a:xfrm>
            <a:off x="5181600" y="3962400"/>
            <a:ext cx="3557991" cy="266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27370"/>
            <a:ext cx="3657600" cy="26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6583363"/>
            <a:ext cx="748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/>
            <a:r>
              <a:rPr lang="en-US" sz="1200" b="0" dirty="0" smtClean="0"/>
              <a:t>Courtesy of Dr. Heinrich</a:t>
            </a:r>
            <a:endParaRPr lang="en-US" sz="1200" b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162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</a:t>
            </a:r>
            <a:r>
              <a:rPr lang="en-US" dirty="0" err="1" smtClean="0"/>
              <a:t>Stromal</a:t>
            </a:r>
            <a:r>
              <a:rPr lang="en-US" dirty="0" smtClean="0"/>
              <a:t> Tumors (GIST)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age of presentation: 65</a:t>
            </a:r>
          </a:p>
          <a:p>
            <a:r>
              <a:rPr lang="en-US" dirty="0" smtClean="0"/>
              <a:t>75% contain mutations in </a:t>
            </a:r>
            <a:r>
              <a:rPr lang="en-US" dirty="0" smtClean="0"/>
              <a:t>KIT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smtClean="0"/>
              <a:t>case in 100K</a:t>
            </a:r>
          </a:p>
          <a:p>
            <a:r>
              <a:rPr lang="en-US" dirty="0" smtClean="0"/>
              <a:t>Surgery curative in ~50% of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Tumors arise from ICCs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86200"/>
            <a:ext cx="358400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657600" cy="26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5100" y="6523038"/>
            <a:ext cx="748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/>
            <a:r>
              <a:rPr lang="en-US" sz="1200" b="0" dirty="0" smtClean="0"/>
              <a:t>Courtesy of Dr. M. Heinrich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</a:t>
            </a:r>
            <a:r>
              <a:rPr lang="en-US" dirty="0" err="1" smtClean="0"/>
              <a:t>Stromal</a:t>
            </a:r>
            <a:r>
              <a:rPr lang="en-US" dirty="0" smtClean="0"/>
              <a:t> Tumors (GIST)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age of presentation: 65</a:t>
            </a:r>
          </a:p>
          <a:p>
            <a:r>
              <a:rPr lang="en-US" dirty="0" smtClean="0"/>
              <a:t>75% contain mutations in KIT</a:t>
            </a:r>
          </a:p>
          <a:p>
            <a:r>
              <a:rPr lang="en-US" dirty="0" smtClean="0"/>
              <a:t>1 case in 100K</a:t>
            </a:r>
          </a:p>
          <a:p>
            <a:r>
              <a:rPr lang="en-US" dirty="0" smtClean="0"/>
              <a:t>Surgery curative in ~50% of patients</a:t>
            </a:r>
            <a:endParaRPr lang="en-US" dirty="0"/>
          </a:p>
        </p:txBody>
      </p:sp>
      <p:pic>
        <p:nvPicPr>
          <p:cNvPr id="4" name="Picture 4" descr="S01-477-1"/>
          <p:cNvPicPr>
            <a:picLocks noChangeArrowheads="1"/>
          </p:cNvPicPr>
          <p:nvPr/>
        </p:nvPicPr>
        <p:blipFill>
          <a:blip r:embed="rId3" cstate="print">
            <a:lum bright="4000"/>
          </a:blip>
          <a:srcRect t="8684"/>
          <a:stretch>
            <a:fillRect/>
          </a:stretch>
        </p:blipFill>
        <p:spPr bwMode="auto">
          <a:xfrm>
            <a:off x="1447800" y="3381692"/>
            <a:ext cx="5257800" cy="3292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rot="3600000" flipV="1">
            <a:off x="2771791" y="4169481"/>
            <a:ext cx="1677987" cy="858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715000" y="4419600"/>
            <a:ext cx="520700" cy="266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52600" y="3581400"/>
            <a:ext cx="1612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Tumor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00600" y="3962400"/>
            <a:ext cx="20701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Gastric mucosa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5100" y="6629400"/>
            <a:ext cx="748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/>
            <a:r>
              <a:rPr lang="en-US" sz="1200" b="0" dirty="0" smtClean="0"/>
              <a:t>Courtesy of Dr. C. Corless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annualreviews.org/na101/home/literatum/publisher/ar/journals/content/med/2012/med.2012.63.issue-1/annurev-med-043010-091813/production/images/large/me630247.f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024705" cy="497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</a:t>
            </a:r>
            <a:r>
              <a:rPr lang="en-US" dirty="0" err="1" smtClean="0"/>
              <a:t>Signalling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1" descr="nrc3143-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14375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KIT Therapy: </a:t>
            </a:r>
            <a:r>
              <a:rPr lang="en-US" dirty="0" err="1" smtClean="0"/>
              <a:t>Imatinib</a:t>
            </a:r>
            <a:endParaRPr lang="en-US"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460375" y="5840413"/>
            <a:ext cx="82296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With longer term follow up median survival is 5-6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39% of patients alive at 7 years</a:t>
            </a:r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>
            <a:off x="2095500" y="1838325"/>
            <a:ext cx="5695950" cy="3009900"/>
          </a:xfrm>
          <a:custGeom>
            <a:avLst/>
            <a:gdLst>
              <a:gd name="T0" fmla="*/ 0 w 3588"/>
              <a:gd name="T1" fmla="*/ 0 h 1896"/>
              <a:gd name="T2" fmla="*/ 0 w 3588"/>
              <a:gd name="T3" fmla="*/ 2147483647 h 1896"/>
              <a:gd name="T4" fmla="*/ 2147483647 w 3588"/>
              <a:gd name="T5" fmla="*/ 2147483647 h 1896"/>
              <a:gd name="T6" fmla="*/ 0 60000 65536"/>
              <a:gd name="T7" fmla="*/ 0 60000 65536"/>
              <a:gd name="T8" fmla="*/ 0 60000 65536"/>
              <a:gd name="T9" fmla="*/ 0 w 3588"/>
              <a:gd name="T10" fmla="*/ 0 h 1896"/>
              <a:gd name="T11" fmla="*/ 3588 w 3588"/>
              <a:gd name="T12" fmla="*/ 1896 h 18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8" h="1896">
                <a:moveTo>
                  <a:pt x="0" y="0"/>
                </a:moveTo>
                <a:lnTo>
                  <a:pt x="0" y="1896"/>
                </a:lnTo>
                <a:lnTo>
                  <a:pt x="3588" y="189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2095500" y="48434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238500" y="48434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4376738" y="48434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5524500" y="48434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6677025" y="48434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7786688" y="48434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-5400000">
            <a:off x="2062163" y="4810125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rot="-5400000">
            <a:off x="7753351" y="4810125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rot="-5400000">
            <a:off x="2062163" y="4205287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-5400000">
            <a:off x="2062163" y="3600450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 rot="-5400000">
            <a:off x="2062163" y="2995612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rot="-5400000">
            <a:off x="2062163" y="2386012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8"/>
          <p:cNvSpPr>
            <a:spLocks noChangeShapeType="1"/>
          </p:cNvSpPr>
          <p:nvPr/>
        </p:nvSpPr>
        <p:spPr bwMode="auto">
          <a:xfrm rot="-5400000">
            <a:off x="2062163" y="1800225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946275" y="49371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0</a:t>
            </a: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3079750" y="49371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1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4213225" y="49371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2</a:t>
            </a:r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5389563" y="49371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3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6518275" y="49371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4</a:t>
            </a: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7632700" y="49371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5</a:t>
            </a: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1708150" y="46704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0</a:t>
            </a: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>
            <a:off x="1581150" y="4079875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/>
              <a:t>20</a:t>
            </a: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1581150" y="3475038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/>
              <a:t>40</a:t>
            </a:r>
          </a:p>
        </p:txBody>
      </p:sp>
      <p:sp>
        <p:nvSpPr>
          <p:cNvPr id="81" name="Text Box 28"/>
          <p:cNvSpPr txBox="1">
            <a:spLocks noChangeArrowheads="1"/>
          </p:cNvSpPr>
          <p:nvPr/>
        </p:nvSpPr>
        <p:spPr bwMode="auto">
          <a:xfrm>
            <a:off x="1581150" y="2851150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/>
              <a:t>60</a:t>
            </a:r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1581150" y="2270125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/>
              <a:t>80</a:t>
            </a:r>
          </a:p>
        </p:txBody>
      </p:sp>
      <p:sp>
        <p:nvSpPr>
          <p:cNvPr id="83" name="Text Box 30"/>
          <p:cNvSpPr txBox="1">
            <a:spLocks noChangeArrowheads="1"/>
          </p:cNvSpPr>
          <p:nvPr/>
        </p:nvSpPr>
        <p:spPr bwMode="auto">
          <a:xfrm>
            <a:off x="1454150" y="1665288"/>
            <a:ext cx="565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/>
              <a:t>100</a:t>
            </a:r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2109788" y="1836738"/>
            <a:ext cx="1746250" cy="1762125"/>
          </a:xfrm>
          <a:custGeom>
            <a:avLst/>
            <a:gdLst>
              <a:gd name="T0" fmla="*/ 2147483647 w 1100"/>
              <a:gd name="T1" fmla="*/ 0 h 1110"/>
              <a:gd name="T2" fmla="*/ 2147483647 w 1100"/>
              <a:gd name="T3" fmla="*/ 2147483647 h 1110"/>
              <a:gd name="T4" fmla="*/ 2147483647 w 1100"/>
              <a:gd name="T5" fmla="*/ 2147483647 h 1110"/>
              <a:gd name="T6" fmla="*/ 2147483647 w 1100"/>
              <a:gd name="T7" fmla="*/ 2147483647 h 1110"/>
              <a:gd name="T8" fmla="*/ 2147483647 w 1100"/>
              <a:gd name="T9" fmla="*/ 2147483647 h 1110"/>
              <a:gd name="T10" fmla="*/ 2147483647 w 1100"/>
              <a:gd name="T11" fmla="*/ 2147483647 h 1110"/>
              <a:gd name="T12" fmla="*/ 2147483647 w 1100"/>
              <a:gd name="T13" fmla="*/ 2147483647 h 1110"/>
              <a:gd name="T14" fmla="*/ 2147483647 w 1100"/>
              <a:gd name="T15" fmla="*/ 2147483647 h 1110"/>
              <a:gd name="T16" fmla="*/ 2147483647 w 1100"/>
              <a:gd name="T17" fmla="*/ 2147483647 h 1110"/>
              <a:gd name="T18" fmla="*/ 2147483647 w 1100"/>
              <a:gd name="T19" fmla="*/ 2147483647 h 1110"/>
              <a:gd name="T20" fmla="*/ 2147483647 w 1100"/>
              <a:gd name="T21" fmla="*/ 2147483647 h 1110"/>
              <a:gd name="T22" fmla="*/ 2147483647 w 1100"/>
              <a:gd name="T23" fmla="*/ 2147483647 h 1110"/>
              <a:gd name="T24" fmla="*/ 2147483647 w 1100"/>
              <a:gd name="T25" fmla="*/ 2147483647 h 1110"/>
              <a:gd name="T26" fmla="*/ 2147483647 w 1100"/>
              <a:gd name="T27" fmla="*/ 2147483647 h 1110"/>
              <a:gd name="T28" fmla="*/ 2147483647 w 1100"/>
              <a:gd name="T29" fmla="*/ 2147483647 h 1110"/>
              <a:gd name="T30" fmla="*/ 2147483647 w 1100"/>
              <a:gd name="T31" fmla="*/ 2147483647 h 1110"/>
              <a:gd name="T32" fmla="*/ 2147483647 w 1100"/>
              <a:gd name="T33" fmla="*/ 2147483647 h 1110"/>
              <a:gd name="T34" fmla="*/ 2147483647 w 1100"/>
              <a:gd name="T35" fmla="*/ 2147483647 h 1110"/>
              <a:gd name="T36" fmla="*/ 2147483647 w 1100"/>
              <a:gd name="T37" fmla="*/ 2147483647 h 1110"/>
              <a:gd name="T38" fmla="*/ 2147483647 w 1100"/>
              <a:gd name="T39" fmla="*/ 2147483647 h 1110"/>
              <a:gd name="T40" fmla="*/ 2147483647 w 1100"/>
              <a:gd name="T41" fmla="*/ 2147483647 h 1110"/>
              <a:gd name="T42" fmla="*/ 2147483647 w 1100"/>
              <a:gd name="T43" fmla="*/ 2147483647 h 1110"/>
              <a:gd name="T44" fmla="*/ 2147483647 w 1100"/>
              <a:gd name="T45" fmla="*/ 2147483647 h 1110"/>
              <a:gd name="T46" fmla="*/ 2147483647 w 1100"/>
              <a:gd name="T47" fmla="*/ 2147483647 h 1110"/>
              <a:gd name="T48" fmla="*/ 2147483647 w 1100"/>
              <a:gd name="T49" fmla="*/ 2147483647 h 1110"/>
              <a:gd name="T50" fmla="*/ 2147483647 w 1100"/>
              <a:gd name="T51" fmla="*/ 2147483647 h 1110"/>
              <a:gd name="T52" fmla="*/ 2147483647 w 1100"/>
              <a:gd name="T53" fmla="*/ 2147483647 h 1110"/>
              <a:gd name="T54" fmla="*/ 2147483647 w 1100"/>
              <a:gd name="T55" fmla="*/ 2147483647 h 1110"/>
              <a:gd name="T56" fmla="*/ 2147483647 w 1100"/>
              <a:gd name="T57" fmla="*/ 2147483647 h 1110"/>
              <a:gd name="T58" fmla="*/ 2147483647 w 1100"/>
              <a:gd name="T59" fmla="*/ 2147483647 h 1110"/>
              <a:gd name="T60" fmla="*/ 2147483647 w 1100"/>
              <a:gd name="T61" fmla="*/ 2147483647 h 1110"/>
              <a:gd name="T62" fmla="*/ 2147483647 w 1100"/>
              <a:gd name="T63" fmla="*/ 2147483647 h 1110"/>
              <a:gd name="T64" fmla="*/ 2147483647 w 1100"/>
              <a:gd name="T65" fmla="*/ 2147483647 h 1110"/>
              <a:gd name="T66" fmla="*/ 2147483647 w 1100"/>
              <a:gd name="T67" fmla="*/ 2147483647 h 1110"/>
              <a:gd name="T68" fmla="*/ 2147483647 w 1100"/>
              <a:gd name="T69" fmla="*/ 2147483647 h 1110"/>
              <a:gd name="T70" fmla="*/ 2147483647 w 1100"/>
              <a:gd name="T71" fmla="*/ 2147483647 h 1110"/>
              <a:gd name="T72" fmla="*/ 2147483647 w 1100"/>
              <a:gd name="T73" fmla="*/ 2147483647 h 1110"/>
              <a:gd name="T74" fmla="*/ 2147483647 w 1100"/>
              <a:gd name="T75" fmla="*/ 2147483647 h 1110"/>
              <a:gd name="T76" fmla="*/ 2147483647 w 1100"/>
              <a:gd name="T77" fmla="*/ 2147483647 h 1110"/>
              <a:gd name="T78" fmla="*/ 2147483647 w 1100"/>
              <a:gd name="T79" fmla="*/ 2147483647 h 1110"/>
              <a:gd name="T80" fmla="*/ 2147483647 w 1100"/>
              <a:gd name="T81" fmla="*/ 2147483647 h 11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00"/>
              <a:gd name="T124" fmla="*/ 0 h 1110"/>
              <a:gd name="T125" fmla="*/ 1100 w 1100"/>
              <a:gd name="T126" fmla="*/ 1110 h 111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00" h="1110">
                <a:moveTo>
                  <a:pt x="0" y="0"/>
                </a:moveTo>
                <a:lnTo>
                  <a:pt x="24" y="0"/>
                </a:lnTo>
                <a:lnTo>
                  <a:pt x="24" y="18"/>
                </a:lnTo>
                <a:lnTo>
                  <a:pt x="35" y="18"/>
                </a:lnTo>
                <a:lnTo>
                  <a:pt x="35" y="46"/>
                </a:lnTo>
                <a:lnTo>
                  <a:pt x="47" y="46"/>
                </a:lnTo>
                <a:lnTo>
                  <a:pt x="47" y="70"/>
                </a:lnTo>
                <a:lnTo>
                  <a:pt x="78" y="70"/>
                </a:lnTo>
                <a:lnTo>
                  <a:pt x="78" y="88"/>
                </a:lnTo>
                <a:lnTo>
                  <a:pt x="90" y="90"/>
                </a:lnTo>
                <a:lnTo>
                  <a:pt x="90" y="118"/>
                </a:lnTo>
                <a:lnTo>
                  <a:pt x="105" y="118"/>
                </a:lnTo>
                <a:lnTo>
                  <a:pt x="105" y="142"/>
                </a:lnTo>
                <a:lnTo>
                  <a:pt x="119" y="142"/>
                </a:lnTo>
                <a:lnTo>
                  <a:pt x="119" y="160"/>
                </a:lnTo>
                <a:lnTo>
                  <a:pt x="129" y="160"/>
                </a:lnTo>
                <a:lnTo>
                  <a:pt x="129" y="193"/>
                </a:lnTo>
                <a:lnTo>
                  <a:pt x="158" y="193"/>
                </a:lnTo>
                <a:lnTo>
                  <a:pt x="158" y="232"/>
                </a:lnTo>
                <a:lnTo>
                  <a:pt x="171" y="232"/>
                </a:lnTo>
                <a:lnTo>
                  <a:pt x="171" y="259"/>
                </a:lnTo>
                <a:lnTo>
                  <a:pt x="194" y="259"/>
                </a:lnTo>
                <a:lnTo>
                  <a:pt x="194" y="282"/>
                </a:lnTo>
                <a:lnTo>
                  <a:pt x="204" y="283"/>
                </a:lnTo>
                <a:lnTo>
                  <a:pt x="204" y="306"/>
                </a:lnTo>
                <a:lnTo>
                  <a:pt x="215" y="306"/>
                </a:lnTo>
                <a:lnTo>
                  <a:pt x="215" y="330"/>
                </a:lnTo>
                <a:lnTo>
                  <a:pt x="227" y="330"/>
                </a:lnTo>
                <a:lnTo>
                  <a:pt x="227" y="376"/>
                </a:lnTo>
                <a:lnTo>
                  <a:pt x="239" y="376"/>
                </a:lnTo>
                <a:lnTo>
                  <a:pt x="239" y="427"/>
                </a:lnTo>
                <a:lnTo>
                  <a:pt x="254" y="427"/>
                </a:lnTo>
                <a:lnTo>
                  <a:pt x="254" y="442"/>
                </a:lnTo>
                <a:lnTo>
                  <a:pt x="257" y="463"/>
                </a:lnTo>
                <a:lnTo>
                  <a:pt x="261" y="490"/>
                </a:lnTo>
                <a:lnTo>
                  <a:pt x="288" y="490"/>
                </a:lnTo>
                <a:lnTo>
                  <a:pt x="288" y="514"/>
                </a:lnTo>
                <a:lnTo>
                  <a:pt x="320" y="514"/>
                </a:lnTo>
                <a:lnTo>
                  <a:pt x="320" y="538"/>
                </a:lnTo>
                <a:lnTo>
                  <a:pt x="396" y="538"/>
                </a:lnTo>
                <a:lnTo>
                  <a:pt x="396" y="562"/>
                </a:lnTo>
                <a:lnTo>
                  <a:pt x="474" y="562"/>
                </a:lnTo>
                <a:lnTo>
                  <a:pt x="474" y="588"/>
                </a:lnTo>
                <a:lnTo>
                  <a:pt x="504" y="588"/>
                </a:lnTo>
                <a:lnTo>
                  <a:pt x="504" y="612"/>
                </a:lnTo>
                <a:lnTo>
                  <a:pt x="518" y="612"/>
                </a:lnTo>
                <a:lnTo>
                  <a:pt x="518" y="658"/>
                </a:lnTo>
                <a:lnTo>
                  <a:pt x="602" y="658"/>
                </a:lnTo>
                <a:lnTo>
                  <a:pt x="602" y="684"/>
                </a:lnTo>
                <a:lnTo>
                  <a:pt x="638" y="684"/>
                </a:lnTo>
                <a:lnTo>
                  <a:pt x="638" y="708"/>
                </a:lnTo>
                <a:lnTo>
                  <a:pt x="669" y="708"/>
                </a:lnTo>
                <a:lnTo>
                  <a:pt x="669" y="732"/>
                </a:lnTo>
                <a:lnTo>
                  <a:pt x="696" y="732"/>
                </a:lnTo>
                <a:lnTo>
                  <a:pt x="696" y="753"/>
                </a:lnTo>
                <a:lnTo>
                  <a:pt x="713" y="753"/>
                </a:lnTo>
                <a:lnTo>
                  <a:pt x="713" y="780"/>
                </a:lnTo>
                <a:cubicBezTo>
                  <a:pt x="724" y="780"/>
                  <a:pt x="735" y="780"/>
                  <a:pt x="746" y="780"/>
                </a:cubicBezTo>
                <a:lnTo>
                  <a:pt x="746" y="798"/>
                </a:lnTo>
                <a:lnTo>
                  <a:pt x="761" y="798"/>
                </a:lnTo>
                <a:lnTo>
                  <a:pt x="761" y="828"/>
                </a:lnTo>
                <a:lnTo>
                  <a:pt x="783" y="828"/>
                </a:lnTo>
                <a:lnTo>
                  <a:pt x="783" y="870"/>
                </a:lnTo>
                <a:lnTo>
                  <a:pt x="812" y="870"/>
                </a:lnTo>
                <a:lnTo>
                  <a:pt x="812" y="894"/>
                </a:lnTo>
                <a:lnTo>
                  <a:pt x="822" y="894"/>
                </a:lnTo>
                <a:lnTo>
                  <a:pt x="825" y="905"/>
                </a:lnTo>
                <a:lnTo>
                  <a:pt x="822" y="918"/>
                </a:lnTo>
                <a:lnTo>
                  <a:pt x="845" y="918"/>
                </a:lnTo>
                <a:lnTo>
                  <a:pt x="845" y="942"/>
                </a:lnTo>
                <a:lnTo>
                  <a:pt x="906" y="942"/>
                </a:lnTo>
                <a:lnTo>
                  <a:pt x="906" y="966"/>
                </a:lnTo>
                <a:lnTo>
                  <a:pt x="947" y="966"/>
                </a:lnTo>
                <a:lnTo>
                  <a:pt x="947" y="988"/>
                </a:lnTo>
                <a:lnTo>
                  <a:pt x="960" y="988"/>
                </a:lnTo>
                <a:lnTo>
                  <a:pt x="960" y="1012"/>
                </a:lnTo>
                <a:lnTo>
                  <a:pt x="974" y="1012"/>
                </a:lnTo>
                <a:lnTo>
                  <a:pt x="974" y="1035"/>
                </a:lnTo>
                <a:lnTo>
                  <a:pt x="986" y="1036"/>
                </a:lnTo>
                <a:lnTo>
                  <a:pt x="986" y="1086"/>
                </a:lnTo>
                <a:lnTo>
                  <a:pt x="1059" y="1086"/>
                </a:lnTo>
                <a:lnTo>
                  <a:pt x="1059" y="1110"/>
                </a:lnTo>
                <a:lnTo>
                  <a:pt x="1100" y="1110"/>
                </a:ln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3852863" y="3595688"/>
            <a:ext cx="1917700" cy="869950"/>
          </a:xfrm>
          <a:custGeom>
            <a:avLst/>
            <a:gdLst>
              <a:gd name="T0" fmla="*/ 0 w 1208"/>
              <a:gd name="T1" fmla="*/ 0 h 548"/>
              <a:gd name="T2" fmla="*/ 0 w 1208"/>
              <a:gd name="T3" fmla="*/ 2147483647 h 548"/>
              <a:gd name="T4" fmla="*/ 2147483647 w 1208"/>
              <a:gd name="T5" fmla="*/ 2147483647 h 548"/>
              <a:gd name="T6" fmla="*/ 2147483647 w 1208"/>
              <a:gd name="T7" fmla="*/ 2147483647 h 548"/>
              <a:gd name="T8" fmla="*/ 2147483647 w 1208"/>
              <a:gd name="T9" fmla="*/ 2147483647 h 548"/>
              <a:gd name="T10" fmla="*/ 2147483647 w 1208"/>
              <a:gd name="T11" fmla="*/ 2147483647 h 548"/>
              <a:gd name="T12" fmla="*/ 2147483647 w 1208"/>
              <a:gd name="T13" fmla="*/ 2147483647 h 548"/>
              <a:gd name="T14" fmla="*/ 2147483647 w 1208"/>
              <a:gd name="T15" fmla="*/ 2147483647 h 548"/>
              <a:gd name="T16" fmla="*/ 2147483647 w 1208"/>
              <a:gd name="T17" fmla="*/ 2147483647 h 548"/>
              <a:gd name="T18" fmla="*/ 2147483647 w 1208"/>
              <a:gd name="T19" fmla="*/ 2147483647 h 548"/>
              <a:gd name="T20" fmla="*/ 2147483647 w 1208"/>
              <a:gd name="T21" fmla="*/ 2147483647 h 548"/>
              <a:gd name="T22" fmla="*/ 2147483647 w 1208"/>
              <a:gd name="T23" fmla="*/ 2147483647 h 548"/>
              <a:gd name="T24" fmla="*/ 2147483647 w 1208"/>
              <a:gd name="T25" fmla="*/ 2147483647 h 548"/>
              <a:gd name="T26" fmla="*/ 2147483647 w 1208"/>
              <a:gd name="T27" fmla="*/ 2147483647 h 548"/>
              <a:gd name="T28" fmla="*/ 2147483647 w 1208"/>
              <a:gd name="T29" fmla="*/ 2147483647 h 548"/>
              <a:gd name="T30" fmla="*/ 2147483647 w 1208"/>
              <a:gd name="T31" fmla="*/ 2147483647 h 548"/>
              <a:gd name="T32" fmla="*/ 2147483647 w 1208"/>
              <a:gd name="T33" fmla="*/ 2147483647 h 548"/>
              <a:gd name="T34" fmla="*/ 2147483647 w 1208"/>
              <a:gd name="T35" fmla="*/ 2147483647 h 548"/>
              <a:gd name="T36" fmla="*/ 2147483647 w 1208"/>
              <a:gd name="T37" fmla="*/ 2147483647 h 548"/>
              <a:gd name="T38" fmla="*/ 2147483647 w 1208"/>
              <a:gd name="T39" fmla="*/ 2147483647 h 548"/>
              <a:gd name="T40" fmla="*/ 2147483647 w 1208"/>
              <a:gd name="T41" fmla="*/ 2147483647 h 548"/>
              <a:gd name="T42" fmla="*/ 2147483647 w 1208"/>
              <a:gd name="T43" fmla="*/ 2147483647 h 548"/>
              <a:gd name="T44" fmla="*/ 2147483647 w 1208"/>
              <a:gd name="T45" fmla="*/ 2147483647 h 548"/>
              <a:gd name="T46" fmla="*/ 2147483647 w 1208"/>
              <a:gd name="T47" fmla="*/ 2147483647 h 548"/>
              <a:gd name="T48" fmla="*/ 2147483647 w 1208"/>
              <a:gd name="T49" fmla="*/ 2147483647 h 548"/>
              <a:gd name="T50" fmla="*/ 2147483647 w 1208"/>
              <a:gd name="T51" fmla="*/ 2147483647 h 548"/>
              <a:gd name="T52" fmla="*/ 2147483647 w 1208"/>
              <a:gd name="T53" fmla="*/ 2147483647 h 548"/>
              <a:gd name="T54" fmla="*/ 2147483647 w 1208"/>
              <a:gd name="T55" fmla="*/ 2147483647 h 548"/>
              <a:gd name="T56" fmla="*/ 2147483647 w 1208"/>
              <a:gd name="T57" fmla="*/ 2147483647 h 548"/>
              <a:gd name="T58" fmla="*/ 2147483647 w 1208"/>
              <a:gd name="T59" fmla="*/ 2147483647 h 548"/>
              <a:gd name="T60" fmla="*/ 2147483647 w 1208"/>
              <a:gd name="T61" fmla="*/ 2147483647 h 548"/>
              <a:gd name="T62" fmla="*/ 2147483647 w 1208"/>
              <a:gd name="T63" fmla="*/ 2147483647 h 548"/>
              <a:gd name="T64" fmla="*/ 2147483647 w 1208"/>
              <a:gd name="T65" fmla="*/ 2147483647 h 548"/>
              <a:gd name="T66" fmla="*/ 2147483647 w 1208"/>
              <a:gd name="T67" fmla="*/ 2147483647 h 548"/>
              <a:gd name="T68" fmla="*/ 2147483647 w 1208"/>
              <a:gd name="T69" fmla="*/ 2147483647 h 548"/>
              <a:gd name="T70" fmla="*/ 2147483647 w 1208"/>
              <a:gd name="T71" fmla="*/ 2147483647 h 548"/>
              <a:gd name="T72" fmla="*/ 2147483647 w 1208"/>
              <a:gd name="T73" fmla="*/ 2147483647 h 548"/>
              <a:gd name="T74" fmla="*/ 2147483647 w 1208"/>
              <a:gd name="T75" fmla="*/ 2147483647 h 548"/>
              <a:gd name="T76" fmla="*/ 2147483647 w 1208"/>
              <a:gd name="T77" fmla="*/ 2147483647 h 548"/>
              <a:gd name="T78" fmla="*/ 2147483647 w 1208"/>
              <a:gd name="T79" fmla="*/ 2147483647 h 548"/>
              <a:gd name="T80" fmla="*/ 2147483647 w 1208"/>
              <a:gd name="T81" fmla="*/ 2147483647 h 548"/>
              <a:gd name="T82" fmla="*/ 2147483647 w 1208"/>
              <a:gd name="T83" fmla="*/ 2147483647 h 548"/>
              <a:gd name="T84" fmla="*/ 2147483647 w 1208"/>
              <a:gd name="T85" fmla="*/ 2147483647 h 548"/>
              <a:gd name="T86" fmla="*/ 2147483647 w 1208"/>
              <a:gd name="T87" fmla="*/ 2147483647 h 5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8"/>
              <a:gd name="T133" fmla="*/ 0 h 548"/>
              <a:gd name="T134" fmla="*/ 1208 w 1208"/>
              <a:gd name="T135" fmla="*/ 548 h 5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8" h="548">
                <a:moveTo>
                  <a:pt x="0" y="0"/>
                </a:moveTo>
                <a:lnTo>
                  <a:pt x="0" y="21"/>
                </a:lnTo>
                <a:lnTo>
                  <a:pt x="15" y="21"/>
                </a:lnTo>
                <a:lnTo>
                  <a:pt x="15" y="48"/>
                </a:lnTo>
                <a:lnTo>
                  <a:pt x="32" y="48"/>
                </a:lnTo>
                <a:lnTo>
                  <a:pt x="32" y="68"/>
                </a:lnTo>
                <a:lnTo>
                  <a:pt x="51" y="68"/>
                </a:lnTo>
                <a:lnTo>
                  <a:pt x="51" y="92"/>
                </a:lnTo>
                <a:lnTo>
                  <a:pt x="68" y="92"/>
                </a:lnTo>
                <a:lnTo>
                  <a:pt x="68" y="114"/>
                </a:lnTo>
                <a:lnTo>
                  <a:pt x="78" y="114"/>
                </a:lnTo>
                <a:lnTo>
                  <a:pt x="78" y="138"/>
                </a:lnTo>
                <a:lnTo>
                  <a:pt x="102" y="138"/>
                </a:lnTo>
                <a:lnTo>
                  <a:pt x="102" y="164"/>
                </a:lnTo>
                <a:lnTo>
                  <a:pt x="147" y="164"/>
                </a:lnTo>
                <a:lnTo>
                  <a:pt x="147" y="185"/>
                </a:lnTo>
                <a:lnTo>
                  <a:pt x="159" y="186"/>
                </a:lnTo>
                <a:lnTo>
                  <a:pt x="159" y="210"/>
                </a:lnTo>
                <a:lnTo>
                  <a:pt x="179" y="210"/>
                </a:lnTo>
                <a:lnTo>
                  <a:pt x="179" y="234"/>
                </a:lnTo>
                <a:lnTo>
                  <a:pt x="189" y="234"/>
                </a:lnTo>
                <a:lnTo>
                  <a:pt x="189" y="284"/>
                </a:lnTo>
                <a:lnTo>
                  <a:pt x="260" y="284"/>
                </a:lnTo>
                <a:lnTo>
                  <a:pt x="260" y="302"/>
                </a:lnTo>
                <a:lnTo>
                  <a:pt x="279" y="302"/>
                </a:lnTo>
                <a:lnTo>
                  <a:pt x="279" y="326"/>
                </a:lnTo>
                <a:lnTo>
                  <a:pt x="338" y="326"/>
                </a:lnTo>
                <a:lnTo>
                  <a:pt x="338" y="359"/>
                </a:lnTo>
                <a:lnTo>
                  <a:pt x="387" y="359"/>
                </a:lnTo>
                <a:lnTo>
                  <a:pt x="387" y="374"/>
                </a:lnTo>
                <a:lnTo>
                  <a:pt x="423" y="374"/>
                </a:lnTo>
                <a:lnTo>
                  <a:pt x="423" y="399"/>
                </a:lnTo>
                <a:lnTo>
                  <a:pt x="482" y="399"/>
                </a:lnTo>
                <a:lnTo>
                  <a:pt x="482" y="422"/>
                </a:lnTo>
                <a:lnTo>
                  <a:pt x="519" y="422"/>
                </a:lnTo>
                <a:lnTo>
                  <a:pt x="519" y="443"/>
                </a:lnTo>
                <a:lnTo>
                  <a:pt x="551" y="443"/>
                </a:lnTo>
                <a:lnTo>
                  <a:pt x="551" y="470"/>
                </a:lnTo>
                <a:lnTo>
                  <a:pt x="680" y="470"/>
                </a:lnTo>
                <a:lnTo>
                  <a:pt x="680" y="494"/>
                </a:lnTo>
                <a:lnTo>
                  <a:pt x="776" y="494"/>
                </a:lnTo>
                <a:lnTo>
                  <a:pt x="776" y="518"/>
                </a:lnTo>
                <a:lnTo>
                  <a:pt x="1208" y="518"/>
                </a:lnTo>
                <a:lnTo>
                  <a:pt x="1208" y="548"/>
                </a:ln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770563" y="4460875"/>
            <a:ext cx="2044700" cy="85725"/>
          </a:xfrm>
          <a:custGeom>
            <a:avLst/>
            <a:gdLst>
              <a:gd name="T0" fmla="*/ 0 w 1288"/>
              <a:gd name="T1" fmla="*/ 0 h 54"/>
              <a:gd name="T2" fmla="*/ 2147483647 w 1288"/>
              <a:gd name="T3" fmla="*/ 0 h 54"/>
              <a:gd name="T4" fmla="*/ 2147483647 w 1288"/>
              <a:gd name="T5" fmla="*/ 2147483647 h 54"/>
              <a:gd name="T6" fmla="*/ 2147483647 w 1288"/>
              <a:gd name="T7" fmla="*/ 2147483647 h 54"/>
              <a:gd name="T8" fmla="*/ 2147483647 w 1288"/>
              <a:gd name="T9" fmla="*/ 2147483647 h 54"/>
              <a:gd name="T10" fmla="*/ 2147483647 w 1288"/>
              <a:gd name="T11" fmla="*/ 2147483647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8"/>
              <a:gd name="T19" fmla="*/ 0 h 54"/>
              <a:gd name="T20" fmla="*/ 1288 w 1288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8" h="54">
                <a:moveTo>
                  <a:pt x="0" y="0"/>
                </a:moveTo>
                <a:lnTo>
                  <a:pt x="520" y="0"/>
                </a:lnTo>
                <a:lnTo>
                  <a:pt x="520" y="28"/>
                </a:lnTo>
                <a:lnTo>
                  <a:pt x="856" y="28"/>
                </a:lnTo>
                <a:lnTo>
                  <a:pt x="856" y="54"/>
                </a:lnTo>
                <a:lnTo>
                  <a:pt x="1288" y="54"/>
                </a:ln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2108200" y="1836738"/>
            <a:ext cx="2835275" cy="820737"/>
          </a:xfrm>
          <a:custGeom>
            <a:avLst/>
            <a:gdLst>
              <a:gd name="T0" fmla="*/ 0 w 1786"/>
              <a:gd name="T1" fmla="*/ 0 h 517"/>
              <a:gd name="T2" fmla="*/ 2147483647 w 1786"/>
              <a:gd name="T3" fmla="*/ 0 h 517"/>
              <a:gd name="T4" fmla="*/ 2147483647 w 1786"/>
              <a:gd name="T5" fmla="*/ 2147483647 h 517"/>
              <a:gd name="T6" fmla="*/ 2147483647 w 1786"/>
              <a:gd name="T7" fmla="*/ 2147483647 h 517"/>
              <a:gd name="T8" fmla="*/ 2147483647 w 1786"/>
              <a:gd name="T9" fmla="*/ 2147483647 h 517"/>
              <a:gd name="T10" fmla="*/ 2147483647 w 1786"/>
              <a:gd name="T11" fmla="*/ 2147483647 h 517"/>
              <a:gd name="T12" fmla="*/ 2147483647 w 1786"/>
              <a:gd name="T13" fmla="*/ 2147483647 h 517"/>
              <a:gd name="T14" fmla="*/ 2147483647 w 1786"/>
              <a:gd name="T15" fmla="*/ 2147483647 h 517"/>
              <a:gd name="T16" fmla="*/ 2147483647 w 1786"/>
              <a:gd name="T17" fmla="*/ 2147483647 h 517"/>
              <a:gd name="T18" fmla="*/ 2147483647 w 1786"/>
              <a:gd name="T19" fmla="*/ 2147483647 h 517"/>
              <a:gd name="T20" fmla="*/ 2147483647 w 1786"/>
              <a:gd name="T21" fmla="*/ 2147483647 h 517"/>
              <a:gd name="T22" fmla="*/ 2147483647 w 1786"/>
              <a:gd name="T23" fmla="*/ 2147483647 h 517"/>
              <a:gd name="T24" fmla="*/ 2147483647 w 1786"/>
              <a:gd name="T25" fmla="*/ 2147483647 h 517"/>
              <a:gd name="T26" fmla="*/ 2147483647 w 1786"/>
              <a:gd name="T27" fmla="*/ 2147483647 h 517"/>
              <a:gd name="T28" fmla="*/ 2147483647 w 1786"/>
              <a:gd name="T29" fmla="*/ 2147483647 h 517"/>
              <a:gd name="T30" fmla="*/ 2147483647 w 1786"/>
              <a:gd name="T31" fmla="*/ 2147483647 h 517"/>
              <a:gd name="T32" fmla="*/ 2147483647 w 1786"/>
              <a:gd name="T33" fmla="*/ 2147483647 h 517"/>
              <a:gd name="T34" fmla="*/ 2147483647 w 1786"/>
              <a:gd name="T35" fmla="*/ 2147483647 h 517"/>
              <a:gd name="T36" fmla="*/ 2147483647 w 1786"/>
              <a:gd name="T37" fmla="*/ 2147483647 h 517"/>
              <a:gd name="T38" fmla="*/ 2147483647 w 1786"/>
              <a:gd name="T39" fmla="*/ 2147483647 h 517"/>
              <a:gd name="T40" fmla="*/ 2147483647 w 1786"/>
              <a:gd name="T41" fmla="*/ 2147483647 h 517"/>
              <a:gd name="T42" fmla="*/ 2147483647 w 1786"/>
              <a:gd name="T43" fmla="*/ 2147483647 h 517"/>
              <a:gd name="T44" fmla="*/ 2147483647 w 1786"/>
              <a:gd name="T45" fmla="*/ 2147483647 h 517"/>
              <a:gd name="T46" fmla="*/ 2147483647 w 1786"/>
              <a:gd name="T47" fmla="*/ 2147483647 h 517"/>
              <a:gd name="T48" fmla="*/ 2147483647 w 1786"/>
              <a:gd name="T49" fmla="*/ 2147483647 h 517"/>
              <a:gd name="T50" fmla="*/ 2147483647 w 1786"/>
              <a:gd name="T51" fmla="*/ 2147483647 h 517"/>
              <a:gd name="T52" fmla="*/ 2147483647 w 1786"/>
              <a:gd name="T53" fmla="*/ 2147483647 h 517"/>
              <a:gd name="T54" fmla="*/ 2147483647 w 1786"/>
              <a:gd name="T55" fmla="*/ 2147483647 h 517"/>
              <a:gd name="T56" fmla="*/ 2147483647 w 1786"/>
              <a:gd name="T57" fmla="*/ 2147483647 h 517"/>
              <a:gd name="T58" fmla="*/ 2147483647 w 1786"/>
              <a:gd name="T59" fmla="*/ 2147483647 h 517"/>
              <a:gd name="T60" fmla="*/ 2147483647 w 1786"/>
              <a:gd name="T61" fmla="*/ 2147483647 h 517"/>
              <a:gd name="T62" fmla="*/ 2147483647 w 1786"/>
              <a:gd name="T63" fmla="*/ 2147483647 h 517"/>
              <a:gd name="T64" fmla="*/ 2147483647 w 1786"/>
              <a:gd name="T65" fmla="*/ 2147483647 h 517"/>
              <a:gd name="T66" fmla="*/ 2147483647 w 1786"/>
              <a:gd name="T67" fmla="*/ 2147483647 h 517"/>
              <a:gd name="T68" fmla="*/ 2147483647 w 1786"/>
              <a:gd name="T69" fmla="*/ 2147483647 h 517"/>
              <a:gd name="T70" fmla="*/ 2147483647 w 1786"/>
              <a:gd name="T71" fmla="*/ 2147483647 h 517"/>
              <a:gd name="T72" fmla="*/ 2147483647 w 1786"/>
              <a:gd name="T73" fmla="*/ 2147483647 h 517"/>
              <a:gd name="T74" fmla="*/ 2147483647 w 1786"/>
              <a:gd name="T75" fmla="*/ 2147483647 h 517"/>
              <a:gd name="T76" fmla="*/ 2147483647 w 1786"/>
              <a:gd name="T77" fmla="*/ 2147483647 h 517"/>
              <a:gd name="T78" fmla="*/ 2147483647 w 1786"/>
              <a:gd name="T79" fmla="*/ 2147483647 h 517"/>
              <a:gd name="T80" fmla="*/ 2147483647 w 1786"/>
              <a:gd name="T81" fmla="*/ 2147483647 h 517"/>
              <a:gd name="T82" fmla="*/ 2147483647 w 1786"/>
              <a:gd name="T83" fmla="*/ 2147483647 h 517"/>
              <a:gd name="T84" fmla="*/ 2147483647 w 1786"/>
              <a:gd name="T85" fmla="*/ 2147483647 h 517"/>
              <a:gd name="T86" fmla="*/ 2147483647 w 1786"/>
              <a:gd name="T87" fmla="*/ 2147483647 h 517"/>
              <a:gd name="T88" fmla="*/ 2147483647 w 1786"/>
              <a:gd name="T89" fmla="*/ 2147483647 h 517"/>
              <a:gd name="T90" fmla="*/ 2147483647 w 1786"/>
              <a:gd name="T91" fmla="*/ 2147483647 h 517"/>
              <a:gd name="T92" fmla="*/ 2147483647 w 1786"/>
              <a:gd name="T93" fmla="*/ 2147483647 h 517"/>
              <a:gd name="T94" fmla="*/ 2147483647 w 1786"/>
              <a:gd name="T95" fmla="*/ 2147483647 h 517"/>
              <a:gd name="T96" fmla="*/ 2147483647 w 1786"/>
              <a:gd name="T97" fmla="*/ 2147483647 h 517"/>
              <a:gd name="T98" fmla="*/ 2147483647 w 1786"/>
              <a:gd name="T99" fmla="*/ 2147483647 h 517"/>
              <a:gd name="T100" fmla="*/ 2147483647 w 1786"/>
              <a:gd name="T101" fmla="*/ 2147483647 h 517"/>
              <a:gd name="T102" fmla="*/ 2147483647 w 1786"/>
              <a:gd name="T103" fmla="*/ 2147483647 h 517"/>
              <a:gd name="T104" fmla="*/ 2147483647 w 1786"/>
              <a:gd name="T105" fmla="*/ 2147483647 h 517"/>
              <a:gd name="T106" fmla="*/ 2147483647 w 1786"/>
              <a:gd name="T107" fmla="*/ 2147483647 h 517"/>
              <a:gd name="T108" fmla="*/ 2147483647 w 1786"/>
              <a:gd name="T109" fmla="*/ 2147483647 h 517"/>
              <a:gd name="T110" fmla="*/ 2147483647 w 1786"/>
              <a:gd name="T111" fmla="*/ 2147483647 h 517"/>
              <a:gd name="T112" fmla="*/ 2147483647 w 1786"/>
              <a:gd name="T113" fmla="*/ 2147483647 h 517"/>
              <a:gd name="T114" fmla="*/ 2147483647 w 1786"/>
              <a:gd name="T115" fmla="*/ 2147483647 h 5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86"/>
              <a:gd name="T175" fmla="*/ 0 h 517"/>
              <a:gd name="T176" fmla="*/ 1786 w 1786"/>
              <a:gd name="T177" fmla="*/ 517 h 5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86" h="517">
                <a:moveTo>
                  <a:pt x="0" y="0"/>
                </a:moveTo>
                <a:lnTo>
                  <a:pt x="28" y="0"/>
                </a:lnTo>
                <a:lnTo>
                  <a:pt x="28" y="18"/>
                </a:lnTo>
                <a:lnTo>
                  <a:pt x="54" y="18"/>
                </a:lnTo>
                <a:lnTo>
                  <a:pt x="54" y="37"/>
                </a:lnTo>
                <a:lnTo>
                  <a:pt x="150" y="37"/>
                </a:lnTo>
                <a:lnTo>
                  <a:pt x="150" y="49"/>
                </a:lnTo>
                <a:lnTo>
                  <a:pt x="181" y="49"/>
                </a:lnTo>
                <a:lnTo>
                  <a:pt x="181" y="82"/>
                </a:lnTo>
                <a:lnTo>
                  <a:pt x="223" y="82"/>
                </a:lnTo>
                <a:lnTo>
                  <a:pt x="223" y="102"/>
                </a:lnTo>
                <a:lnTo>
                  <a:pt x="240" y="102"/>
                </a:lnTo>
                <a:lnTo>
                  <a:pt x="240" y="118"/>
                </a:lnTo>
                <a:lnTo>
                  <a:pt x="268" y="118"/>
                </a:lnTo>
                <a:lnTo>
                  <a:pt x="268" y="142"/>
                </a:lnTo>
                <a:lnTo>
                  <a:pt x="436" y="142"/>
                </a:lnTo>
                <a:lnTo>
                  <a:pt x="436" y="162"/>
                </a:lnTo>
                <a:lnTo>
                  <a:pt x="472" y="162"/>
                </a:lnTo>
                <a:lnTo>
                  <a:pt x="472" y="183"/>
                </a:lnTo>
                <a:lnTo>
                  <a:pt x="529" y="183"/>
                </a:lnTo>
                <a:lnTo>
                  <a:pt x="529" y="196"/>
                </a:lnTo>
                <a:lnTo>
                  <a:pt x="571" y="196"/>
                </a:lnTo>
                <a:lnTo>
                  <a:pt x="571" y="210"/>
                </a:lnTo>
                <a:lnTo>
                  <a:pt x="619" y="210"/>
                </a:lnTo>
                <a:lnTo>
                  <a:pt x="619" y="222"/>
                </a:lnTo>
                <a:lnTo>
                  <a:pt x="652" y="222"/>
                </a:lnTo>
                <a:lnTo>
                  <a:pt x="652" y="235"/>
                </a:lnTo>
                <a:lnTo>
                  <a:pt x="751" y="235"/>
                </a:lnTo>
                <a:lnTo>
                  <a:pt x="754" y="246"/>
                </a:lnTo>
                <a:lnTo>
                  <a:pt x="804" y="246"/>
                </a:lnTo>
                <a:lnTo>
                  <a:pt x="801" y="261"/>
                </a:lnTo>
                <a:lnTo>
                  <a:pt x="880" y="261"/>
                </a:lnTo>
                <a:lnTo>
                  <a:pt x="880" y="276"/>
                </a:lnTo>
                <a:lnTo>
                  <a:pt x="972" y="276"/>
                </a:lnTo>
                <a:lnTo>
                  <a:pt x="972" y="291"/>
                </a:lnTo>
                <a:lnTo>
                  <a:pt x="1041" y="291"/>
                </a:lnTo>
                <a:lnTo>
                  <a:pt x="1041" y="306"/>
                </a:lnTo>
                <a:lnTo>
                  <a:pt x="1078" y="306"/>
                </a:lnTo>
                <a:lnTo>
                  <a:pt x="1075" y="319"/>
                </a:lnTo>
                <a:lnTo>
                  <a:pt x="1171" y="319"/>
                </a:lnTo>
                <a:lnTo>
                  <a:pt x="1171" y="333"/>
                </a:lnTo>
                <a:lnTo>
                  <a:pt x="1210" y="333"/>
                </a:lnTo>
                <a:lnTo>
                  <a:pt x="1210" y="345"/>
                </a:lnTo>
                <a:lnTo>
                  <a:pt x="1245" y="345"/>
                </a:lnTo>
                <a:lnTo>
                  <a:pt x="1248" y="356"/>
                </a:lnTo>
                <a:lnTo>
                  <a:pt x="1278" y="356"/>
                </a:lnTo>
                <a:lnTo>
                  <a:pt x="1278" y="390"/>
                </a:lnTo>
                <a:lnTo>
                  <a:pt x="1342" y="390"/>
                </a:lnTo>
                <a:lnTo>
                  <a:pt x="1342" y="412"/>
                </a:lnTo>
                <a:lnTo>
                  <a:pt x="1435" y="412"/>
                </a:lnTo>
                <a:lnTo>
                  <a:pt x="1435" y="433"/>
                </a:lnTo>
                <a:lnTo>
                  <a:pt x="1527" y="433"/>
                </a:lnTo>
                <a:lnTo>
                  <a:pt x="1528" y="453"/>
                </a:lnTo>
                <a:lnTo>
                  <a:pt x="1624" y="453"/>
                </a:lnTo>
                <a:lnTo>
                  <a:pt x="1624" y="495"/>
                </a:lnTo>
                <a:lnTo>
                  <a:pt x="1711" y="495"/>
                </a:lnTo>
                <a:lnTo>
                  <a:pt x="1711" y="517"/>
                </a:lnTo>
                <a:lnTo>
                  <a:pt x="1786" y="517"/>
                </a:lnTo>
              </a:path>
            </a:pathLst>
          </a:cu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8" name="AutoShape 35"/>
          <p:cNvSpPr>
            <a:spLocks noChangeArrowheads="1"/>
          </p:cNvSpPr>
          <p:nvPr/>
        </p:nvSpPr>
        <p:spPr bwMode="auto">
          <a:xfrm rot="5400000">
            <a:off x="3862388" y="2305050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89" name="AutoShape 36"/>
          <p:cNvSpPr>
            <a:spLocks noChangeArrowheads="1"/>
          </p:cNvSpPr>
          <p:nvPr/>
        </p:nvSpPr>
        <p:spPr bwMode="auto">
          <a:xfrm rot="5400000">
            <a:off x="4249738" y="2446338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0" name="AutoShape 37"/>
          <p:cNvSpPr>
            <a:spLocks noChangeArrowheads="1"/>
          </p:cNvSpPr>
          <p:nvPr/>
        </p:nvSpPr>
        <p:spPr bwMode="auto">
          <a:xfrm rot="5400000">
            <a:off x="4297363" y="2446338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1" name="AutoShape 38"/>
          <p:cNvSpPr>
            <a:spLocks noChangeArrowheads="1"/>
          </p:cNvSpPr>
          <p:nvPr/>
        </p:nvSpPr>
        <p:spPr bwMode="auto">
          <a:xfrm rot="5400000">
            <a:off x="4354513" y="2473325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 rot="5400000">
            <a:off x="4484688" y="2490788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3" name="AutoShape 40"/>
          <p:cNvSpPr>
            <a:spLocks noChangeArrowheads="1"/>
          </p:cNvSpPr>
          <p:nvPr/>
        </p:nvSpPr>
        <p:spPr bwMode="auto">
          <a:xfrm rot="5400000">
            <a:off x="4546600" y="2513013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4" name="AutoShape 41"/>
          <p:cNvSpPr>
            <a:spLocks noChangeArrowheads="1"/>
          </p:cNvSpPr>
          <p:nvPr/>
        </p:nvSpPr>
        <p:spPr bwMode="auto">
          <a:xfrm rot="5400000">
            <a:off x="4614863" y="2513013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5" name="AutoShape 42"/>
          <p:cNvSpPr>
            <a:spLocks noChangeArrowheads="1"/>
          </p:cNvSpPr>
          <p:nvPr/>
        </p:nvSpPr>
        <p:spPr bwMode="auto">
          <a:xfrm rot="5400000">
            <a:off x="4705350" y="2582863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6" name="AutoShape 43"/>
          <p:cNvSpPr>
            <a:spLocks noChangeArrowheads="1"/>
          </p:cNvSpPr>
          <p:nvPr/>
        </p:nvSpPr>
        <p:spPr bwMode="auto">
          <a:xfrm rot="5400000">
            <a:off x="4767263" y="2582863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7" name="AutoShape 44"/>
          <p:cNvSpPr>
            <a:spLocks noChangeArrowheads="1"/>
          </p:cNvSpPr>
          <p:nvPr/>
        </p:nvSpPr>
        <p:spPr bwMode="auto">
          <a:xfrm rot="5400000">
            <a:off x="4843463" y="2614613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 rot="5400000">
            <a:off x="4883150" y="2614613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4927600" y="2647950"/>
            <a:ext cx="577850" cy="304800"/>
          </a:xfrm>
          <a:custGeom>
            <a:avLst/>
            <a:gdLst>
              <a:gd name="T0" fmla="*/ 0 w 364"/>
              <a:gd name="T1" fmla="*/ 0 h 192"/>
              <a:gd name="T2" fmla="*/ 0 w 364"/>
              <a:gd name="T3" fmla="*/ 2147483647 h 192"/>
              <a:gd name="T4" fmla="*/ 2147483647 w 364"/>
              <a:gd name="T5" fmla="*/ 2147483647 h 192"/>
              <a:gd name="T6" fmla="*/ 2147483647 w 364"/>
              <a:gd name="T7" fmla="*/ 2147483647 h 192"/>
              <a:gd name="T8" fmla="*/ 2147483647 w 364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"/>
              <a:gd name="T16" fmla="*/ 0 h 192"/>
              <a:gd name="T17" fmla="*/ 364 w 36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" h="192">
                <a:moveTo>
                  <a:pt x="0" y="0"/>
                </a:moveTo>
                <a:lnTo>
                  <a:pt x="0" y="38"/>
                </a:lnTo>
                <a:lnTo>
                  <a:pt x="174" y="38"/>
                </a:lnTo>
                <a:lnTo>
                  <a:pt x="174" y="192"/>
                </a:lnTo>
                <a:lnTo>
                  <a:pt x="364" y="192"/>
                </a:lnTo>
              </a:path>
            </a:pathLst>
          </a:cu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" name="AutoShape 47"/>
          <p:cNvSpPr>
            <a:spLocks noChangeArrowheads="1"/>
          </p:cNvSpPr>
          <p:nvPr/>
        </p:nvSpPr>
        <p:spPr bwMode="auto">
          <a:xfrm rot="5400000">
            <a:off x="5207000" y="2924175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101" name="AutoShape 48"/>
          <p:cNvSpPr>
            <a:spLocks noChangeArrowheads="1"/>
          </p:cNvSpPr>
          <p:nvPr/>
        </p:nvSpPr>
        <p:spPr bwMode="auto">
          <a:xfrm rot="5400000">
            <a:off x="5249863" y="2924175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102" name="AutoShape 49"/>
          <p:cNvSpPr>
            <a:spLocks noChangeArrowheads="1"/>
          </p:cNvSpPr>
          <p:nvPr/>
        </p:nvSpPr>
        <p:spPr bwMode="auto">
          <a:xfrm rot="5400000">
            <a:off x="5321300" y="2924175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103" name="AutoShape 50"/>
          <p:cNvSpPr>
            <a:spLocks noChangeArrowheads="1"/>
          </p:cNvSpPr>
          <p:nvPr/>
        </p:nvSpPr>
        <p:spPr bwMode="auto">
          <a:xfrm rot="5400000">
            <a:off x="5397500" y="2924175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104" name="AutoShape 51"/>
          <p:cNvSpPr>
            <a:spLocks noChangeArrowheads="1"/>
          </p:cNvSpPr>
          <p:nvPr/>
        </p:nvSpPr>
        <p:spPr bwMode="auto">
          <a:xfrm rot="5400000">
            <a:off x="5464175" y="2924175"/>
            <a:ext cx="73025" cy="730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105" name="Text Box 52"/>
          <p:cNvSpPr txBox="1">
            <a:spLocks noChangeArrowheads="1"/>
          </p:cNvSpPr>
          <p:nvPr/>
        </p:nvSpPr>
        <p:spPr bwMode="auto">
          <a:xfrm>
            <a:off x="3489325" y="5283200"/>
            <a:ext cx="27515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/>
              <a:t>Years after registration</a:t>
            </a:r>
          </a:p>
        </p:txBody>
      </p:sp>
      <p:sp>
        <p:nvSpPr>
          <p:cNvPr id="106" name="Text Box 53"/>
          <p:cNvSpPr txBox="1">
            <a:spLocks noChangeArrowheads="1"/>
          </p:cNvSpPr>
          <p:nvPr/>
        </p:nvSpPr>
        <p:spPr bwMode="auto">
          <a:xfrm rot="-5400000">
            <a:off x="515348" y="3216246"/>
            <a:ext cx="15664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/>
              <a:t>Survival (%)</a:t>
            </a:r>
          </a:p>
        </p:txBody>
      </p:sp>
      <p:sp>
        <p:nvSpPr>
          <p:cNvPr id="107" name="Text Box 54"/>
          <p:cNvSpPr txBox="1">
            <a:spLocks noChangeArrowheads="1"/>
          </p:cNvSpPr>
          <p:nvPr/>
        </p:nvSpPr>
        <p:spPr bwMode="auto">
          <a:xfrm>
            <a:off x="4689475" y="2122488"/>
            <a:ext cx="178125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/>
              <a:t>Imatinib mesylate</a:t>
            </a:r>
          </a:p>
        </p:txBody>
      </p:sp>
      <p:sp>
        <p:nvSpPr>
          <p:cNvPr id="108" name="Text Box 55"/>
          <p:cNvSpPr txBox="1">
            <a:spLocks noChangeArrowheads="1"/>
          </p:cNvSpPr>
          <p:nvPr/>
        </p:nvSpPr>
        <p:spPr bwMode="auto">
          <a:xfrm>
            <a:off x="2438400" y="4038600"/>
            <a:ext cx="152958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dirty="0" smtClean="0"/>
              <a:t>Chemotherapy</a:t>
            </a:r>
            <a:endParaRPr lang="en-US" sz="1600" baseline="30000" dirty="0"/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165100" y="6523038"/>
            <a:ext cx="748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/>
            <a:r>
              <a:rPr lang="en-US" sz="1200" b="0" dirty="0" err="1"/>
              <a:t>Blanke</a:t>
            </a:r>
            <a:r>
              <a:rPr lang="en-US" sz="1200" b="0" dirty="0"/>
              <a:t> et al. ASCO 2004 Gastrointestinal Cancers Symposium. Abstract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Imatinib</a:t>
            </a:r>
            <a:r>
              <a:rPr lang="en-US" dirty="0" smtClean="0"/>
              <a:t>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581400" cy="4876800"/>
          </a:xfrm>
        </p:spPr>
        <p:txBody>
          <a:bodyPr/>
          <a:lstStyle/>
          <a:p>
            <a:r>
              <a:rPr lang="en-US" dirty="0" smtClean="0"/>
              <a:t>Most patients initially respond to </a:t>
            </a:r>
            <a:r>
              <a:rPr lang="en-US" dirty="0" err="1" smtClean="0"/>
              <a:t>Imatinib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Over time resistance occurs via secondary mutations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line therapies used that are unaffected by mutations</a:t>
            </a:r>
            <a:endParaRPr lang="en-US" dirty="0"/>
          </a:p>
        </p:txBody>
      </p:sp>
      <p:pic>
        <p:nvPicPr>
          <p:cNvPr id="4" name="Picture 41" descr="nrc3143-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2438400"/>
            <a:ext cx="52387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846</TotalTime>
  <Words>457</Words>
  <Application>Microsoft Office PowerPoint</Application>
  <PresentationFormat>On-screen Show (4:3)</PresentationFormat>
  <Paragraphs>99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ETV1 is a lineage survival factor that cooperates with KIT in gastrointestinal stromal tumors</vt:lpstr>
      <vt:lpstr>Topics for Today</vt:lpstr>
      <vt:lpstr>Interstitial Cells of Cajal</vt:lpstr>
      <vt:lpstr>GI Stromal Tumors (GIST)</vt:lpstr>
      <vt:lpstr>GI Stromal Tumors (GIST)</vt:lpstr>
      <vt:lpstr>KIT</vt:lpstr>
      <vt:lpstr>KIT Signalling</vt:lpstr>
      <vt:lpstr>Targeted KIT Therapy: Imatinib</vt:lpstr>
      <vt:lpstr>Imatinib Resistance</vt:lpstr>
      <vt:lpstr>Beyond Imatinib</vt:lpstr>
      <vt:lpstr>Targeted Therapy</vt:lpstr>
      <vt:lpstr>ETS Variant 1 (ETV1)</vt:lpstr>
      <vt:lpstr>ETV1 and Cancer</vt:lpstr>
      <vt:lpstr>ETV1 Signaling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ETV1 is a lineage survival factor that cooperates with KIT in gastrointestinal stromal tumors</dc:title>
  <dc:creator>ITG</dc:creator>
  <cp:lastModifiedBy>ITG</cp:lastModifiedBy>
  <cp:revision>80</cp:revision>
  <dcterms:created xsi:type="dcterms:W3CDTF">2012-03-06T19:28:08Z</dcterms:created>
  <dcterms:modified xsi:type="dcterms:W3CDTF">2012-03-09T00:26:07Z</dcterms:modified>
</cp:coreProperties>
</file>