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285"/>
    <a:srgbClr val="1F6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4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5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0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46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2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9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4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0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8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091D-F4D4-4F78-A3F9-DFA28E59830D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F29A-0438-46E6-ADCE-F26A90427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2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" y="455622"/>
            <a:ext cx="2971800" cy="2377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8" y="2401737"/>
            <a:ext cx="1202271" cy="961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8" y="3412102"/>
            <a:ext cx="1202271" cy="961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58" y="2898755"/>
            <a:ext cx="1202271" cy="9616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69793" y="3396342"/>
            <a:ext cx="6206664" cy="9405257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3296564" y="983605"/>
            <a:ext cx="5814779" cy="2142711"/>
            <a:chOff x="3296564" y="1408151"/>
            <a:chExt cx="5814779" cy="2142711"/>
          </a:xfrm>
        </p:grpSpPr>
        <p:sp>
          <p:nvSpPr>
            <p:cNvPr id="14" name="object 61"/>
            <p:cNvSpPr txBox="1"/>
            <p:nvPr/>
          </p:nvSpPr>
          <p:spPr>
            <a:xfrm>
              <a:off x="4481314" y="1408151"/>
              <a:ext cx="463002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en-GB" sz="2800" spc="-40" dirty="0" smtClean="0">
                  <a:solidFill>
                    <a:srgbClr val="FFFFFF"/>
                  </a:solidFill>
                  <a:latin typeface="Arial"/>
                  <a:cs typeface="Arial"/>
                </a:rPr>
                <a:t>A Practical Workshop on</a:t>
              </a:r>
              <a:endParaRPr sz="2800" dirty="0">
                <a:latin typeface="Arial"/>
                <a:cs typeface="Arial"/>
              </a:endParaRPr>
            </a:p>
          </p:txBody>
        </p:sp>
        <p:sp>
          <p:nvSpPr>
            <p:cNvPr id="15" name="object 63"/>
            <p:cNvSpPr txBox="1"/>
            <p:nvPr/>
          </p:nvSpPr>
          <p:spPr>
            <a:xfrm>
              <a:off x="3296564" y="1921961"/>
              <a:ext cx="5814779" cy="14311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en-GB" sz="4400" b="1" spc="20" dirty="0" smtClean="0">
                  <a:solidFill>
                    <a:srgbClr val="FFFFFF"/>
                  </a:solidFill>
                  <a:latin typeface="Arial"/>
                  <a:cs typeface="Arial"/>
                </a:rPr>
                <a:t>Molecular Biology</a:t>
              </a:r>
            </a:p>
            <a:p>
              <a:pPr marL="12700" algn="r">
                <a:lnSpc>
                  <a:spcPct val="100000"/>
                </a:lnSpc>
              </a:pPr>
              <a:endParaRPr lang="en-GB" sz="500" b="1" spc="20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2700" algn="r">
                <a:lnSpc>
                  <a:spcPct val="100000"/>
                </a:lnSpc>
              </a:pPr>
              <a:r>
                <a:rPr lang="en-GB" sz="4400" b="1" spc="20" dirty="0" smtClean="0">
                  <a:solidFill>
                    <a:srgbClr val="FFFFFF"/>
                  </a:solidFill>
                  <a:latin typeface="Arial"/>
                  <a:cs typeface="Arial"/>
                </a:rPr>
                <a:t>Protein Production</a:t>
              </a:r>
              <a:endParaRPr sz="44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3242" y="2535199"/>
              <a:ext cx="5726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>
                      <a:lumMod val="65000"/>
                    </a:schemeClr>
                  </a:solidFill>
                  <a:latin typeface="Freestyle Script" panose="030804020302050B0404" pitchFamily="66" charset="0"/>
                </a:rPr>
                <a:t>&amp;</a:t>
              </a:r>
              <a:endParaRPr lang="en-GB" sz="6000" dirty="0">
                <a:solidFill>
                  <a:schemeClr val="bg1">
                    <a:lumMod val="65000"/>
                  </a:schemeClr>
                </a:solidFill>
                <a:latin typeface="Freestyle Script" panose="030804020302050B0404" pitchFamily="66" charset="0"/>
              </a:endParaRPr>
            </a:p>
          </p:txBody>
        </p:sp>
      </p:grpSp>
      <p:sp>
        <p:nvSpPr>
          <p:cNvPr id="17" name="object 33"/>
          <p:cNvSpPr txBox="1"/>
          <p:nvPr/>
        </p:nvSpPr>
        <p:spPr>
          <a:xfrm>
            <a:off x="5192486" y="3257774"/>
            <a:ext cx="3938507" cy="2336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GB" sz="2800" spc="15" dirty="0" smtClean="0">
                <a:solidFill>
                  <a:srgbClr val="BCDDF4"/>
                </a:solidFill>
                <a:latin typeface="Arial"/>
                <a:cs typeface="Arial"/>
              </a:rPr>
              <a:t>Open Wet Labs</a:t>
            </a:r>
          </a:p>
          <a:p>
            <a:pPr marL="12700" algn="r">
              <a:lnSpc>
                <a:spcPct val="100000"/>
              </a:lnSpc>
            </a:pPr>
            <a:r>
              <a:rPr lang="en-GB" sz="2800" spc="15" dirty="0" smtClean="0">
                <a:solidFill>
                  <a:srgbClr val="BCDDF4"/>
                </a:solidFill>
                <a:latin typeface="Arial"/>
                <a:cs typeface="Arial"/>
              </a:rPr>
              <a:t>Africa Project</a:t>
            </a:r>
            <a:endParaRPr sz="2800" dirty="0" smtClean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45"/>
              </a:spcBef>
            </a:pPr>
            <a:r>
              <a:rPr lang="en-GB" sz="2350" b="1" spc="-114" dirty="0" smtClean="0">
                <a:solidFill>
                  <a:schemeClr val="accent4"/>
                </a:solidFill>
                <a:latin typeface="Arial"/>
                <a:cs typeface="Arial"/>
              </a:rPr>
              <a:t>Date to be announced soon</a:t>
            </a:r>
            <a:endParaRPr sz="2350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245"/>
              </a:spcBef>
            </a:pPr>
            <a:r>
              <a:rPr lang="en-GB" sz="2350" b="1" spc="25" dirty="0" err="1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35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b="1" spc="-13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23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350" b="1" spc="10" dirty="0" smtClean="0">
                <a:solidFill>
                  <a:srgbClr val="FFFFFF"/>
                </a:solidFill>
                <a:latin typeface="Arial"/>
                <a:cs typeface="Arial"/>
              </a:rPr>
              <a:t>Ghana</a:t>
            </a:r>
            <a:endParaRPr sz="2350" dirty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90"/>
              </a:spcBef>
            </a:pPr>
            <a:r>
              <a:rPr lang="en-GB" sz="1650" spc="15" dirty="0" smtClean="0">
                <a:solidFill>
                  <a:srgbClr val="FFFFFF"/>
                </a:solidFill>
                <a:latin typeface="Arial"/>
                <a:cs typeface="Arial"/>
              </a:rPr>
              <a:t>School of </a:t>
            </a:r>
            <a:r>
              <a:rPr lang="en-GB" sz="1650" spc="15" dirty="0" smtClean="0">
                <a:solidFill>
                  <a:srgbClr val="FFFFFF"/>
                </a:solidFill>
                <a:latin typeface="Arial"/>
                <a:cs typeface="Arial"/>
              </a:rPr>
              <a:t>Basic &amp; Biomedical Sciences</a:t>
            </a:r>
            <a:endParaRPr lang="en-GB" sz="1650" spc="1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90"/>
              </a:spcBef>
            </a:pPr>
            <a:r>
              <a:rPr lang="en-GB" sz="1650" spc="15" dirty="0" smtClean="0">
                <a:solidFill>
                  <a:srgbClr val="FFFFFF"/>
                </a:solidFill>
                <a:latin typeface="Arial"/>
                <a:cs typeface="Arial"/>
              </a:rPr>
              <a:t>University of Health &amp; Allied Sciences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8" name="object 25"/>
          <p:cNvSpPr txBox="1"/>
          <p:nvPr/>
        </p:nvSpPr>
        <p:spPr>
          <a:xfrm>
            <a:off x="5641789" y="8149711"/>
            <a:ext cx="3469553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155" algn="r">
              <a:lnSpc>
                <a:spcPct val="100000"/>
              </a:lnSpc>
            </a:pPr>
            <a:r>
              <a:rPr lang="en-GB" spc="-20" dirty="0" smtClean="0">
                <a:solidFill>
                  <a:srgbClr val="A7D3F1"/>
                </a:solidFill>
                <a:latin typeface="Arial"/>
                <a:cs typeface="Arial"/>
              </a:rPr>
              <a:t>APPLICATION </a:t>
            </a:r>
            <a:r>
              <a:rPr spc="-25" dirty="0" smtClean="0">
                <a:solidFill>
                  <a:srgbClr val="A7D3F1"/>
                </a:solidFill>
                <a:latin typeface="Arial"/>
                <a:cs typeface="Arial"/>
              </a:rPr>
              <a:t>DEADLINE</a:t>
            </a:r>
            <a:endParaRPr dirty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600"/>
              </a:spcBef>
            </a:pPr>
            <a:r>
              <a:rPr lang="en-GB" sz="1400" spc="10" dirty="0" smtClean="0">
                <a:solidFill>
                  <a:srgbClr val="A7D3F1"/>
                </a:solidFill>
                <a:latin typeface="Arial"/>
                <a:cs typeface="Arial"/>
              </a:rPr>
              <a:t>Not open for applications yet. </a:t>
            </a:r>
            <a:r>
              <a:rPr lang="en-GB" sz="1400" spc="10" dirty="0" smtClean="0">
                <a:solidFill>
                  <a:srgbClr val="A7D3F1"/>
                </a:solidFill>
                <a:latin typeface="Arial"/>
                <a:cs typeface="Arial"/>
              </a:rPr>
              <a:t>Send informal enquiries to </a:t>
            </a:r>
            <a:r>
              <a:rPr lang="en-GB" sz="1400" spc="10" dirty="0" smtClean="0">
                <a:solidFill>
                  <a:srgbClr val="A7D3F1"/>
                </a:solidFill>
                <a:latin typeface="Arial"/>
                <a:cs typeface="Arial"/>
              </a:rPr>
              <a:t>koduedu@gmail.com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412252" y="6276086"/>
            <a:ext cx="3294334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BCDDF4"/>
                </a:solidFill>
                <a:latin typeface="Arial"/>
                <a:cs typeface="Arial"/>
              </a:rPr>
              <a:t>ORGANISERS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lang="en-GB" b="1" spc="20" dirty="0" smtClean="0">
                <a:solidFill>
                  <a:srgbClr val="FFFFFF"/>
                </a:solidFill>
                <a:latin typeface="Arial"/>
                <a:cs typeface="Arial"/>
              </a:rPr>
              <a:t>Kwabena Duedu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GB" sz="1400" spc="-25" dirty="0" smtClean="0">
                <a:solidFill>
                  <a:srgbClr val="A7D3F1"/>
                </a:solidFill>
                <a:latin typeface="Arial"/>
                <a:cs typeface="Arial"/>
              </a:rPr>
              <a:t>University of Edinburgh, United Kingdom</a:t>
            </a:r>
          </a:p>
        </p:txBody>
      </p:sp>
      <p:sp>
        <p:nvSpPr>
          <p:cNvPr id="20" name="object 27"/>
          <p:cNvSpPr txBox="1"/>
          <p:nvPr/>
        </p:nvSpPr>
        <p:spPr>
          <a:xfrm>
            <a:off x="410979" y="7314086"/>
            <a:ext cx="3083556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b="1" dirty="0" smtClean="0">
                <a:solidFill>
                  <a:srgbClr val="FFFFFF"/>
                </a:solidFill>
                <a:latin typeface="Arial"/>
                <a:cs typeface="Arial"/>
              </a:rPr>
              <a:t>Vincent Amarh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GB" sz="1400" spc="-25" dirty="0" smtClean="0">
                <a:solidFill>
                  <a:srgbClr val="A7D3F1"/>
                </a:solidFill>
                <a:latin typeface="Arial"/>
                <a:cs typeface="Arial"/>
              </a:rPr>
              <a:t>University of Edinburgh, United Kingdom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21" name="object 28"/>
          <p:cNvSpPr txBox="1"/>
          <p:nvPr/>
        </p:nvSpPr>
        <p:spPr>
          <a:xfrm>
            <a:off x="410979" y="9374834"/>
            <a:ext cx="3571919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b="1" dirty="0" smtClean="0">
                <a:solidFill>
                  <a:srgbClr val="FFFFFF"/>
                </a:solidFill>
                <a:latin typeface="Arial"/>
                <a:cs typeface="Arial"/>
              </a:rPr>
              <a:t>Eugene Fletcher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GB" sz="1400" dirty="0" smtClean="0">
                <a:solidFill>
                  <a:srgbClr val="A7D3F1"/>
                </a:solidFill>
                <a:latin typeface="Arial"/>
                <a:cs typeface="Arial"/>
              </a:rPr>
              <a:t>Chalmer</a:t>
            </a:r>
            <a:r>
              <a:rPr lang="en-GB" sz="1400" spc="-5" dirty="0" smtClean="0">
                <a:solidFill>
                  <a:srgbClr val="A7D3F1"/>
                </a:solidFill>
                <a:latin typeface="Arial"/>
                <a:cs typeface="Arial"/>
              </a:rPr>
              <a:t>s</a:t>
            </a:r>
            <a:r>
              <a:rPr lang="en-GB" sz="1400" spc="15" dirty="0" smtClean="0">
                <a:solidFill>
                  <a:srgbClr val="A7D3F1"/>
                </a:solidFill>
                <a:latin typeface="Arial"/>
                <a:cs typeface="Arial"/>
              </a:rPr>
              <a:t> </a:t>
            </a:r>
            <a:r>
              <a:rPr lang="en-GB" sz="1400" spc="5" dirty="0" smtClean="0">
                <a:solidFill>
                  <a:srgbClr val="A7D3F1"/>
                </a:solidFill>
                <a:latin typeface="Arial"/>
                <a:cs typeface="Arial"/>
              </a:rPr>
              <a:t>Universit</a:t>
            </a:r>
            <a:r>
              <a:rPr lang="en-GB" sz="1400" dirty="0" smtClean="0">
                <a:solidFill>
                  <a:srgbClr val="A7D3F1"/>
                </a:solidFill>
                <a:latin typeface="Arial"/>
                <a:cs typeface="Arial"/>
              </a:rPr>
              <a:t>y</a:t>
            </a:r>
            <a:r>
              <a:rPr lang="en-GB" sz="1400" spc="15" dirty="0" smtClean="0">
                <a:solidFill>
                  <a:srgbClr val="A7D3F1"/>
                </a:solidFill>
                <a:latin typeface="Arial"/>
                <a:cs typeface="Arial"/>
              </a:rPr>
              <a:t> </a:t>
            </a:r>
            <a:r>
              <a:rPr lang="en-GB" sz="1400" spc="25" dirty="0" smtClean="0">
                <a:solidFill>
                  <a:srgbClr val="A7D3F1"/>
                </a:solidFill>
                <a:latin typeface="Arial"/>
                <a:cs typeface="Arial"/>
              </a:rPr>
              <a:t>o</a:t>
            </a:r>
            <a:r>
              <a:rPr lang="en-GB" sz="1400" spc="10" dirty="0" smtClean="0">
                <a:solidFill>
                  <a:srgbClr val="A7D3F1"/>
                </a:solidFill>
                <a:latin typeface="Arial"/>
                <a:cs typeface="Arial"/>
              </a:rPr>
              <a:t>f</a:t>
            </a:r>
            <a:r>
              <a:rPr lang="en-GB" sz="1400" spc="15" dirty="0" smtClean="0">
                <a:solidFill>
                  <a:srgbClr val="A7D3F1"/>
                </a:solidFill>
                <a:latin typeface="Arial"/>
                <a:cs typeface="Arial"/>
              </a:rPr>
              <a:t> </a:t>
            </a:r>
            <a:r>
              <a:rPr lang="en-GB" sz="1400" spc="-130" dirty="0" smtClean="0">
                <a:solidFill>
                  <a:srgbClr val="A7D3F1"/>
                </a:solidFill>
                <a:latin typeface="Arial"/>
                <a:cs typeface="Arial"/>
              </a:rPr>
              <a:t>T</a:t>
            </a:r>
            <a:r>
              <a:rPr lang="en-GB" sz="1400" spc="10" dirty="0" smtClean="0">
                <a:solidFill>
                  <a:srgbClr val="A7D3F1"/>
                </a:solidFill>
                <a:latin typeface="Arial"/>
                <a:cs typeface="Arial"/>
              </a:rPr>
              <a:t>echnolog</a:t>
            </a:r>
            <a:r>
              <a:rPr lang="en-GB" sz="1400" spc="-55" dirty="0" smtClean="0">
                <a:solidFill>
                  <a:srgbClr val="A7D3F1"/>
                </a:solidFill>
                <a:latin typeface="Arial"/>
                <a:cs typeface="Arial"/>
              </a:rPr>
              <a:t>y</a:t>
            </a:r>
            <a:r>
              <a:rPr lang="en-GB" sz="1400" dirty="0" smtClean="0">
                <a:solidFill>
                  <a:srgbClr val="A7D3F1"/>
                </a:solidFill>
                <a:latin typeface="Arial"/>
                <a:cs typeface="Arial"/>
              </a:rPr>
              <a:t>,</a:t>
            </a:r>
            <a:r>
              <a:rPr lang="en-GB" sz="1400" spc="15" dirty="0" smtClean="0">
                <a:solidFill>
                  <a:srgbClr val="A7D3F1"/>
                </a:solidFill>
                <a:latin typeface="Arial"/>
                <a:cs typeface="Arial"/>
              </a:rPr>
              <a:t> </a:t>
            </a:r>
            <a:r>
              <a:rPr lang="en-GB" sz="1400" spc="5" dirty="0" smtClean="0">
                <a:solidFill>
                  <a:srgbClr val="A7D3F1"/>
                </a:solidFill>
                <a:latin typeface="Arial"/>
                <a:cs typeface="Arial"/>
              </a:rPr>
              <a:t>Sweden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22" name="object 29"/>
          <p:cNvSpPr txBox="1"/>
          <p:nvPr/>
        </p:nvSpPr>
        <p:spPr>
          <a:xfrm>
            <a:off x="412252" y="7998144"/>
            <a:ext cx="3083556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b="1" spc="0" dirty="0" smtClean="0">
                <a:solidFill>
                  <a:srgbClr val="FFFFFF"/>
                </a:solidFill>
                <a:latin typeface="Arial"/>
                <a:cs typeface="Arial"/>
              </a:rPr>
              <a:t>Kwamena Sagoe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GB" sz="1400" spc="5" dirty="0" smtClean="0">
                <a:solidFill>
                  <a:srgbClr val="A7D3F1"/>
                </a:solidFill>
                <a:latin typeface="Arial"/>
                <a:cs typeface="Arial"/>
              </a:rPr>
              <a:t>University of Ghana</a:t>
            </a:r>
            <a:r>
              <a:rPr sz="1400" spc="5" dirty="0" smtClean="0">
                <a:solidFill>
                  <a:srgbClr val="A7D3F1"/>
                </a:solidFill>
                <a:latin typeface="Arial"/>
                <a:cs typeface="Arial"/>
              </a:rPr>
              <a:t>,</a:t>
            </a:r>
            <a:r>
              <a:rPr sz="1400" spc="15" dirty="0" smtClean="0">
                <a:solidFill>
                  <a:srgbClr val="A7D3F1"/>
                </a:solidFill>
                <a:latin typeface="Arial"/>
                <a:cs typeface="Arial"/>
              </a:rPr>
              <a:t> </a:t>
            </a:r>
            <a:r>
              <a:rPr lang="en-GB" sz="1400" dirty="0" smtClean="0">
                <a:solidFill>
                  <a:srgbClr val="A7D3F1"/>
                </a:solidFill>
                <a:latin typeface="Arial"/>
                <a:cs typeface="Arial"/>
              </a:rPr>
              <a:t>Ghana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9"/>
          <p:cNvSpPr txBox="1"/>
          <p:nvPr/>
        </p:nvSpPr>
        <p:spPr>
          <a:xfrm>
            <a:off x="416649" y="8684717"/>
            <a:ext cx="3083556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b="1" spc="0" dirty="0" smtClean="0">
                <a:solidFill>
                  <a:srgbClr val="FFFFFF"/>
                </a:solidFill>
                <a:latin typeface="Arial"/>
                <a:cs typeface="Arial"/>
              </a:rPr>
              <a:t>Japheth Opintan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GB" sz="1400" spc="5" dirty="0" smtClean="0">
                <a:solidFill>
                  <a:srgbClr val="A7D3F1"/>
                </a:solidFill>
                <a:latin typeface="Arial"/>
                <a:cs typeface="Arial"/>
              </a:rPr>
              <a:t>University of Ghana</a:t>
            </a:r>
            <a:r>
              <a:rPr sz="1400" spc="5" dirty="0" smtClean="0">
                <a:solidFill>
                  <a:srgbClr val="A7D3F1"/>
                </a:solidFill>
                <a:latin typeface="Arial"/>
                <a:cs typeface="Arial"/>
              </a:rPr>
              <a:t>,</a:t>
            </a:r>
            <a:r>
              <a:rPr sz="1400" spc="15" dirty="0" smtClean="0">
                <a:solidFill>
                  <a:srgbClr val="A7D3F1"/>
                </a:solidFill>
                <a:latin typeface="Arial"/>
                <a:cs typeface="Arial"/>
              </a:rPr>
              <a:t> </a:t>
            </a:r>
            <a:r>
              <a:rPr lang="en-GB" sz="1400" dirty="0" smtClean="0">
                <a:solidFill>
                  <a:srgbClr val="A7D3F1"/>
                </a:solidFill>
                <a:latin typeface="Arial"/>
                <a:cs typeface="Arial"/>
              </a:rPr>
              <a:t>Ghana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468256" y="11178554"/>
            <a:ext cx="15884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Sponsored by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6117" y="11800200"/>
            <a:ext cx="284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Perpetua" panose="02020502060401020303" pitchFamily="18" charset="0"/>
              </a:rPr>
              <a:t>THE UNIVERSITY </a:t>
            </a:r>
            <a:r>
              <a:rPr lang="en-GB" sz="1400" b="1" dirty="0" smtClean="0">
                <a:latin typeface="Blackadder ITC" panose="04020505051007020D02" pitchFamily="82" charset="0"/>
              </a:rPr>
              <a:t>of</a:t>
            </a:r>
            <a:r>
              <a:rPr lang="en-GB" sz="1400" b="1" dirty="0" smtClean="0">
                <a:latin typeface="Perpetua" panose="02020502060401020303" pitchFamily="18" charset="0"/>
              </a:rPr>
              <a:t>  EDINBURGH </a:t>
            </a:r>
          </a:p>
          <a:p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Trust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lum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9" y="11542577"/>
            <a:ext cx="1075868" cy="1075868"/>
          </a:xfrm>
          <a:prstGeom prst="rect">
            <a:avLst/>
          </a:prstGeom>
        </p:spPr>
      </p:pic>
      <p:sp>
        <p:nvSpPr>
          <p:cNvPr id="29" name="object 10"/>
          <p:cNvSpPr txBox="1"/>
          <p:nvPr/>
        </p:nvSpPr>
        <p:spPr>
          <a:xfrm>
            <a:off x="7555558" y="11178554"/>
            <a:ext cx="15884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Supported by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58" y="11559956"/>
            <a:ext cx="976398" cy="976398"/>
          </a:xfrm>
          <a:prstGeom prst="rect">
            <a:avLst/>
          </a:prstGeom>
        </p:spPr>
      </p:pic>
      <p:sp>
        <p:nvSpPr>
          <p:cNvPr id="34" name="object 30"/>
          <p:cNvSpPr txBox="1"/>
          <p:nvPr/>
        </p:nvSpPr>
        <p:spPr>
          <a:xfrm>
            <a:off x="5641790" y="9239090"/>
            <a:ext cx="3645858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en-GB" b="1" spc="-5" dirty="0" smtClean="0">
                <a:solidFill>
                  <a:srgbClr val="A7D3F1"/>
                </a:solidFill>
                <a:latin typeface="Arial"/>
                <a:cs typeface="Arial"/>
              </a:rPr>
              <a:t>Activities include</a:t>
            </a: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GB" sz="1600" spc="-5" dirty="0" smtClean="0">
                <a:solidFill>
                  <a:schemeClr val="bg1"/>
                </a:solidFill>
                <a:latin typeface="Arial"/>
                <a:cs typeface="Arial"/>
              </a:rPr>
              <a:t>PCR design and optimization</a:t>
            </a: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GB" sz="1600" spc="-5" dirty="0" smtClean="0">
                <a:solidFill>
                  <a:schemeClr val="bg1"/>
                </a:solidFill>
                <a:latin typeface="Arial"/>
                <a:cs typeface="Arial"/>
              </a:rPr>
              <a:t>Expression and purification of </a:t>
            </a:r>
            <a:r>
              <a:rPr lang="en-GB" sz="1600" i="1" spc="-5" dirty="0" err="1" smtClean="0">
                <a:solidFill>
                  <a:schemeClr val="bg1"/>
                </a:solidFill>
                <a:latin typeface="Arial"/>
                <a:cs typeface="Arial"/>
              </a:rPr>
              <a:t>Taq</a:t>
            </a:r>
            <a:r>
              <a:rPr lang="en-GB" sz="1600" spc="-5" dirty="0" smtClean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GB" sz="1600" i="1" spc="-5" dirty="0" err="1" smtClean="0">
                <a:solidFill>
                  <a:schemeClr val="bg1"/>
                </a:solidFill>
                <a:latin typeface="Arial"/>
                <a:cs typeface="Arial"/>
              </a:rPr>
              <a:t>pfu</a:t>
            </a:r>
            <a:r>
              <a:rPr lang="en-GB" sz="1600" i="1" spc="-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-5" dirty="0" smtClean="0">
                <a:solidFill>
                  <a:schemeClr val="bg1"/>
                </a:solidFill>
                <a:latin typeface="Arial"/>
                <a:cs typeface="Arial"/>
              </a:rPr>
              <a:t>DNA polymerases</a:t>
            </a: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GB" sz="1600" spc="-5" dirty="0" smtClean="0">
                <a:solidFill>
                  <a:schemeClr val="bg1"/>
                </a:solidFill>
                <a:latin typeface="Arial"/>
                <a:cs typeface="Arial"/>
              </a:rPr>
              <a:t>Cloning &amp; protein engineering</a:t>
            </a: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GB" sz="1600" spc="-5" dirty="0" smtClean="0">
                <a:solidFill>
                  <a:schemeClr val="bg1"/>
                </a:solidFill>
                <a:latin typeface="Arial"/>
                <a:cs typeface="Arial"/>
              </a:rPr>
              <a:t>DNA fingerprinting &amp; metagenomics</a:t>
            </a: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GB" sz="1600" spc="-5" dirty="0" smtClean="0">
                <a:solidFill>
                  <a:schemeClr val="bg1"/>
                </a:solidFill>
                <a:latin typeface="Arial"/>
                <a:cs typeface="Arial"/>
              </a:rPr>
              <a:t>Gel analysis with </a:t>
            </a:r>
            <a:r>
              <a:rPr lang="en-GB" sz="1600" spc="-5" dirty="0" err="1" smtClean="0">
                <a:solidFill>
                  <a:schemeClr val="bg1"/>
                </a:solidFill>
                <a:latin typeface="Arial"/>
                <a:cs typeface="Arial"/>
              </a:rPr>
              <a:t>ImageJ</a:t>
            </a:r>
            <a:endParaRPr lang="en-GB" sz="1600" spc="-5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object 28"/>
          <p:cNvSpPr txBox="1"/>
          <p:nvPr/>
        </p:nvSpPr>
        <p:spPr>
          <a:xfrm>
            <a:off x="410978" y="10065084"/>
            <a:ext cx="3571919" cy="73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b="1" dirty="0" smtClean="0">
                <a:solidFill>
                  <a:srgbClr val="FFFFFF"/>
                </a:solidFill>
                <a:latin typeface="Arial"/>
                <a:cs typeface="Arial"/>
              </a:rPr>
              <a:t>Francis </a:t>
            </a:r>
            <a:r>
              <a:rPr lang="en-GB" b="1" dirty="0" err="1" smtClean="0">
                <a:solidFill>
                  <a:srgbClr val="FFFFFF"/>
                </a:solidFill>
                <a:latin typeface="Arial"/>
                <a:cs typeface="Arial"/>
              </a:rPr>
              <a:t>Ankrah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GB" sz="1400" dirty="0" smtClean="0">
                <a:solidFill>
                  <a:srgbClr val="A7D3F1"/>
                </a:solidFill>
                <a:latin typeface="Arial"/>
                <a:cs typeface="Arial"/>
              </a:rPr>
              <a:t>Ghana Young Academy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GB" sz="1400" dirty="0" smtClean="0">
                <a:solidFill>
                  <a:srgbClr val="A7D3F1"/>
                </a:solidFill>
                <a:latin typeface="Arial"/>
                <a:cs typeface="Arial"/>
              </a:rPr>
              <a:t>Ghana Academy of Arts &amp; Sciences,</a:t>
            </a:r>
            <a:r>
              <a:rPr lang="en-GB" sz="1400" spc="15" dirty="0" smtClean="0">
                <a:solidFill>
                  <a:srgbClr val="A7D3F1"/>
                </a:solidFill>
                <a:latin typeface="Arial"/>
                <a:cs typeface="Arial"/>
              </a:rPr>
              <a:t> </a:t>
            </a:r>
            <a:r>
              <a:rPr lang="en-GB" sz="1400" spc="5" dirty="0" smtClean="0">
                <a:solidFill>
                  <a:srgbClr val="A7D3F1"/>
                </a:solidFill>
                <a:latin typeface="Arial"/>
                <a:cs typeface="Arial"/>
              </a:rPr>
              <a:t>Ghana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6" name="object 25"/>
          <p:cNvSpPr txBox="1"/>
          <p:nvPr/>
        </p:nvSpPr>
        <p:spPr>
          <a:xfrm>
            <a:off x="4326799" y="5958042"/>
            <a:ext cx="4784543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155" algn="r">
              <a:lnSpc>
                <a:spcPct val="100000"/>
              </a:lnSpc>
            </a:pPr>
            <a:r>
              <a:rPr lang="en-GB" b="1" spc="-20" dirty="0" smtClean="0">
                <a:solidFill>
                  <a:srgbClr val="A7D3F1"/>
                </a:solidFill>
                <a:latin typeface="Arial"/>
                <a:cs typeface="Arial"/>
              </a:rPr>
              <a:t>APPLICATION PROCESS</a:t>
            </a:r>
          </a:p>
          <a:p>
            <a:pPr marL="12700" marR="97155" algn="r">
              <a:lnSpc>
                <a:spcPct val="100000"/>
              </a:lnSpc>
            </a:pPr>
            <a:endParaRPr lang="en-GB" sz="500" b="1" spc="-20" dirty="0" smtClean="0">
              <a:solidFill>
                <a:srgbClr val="A7D3F1"/>
              </a:solidFill>
              <a:latin typeface="Arial"/>
              <a:cs typeface="Arial"/>
            </a:endParaRPr>
          </a:p>
          <a:p>
            <a:pPr marL="12700" marR="97155" algn="r">
              <a:lnSpc>
                <a:spcPct val="100000"/>
              </a:lnSpc>
            </a:pPr>
            <a:r>
              <a:rPr lang="en-GB" sz="1600" b="1" spc="10" dirty="0" smtClean="0">
                <a:solidFill>
                  <a:schemeClr val="bg1"/>
                </a:solidFill>
                <a:latin typeface="Arial"/>
                <a:cs typeface="Arial"/>
              </a:rPr>
              <a:t>Eligibility: </a:t>
            </a:r>
            <a:r>
              <a:rPr lang="en-GB" sz="1600" spc="10" dirty="0" smtClean="0">
                <a:solidFill>
                  <a:schemeClr val="bg1"/>
                </a:solidFill>
                <a:latin typeface="Arial"/>
                <a:cs typeface="Arial"/>
              </a:rPr>
              <a:t>Postgraduate Students</a:t>
            </a:r>
          </a:p>
          <a:p>
            <a:pPr marL="12700" algn="r">
              <a:lnSpc>
                <a:spcPct val="100000"/>
              </a:lnSpc>
              <a:spcBef>
                <a:spcPts val="600"/>
              </a:spcBef>
            </a:pPr>
            <a:r>
              <a:rPr lang="en-GB" sz="1600" b="1" spc="10" dirty="0" smtClean="0">
                <a:solidFill>
                  <a:schemeClr val="bg1"/>
                </a:solidFill>
                <a:latin typeface="Arial"/>
                <a:cs typeface="Arial"/>
              </a:rPr>
              <a:t>To Apply:</a:t>
            </a:r>
            <a:r>
              <a:rPr lang="en-GB" sz="1600" spc="10" dirty="0" smtClean="0">
                <a:solidFill>
                  <a:schemeClr val="bg1"/>
                </a:solidFill>
                <a:latin typeface="Arial"/>
                <a:cs typeface="Arial"/>
              </a:rPr>
              <a:t> Send your CV and cover letter stating why you want to attend the workshop and how it applies to your research. Emails should have the subject: Molecular Biology Workshop 2015.</a:t>
            </a:r>
          </a:p>
          <a:p>
            <a:pPr marL="12700" algn="r">
              <a:lnSpc>
                <a:spcPct val="100000"/>
              </a:lnSpc>
              <a:spcBef>
                <a:spcPts val="600"/>
              </a:spcBef>
            </a:pPr>
            <a:r>
              <a:rPr lang="en-GB" sz="1600" b="1" spc="10" dirty="0" smtClean="0">
                <a:solidFill>
                  <a:schemeClr val="bg1"/>
                </a:solidFill>
                <a:latin typeface="Arial"/>
                <a:cs typeface="Arial"/>
              </a:rPr>
              <a:t>Send to: </a:t>
            </a:r>
            <a:r>
              <a:rPr lang="en-GB" sz="1600" spc="10" dirty="0" smtClean="0">
                <a:solidFill>
                  <a:schemeClr val="bg1"/>
                </a:solidFill>
                <a:latin typeface="Arial"/>
                <a:cs typeface="Arial"/>
              </a:rPr>
              <a:t>ghanayoungacademy@gmail.com </a:t>
            </a:r>
            <a:endParaRPr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01" y="11491003"/>
            <a:ext cx="2874463" cy="12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182</Words>
  <Application>Microsoft Office PowerPoint</Application>
  <PresentationFormat>A3 Paper (297x420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Blackadder ITC</vt:lpstr>
      <vt:lpstr>Calibri</vt:lpstr>
      <vt:lpstr>Calibri Light</vt:lpstr>
      <vt:lpstr>Freestyle Script</vt:lpstr>
      <vt:lpstr>Perpetua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Kwabena Duedu</dc:creator>
  <cp:lastModifiedBy>Kwabena Duedu</cp:lastModifiedBy>
  <cp:revision>18</cp:revision>
  <dcterms:created xsi:type="dcterms:W3CDTF">2015-05-31T14:47:19Z</dcterms:created>
  <dcterms:modified xsi:type="dcterms:W3CDTF">2015-07-09T14:42:43Z</dcterms:modified>
</cp:coreProperties>
</file>