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ov" ContentType="video/unknown"/>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69" r:id="rId3"/>
    <p:sldId id="268" r:id="rId4"/>
    <p:sldId id="270" r:id="rId5"/>
    <p:sldId id="271" r:id="rId6"/>
    <p:sldId id="272" r:id="rId7"/>
    <p:sldId id="273" r:id="rId8"/>
    <p:sldId id="274" r:id="rId9"/>
    <p:sldId id="275" r:id="rId10"/>
    <p:sldId id="276" r:id="rId11"/>
    <p:sldId id="267" r:id="rId12"/>
    <p:sldId id="262" r:id="rId13"/>
    <p:sldId id="263"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0" d="100"/>
          <a:sy n="160" d="100"/>
        </p:scale>
        <p:origin x="-2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F1E79-B67C-5B40-9653-E646E84FADAF}" type="datetimeFigureOut">
              <a:rPr lang="en-US" smtClean="0"/>
              <a:t>3/19/13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2A4F35-F375-9642-A650-D31356E9F222}" type="slidenum">
              <a:rPr lang="en-US" smtClean="0"/>
              <a:t>‹#›</a:t>
            </a:fld>
            <a:endParaRPr lang="en-US"/>
          </a:p>
        </p:txBody>
      </p:sp>
    </p:spTree>
    <p:extLst>
      <p:ext uri="{BB962C8B-B14F-4D97-AF65-F5344CB8AC3E}">
        <p14:creationId xmlns:p14="http://schemas.microsoft.com/office/powerpoint/2010/main" val="17580846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A4F35-F375-9642-A650-D31356E9F222}" type="slidenum">
              <a:rPr lang="en-US" smtClean="0"/>
              <a:t>5</a:t>
            </a:fld>
            <a:endParaRPr lang="en-US"/>
          </a:p>
        </p:txBody>
      </p:sp>
    </p:spTree>
    <p:extLst>
      <p:ext uri="{BB962C8B-B14F-4D97-AF65-F5344CB8AC3E}">
        <p14:creationId xmlns:p14="http://schemas.microsoft.com/office/powerpoint/2010/main" val="353590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8BFF1F-A04D-C945-AC79-A000B108B157}" type="datetimeFigureOut">
              <a:rPr lang="en-US" smtClean="0"/>
              <a:t>3/19/13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166488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8BFF1F-A04D-C945-AC79-A000B108B157}" type="datetimeFigureOut">
              <a:rPr lang="en-US" smtClean="0"/>
              <a:t>3/19/13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290646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8BFF1F-A04D-C945-AC79-A000B108B157}" type="datetimeFigureOut">
              <a:rPr lang="en-US" smtClean="0"/>
              <a:t>3/19/13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4064650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8BFF1F-A04D-C945-AC79-A000B108B157}" type="datetimeFigureOut">
              <a:rPr lang="en-US" smtClean="0"/>
              <a:t>3/19/13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13401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8BFF1F-A04D-C945-AC79-A000B108B157}" type="datetimeFigureOut">
              <a:rPr lang="en-US" smtClean="0"/>
              <a:t>3/19/13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403608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8BFF1F-A04D-C945-AC79-A000B108B157}" type="datetimeFigureOut">
              <a:rPr lang="en-US" smtClean="0"/>
              <a:t>3/19/13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54053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8BFF1F-A04D-C945-AC79-A000B108B157}" type="datetimeFigureOut">
              <a:rPr lang="en-US" smtClean="0"/>
              <a:t>3/19/13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1682130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8BFF1F-A04D-C945-AC79-A000B108B157}" type="datetimeFigureOut">
              <a:rPr lang="en-US" smtClean="0"/>
              <a:t>3/19/13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2963459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BFF1F-A04D-C945-AC79-A000B108B157}" type="datetimeFigureOut">
              <a:rPr lang="en-US" smtClean="0"/>
              <a:t>3/19/13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146734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8BFF1F-A04D-C945-AC79-A000B108B157}" type="datetimeFigureOut">
              <a:rPr lang="en-US" smtClean="0"/>
              <a:t>3/19/13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3209768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8BFF1F-A04D-C945-AC79-A000B108B157}" type="datetimeFigureOut">
              <a:rPr lang="en-US" smtClean="0"/>
              <a:t>3/19/13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7B4D9-1A92-0E48-A5BF-BE740B2B906E}" type="slidenum">
              <a:rPr lang="en-US" smtClean="0"/>
              <a:t>‹#›</a:t>
            </a:fld>
            <a:endParaRPr lang="en-US"/>
          </a:p>
        </p:txBody>
      </p:sp>
    </p:spTree>
    <p:extLst>
      <p:ext uri="{BB962C8B-B14F-4D97-AF65-F5344CB8AC3E}">
        <p14:creationId xmlns:p14="http://schemas.microsoft.com/office/powerpoint/2010/main" val="3001560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BFF1F-A04D-C945-AC79-A000B108B157}" type="datetimeFigureOut">
              <a:rPr lang="en-US" smtClean="0"/>
              <a:t>3/19/13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7B4D9-1A92-0E48-A5BF-BE740B2B906E}" type="slidenum">
              <a:rPr lang="en-US" smtClean="0"/>
              <a:t>‹#›</a:t>
            </a:fld>
            <a:endParaRPr lang="en-US"/>
          </a:p>
        </p:txBody>
      </p:sp>
    </p:spTree>
    <p:extLst>
      <p:ext uri="{BB962C8B-B14F-4D97-AF65-F5344CB8AC3E}">
        <p14:creationId xmlns:p14="http://schemas.microsoft.com/office/powerpoint/2010/main" val="75230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3.AVI"/><Relationship Id="rId4" Type="http://schemas.openxmlformats.org/officeDocument/2006/relationships/video" Target="../media/media3.AVI"/><Relationship Id="rId5" Type="http://schemas.openxmlformats.org/officeDocument/2006/relationships/slideLayout" Target="../slideLayouts/slideLayout2.xml"/><Relationship Id="rId6" Type="http://schemas.openxmlformats.org/officeDocument/2006/relationships/image" Target="../media/image10.png"/><Relationship Id="rId7" Type="http://schemas.openxmlformats.org/officeDocument/2006/relationships/image" Target="../media/image11.emf"/><Relationship Id="rId8" Type="http://schemas.openxmlformats.org/officeDocument/2006/relationships/image" Target="../media/image12.png"/><Relationship Id="rId9" Type="http://schemas.openxmlformats.org/officeDocument/2006/relationships/image" Target="../media/image13.png"/><Relationship Id="rId1" Type="http://schemas.microsoft.com/office/2007/relationships/media" Target="../media/media2.AVI"/><Relationship Id="rId2" Type="http://schemas.openxmlformats.org/officeDocument/2006/relationships/video" Target="../media/media2.AVI"/></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Immunology, Cell and Drug Delivery</a:t>
            </a:r>
            <a:endParaRPr lang="en-US" dirty="0"/>
          </a:p>
        </p:txBody>
      </p:sp>
      <p:sp>
        <p:nvSpPr>
          <p:cNvPr id="3" name="Subtitle 2"/>
          <p:cNvSpPr>
            <a:spLocks noGrp="1"/>
          </p:cNvSpPr>
          <p:nvPr>
            <p:ph type="subTitle" idx="1"/>
          </p:nvPr>
        </p:nvSpPr>
        <p:spPr/>
        <p:txBody>
          <a:bodyPr/>
          <a:lstStyle/>
          <a:p>
            <a:r>
              <a:rPr lang="en-US" dirty="0"/>
              <a:t>4</a:t>
            </a:r>
            <a:r>
              <a:rPr lang="en-US" dirty="0" smtClean="0"/>
              <a:t>/</a:t>
            </a:r>
            <a:r>
              <a:rPr lang="en-US" dirty="0" smtClean="0"/>
              <a:t>16/13</a:t>
            </a:r>
            <a:endParaRPr lang="en-US" dirty="0" smtClean="0"/>
          </a:p>
          <a:p>
            <a:r>
              <a:rPr lang="en-US" dirty="0" smtClean="0"/>
              <a:t>Lecture </a:t>
            </a:r>
            <a:r>
              <a:rPr lang="en-US" dirty="0" smtClean="0"/>
              <a:t>16, </a:t>
            </a:r>
            <a:r>
              <a:rPr lang="en-US" dirty="0" err="1" smtClean="0"/>
              <a:t>ChE</a:t>
            </a:r>
            <a:r>
              <a:rPr lang="en-US" dirty="0" smtClean="0"/>
              <a:t> 590B</a:t>
            </a:r>
            <a:endParaRPr lang="en-US" dirty="0"/>
          </a:p>
        </p:txBody>
      </p:sp>
    </p:spTree>
    <p:extLst>
      <p:ext uri="{BB962C8B-B14F-4D97-AF65-F5344CB8AC3E}">
        <p14:creationId xmlns:p14="http://schemas.microsoft.com/office/powerpoint/2010/main" val="31648845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Autoimmune diseases</a:t>
            </a:r>
            <a:endParaRPr lang="en-US" dirty="0"/>
          </a:p>
        </p:txBody>
      </p:sp>
      <p:sp>
        <p:nvSpPr>
          <p:cNvPr id="3" name="Content Placeholder 2"/>
          <p:cNvSpPr>
            <a:spLocks noGrp="1"/>
          </p:cNvSpPr>
          <p:nvPr>
            <p:ph idx="1"/>
          </p:nvPr>
        </p:nvSpPr>
        <p:spPr/>
        <p:txBody>
          <a:bodyPr/>
          <a:lstStyle/>
          <a:p>
            <a:r>
              <a:rPr lang="en-US" dirty="0"/>
              <a:t>The lack of an immune response to self is </a:t>
            </a:r>
            <a:r>
              <a:rPr lang="en-US" dirty="0" smtClean="0"/>
              <a:t>called Tolerance </a:t>
            </a:r>
            <a:endParaRPr lang="en-US" dirty="0"/>
          </a:p>
          <a:p>
            <a:r>
              <a:rPr lang="en-US" dirty="0"/>
              <a:t>Tolerance is the “opposite” of autoimmunity. Autoimmunity is an immune response to self, and tolerance is the lack of that response. </a:t>
            </a:r>
          </a:p>
        </p:txBody>
      </p:sp>
    </p:spTree>
    <p:extLst>
      <p:ext uri="{BB962C8B-B14F-4D97-AF65-F5344CB8AC3E}">
        <p14:creationId xmlns:p14="http://schemas.microsoft.com/office/powerpoint/2010/main" val="370006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
            <a:ext cx="9144000" cy="905467"/>
          </a:xfrm>
        </p:spPr>
        <p:txBody>
          <a:bodyPr>
            <a:normAutofit/>
          </a:bodyPr>
          <a:lstStyle/>
          <a:p>
            <a:r>
              <a:rPr lang="en-US" dirty="0" smtClean="0"/>
              <a:t>Examples of vascularizing tissues</a:t>
            </a:r>
            <a:endParaRPr lang="en-US" dirty="0"/>
          </a:p>
        </p:txBody>
      </p:sp>
      <p:pic>
        <p:nvPicPr>
          <p:cNvPr id="4" name="Picture 3"/>
          <p:cNvPicPr>
            <a:picLocks noChangeAspect="1"/>
          </p:cNvPicPr>
          <p:nvPr/>
        </p:nvPicPr>
        <p:blipFill>
          <a:blip r:embed="rId6"/>
          <a:stretch>
            <a:fillRect/>
          </a:stretch>
        </p:blipFill>
        <p:spPr>
          <a:xfrm>
            <a:off x="85186" y="1067079"/>
            <a:ext cx="3046572" cy="2007741"/>
          </a:xfrm>
          <a:prstGeom prst="rect">
            <a:avLst/>
          </a:prstGeom>
        </p:spPr>
      </p:pic>
      <p:pic>
        <p:nvPicPr>
          <p:cNvPr id="5" name="Picture 4"/>
          <p:cNvPicPr>
            <a:picLocks noChangeAspect="1"/>
          </p:cNvPicPr>
          <p:nvPr/>
        </p:nvPicPr>
        <p:blipFill>
          <a:blip r:embed="rId7"/>
          <a:stretch>
            <a:fillRect/>
          </a:stretch>
        </p:blipFill>
        <p:spPr>
          <a:xfrm>
            <a:off x="85186" y="3733800"/>
            <a:ext cx="6121400" cy="3124200"/>
          </a:xfrm>
          <a:prstGeom prst="rect">
            <a:avLst/>
          </a:prstGeom>
        </p:spPr>
      </p:pic>
      <p:sp>
        <p:nvSpPr>
          <p:cNvPr id="6" name="TextBox 5"/>
          <p:cNvSpPr txBox="1"/>
          <p:nvPr/>
        </p:nvSpPr>
        <p:spPr>
          <a:xfrm>
            <a:off x="6132877" y="6488668"/>
            <a:ext cx="3011123" cy="369332"/>
          </a:xfrm>
          <a:prstGeom prst="rect">
            <a:avLst/>
          </a:prstGeom>
          <a:noFill/>
        </p:spPr>
        <p:txBody>
          <a:bodyPr wrap="none" rtlCol="0">
            <a:spAutoFit/>
          </a:bodyPr>
          <a:lstStyle/>
          <a:p>
            <a:r>
              <a:rPr lang="en-US" dirty="0" err="1" smtClean="0"/>
              <a:t>Ghajar</a:t>
            </a:r>
            <a:r>
              <a:rPr lang="en-US" dirty="0" smtClean="0"/>
              <a:t> et al, </a:t>
            </a:r>
            <a:r>
              <a:rPr lang="en-US" dirty="0" err="1" smtClean="0"/>
              <a:t>Exp</a:t>
            </a:r>
            <a:r>
              <a:rPr lang="en-US" dirty="0" smtClean="0"/>
              <a:t> Cell Res 2010</a:t>
            </a:r>
            <a:endParaRPr lang="en-US" dirty="0"/>
          </a:p>
        </p:txBody>
      </p:sp>
      <p:pic>
        <p:nvPicPr>
          <p:cNvPr id="8" name="Bead Assay No Fibs 05150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13872" y="1015090"/>
            <a:ext cx="2719005" cy="2154289"/>
          </a:xfrm>
          <a:prstGeom prst="rect">
            <a:avLst/>
          </a:prstGeom>
        </p:spPr>
      </p:pic>
      <p:pic>
        <p:nvPicPr>
          <p:cNvPr id="9" name="Bead Assay with Fibs 051508.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269035" y="1015090"/>
            <a:ext cx="2719006" cy="2154289"/>
          </a:xfrm>
          <a:prstGeom prst="rect">
            <a:avLst/>
          </a:prstGeom>
        </p:spPr>
      </p:pic>
      <p:sp>
        <p:nvSpPr>
          <p:cNvPr id="10" name="TextBox 9"/>
          <p:cNvSpPr txBox="1"/>
          <p:nvPr/>
        </p:nvSpPr>
        <p:spPr>
          <a:xfrm>
            <a:off x="6514114" y="3733800"/>
            <a:ext cx="2375526" cy="923330"/>
          </a:xfrm>
          <a:prstGeom prst="rect">
            <a:avLst/>
          </a:prstGeom>
          <a:noFill/>
        </p:spPr>
        <p:txBody>
          <a:bodyPr wrap="square" rtlCol="0">
            <a:spAutoFit/>
          </a:bodyPr>
          <a:lstStyle/>
          <a:p>
            <a:r>
              <a:rPr lang="en-US" dirty="0" smtClean="0"/>
              <a:t>Is this a mechanism to pre-vascularize tissue engineered implants?</a:t>
            </a:r>
            <a:endParaRPr lang="en-US" dirty="0"/>
          </a:p>
        </p:txBody>
      </p:sp>
    </p:spTree>
    <p:extLst>
      <p:ext uri="{BB962C8B-B14F-4D97-AF65-F5344CB8AC3E}">
        <p14:creationId xmlns:p14="http://schemas.microsoft.com/office/powerpoint/2010/main" val="14443850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48"/>
            <a:ext cx="8229600" cy="884749"/>
          </a:xfrm>
        </p:spPr>
        <p:txBody>
          <a:bodyPr/>
          <a:lstStyle/>
          <a:p>
            <a:r>
              <a:rPr lang="en-US" dirty="0" smtClean="0"/>
              <a:t>Pancreas Function</a:t>
            </a:r>
            <a:endParaRPr lang="en-US" dirty="0"/>
          </a:p>
        </p:txBody>
      </p:sp>
      <p:pic>
        <p:nvPicPr>
          <p:cNvPr id="4" name="Picture 3"/>
          <p:cNvPicPr>
            <a:picLocks noChangeAspect="1"/>
          </p:cNvPicPr>
          <p:nvPr/>
        </p:nvPicPr>
        <p:blipFill>
          <a:blip r:embed="rId2"/>
          <a:stretch>
            <a:fillRect/>
          </a:stretch>
        </p:blipFill>
        <p:spPr>
          <a:xfrm>
            <a:off x="73742" y="1270000"/>
            <a:ext cx="3336822" cy="3336822"/>
          </a:xfrm>
          <a:prstGeom prst="rect">
            <a:avLst/>
          </a:prstGeom>
        </p:spPr>
      </p:pic>
      <p:pic>
        <p:nvPicPr>
          <p:cNvPr id="5" name="Picture 4"/>
          <p:cNvPicPr>
            <a:picLocks noChangeAspect="1"/>
          </p:cNvPicPr>
          <p:nvPr/>
        </p:nvPicPr>
        <p:blipFill>
          <a:blip r:embed="rId3"/>
          <a:stretch>
            <a:fillRect/>
          </a:stretch>
        </p:blipFill>
        <p:spPr>
          <a:xfrm>
            <a:off x="4596581" y="1270000"/>
            <a:ext cx="4309806" cy="3569956"/>
          </a:xfrm>
          <a:prstGeom prst="rect">
            <a:avLst/>
          </a:prstGeom>
        </p:spPr>
      </p:pic>
    </p:spTree>
    <p:extLst>
      <p:ext uri="{BB962C8B-B14F-4D97-AF65-F5344CB8AC3E}">
        <p14:creationId xmlns:p14="http://schemas.microsoft.com/office/powerpoint/2010/main" val="61433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Hydrogel culture of islet cells</a:t>
            </a:r>
            <a:endParaRPr lang="en-US" dirty="0"/>
          </a:p>
        </p:txBody>
      </p:sp>
      <p:pic>
        <p:nvPicPr>
          <p:cNvPr id="4" name="Picture 3"/>
          <p:cNvPicPr>
            <a:picLocks noChangeAspect="1"/>
          </p:cNvPicPr>
          <p:nvPr/>
        </p:nvPicPr>
        <p:blipFill>
          <a:blip r:embed="rId2"/>
          <a:stretch>
            <a:fillRect/>
          </a:stretch>
        </p:blipFill>
        <p:spPr>
          <a:xfrm>
            <a:off x="4572000" y="2007420"/>
            <a:ext cx="4572000" cy="3609474"/>
          </a:xfrm>
          <a:prstGeom prst="rect">
            <a:avLst/>
          </a:prstGeom>
        </p:spPr>
      </p:pic>
      <p:sp>
        <p:nvSpPr>
          <p:cNvPr id="5" name="TextBox 4"/>
          <p:cNvSpPr txBox="1"/>
          <p:nvPr/>
        </p:nvSpPr>
        <p:spPr>
          <a:xfrm>
            <a:off x="4572000" y="1638088"/>
            <a:ext cx="3595856" cy="369332"/>
          </a:xfrm>
          <a:prstGeom prst="rect">
            <a:avLst/>
          </a:prstGeom>
          <a:noFill/>
        </p:spPr>
        <p:txBody>
          <a:bodyPr wrap="none" rtlCol="0">
            <a:spAutoFit/>
          </a:bodyPr>
          <a:lstStyle/>
          <a:p>
            <a:r>
              <a:rPr lang="en-US" dirty="0" smtClean="0"/>
              <a:t>Stem cell differentiation to islet cells</a:t>
            </a:r>
            <a:endParaRPr lang="en-US" dirty="0"/>
          </a:p>
        </p:txBody>
      </p:sp>
      <p:pic>
        <p:nvPicPr>
          <p:cNvPr id="6" name="Picture 5"/>
          <p:cNvPicPr>
            <a:picLocks noChangeAspect="1"/>
          </p:cNvPicPr>
          <p:nvPr/>
        </p:nvPicPr>
        <p:blipFill>
          <a:blip r:embed="rId3"/>
          <a:stretch>
            <a:fillRect/>
          </a:stretch>
        </p:blipFill>
        <p:spPr>
          <a:xfrm>
            <a:off x="0" y="2326967"/>
            <a:ext cx="4469728" cy="2941894"/>
          </a:xfrm>
          <a:prstGeom prst="rect">
            <a:avLst/>
          </a:prstGeom>
        </p:spPr>
      </p:pic>
    </p:spTree>
    <p:extLst>
      <p:ext uri="{BB962C8B-B14F-4D97-AF65-F5344CB8AC3E}">
        <p14:creationId xmlns:p14="http://schemas.microsoft.com/office/powerpoint/2010/main" val="123909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Introduction to Immunology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8187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Pathogens and Antigens</a:t>
            </a:r>
            <a:endParaRPr lang="en-US" dirty="0"/>
          </a:p>
        </p:txBody>
      </p:sp>
      <p:sp>
        <p:nvSpPr>
          <p:cNvPr id="3" name="Content Placeholder 2"/>
          <p:cNvSpPr>
            <a:spLocks noGrp="1"/>
          </p:cNvSpPr>
          <p:nvPr>
            <p:ph idx="1"/>
          </p:nvPr>
        </p:nvSpPr>
        <p:spPr/>
        <p:txBody>
          <a:bodyPr>
            <a:normAutofit fontScale="92500" lnSpcReduction="10000"/>
          </a:bodyPr>
          <a:lstStyle/>
          <a:p>
            <a:r>
              <a:rPr lang="en-US" dirty="0"/>
              <a:t>Pathogens are disease-causing micro-organisms, including viruses, bacteria, fungi, protozoa, and worms. </a:t>
            </a:r>
            <a:endParaRPr lang="en-US" dirty="0" smtClean="0"/>
          </a:p>
          <a:p>
            <a:r>
              <a:rPr lang="en-US" dirty="0" smtClean="0"/>
              <a:t>An </a:t>
            </a:r>
            <a:r>
              <a:rPr lang="en-US" dirty="0"/>
              <a:t>antigen is anything that stimulates an immune response. </a:t>
            </a:r>
            <a:endParaRPr lang="en-US" dirty="0" smtClean="0"/>
          </a:p>
          <a:p>
            <a:r>
              <a:rPr lang="en-US" dirty="0" smtClean="0"/>
              <a:t>Nearly </a:t>
            </a:r>
            <a:r>
              <a:rPr lang="en-US" dirty="0"/>
              <a:t>all pathogens are antigens, stimulating a strong immune response. Antigens are not always pathogens. </a:t>
            </a:r>
            <a:endParaRPr lang="en-US" dirty="0" smtClean="0"/>
          </a:p>
          <a:p>
            <a:r>
              <a:rPr lang="en-US" dirty="0" smtClean="0"/>
              <a:t>Pollens </a:t>
            </a:r>
            <a:r>
              <a:rPr lang="en-US" dirty="0"/>
              <a:t>that cause hay fever are one of many examples of nonpathogenic antigens. </a:t>
            </a:r>
          </a:p>
        </p:txBody>
      </p:sp>
    </p:spTree>
    <p:extLst>
      <p:ext uri="{BB962C8B-B14F-4D97-AF65-F5344CB8AC3E}">
        <p14:creationId xmlns:p14="http://schemas.microsoft.com/office/powerpoint/2010/main" val="180695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515"/>
          </a:xfrm>
        </p:spPr>
        <p:txBody>
          <a:bodyPr/>
          <a:lstStyle/>
          <a:p>
            <a:r>
              <a:rPr lang="en-US" dirty="0" smtClean="0"/>
              <a:t>Innate Immune Responses</a:t>
            </a:r>
            <a:endParaRPr lang="en-US" dirty="0"/>
          </a:p>
        </p:txBody>
      </p:sp>
      <p:sp>
        <p:nvSpPr>
          <p:cNvPr id="3" name="Content Placeholder 2"/>
          <p:cNvSpPr>
            <a:spLocks noGrp="1"/>
          </p:cNvSpPr>
          <p:nvPr>
            <p:ph idx="1"/>
          </p:nvPr>
        </p:nvSpPr>
        <p:spPr>
          <a:xfrm>
            <a:off x="0" y="1255242"/>
            <a:ext cx="4931155" cy="5306800"/>
          </a:xfrm>
        </p:spPr>
        <p:txBody>
          <a:bodyPr>
            <a:normAutofit/>
          </a:bodyPr>
          <a:lstStyle/>
          <a:p>
            <a:r>
              <a:rPr lang="en-US" sz="2400" dirty="0"/>
              <a:t>Immediately following a break in the skin, phagocytes engulf bacteria within the </a:t>
            </a:r>
            <a:r>
              <a:rPr lang="en-US" sz="2400" dirty="0" smtClean="0"/>
              <a:t>wound.</a:t>
            </a:r>
          </a:p>
          <a:p>
            <a:pPr marL="0" indent="0">
              <a:buNone/>
            </a:pPr>
            <a:endParaRPr lang="en-US" sz="2400" dirty="0" smtClean="0"/>
          </a:p>
          <a:p>
            <a:r>
              <a:rPr lang="en-US" sz="2400" dirty="0" smtClean="0"/>
              <a:t>This </a:t>
            </a:r>
            <a:r>
              <a:rPr lang="en-US" sz="2400" dirty="0"/>
              <a:t>is an example of </a:t>
            </a:r>
            <a:r>
              <a:rPr lang="en-US" sz="2400" dirty="0" smtClean="0"/>
              <a:t>a nonspecific immune </a:t>
            </a:r>
            <a:r>
              <a:rPr lang="en-US" sz="2400" dirty="0"/>
              <a:t>response which is </a:t>
            </a:r>
            <a:r>
              <a:rPr lang="en-US" sz="2400" dirty="0" smtClean="0"/>
              <a:t>innate </a:t>
            </a:r>
            <a:r>
              <a:rPr lang="en-US" sz="2400" dirty="0"/>
              <a:t>against a pathogen. </a:t>
            </a:r>
            <a:endParaRPr lang="en-US" sz="2400" dirty="0" smtClean="0"/>
          </a:p>
          <a:p>
            <a:pPr marL="0" indent="0">
              <a:buNone/>
            </a:pPr>
            <a:endParaRPr lang="en-US" sz="2400" dirty="0"/>
          </a:p>
          <a:p>
            <a:r>
              <a:rPr lang="en-US" sz="2400" dirty="0" smtClean="0"/>
              <a:t>Adaptive </a:t>
            </a:r>
            <a:r>
              <a:rPr lang="en-US" sz="2400" dirty="0"/>
              <a:t>immunity mounts a response against a specific antigen, where as innate immunity mounts a general response against any antigen. </a:t>
            </a:r>
          </a:p>
        </p:txBody>
      </p:sp>
      <p:pic>
        <p:nvPicPr>
          <p:cNvPr id="4" name="23.10-lymphocyte_hom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31155" y="1805591"/>
            <a:ext cx="4064000" cy="3048000"/>
          </a:xfrm>
          <a:prstGeom prst="rect">
            <a:avLst/>
          </a:prstGeom>
        </p:spPr>
      </p:pic>
    </p:spTree>
    <p:extLst>
      <p:ext uri="{BB962C8B-B14F-4D97-AF65-F5344CB8AC3E}">
        <p14:creationId xmlns:p14="http://schemas.microsoft.com/office/powerpoint/2010/main" val="3183552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887">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78858" cy="972154"/>
          </a:xfrm>
        </p:spPr>
        <p:txBody>
          <a:bodyPr/>
          <a:lstStyle/>
          <a:p>
            <a:pPr algn="l"/>
            <a:r>
              <a:rPr lang="en-US" dirty="0" smtClean="0"/>
              <a:t>Adaptive Immunity</a:t>
            </a:r>
            <a:endParaRPr lang="en-US" dirty="0"/>
          </a:p>
        </p:txBody>
      </p:sp>
      <p:sp>
        <p:nvSpPr>
          <p:cNvPr id="3" name="Content Placeholder 2"/>
          <p:cNvSpPr>
            <a:spLocks noGrp="1"/>
          </p:cNvSpPr>
          <p:nvPr>
            <p:ph idx="1"/>
          </p:nvPr>
        </p:nvSpPr>
        <p:spPr>
          <a:xfrm>
            <a:off x="0" y="972154"/>
            <a:ext cx="4678858" cy="5885846"/>
          </a:xfrm>
        </p:spPr>
        <p:txBody>
          <a:bodyPr>
            <a:normAutofit fontScale="62500" lnSpcReduction="20000"/>
          </a:bodyPr>
          <a:lstStyle/>
          <a:p>
            <a:r>
              <a:rPr lang="en-US" dirty="0" smtClean="0"/>
              <a:t>B cells </a:t>
            </a:r>
            <a:r>
              <a:rPr lang="en-US" dirty="0"/>
              <a:t>are responsible for the production of antibody against free pathogens and soluble products from pathogens while </a:t>
            </a:r>
            <a:r>
              <a:rPr lang="en-US" dirty="0" smtClean="0"/>
              <a:t>cytotoxic T cells </a:t>
            </a:r>
            <a:r>
              <a:rPr lang="en-US" dirty="0"/>
              <a:t>destroy pathogen and virally infected cells and abnormal cells. </a:t>
            </a:r>
            <a:endParaRPr lang="en-US" dirty="0" smtClean="0"/>
          </a:p>
          <a:p>
            <a:endParaRPr lang="en-US" dirty="0"/>
          </a:p>
          <a:p>
            <a:r>
              <a:rPr lang="en-US" dirty="0" smtClean="0"/>
              <a:t>Antibody </a:t>
            </a:r>
            <a:r>
              <a:rPr lang="en-US" dirty="0"/>
              <a:t>produced by B cells complexes free pathogen and soluble products from pathogens to help remove the threat. Cytotoxic T cells remove infected or damaged cells</a:t>
            </a:r>
            <a:r>
              <a:rPr lang="en-US" dirty="0" smtClean="0"/>
              <a:t>.</a:t>
            </a:r>
          </a:p>
          <a:p>
            <a:endParaRPr lang="en-US" dirty="0" smtClean="0"/>
          </a:p>
          <a:p>
            <a:r>
              <a:rPr lang="en-US" dirty="0"/>
              <a:t>B cells can only proliferate and make a strong immune response if helper T cells give activation signals. Without the helper T cells, B cells can response only to a limited number of antigens, usually those with repeating structures such as a bacterial cell wall polysaccharide.</a:t>
            </a:r>
            <a:endParaRPr lang="en-US" dirty="0" smtClean="0"/>
          </a:p>
          <a:p>
            <a:endParaRPr lang="en-US" dirty="0"/>
          </a:p>
        </p:txBody>
      </p:sp>
      <p:pic>
        <p:nvPicPr>
          <p:cNvPr id="4" name="Picture 3"/>
          <p:cNvPicPr>
            <a:picLocks noChangeAspect="1"/>
          </p:cNvPicPr>
          <p:nvPr/>
        </p:nvPicPr>
        <p:blipFill>
          <a:blip r:embed="rId3"/>
          <a:stretch>
            <a:fillRect/>
          </a:stretch>
        </p:blipFill>
        <p:spPr>
          <a:xfrm>
            <a:off x="4678858" y="0"/>
            <a:ext cx="4465142" cy="6858000"/>
          </a:xfrm>
          <a:prstGeom prst="rect">
            <a:avLst/>
          </a:prstGeom>
        </p:spPr>
      </p:pic>
    </p:spTree>
    <p:extLst>
      <p:ext uri="{BB962C8B-B14F-4D97-AF65-F5344CB8AC3E}">
        <p14:creationId xmlns:p14="http://schemas.microsoft.com/office/powerpoint/2010/main" val="265648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8075"/>
          </a:xfrm>
        </p:spPr>
        <p:txBody>
          <a:bodyPr/>
          <a:lstStyle/>
          <a:p>
            <a:r>
              <a:rPr lang="en-US" dirty="0" smtClean="0"/>
              <a:t>Adaptive Immunity, Continued</a:t>
            </a:r>
            <a:endParaRPr lang="en-US" dirty="0"/>
          </a:p>
        </p:txBody>
      </p:sp>
      <p:sp>
        <p:nvSpPr>
          <p:cNvPr id="3" name="Content Placeholder 2"/>
          <p:cNvSpPr>
            <a:spLocks noGrp="1"/>
          </p:cNvSpPr>
          <p:nvPr>
            <p:ph idx="1"/>
          </p:nvPr>
        </p:nvSpPr>
        <p:spPr>
          <a:xfrm>
            <a:off x="0" y="878075"/>
            <a:ext cx="6163014" cy="5979925"/>
          </a:xfrm>
        </p:spPr>
        <p:txBody>
          <a:bodyPr>
            <a:normAutofit fontScale="70000" lnSpcReduction="20000"/>
          </a:bodyPr>
          <a:lstStyle/>
          <a:p>
            <a:r>
              <a:rPr lang="en-US" dirty="0"/>
              <a:t>The ability to produce billions of different antibodies in humans results </a:t>
            </a:r>
            <a:r>
              <a:rPr lang="en-US" dirty="0" smtClean="0"/>
              <a:t>from the </a:t>
            </a:r>
            <a:r>
              <a:rPr lang="en-US" dirty="0"/>
              <a:t>production of variable regions of light and heavy antibody genes by DNA </a:t>
            </a:r>
            <a:r>
              <a:rPr lang="en-US" dirty="0" smtClean="0"/>
              <a:t>rearrangement.</a:t>
            </a:r>
            <a:endParaRPr lang="en-US" dirty="0"/>
          </a:p>
          <a:p>
            <a:r>
              <a:rPr lang="en-US" dirty="0"/>
              <a:t>The combination of gene fragments prior to binding antigen produces the variable coding </a:t>
            </a:r>
            <a:r>
              <a:rPr lang="en-US" dirty="0" smtClean="0"/>
              <a:t>sequence for the </a:t>
            </a:r>
            <a:r>
              <a:rPr lang="en-US" dirty="0"/>
              <a:t>antibody gene</a:t>
            </a:r>
            <a:r>
              <a:rPr lang="en-US" dirty="0" smtClean="0"/>
              <a:t>.</a:t>
            </a:r>
          </a:p>
          <a:p>
            <a:r>
              <a:rPr lang="en-US" dirty="0"/>
              <a:t>An antibody immunoglobulin is a "Y" shaped molecule made up of two identical "light" and "heavy" chains of amino acids. The variable region includes the N-terminal 110-130 amino acids of the light and heavy chains, and is responsible for binding to antigen. The constant region is the C-terminal end and contains similar amino acids for each class of antibody. Light chains may be lambda or kappa. The five major classes of heavy chain are </a:t>
            </a:r>
            <a:r>
              <a:rPr lang="en-US" dirty="0" err="1"/>
              <a:t>IgM</a:t>
            </a:r>
            <a:r>
              <a:rPr lang="en-US" dirty="0"/>
              <a:t>, </a:t>
            </a:r>
            <a:r>
              <a:rPr lang="en-US" dirty="0" err="1"/>
              <a:t>IgG</a:t>
            </a:r>
            <a:r>
              <a:rPr lang="en-US" dirty="0"/>
              <a:t>, IgA, </a:t>
            </a:r>
            <a:r>
              <a:rPr lang="en-US" dirty="0" err="1"/>
              <a:t>IgD</a:t>
            </a:r>
            <a:r>
              <a:rPr lang="en-US" dirty="0"/>
              <a:t>, and </a:t>
            </a:r>
            <a:r>
              <a:rPr lang="en-US" dirty="0" err="1"/>
              <a:t>IgE</a:t>
            </a:r>
            <a:r>
              <a:rPr lang="en-US" dirty="0"/>
              <a:t>. Each of these classes differ in their locations in our body and how they stimulate the innate system to remove antigen.</a:t>
            </a:r>
          </a:p>
        </p:txBody>
      </p:sp>
      <p:pic>
        <p:nvPicPr>
          <p:cNvPr id="4" name="Picture 3"/>
          <p:cNvPicPr>
            <a:picLocks noChangeAspect="1"/>
          </p:cNvPicPr>
          <p:nvPr/>
        </p:nvPicPr>
        <p:blipFill>
          <a:blip r:embed="rId2"/>
          <a:stretch>
            <a:fillRect/>
          </a:stretch>
        </p:blipFill>
        <p:spPr>
          <a:xfrm>
            <a:off x="6163014" y="1682182"/>
            <a:ext cx="2857500" cy="2819400"/>
          </a:xfrm>
          <a:prstGeom prst="rect">
            <a:avLst/>
          </a:prstGeom>
        </p:spPr>
      </p:pic>
    </p:spTree>
    <p:extLst>
      <p:ext uri="{BB962C8B-B14F-4D97-AF65-F5344CB8AC3E}">
        <p14:creationId xmlns:p14="http://schemas.microsoft.com/office/powerpoint/2010/main" val="429240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286602"/>
            <a:ext cx="9023465" cy="5571398"/>
          </a:xfrm>
        </p:spPr>
        <p:txBody>
          <a:bodyPr>
            <a:normAutofit fontScale="55000" lnSpcReduction="20000"/>
          </a:bodyPr>
          <a:lstStyle/>
          <a:p>
            <a:r>
              <a:rPr lang="en-US" dirty="0"/>
              <a:t>The immune system creates billions of different antibodies with a limited number of genes by rearranging DNA segments during B cell development, prior to antigen exposure. Mutation can also increase genetic variation in antibodies</a:t>
            </a:r>
            <a:r>
              <a:rPr lang="en-US" dirty="0" smtClean="0"/>
              <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r>
              <a:rPr lang="en-US" dirty="0"/>
              <a:t>When a stem cell changes to become a B cell, DNA segments for both heavy (VDJ) and light (VJ) chains are randomly combined. Each B cell ends up with functional genes for making one light and one heavy chain coding for an antibody as a membrane-bound receptor. Antibody specificity depends on the gene fragments used. Antibodies are produced that can react with almost any chemical structure in nature, including our own proteins. </a:t>
            </a:r>
            <a:endParaRPr lang="en-US" dirty="0" smtClean="0"/>
          </a:p>
          <a:p>
            <a:r>
              <a:rPr lang="en-US" dirty="0"/>
              <a:t>Over 15,000,000 combinations of variable, diversity and joining gene segments are possible. Imprecise recombination and mutation increase the variability into billions of possible combinations. </a:t>
            </a:r>
          </a:p>
        </p:txBody>
      </p:sp>
      <p:pic>
        <p:nvPicPr>
          <p:cNvPr id="4" name="Picture 3"/>
          <p:cNvPicPr>
            <a:picLocks noChangeAspect="1"/>
          </p:cNvPicPr>
          <p:nvPr/>
        </p:nvPicPr>
        <p:blipFill>
          <a:blip r:embed="rId2"/>
          <a:stretch>
            <a:fillRect/>
          </a:stretch>
        </p:blipFill>
        <p:spPr>
          <a:xfrm>
            <a:off x="1983988" y="2381640"/>
            <a:ext cx="5080000" cy="2032000"/>
          </a:xfrm>
          <a:prstGeom prst="rect">
            <a:avLst/>
          </a:prstGeom>
        </p:spPr>
      </p:pic>
    </p:spTree>
    <p:extLst>
      <p:ext uri="{BB962C8B-B14F-4D97-AF65-F5344CB8AC3E}">
        <p14:creationId xmlns:p14="http://schemas.microsoft.com/office/powerpoint/2010/main" val="2458664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2395"/>
          </a:xfrm>
        </p:spPr>
        <p:txBody>
          <a:bodyPr/>
          <a:lstStyle/>
          <a:p>
            <a:r>
              <a:rPr lang="en-US" dirty="0" smtClean="0"/>
              <a:t>Allergies</a:t>
            </a:r>
            <a:endParaRPr lang="en-US" dirty="0"/>
          </a:p>
        </p:txBody>
      </p:sp>
      <p:sp>
        <p:nvSpPr>
          <p:cNvPr id="3" name="Content Placeholder 2"/>
          <p:cNvSpPr>
            <a:spLocks noGrp="1"/>
          </p:cNvSpPr>
          <p:nvPr>
            <p:ph idx="1"/>
          </p:nvPr>
        </p:nvSpPr>
        <p:spPr>
          <a:xfrm>
            <a:off x="4356100" y="1230873"/>
            <a:ext cx="4787900" cy="5566367"/>
          </a:xfrm>
        </p:spPr>
        <p:txBody>
          <a:bodyPr>
            <a:normAutofit fontScale="47500" lnSpcReduction="20000"/>
          </a:bodyPr>
          <a:lstStyle/>
          <a:p>
            <a:r>
              <a:rPr lang="en-US" dirty="0"/>
              <a:t>An allergy is an immune response to a harmless antigen, such as pollen, animal dander or a specific food. Mast cells bind </a:t>
            </a:r>
            <a:r>
              <a:rPr lang="en-US" dirty="0" err="1"/>
              <a:t>IgE</a:t>
            </a:r>
            <a:r>
              <a:rPr lang="en-US" dirty="0"/>
              <a:t>, and when antigen (or allergen) binds with </a:t>
            </a:r>
            <a:r>
              <a:rPr lang="en-US" dirty="0" err="1"/>
              <a:t>IgE</a:t>
            </a:r>
            <a:r>
              <a:rPr lang="en-US" dirty="0"/>
              <a:t>, mast cells release histamines. This produces the familiar "hay fever" or allergic reactions, including dilation of blood vessels, inflammation and sometimes difficult breathing. The most serious allergic reactions trigger anaphylactic shock where a massive release of histamine causes shock and potential death. </a:t>
            </a:r>
          </a:p>
          <a:p>
            <a:r>
              <a:rPr lang="en-US" dirty="0"/>
              <a:t>Whether or not we suffer from allergies largely depends on whether we make an </a:t>
            </a:r>
            <a:r>
              <a:rPr lang="en-US" dirty="0" err="1"/>
              <a:t>IgE</a:t>
            </a:r>
            <a:r>
              <a:rPr lang="en-US" dirty="0"/>
              <a:t> response to antigen. Since </a:t>
            </a:r>
            <a:r>
              <a:rPr lang="en-US" dirty="0" err="1"/>
              <a:t>IgE</a:t>
            </a:r>
            <a:r>
              <a:rPr lang="en-US" dirty="0"/>
              <a:t> is present at very low levels in our blood (.05 µg/ml), hay fever sufferers can be desensitized by giving increasing doses of the antigen causing the allergy. Frequent doses of antigen usually lead to a strong </a:t>
            </a:r>
            <a:r>
              <a:rPr lang="en-US" dirty="0" err="1"/>
              <a:t>IgG</a:t>
            </a:r>
            <a:r>
              <a:rPr lang="en-US" dirty="0"/>
              <a:t> response. The </a:t>
            </a:r>
            <a:r>
              <a:rPr lang="en-US" dirty="0" err="1"/>
              <a:t>IgE</a:t>
            </a:r>
            <a:r>
              <a:rPr lang="en-US" dirty="0"/>
              <a:t> does not disappear, but since </a:t>
            </a:r>
            <a:r>
              <a:rPr lang="en-US" dirty="0" err="1"/>
              <a:t>IgG</a:t>
            </a:r>
            <a:r>
              <a:rPr lang="en-US" dirty="0"/>
              <a:t> levels are at around 10 mg/ml, the </a:t>
            </a:r>
            <a:r>
              <a:rPr lang="en-US" dirty="0" err="1"/>
              <a:t>IgG</a:t>
            </a:r>
            <a:r>
              <a:rPr lang="en-US" dirty="0"/>
              <a:t> can remove most of the offending antigen before </a:t>
            </a:r>
            <a:r>
              <a:rPr lang="en-US" dirty="0" err="1"/>
              <a:t>IgE</a:t>
            </a:r>
            <a:r>
              <a:rPr lang="en-US" dirty="0"/>
              <a:t> containing mast cells are activated</a:t>
            </a:r>
            <a:r>
              <a:rPr lang="en-US" dirty="0" smtClean="0"/>
              <a:t>.</a:t>
            </a:r>
          </a:p>
          <a:p>
            <a:r>
              <a:rPr lang="en-US" dirty="0"/>
              <a:t>Before binding antigen, B cells contain </a:t>
            </a:r>
            <a:r>
              <a:rPr lang="en-US" dirty="0" err="1"/>
              <a:t>IgM</a:t>
            </a:r>
            <a:r>
              <a:rPr lang="en-US" dirty="0"/>
              <a:t> molecules only. Following antigen binding, when plasma cells are produced, class switching occurs. Class switching refers to a DNA rearrangement changing the heavy chain constant gene in memory cells. Loss of coding regions for the constant part of the heavy chain causes </a:t>
            </a:r>
            <a:r>
              <a:rPr lang="en-US" dirty="0" err="1"/>
              <a:t>IgG</a:t>
            </a:r>
            <a:r>
              <a:rPr lang="en-US" dirty="0"/>
              <a:t>, IgA, and </a:t>
            </a:r>
            <a:r>
              <a:rPr lang="en-US" dirty="0" err="1"/>
              <a:t>IgE</a:t>
            </a:r>
            <a:r>
              <a:rPr lang="en-US" dirty="0"/>
              <a:t> to be produced. Below is an example of class switching to produce IgA. </a:t>
            </a:r>
          </a:p>
        </p:txBody>
      </p:sp>
      <p:pic>
        <p:nvPicPr>
          <p:cNvPr id="4" name="Picture 3"/>
          <p:cNvPicPr>
            <a:picLocks noChangeAspect="1"/>
          </p:cNvPicPr>
          <p:nvPr/>
        </p:nvPicPr>
        <p:blipFill>
          <a:blip r:embed="rId2"/>
          <a:stretch>
            <a:fillRect/>
          </a:stretch>
        </p:blipFill>
        <p:spPr>
          <a:xfrm>
            <a:off x="0" y="1834651"/>
            <a:ext cx="4356100" cy="3149600"/>
          </a:xfrm>
          <a:prstGeom prst="rect">
            <a:avLst/>
          </a:prstGeom>
        </p:spPr>
      </p:pic>
    </p:spTree>
    <p:extLst>
      <p:ext uri="{BB962C8B-B14F-4D97-AF65-F5344CB8AC3E}">
        <p14:creationId xmlns:p14="http://schemas.microsoft.com/office/powerpoint/2010/main" val="276070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6"/>
            <a:ext cx="8229600" cy="843062"/>
          </a:xfrm>
        </p:spPr>
        <p:txBody>
          <a:bodyPr/>
          <a:lstStyle/>
          <a:p>
            <a:r>
              <a:rPr lang="en-US" dirty="0" smtClean="0"/>
              <a:t>Mono</a:t>
            </a:r>
            <a:endParaRPr lang="en-US" dirty="0"/>
          </a:p>
        </p:txBody>
      </p:sp>
      <p:sp>
        <p:nvSpPr>
          <p:cNvPr id="3" name="Content Placeholder 2"/>
          <p:cNvSpPr>
            <a:spLocks noGrp="1"/>
          </p:cNvSpPr>
          <p:nvPr>
            <p:ph idx="1"/>
          </p:nvPr>
        </p:nvSpPr>
        <p:spPr>
          <a:xfrm>
            <a:off x="5834063" y="22126"/>
            <a:ext cx="3309937" cy="5168999"/>
          </a:xfrm>
        </p:spPr>
        <p:txBody>
          <a:bodyPr>
            <a:normAutofit fontScale="47500" lnSpcReduction="20000"/>
          </a:bodyPr>
          <a:lstStyle/>
          <a:p>
            <a:r>
              <a:rPr lang="en-US" dirty="0"/>
              <a:t>Epstein Barr virus (EBV) infects endothelial cells and B cells. About half of us are infected by the virus while very young, and do not suffer disease. Around half of individuals who avoid the virus while young are infected in the teenage years and develop a disease called mononucleosis. In this disease, lymph nodes swell painfully as our immune system produces large numbers of lymphocytes to eliminate virus-producing cells. These lymphocytes are probably: </a:t>
            </a:r>
          </a:p>
          <a:p>
            <a:r>
              <a:rPr lang="en-US" dirty="0"/>
              <a:t>Pathogens that escape antibody detection can enter and infect cells. The cellular system is composed of cytotoxic T cells and helper T cells. </a:t>
            </a:r>
          </a:p>
        </p:txBody>
      </p:sp>
      <p:pic>
        <p:nvPicPr>
          <p:cNvPr id="5" name="Picture 4"/>
          <p:cNvPicPr>
            <a:picLocks noChangeAspect="1"/>
          </p:cNvPicPr>
          <p:nvPr/>
        </p:nvPicPr>
        <p:blipFill>
          <a:blip r:embed="rId2"/>
          <a:stretch>
            <a:fillRect/>
          </a:stretch>
        </p:blipFill>
        <p:spPr>
          <a:xfrm>
            <a:off x="-59819" y="4188303"/>
            <a:ext cx="1549400" cy="939800"/>
          </a:xfrm>
          <a:prstGeom prst="rect">
            <a:avLst/>
          </a:prstGeom>
        </p:spPr>
      </p:pic>
      <p:pic>
        <p:nvPicPr>
          <p:cNvPr id="6" name="Picture 5"/>
          <p:cNvPicPr>
            <a:picLocks noChangeAspect="1"/>
          </p:cNvPicPr>
          <p:nvPr/>
        </p:nvPicPr>
        <p:blipFill>
          <a:blip r:embed="rId3"/>
          <a:stretch>
            <a:fillRect/>
          </a:stretch>
        </p:blipFill>
        <p:spPr>
          <a:xfrm>
            <a:off x="1600475" y="2931003"/>
            <a:ext cx="2324100" cy="2197100"/>
          </a:xfrm>
          <a:prstGeom prst="rect">
            <a:avLst/>
          </a:prstGeom>
        </p:spPr>
      </p:pic>
      <p:pic>
        <p:nvPicPr>
          <p:cNvPr id="7" name="Picture 6"/>
          <p:cNvPicPr>
            <a:picLocks noChangeAspect="1"/>
          </p:cNvPicPr>
          <p:nvPr/>
        </p:nvPicPr>
        <p:blipFill>
          <a:blip r:embed="rId4"/>
          <a:stretch>
            <a:fillRect/>
          </a:stretch>
        </p:blipFill>
        <p:spPr>
          <a:xfrm>
            <a:off x="3924575" y="2791303"/>
            <a:ext cx="2425700" cy="2336800"/>
          </a:xfrm>
          <a:prstGeom prst="rect">
            <a:avLst/>
          </a:prstGeom>
        </p:spPr>
      </p:pic>
      <p:pic>
        <p:nvPicPr>
          <p:cNvPr id="8" name="Picture 7"/>
          <p:cNvPicPr>
            <a:picLocks noChangeAspect="1"/>
          </p:cNvPicPr>
          <p:nvPr/>
        </p:nvPicPr>
        <p:blipFill>
          <a:blip r:embed="rId5"/>
          <a:stretch>
            <a:fillRect/>
          </a:stretch>
        </p:blipFill>
        <p:spPr>
          <a:xfrm>
            <a:off x="128588" y="865188"/>
            <a:ext cx="5537200" cy="1778000"/>
          </a:xfrm>
          <a:prstGeom prst="rect">
            <a:avLst/>
          </a:prstGeom>
        </p:spPr>
      </p:pic>
      <p:sp>
        <p:nvSpPr>
          <p:cNvPr id="9" name="Rectangle 8"/>
          <p:cNvSpPr/>
          <p:nvPr/>
        </p:nvSpPr>
        <p:spPr>
          <a:xfrm>
            <a:off x="0" y="5032375"/>
            <a:ext cx="9144000" cy="1754327"/>
          </a:xfrm>
          <a:prstGeom prst="rect">
            <a:avLst/>
          </a:prstGeom>
        </p:spPr>
        <p:txBody>
          <a:bodyPr wrap="square">
            <a:spAutoFit/>
          </a:bodyPr>
          <a:lstStyle/>
          <a:p>
            <a:r>
              <a:rPr lang="en-US" sz="1200" dirty="0"/>
              <a:t>Cytotoxic T cells kill infected cells, preventing these cells from producing more pathogen. Receptors on the surface of cytotoxic T cells detect fragments of the virus on the surfaces of infected cells. A successful immune response against a virus means that we will make large numbers of virus specific cytotoxic T cells. In an EBV infection, cytotoxic T cells can make up the vast majority of our white blood cells.</a:t>
            </a:r>
          </a:p>
          <a:p>
            <a:r>
              <a:rPr lang="en-US" sz="1200" dirty="0"/>
              <a:t>T cells contain a T cell receptor that is like the antibody of B cells. Each T cell has only one kind of receptor. Analogous to the genetic events of antibody production, T cells rearrange a set of genes coding for the T cell receptor. Each T cell ends up with a unique receptor, but the population of T cells contains billions of different receptors. </a:t>
            </a:r>
          </a:p>
          <a:p>
            <a:r>
              <a:rPr lang="en-US" sz="1200" dirty="0"/>
              <a:t>Specific cytotoxic T cells can become nearly half of the T cells in an infected person's body. These cells eventually deplete the virus by removing infected cells.</a:t>
            </a:r>
          </a:p>
          <a:p>
            <a:r>
              <a:rPr lang="en-US" sz="1200" dirty="0" smtClean="0"/>
              <a:t>the </a:t>
            </a:r>
            <a:r>
              <a:rPr lang="en-US" sz="1200" dirty="0"/>
              <a:t>virus by removing infected cells.</a:t>
            </a:r>
            <a:endParaRPr lang="en-US" sz="1200" dirty="0"/>
          </a:p>
        </p:txBody>
      </p:sp>
    </p:spTree>
    <p:extLst>
      <p:ext uri="{BB962C8B-B14F-4D97-AF65-F5344CB8AC3E}">
        <p14:creationId xmlns:p14="http://schemas.microsoft.com/office/powerpoint/2010/main" val="3198312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TotalTime>
  <Words>1210</Words>
  <Application>Microsoft Macintosh PowerPoint</Application>
  <PresentationFormat>On-screen Show (4:3)</PresentationFormat>
  <Paragraphs>59</Paragraphs>
  <Slides>13</Slides>
  <Notes>1</Notes>
  <HiddenSlides>0</HiddenSlides>
  <MMClips>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Immunology, Cell and Drug Delivery</vt:lpstr>
      <vt:lpstr>Introduction to Immunology</vt:lpstr>
      <vt:lpstr>Pathogens and Antigens</vt:lpstr>
      <vt:lpstr>Innate Immune Responses</vt:lpstr>
      <vt:lpstr>Adaptive Immunity</vt:lpstr>
      <vt:lpstr>Adaptive Immunity, Continued</vt:lpstr>
      <vt:lpstr>PowerPoint Presentation</vt:lpstr>
      <vt:lpstr>Allergies</vt:lpstr>
      <vt:lpstr>Mono</vt:lpstr>
      <vt:lpstr>Autoimmune diseases</vt:lpstr>
      <vt:lpstr>Examples of vascularizing tissues</vt:lpstr>
      <vt:lpstr>Pancreas Function</vt:lpstr>
      <vt:lpstr>Hydrogel culture of islet cells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Studies, Approaches to TE</dc:title>
  <dc:creator>Shelly Peyton</dc:creator>
  <cp:lastModifiedBy>Shelly Peyton</cp:lastModifiedBy>
  <cp:revision>12</cp:revision>
  <dcterms:created xsi:type="dcterms:W3CDTF">2012-04-09T15:16:29Z</dcterms:created>
  <dcterms:modified xsi:type="dcterms:W3CDTF">2013-03-19T19:26:30Z</dcterms:modified>
</cp:coreProperties>
</file>