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5"/>
  </p:notesMasterIdLst>
  <p:handoutMasterIdLst>
    <p:handoutMasterId r:id="rId36"/>
  </p:handoutMasterIdLst>
  <p:sldIdLst>
    <p:sldId id="256" r:id="rId2"/>
    <p:sldId id="355" r:id="rId3"/>
    <p:sldId id="327" r:id="rId4"/>
    <p:sldId id="307" r:id="rId5"/>
    <p:sldId id="335" r:id="rId6"/>
    <p:sldId id="357" r:id="rId7"/>
    <p:sldId id="332" r:id="rId8"/>
    <p:sldId id="333" r:id="rId9"/>
    <p:sldId id="322" r:id="rId10"/>
    <p:sldId id="356" r:id="rId11"/>
    <p:sldId id="350" r:id="rId12"/>
    <p:sldId id="317" r:id="rId13"/>
    <p:sldId id="318" r:id="rId14"/>
    <p:sldId id="319" r:id="rId15"/>
    <p:sldId id="345" r:id="rId16"/>
    <p:sldId id="346" r:id="rId17"/>
    <p:sldId id="347" r:id="rId18"/>
    <p:sldId id="348" r:id="rId19"/>
    <p:sldId id="349" r:id="rId20"/>
    <p:sldId id="334" r:id="rId21"/>
    <p:sldId id="312" r:id="rId22"/>
    <p:sldId id="325" r:id="rId23"/>
    <p:sldId id="314" r:id="rId24"/>
    <p:sldId id="363" r:id="rId25"/>
    <p:sldId id="362" r:id="rId26"/>
    <p:sldId id="365" r:id="rId27"/>
    <p:sldId id="343" r:id="rId28"/>
    <p:sldId id="308" r:id="rId29"/>
    <p:sldId id="353" r:id="rId30"/>
    <p:sldId id="331" r:id="rId31"/>
    <p:sldId id="354" r:id="rId32"/>
    <p:sldId id="324" r:id="rId33"/>
    <p:sldId id="300" r:id="rId34"/>
  </p:sldIdLst>
  <p:sldSz cx="9144000" cy="6858000" type="screen4x3"/>
  <p:notesSz cx="6858000" cy="9296400"/>
  <p:defaultTextStyle>
    <a:defPPr>
      <a:defRPr lang="en-US"/>
    </a:defPPr>
    <a:lvl1pPr algn="l" rtl="0" eaLnBrk="0" fontAlgn="base" hangingPunct="0">
      <a:spcBef>
        <a:spcPct val="0"/>
      </a:spcBef>
      <a:spcAft>
        <a:spcPct val="0"/>
      </a:spcAft>
      <a:defRPr b="1"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b="1"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D2823"/>
    <a:srgbClr val="F8F8F8"/>
    <a:srgbClr val="FF9999"/>
    <a:srgbClr val="FFAB85"/>
    <a:srgbClr val="FF6600"/>
    <a:srgbClr val="003300"/>
    <a:srgbClr val="EAEAEA"/>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6673" autoAdjust="0"/>
  </p:normalViewPr>
  <p:slideViewPr>
    <p:cSldViewPr>
      <p:cViewPr>
        <p:scale>
          <a:sx n="50" d="100"/>
          <a:sy n="50" d="100"/>
        </p:scale>
        <p:origin x="-1480" y="-432"/>
      </p:cViewPr>
      <p:guideLst>
        <p:guide orient="horz" pos="2160"/>
        <p:guide pos="2880"/>
      </p:guideLst>
    </p:cSldViewPr>
  </p:slideViewPr>
  <p:outlineViewPr>
    <p:cViewPr>
      <p:scale>
        <a:sx n="33" d="100"/>
        <a:sy n="33" d="100"/>
      </p:scale>
      <p:origin x="0" y="144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9" d="100"/>
          <a:sy n="39" d="100"/>
        </p:scale>
        <p:origin x="-2238"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1569633341287"/>
          <c:y val="0.0"/>
          <c:w val="0.560854609082955"/>
          <c:h val="0.840902595508895"/>
        </c:manualLayout>
      </c:layout>
      <c:scatterChart>
        <c:scatterStyle val="lineMarker"/>
        <c:varyColors val="0"/>
        <c:ser>
          <c:idx val="0"/>
          <c:order val="0"/>
          <c:spPr>
            <a:ln w="28575">
              <a:solidFill>
                <a:sysClr val="windowText" lastClr="000000"/>
              </a:solidFill>
            </a:ln>
          </c:spPr>
          <c:marker>
            <c:symbol val="none"/>
          </c:marker>
          <c:xVal>
            <c:numRef>
              <c:f>Sheet1!$A$1:$A$11</c:f>
              <c:numCache>
                <c:formatCode>General</c:formatCode>
                <c:ptCount val="11"/>
                <c:pt idx="0">
                  <c:v>1.0</c:v>
                </c:pt>
                <c:pt idx="1">
                  <c:v>10.0</c:v>
                </c:pt>
                <c:pt idx="2">
                  <c:v>20.0</c:v>
                </c:pt>
                <c:pt idx="3">
                  <c:v>30.0</c:v>
                </c:pt>
                <c:pt idx="4">
                  <c:v>40.0</c:v>
                </c:pt>
                <c:pt idx="5">
                  <c:v>50.0</c:v>
                </c:pt>
                <c:pt idx="6">
                  <c:v>60.0</c:v>
                </c:pt>
                <c:pt idx="7">
                  <c:v>70.0</c:v>
                </c:pt>
                <c:pt idx="8">
                  <c:v>80.0</c:v>
                </c:pt>
                <c:pt idx="9">
                  <c:v>90.0</c:v>
                </c:pt>
                <c:pt idx="10">
                  <c:v>100.0</c:v>
                </c:pt>
              </c:numCache>
            </c:numRef>
          </c:xVal>
          <c:yVal>
            <c:numRef>
              <c:f>Sheet1!$C$1:$C$11</c:f>
              <c:numCache>
                <c:formatCode>General</c:formatCode>
                <c:ptCount val="11"/>
                <c:pt idx="0">
                  <c:v>0.0</c:v>
                </c:pt>
                <c:pt idx="1">
                  <c:v>2.302585092994045</c:v>
                </c:pt>
                <c:pt idx="2">
                  <c:v>2.995732273553991</c:v>
                </c:pt>
                <c:pt idx="3">
                  <c:v>3.401197381662156</c:v>
                </c:pt>
                <c:pt idx="4">
                  <c:v>3.688879454113937</c:v>
                </c:pt>
                <c:pt idx="5">
                  <c:v>3.912023005428145</c:v>
                </c:pt>
                <c:pt idx="6">
                  <c:v>4.0943445622221</c:v>
                </c:pt>
                <c:pt idx="7">
                  <c:v>4.248495242049358</c:v>
                </c:pt>
                <c:pt idx="8">
                  <c:v>4.382026634673881</c:v>
                </c:pt>
                <c:pt idx="9">
                  <c:v>4.499809670330265</c:v>
                </c:pt>
                <c:pt idx="10">
                  <c:v>4.605170185988092</c:v>
                </c:pt>
              </c:numCache>
            </c:numRef>
          </c:yVal>
          <c:smooth val="1"/>
        </c:ser>
        <c:dLbls>
          <c:showLegendKey val="0"/>
          <c:showVal val="0"/>
          <c:showCatName val="0"/>
          <c:showSerName val="0"/>
          <c:showPercent val="0"/>
          <c:showBubbleSize val="0"/>
        </c:dLbls>
        <c:axId val="-2130906488"/>
        <c:axId val="-2130900808"/>
      </c:scatterChart>
      <c:valAx>
        <c:axId val="-2130906488"/>
        <c:scaling>
          <c:orientation val="minMax"/>
          <c:max val="100.0"/>
          <c:min val="0.0"/>
        </c:scaling>
        <c:delete val="0"/>
        <c:axPos val="b"/>
        <c:title>
          <c:tx>
            <c:rich>
              <a:bodyPr/>
              <a:lstStyle/>
              <a:p>
                <a:pPr>
                  <a:defRPr/>
                </a:pPr>
                <a:r>
                  <a:rPr lang="en-US" dirty="0" smtClean="0"/>
                  <a:t>%</a:t>
                </a:r>
                <a:r>
                  <a:rPr lang="en-US" dirty="0" err="1" smtClean="0"/>
                  <a:t>Conv</a:t>
                </a:r>
                <a:endParaRPr lang="en-US" dirty="0"/>
              </a:p>
            </c:rich>
          </c:tx>
          <c:layout/>
          <c:overlay val="0"/>
        </c:title>
        <c:numFmt formatCode="General" sourceLinked="1"/>
        <c:majorTickMark val="out"/>
        <c:minorTickMark val="none"/>
        <c:tickLblPos val="nextTo"/>
        <c:crossAx val="-2130900808"/>
        <c:crosses val="autoZero"/>
        <c:crossBetween val="midCat"/>
        <c:majorUnit val="100.0"/>
      </c:valAx>
      <c:valAx>
        <c:axId val="-2130900808"/>
        <c:scaling>
          <c:orientation val="minMax"/>
        </c:scaling>
        <c:delete val="1"/>
        <c:axPos val="l"/>
        <c:title>
          <c:tx>
            <c:rich>
              <a:bodyPr rot="-5400000" vert="horz"/>
              <a:lstStyle/>
              <a:p>
                <a:pPr>
                  <a:defRPr/>
                </a:pPr>
                <a:r>
                  <a:rPr lang="en-US"/>
                  <a:t>MW</a:t>
                </a:r>
              </a:p>
            </c:rich>
          </c:tx>
          <c:layout>
            <c:manualLayout>
              <c:xMode val="edge"/>
              <c:yMode val="edge"/>
              <c:x val="0.0446969696969697"/>
              <c:y val="0.15527934008249"/>
            </c:manualLayout>
          </c:layout>
          <c:overlay val="0"/>
        </c:title>
        <c:numFmt formatCode="General" sourceLinked="1"/>
        <c:majorTickMark val="out"/>
        <c:minorTickMark val="none"/>
        <c:tickLblPos val="nextTo"/>
        <c:crossAx val="-2130906488"/>
        <c:crosses val="autoZero"/>
        <c:crossBetween val="midCat"/>
      </c:valAx>
      <c:spPr>
        <a:ln>
          <a:solidFill>
            <a:schemeClr val="tx1"/>
          </a:solidFill>
        </a:ln>
      </c:spPr>
    </c:plotArea>
    <c:plotVisOnly val="1"/>
    <c:dispBlanksAs val="gap"/>
    <c:showDLblsOverMax val="0"/>
  </c:chart>
  <c:spPr>
    <a:ln>
      <a:noFill/>
    </a:ln>
  </c:spPr>
  <c:txPr>
    <a:bodyPr/>
    <a:lstStyle/>
    <a:p>
      <a:pPr>
        <a:defRPr sz="2000">
          <a:latin typeface="Times New Roman" pitchFamily="18" charset="0"/>
          <a:cs typeface="Times New Roman"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6179696287964"/>
          <c:y val="0.0539122193059201"/>
          <c:w val="0.698820303712036"/>
          <c:h val="0.840902595508895"/>
        </c:manualLayout>
      </c:layout>
      <c:scatterChart>
        <c:scatterStyle val="lineMarker"/>
        <c:varyColors val="0"/>
        <c:ser>
          <c:idx val="0"/>
          <c:order val="0"/>
          <c:spPr>
            <a:ln w="28575">
              <a:solidFill>
                <a:sysClr val="windowText" lastClr="000000"/>
              </a:solidFill>
            </a:ln>
          </c:spPr>
          <c:marker>
            <c:symbol val="none"/>
          </c:marker>
          <c:xVal>
            <c:numRef>
              <c:f>Sheet1!$A$1:$A$15</c:f>
              <c:numCache>
                <c:formatCode>General</c:formatCode>
                <c:ptCount val="15"/>
                <c:pt idx="0">
                  <c:v>1.0</c:v>
                </c:pt>
                <c:pt idx="1">
                  <c:v>10.0</c:v>
                </c:pt>
                <c:pt idx="2">
                  <c:v>20.0</c:v>
                </c:pt>
                <c:pt idx="3">
                  <c:v>30.0</c:v>
                </c:pt>
                <c:pt idx="4">
                  <c:v>40.0</c:v>
                </c:pt>
                <c:pt idx="5">
                  <c:v>50.0</c:v>
                </c:pt>
                <c:pt idx="6">
                  <c:v>60.0</c:v>
                </c:pt>
                <c:pt idx="7">
                  <c:v>70.0</c:v>
                </c:pt>
                <c:pt idx="8">
                  <c:v>80.0</c:v>
                </c:pt>
                <c:pt idx="9">
                  <c:v>90.0</c:v>
                </c:pt>
                <c:pt idx="10">
                  <c:v>100.0</c:v>
                </c:pt>
              </c:numCache>
            </c:numRef>
          </c:xVal>
          <c:yVal>
            <c:numRef>
              <c:f>Sheet1!$A$1:$A$15</c:f>
              <c:numCache>
                <c:formatCode>General</c:formatCode>
                <c:ptCount val="15"/>
                <c:pt idx="0">
                  <c:v>1.0</c:v>
                </c:pt>
                <c:pt idx="1">
                  <c:v>10.0</c:v>
                </c:pt>
                <c:pt idx="2">
                  <c:v>20.0</c:v>
                </c:pt>
                <c:pt idx="3">
                  <c:v>30.0</c:v>
                </c:pt>
                <c:pt idx="4">
                  <c:v>40.0</c:v>
                </c:pt>
                <c:pt idx="5">
                  <c:v>50.0</c:v>
                </c:pt>
                <c:pt idx="6">
                  <c:v>60.0</c:v>
                </c:pt>
                <c:pt idx="7">
                  <c:v>70.0</c:v>
                </c:pt>
                <c:pt idx="8">
                  <c:v>80.0</c:v>
                </c:pt>
                <c:pt idx="9">
                  <c:v>90.0</c:v>
                </c:pt>
                <c:pt idx="10">
                  <c:v>100.0</c:v>
                </c:pt>
              </c:numCache>
            </c:numRef>
          </c:yVal>
          <c:smooth val="1"/>
        </c:ser>
        <c:dLbls>
          <c:showLegendKey val="0"/>
          <c:showVal val="0"/>
          <c:showCatName val="0"/>
          <c:showSerName val="0"/>
          <c:showPercent val="0"/>
          <c:showBubbleSize val="0"/>
        </c:dLbls>
        <c:axId val="-2130834600"/>
        <c:axId val="-2130828936"/>
      </c:scatterChart>
      <c:valAx>
        <c:axId val="-2130834600"/>
        <c:scaling>
          <c:orientation val="minMax"/>
          <c:max val="100.0"/>
          <c:min val="0.0"/>
        </c:scaling>
        <c:delete val="0"/>
        <c:axPos val="b"/>
        <c:title>
          <c:tx>
            <c:rich>
              <a:bodyPr/>
              <a:lstStyle/>
              <a:p>
                <a:pPr>
                  <a:defRPr/>
                </a:pPr>
                <a:r>
                  <a:rPr lang="en-US" dirty="0"/>
                  <a:t>% </a:t>
                </a:r>
                <a:r>
                  <a:rPr lang="en-US" dirty="0" err="1" smtClean="0"/>
                  <a:t>Conv</a:t>
                </a:r>
                <a:endParaRPr lang="en-US" dirty="0"/>
              </a:p>
            </c:rich>
          </c:tx>
          <c:layout/>
          <c:overlay val="0"/>
        </c:title>
        <c:numFmt formatCode="General" sourceLinked="1"/>
        <c:majorTickMark val="out"/>
        <c:minorTickMark val="none"/>
        <c:tickLblPos val="nextTo"/>
        <c:crossAx val="-2130828936"/>
        <c:crosses val="autoZero"/>
        <c:crossBetween val="midCat"/>
        <c:majorUnit val="100.0"/>
      </c:valAx>
      <c:valAx>
        <c:axId val="-2130828936"/>
        <c:scaling>
          <c:orientation val="minMax"/>
          <c:max val="100.0"/>
          <c:min val="0.0"/>
        </c:scaling>
        <c:delete val="1"/>
        <c:axPos val="l"/>
        <c:title>
          <c:tx>
            <c:rich>
              <a:bodyPr rot="-5400000" vert="horz"/>
              <a:lstStyle/>
              <a:p>
                <a:pPr>
                  <a:defRPr/>
                </a:pPr>
                <a:r>
                  <a:rPr lang="en-US"/>
                  <a:t>MW</a:t>
                </a:r>
              </a:p>
            </c:rich>
          </c:tx>
          <c:layout>
            <c:manualLayout>
              <c:xMode val="edge"/>
              <c:yMode val="edge"/>
              <c:x val="0.0"/>
              <c:y val="0.203190226221722"/>
            </c:manualLayout>
          </c:layout>
          <c:overlay val="0"/>
        </c:title>
        <c:numFmt formatCode="General" sourceLinked="1"/>
        <c:majorTickMark val="out"/>
        <c:minorTickMark val="none"/>
        <c:tickLblPos val="nextTo"/>
        <c:crossAx val="-2130834600"/>
        <c:crosses val="autoZero"/>
        <c:crossBetween val="midCat"/>
      </c:valAx>
      <c:spPr>
        <a:ln>
          <a:solidFill>
            <a:schemeClr val="tx1"/>
          </a:solidFill>
        </a:ln>
      </c:spPr>
    </c:plotArea>
    <c:plotVisOnly val="1"/>
    <c:dispBlanksAs val="gap"/>
    <c:showDLblsOverMax val="0"/>
  </c:chart>
  <c:spPr>
    <a:ln>
      <a:noFill/>
    </a:ln>
  </c:spPr>
  <c:txPr>
    <a:bodyPr/>
    <a:lstStyle/>
    <a:p>
      <a:pPr>
        <a:defRPr sz="2000">
          <a:latin typeface="Times New Roman" pitchFamily="18" charset="0"/>
          <a:cs typeface="Times New Roman"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4498687664042"/>
          <c:y val="0.0539122193059201"/>
          <c:w val="0.589352699155849"/>
          <c:h val="0.653958005249344"/>
        </c:manualLayout>
      </c:layout>
      <c:scatterChart>
        <c:scatterStyle val="lineMarker"/>
        <c:varyColors val="0"/>
        <c:ser>
          <c:idx val="0"/>
          <c:order val="0"/>
          <c:spPr>
            <a:ln w="28575">
              <a:solidFill>
                <a:sysClr val="windowText" lastClr="000000"/>
              </a:solidFill>
            </a:ln>
          </c:spPr>
          <c:marker>
            <c:symbol val="none"/>
          </c:marker>
          <c:xVal>
            <c:numRef>
              <c:f>Sheet1!$A$1:$A$11</c:f>
              <c:numCache>
                <c:formatCode>General</c:formatCode>
                <c:ptCount val="11"/>
                <c:pt idx="0">
                  <c:v>1.0</c:v>
                </c:pt>
                <c:pt idx="1">
                  <c:v>10.0</c:v>
                </c:pt>
                <c:pt idx="2">
                  <c:v>20.0</c:v>
                </c:pt>
                <c:pt idx="3">
                  <c:v>30.0</c:v>
                </c:pt>
                <c:pt idx="4">
                  <c:v>40.0</c:v>
                </c:pt>
                <c:pt idx="5">
                  <c:v>50.0</c:v>
                </c:pt>
                <c:pt idx="6">
                  <c:v>60.0</c:v>
                </c:pt>
                <c:pt idx="7">
                  <c:v>70.0</c:v>
                </c:pt>
                <c:pt idx="8">
                  <c:v>80.0</c:v>
                </c:pt>
                <c:pt idx="9">
                  <c:v>90.0</c:v>
                </c:pt>
                <c:pt idx="10">
                  <c:v>100.0</c:v>
                </c:pt>
              </c:numCache>
            </c:numRef>
          </c:xVal>
          <c:yVal>
            <c:numRef>
              <c:f>Sheet1!$B$1:$B$11</c:f>
              <c:numCache>
                <c:formatCode>General</c:formatCode>
                <c:ptCount val="11"/>
                <c:pt idx="0">
                  <c:v>2.718281828459045</c:v>
                </c:pt>
                <c:pt idx="1">
                  <c:v>3.0</c:v>
                </c:pt>
                <c:pt idx="2">
                  <c:v>3.25</c:v>
                </c:pt>
                <c:pt idx="3">
                  <c:v>3.5</c:v>
                </c:pt>
                <c:pt idx="4">
                  <c:v>3.75</c:v>
                </c:pt>
                <c:pt idx="5">
                  <c:v>4.0</c:v>
                </c:pt>
                <c:pt idx="6">
                  <c:v>4.25</c:v>
                </c:pt>
                <c:pt idx="7">
                  <c:v>4.5</c:v>
                </c:pt>
                <c:pt idx="8">
                  <c:v>10.0</c:v>
                </c:pt>
                <c:pt idx="9">
                  <c:v>50.0</c:v>
                </c:pt>
                <c:pt idx="10" formatCode="0.00E+00">
                  <c:v>100.0</c:v>
                </c:pt>
              </c:numCache>
            </c:numRef>
          </c:yVal>
          <c:smooth val="1"/>
        </c:ser>
        <c:dLbls>
          <c:showLegendKey val="0"/>
          <c:showVal val="0"/>
          <c:showCatName val="0"/>
          <c:showSerName val="0"/>
          <c:showPercent val="0"/>
          <c:showBubbleSize val="0"/>
        </c:dLbls>
        <c:axId val="-2130794632"/>
        <c:axId val="-2130789016"/>
      </c:scatterChart>
      <c:valAx>
        <c:axId val="-2130794632"/>
        <c:scaling>
          <c:orientation val="minMax"/>
          <c:max val="100.0"/>
          <c:min val="0.0"/>
        </c:scaling>
        <c:delete val="0"/>
        <c:axPos val="b"/>
        <c:title>
          <c:tx>
            <c:rich>
              <a:bodyPr/>
              <a:lstStyle/>
              <a:p>
                <a:pPr>
                  <a:defRPr/>
                </a:pPr>
                <a:r>
                  <a:rPr lang="en-US" dirty="0" smtClean="0"/>
                  <a:t>%</a:t>
                </a:r>
                <a:r>
                  <a:rPr lang="en-US" dirty="0" err="1" smtClean="0"/>
                  <a:t>Conv</a:t>
                </a:r>
                <a:endParaRPr lang="en-US" dirty="0"/>
              </a:p>
            </c:rich>
          </c:tx>
          <c:layout/>
          <c:overlay val="0"/>
        </c:title>
        <c:numFmt formatCode="General" sourceLinked="1"/>
        <c:majorTickMark val="out"/>
        <c:minorTickMark val="none"/>
        <c:tickLblPos val="nextTo"/>
        <c:crossAx val="-2130789016"/>
        <c:crosses val="autoZero"/>
        <c:crossBetween val="midCat"/>
        <c:majorUnit val="100.0"/>
      </c:valAx>
      <c:valAx>
        <c:axId val="-2130789016"/>
        <c:scaling>
          <c:orientation val="minMax"/>
          <c:max val="100.0"/>
          <c:min val="0.0"/>
        </c:scaling>
        <c:delete val="1"/>
        <c:axPos val="l"/>
        <c:title>
          <c:tx>
            <c:rich>
              <a:bodyPr rot="-5400000" vert="horz"/>
              <a:lstStyle/>
              <a:p>
                <a:pPr>
                  <a:defRPr/>
                </a:pPr>
                <a:r>
                  <a:rPr lang="en-US" dirty="0" smtClean="0"/>
                  <a:t>MW</a:t>
                </a:r>
                <a:endParaRPr lang="en-US" dirty="0"/>
              </a:p>
            </c:rich>
          </c:tx>
          <c:layout>
            <c:manualLayout>
              <c:xMode val="edge"/>
              <c:yMode val="edge"/>
              <c:x val="0.0194444444444444"/>
              <c:y val="0.262939632545932"/>
            </c:manualLayout>
          </c:layout>
          <c:overlay val="0"/>
        </c:title>
        <c:numFmt formatCode="General" sourceLinked="1"/>
        <c:majorTickMark val="out"/>
        <c:minorTickMark val="none"/>
        <c:tickLblPos val="nextTo"/>
        <c:crossAx val="-2130794632"/>
        <c:crosses val="autoZero"/>
        <c:crossBetween val="midCat"/>
      </c:valAx>
      <c:spPr>
        <a:ln>
          <a:solidFill>
            <a:schemeClr val="tx1"/>
          </a:solidFill>
        </a:ln>
      </c:spPr>
    </c:plotArea>
    <c:plotVisOnly val="1"/>
    <c:dispBlanksAs val="gap"/>
    <c:showDLblsOverMax val="0"/>
  </c:chart>
  <c:spPr>
    <a:ln>
      <a:noFill/>
    </a:ln>
  </c:spPr>
  <c:txPr>
    <a:bodyPr/>
    <a:lstStyle/>
    <a:p>
      <a:pPr>
        <a:defRPr sz="2000">
          <a:latin typeface="Times New Roman" pitchFamily="18" charset="0"/>
          <a:cs typeface="Times New Roman" pitchFamily="18"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8567991F-4279-4CAB-ADC1-E6987EFF9CDF}" type="datetimeFigureOut">
              <a:rPr lang="en-US"/>
              <a:pPr>
                <a:defRPr/>
              </a:pPr>
              <a:t>11/22/13</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E6B93282-BE46-4BF8-98E3-AE55202CAB36}" type="slidenum">
              <a:rPr lang="en-US"/>
              <a:pPr>
                <a:defRPr/>
              </a:pPr>
              <a:t>‹#›</a:t>
            </a:fld>
            <a:endParaRPr lang="en-US"/>
          </a:p>
        </p:txBody>
      </p:sp>
    </p:spTree>
    <p:extLst>
      <p:ext uri="{BB962C8B-B14F-4D97-AF65-F5344CB8AC3E}">
        <p14:creationId xmlns:p14="http://schemas.microsoft.com/office/powerpoint/2010/main" val="56135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defRPr>
            </a:lvl1pPr>
          </a:lstStyle>
          <a:p>
            <a:pPr>
              <a:defRPr/>
            </a:pPr>
            <a:endParaRPr lang="en-US"/>
          </a:p>
        </p:txBody>
      </p:sp>
      <p:sp>
        <p:nvSpPr>
          <p:cNvPr id="6147"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defRPr>
            </a:lvl1pPr>
          </a:lstStyle>
          <a:p>
            <a:pPr>
              <a:defRPr/>
            </a:pPr>
            <a:endParaRPr lang="en-US"/>
          </a:p>
        </p:txBody>
      </p:sp>
      <p:sp>
        <p:nvSpPr>
          <p:cNvPr id="6151"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ＭＳ Ｐゴシック" charset="-128"/>
              </a:defRPr>
            </a:lvl1pPr>
          </a:lstStyle>
          <a:p>
            <a:pPr>
              <a:defRPr/>
            </a:pPr>
            <a:fld id="{BAFA9349-F7F4-48C6-A400-3AB7C934A737}" type="slidenum">
              <a:rPr lang="en-US"/>
              <a:pPr>
                <a:defRPr/>
              </a:pPr>
              <a:t>‹#›</a:t>
            </a:fld>
            <a:endParaRPr lang="en-US"/>
          </a:p>
        </p:txBody>
      </p:sp>
    </p:spTree>
    <p:extLst>
      <p:ext uri="{BB962C8B-B14F-4D97-AF65-F5344CB8AC3E}">
        <p14:creationId xmlns:p14="http://schemas.microsoft.com/office/powerpoint/2010/main" val="93734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en.wikipedia.org/wiki/Polymer"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ＭＳ Ｐゴシック" pitchFamily="34" charset="-128"/>
              </a:defRPr>
            </a:lvl1pPr>
            <a:lvl2pPr marL="742950" indent="-285750">
              <a:defRPr b="1">
                <a:solidFill>
                  <a:schemeClr val="tx1"/>
                </a:solidFill>
                <a:latin typeface="Arial" pitchFamily="34" charset="0"/>
                <a:ea typeface="ＭＳ Ｐゴシック" pitchFamily="34" charset="-128"/>
              </a:defRPr>
            </a:lvl2pPr>
            <a:lvl3pPr marL="1143000" indent="-228600">
              <a:defRPr b="1">
                <a:solidFill>
                  <a:schemeClr val="tx1"/>
                </a:solidFill>
                <a:latin typeface="Arial" pitchFamily="34" charset="0"/>
                <a:ea typeface="ＭＳ Ｐゴシック" pitchFamily="34" charset="-128"/>
              </a:defRPr>
            </a:lvl3pPr>
            <a:lvl4pPr marL="1600200" indent="-228600">
              <a:defRPr b="1">
                <a:solidFill>
                  <a:schemeClr val="tx1"/>
                </a:solidFill>
                <a:latin typeface="Arial" pitchFamily="34" charset="0"/>
                <a:ea typeface="ＭＳ Ｐゴシック" pitchFamily="34" charset="-128"/>
              </a:defRPr>
            </a:lvl4pPr>
            <a:lvl5pPr marL="2057400" indent="-22860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fld id="{75FA6350-3C3F-4232-8DFC-707847F00CB2}" type="slidenum">
              <a:rPr lang="en-US" b="0" smtClean="0"/>
              <a:pPr/>
              <a:t>1</a:t>
            </a:fld>
            <a:endParaRPr lang="en-US" b="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Chain growth provides much more control, where step growth</a:t>
            </a:r>
            <a:r>
              <a:rPr lang="en-US" baseline="0" dirty="0" smtClean="0"/>
              <a:t> has a lot more sporadic interactions.</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10</a:t>
            </a:fld>
            <a:endParaRPr lang="en-US"/>
          </a:p>
        </p:txBody>
      </p:sp>
    </p:spTree>
    <p:extLst>
      <p:ext uri="{BB962C8B-B14F-4D97-AF65-F5344CB8AC3E}">
        <p14:creationId xmlns:p14="http://schemas.microsoft.com/office/powerpoint/2010/main" val="129209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Arial" charset="0"/>
                <a:ea typeface="ＭＳ Ｐゴシック" charset="-128"/>
                <a:cs typeface="+mn-cs"/>
              </a:rPr>
              <a:t>Photopolymerization</a:t>
            </a:r>
            <a:r>
              <a:rPr lang="en-US" sz="1200" b="0" i="0" kern="1200" dirty="0" smtClean="0">
                <a:solidFill>
                  <a:schemeClr val="tx1"/>
                </a:solidFill>
                <a:effectLst/>
                <a:latin typeface="Arial" charset="0"/>
                <a:ea typeface="ＭＳ Ｐゴシック" charset="-128"/>
                <a:cs typeface="+mn-cs"/>
              </a:rPr>
              <a:t> is used to convert a liquid monomer or </a:t>
            </a:r>
            <a:r>
              <a:rPr lang="en-US" sz="1200" b="0" i="0" kern="1200" dirty="0" err="1" smtClean="0">
                <a:solidFill>
                  <a:schemeClr val="tx1"/>
                </a:solidFill>
                <a:effectLst/>
                <a:latin typeface="Arial" charset="0"/>
                <a:ea typeface="ＭＳ Ｐゴシック" charset="-128"/>
                <a:cs typeface="+mn-cs"/>
              </a:rPr>
              <a:t>macromer</a:t>
            </a:r>
            <a:r>
              <a:rPr lang="en-US" sz="1200" b="0" i="0" kern="1200" dirty="0" smtClean="0">
                <a:solidFill>
                  <a:schemeClr val="tx1"/>
                </a:solidFill>
                <a:effectLst/>
                <a:latin typeface="Arial" charset="0"/>
                <a:ea typeface="ＭＳ Ｐゴシック" charset="-128"/>
                <a:cs typeface="+mn-cs"/>
              </a:rPr>
              <a:t> to a hydrogel by free radical polymerization in a fast and controllable manner under ambient or physiological conditions.</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11</a:t>
            </a:fld>
            <a:endParaRPr lang="en-US"/>
          </a:p>
        </p:txBody>
      </p:sp>
    </p:spTree>
    <p:extLst>
      <p:ext uri="{BB962C8B-B14F-4D97-AF65-F5344CB8AC3E}">
        <p14:creationId xmlns:p14="http://schemas.microsoft.com/office/powerpoint/2010/main" val="336808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 carbon-carbon backbone makes cleavable groups only in the backbone so this gives non-uniform degradation</a:t>
            </a:r>
          </a:p>
          <a:p>
            <a:endParaRPr lang="en-US" dirty="0" smtClean="0"/>
          </a:p>
          <a:p>
            <a:r>
              <a:rPr lang="en-US" sz="1200" b="0" i="0" kern="1200" dirty="0" smtClean="0">
                <a:solidFill>
                  <a:schemeClr val="tx1"/>
                </a:solidFill>
                <a:effectLst/>
                <a:latin typeface="Arial" charset="0"/>
                <a:ea typeface="ＭＳ Ｐゴシック" charset="-128"/>
                <a:cs typeface="+mn-cs"/>
              </a:rPr>
              <a:t>A major drawback of free-radical cross-linking is that it can significantly reduce encapsulated cell viability and is unwieldy for in vivo delivery of hydrogels cross-linked in situ.</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Crosslinking</a:t>
            </a:r>
            <a:r>
              <a:rPr lang="en-US" baseline="0" dirty="0" smtClean="0"/>
              <a:t> nature </a:t>
            </a:r>
            <a:r>
              <a:rPr lang="en-US" baseline="0" dirty="0" err="1" smtClean="0"/>
              <a:t>rendures</a:t>
            </a:r>
            <a:r>
              <a:rPr lang="en-US" baseline="0" dirty="0" smtClean="0"/>
              <a:t> </a:t>
            </a:r>
            <a:r>
              <a:rPr lang="en-US" dirty="0" smtClean="0"/>
              <a:t>classical theories insufﬁcient for hydrogel characterization. </a:t>
            </a:r>
            <a:r>
              <a:rPr lang="en-US" dirty="0" err="1" smtClean="0"/>
              <a:t>Mn</a:t>
            </a:r>
            <a:r>
              <a:rPr lang="en-US" dirty="0" smtClean="0"/>
              <a:t> is generally unknown for these in-situ-formed gels and only measurable following degradation.</a:t>
            </a:r>
            <a:r>
              <a:rPr lang="en-US" baseline="0" dirty="0" smtClean="0"/>
              <a:t> C</a:t>
            </a:r>
            <a:r>
              <a:rPr lang="en-US" dirty="0" smtClean="0"/>
              <a:t>rosslinks are not point junctions, dramatically inﬂuencing the calculation of the average molecular weight between crosslinks ( </a:t>
            </a:r>
            <a:r>
              <a:rPr lang="en-US" dirty="0" err="1" smtClean="0"/>
              <a:t>Mc</a:t>
            </a:r>
            <a:r>
              <a:rPr lang="en-US" dirty="0" smtClean="0"/>
              <a:t> ). Further, network imperfections, such as cycles and dangling chain ends, are highly prevalent, form to vastly different extents depending on the reaction conditions, and make calculation of related network properties difﬁcult and often inconsistent with experimental observations</a:t>
            </a:r>
          </a:p>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12</a:t>
            </a:fld>
            <a:endParaRPr lang="en-US"/>
          </a:p>
        </p:txBody>
      </p:sp>
    </p:spTree>
    <p:extLst>
      <p:ext uri="{BB962C8B-B14F-4D97-AF65-F5344CB8AC3E}">
        <p14:creationId xmlns:p14="http://schemas.microsoft.com/office/powerpoint/2010/main" val="276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13</a:t>
            </a:fld>
            <a:endParaRPr lang="en-US"/>
          </a:p>
        </p:txBody>
      </p:sp>
    </p:spTree>
    <p:extLst>
      <p:ext uri="{BB962C8B-B14F-4D97-AF65-F5344CB8AC3E}">
        <p14:creationId xmlns:p14="http://schemas.microsoft.com/office/powerpoint/2010/main" val="339675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Arial" charset="0"/>
                <a:ea typeface="ＭＳ Ｐゴシック" charset="-128"/>
                <a:cs typeface="+mn-cs"/>
              </a:rPr>
              <a:t>Enols</a:t>
            </a:r>
            <a:r>
              <a:rPr lang="en-US" sz="1200" b="0" i="0" kern="1200" dirty="0" smtClean="0">
                <a:solidFill>
                  <a:schemeClr val="tx1"/>
                </a:solidFill>
                <a:effectLst/>
                <a:latin typeface="Arial" charset="0"/>
                <a:ea typeface="ＭＳ Ｐゴシック" charset="-128"/>
                <a:cs typeface="+mn-cs"/>
              </a:rPr>
              <a:t> (also known as </a:t>
            </a:r>
            <a:r>
              <a:rPr lang="en-US" sz="1200" b="1" i="0" kern="1200" dirty="0" err="1" smtClean="0">
                <a:solidFill>
                  <a:schemeClr val="tx1"/>
                </a:solidFill>
                <a:effectLst/>
                <a:latin typeface="Arial" charset="0"/>
                <a:ea typeface="ＭＳ Ｐゴシック" charset="-128"/>
                <a:cs typeface="+mn-cs"/>
              </a:rPr>
              <a:t>alkenols</a:t>
            </a:r>
            <a:r>
              <a:rPr lang="en-US" sz="1200" b="0" i="0" kern="120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are alkenes</a:t>
            </a:r>
            <a:r>
              <a:rPr lang="en-US" sz="1200" b="0" i="0" kern="1200" baseline="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with </a:t>
            </a:r>
            <a:r>
              <a:rPr lang="en-US" sz="1200" b="0" i="0" kern="1200" dirty="0" smtClean="0">
                <a:solidFill>
                  <a:schemeClr val="tx1"/>
                </a:solidFill>
                <a:effectLst/>
                <a:latin typeface="Arial" charset="0"/>
                <a:ea typeface="ＭＳ Ｐゴシック" charset="-128"/>
                <a:cs typeface="+mn-cs"/>
              </a:rPr>
              <a:t>a </a:t>
            </a:r>
            <a:r>
              <a:rPr lang="en-US" sz="1200" b="0" i="0" u="none" strike="noStrike" kern="1200" dirty="0" smtClean="0">
                <a:solidFill>
                  <a:schemeClr val="tx1"/>
                </a:solidFill>
                <a:effectLst/>
                <a:latin typeface="Arial" charset="0"/>
                <a:ea typeface="ＭＳ Ｐゴシック" charset="-128"/>
                <a:cs typeface="+mn-cs"/>
              </a:rPr>
              <a:t>hydroxyl group</a:t>
            </a:r>
            <a:r>
              <a:rPr lang="en-US" sz="1200" b="0" i="0" kern="1200" dirty="0" smtClean="0">
                <a:solidFill>
                  <a:schemeClr val="tx1"/>
                </a:solidFill>
                <a:effectLst/>
                <a:latin typeface="Arial" charset="0"/>
                <a:ea typeface="ＭＳ Ｐゴシック" charset="-128"/>
                <a:cs typeface="+mn-cs"/>
              </a:rPr>
              <a:t> affixed to one of the carbon atoms composing the </a:t>
            </a:r>
            <a:r>
              <a:rPr lang="en-US" sz="1200" b="0" i="0" u="none" strike="noStrike" kern="1200" dirty="0" smtClean="0">
                <a:solidFill>
                  <a:schemeClr val="tx1"/>
                </a:solidFill>
                <a:effectLst/>
                <a:latin typeface="Arial" charset="0"/>
                <a:ea typeface="ＭＳ Ｐゴシック" charset="-128"/>
                <a:cs typeface="+mn-cs"/>
              </a:rPr>
              <a:t>double bond</a:t>
            </a:r>
            <a:r>
              <a:rPr lang="en-US" sz="1200" b="0" i="0" kern="1200" dirty="0" smtClean="0">
                <a:solidFill>
                  <a:schemeClr val="tx1"/>
                </a:solidFill>
                <a:effectLst/>
                <a:latin typeface="Arial" charset="0"/>
                <a:ea typeface="ＭＳ Ｐゴシック" charset="-128"/>
                <a:cs typeface="+mn-cs"/>
              </a:rPr>
              <a:t>.</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14</a:t>
            </a:fld>
            <a:endParaRPr lang="en-US"/>
          </a:p>
        </p:txBody>
      </p:sp>
    </p:spTree>
    <p:extLst>
      <p:ext uri="{BB962C8B-B14F-4D97-AF65-F5344CB8AC3E}">
        <p14:creationId xmlns:p14="http://schemas.microsoft.com/office/powerpoint/2010/main" val="359548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TEOA</a:t>
            </a:r>
            <a:r>
              <a:rPr lang="en-US" baseline="0" dirty="0" smtClean="0"/>
              <a:t> turns into a base that deprotonates the </a:t>
            </a:r>
            <a:r>
              <a:rPr lang="en-US" baseline="0" dirty="0" err="1" smtClean="0"/>
              <a:t>thiol</a:t>
            </a:r>
            <a:r>
              <a:rPr lang="en-US" baseline="0" dirty="0" smtClean="0"/>
              <a:t> quickly</a:t>
            </a:r>
          </a:p>
          <a:p>
            <a:r>
              <a:rPr lang="en-US" baseline="0" dirty="0" err="1" smtClean="0"/>
              <a:t>Thiol</a:t>
            </a:r>
            <a:r>
              <a:rPr lang="en-US" baseline="0" dirty="0" smtClean="0"/>
              <a:t> is more acidic than alcohol so it can be deprotonated</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15</a:t>
            </a:fld>
            <a:endParaRPr lang="en-US"/>
          </a:p>
        </p:txBody>
      </p:sp>
    </p:spTree>
    <p:extLst>
      <p:ext uri="{BB962C8B-B14F-4D97-AF65-F5344CB8AC3E}">
        <p14:creationId xmlns:p14="http://schemas.microsoft.com/office/powerpoint/2010/main" val="232496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negative charge attacks the most electron</a:t>
            </a:r>
            <a:r>
              <a:rPr lang="en-US" baseline="0" dirty="0" smtClean="0"/>
              <a:t> deficient site on the </a:t>
            </a:r>
            <a:r>
              <a:rPr lang="en-US" baseline="0" dirty="0" err="1" smtClean="0"/>
              <a:t>maleimide</a:t>
            </a:r>
            <a:r>
              <a:rPr lang="en-US" baseline="0" dirty="0" smtClean="0"/>
              <a:t> </a:t>
            </a:r>
          </a:p>
          <a:p>
            <a:r>
              <a:rPr lang="en-US" baseline="0" dirty="0" smtClean="0"/>
              <a:t>Charge rearrangement</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16</a:t>
            </a:fld>
            <a:endParaRPr lang="en-US"/>
          </a:p>
        </p:txBody>
      </p:sp>
    </p:spTree>
    <p:extLst>
      <p:ext uri="{BB962C8B-B14F-4D97-AF65-F5344CB8AC3E}">
        <p14:creationId xmlns:p14="http://schemas.microsoft.com/office/powerpoint/2010/main" val="420265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a:t>
            </a:r>
            <a:r>
              <a:rPr lang="en-US" baseline="0" dirty="0" smtClean="0"/>
              <a:t> rearrangement </a:t>
            </a:r>
          </a:p>
          <a:p>
            <a:r>
              <a:rPr lang="en-US" baseline="0" dirty="0" smtClean="0"/>
              <a:t>The negative charge removes the proton from TEOA</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17</a:t>
            </a:fld>
            <a:endParaRPr lang="en-US"/>
          </a:p>
        </p:txBody>
      </p:sp>
    </p:spTree>
    <p:extLst>
      <p:ext uri="{BB962C8B-B14F-4D97-AF65-F5344CB8AC3E}">
        <p14:creationId xmlns:p14="http://schemas.microsoft.com/office/powerpoint/2010/main" val="4202651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a:t>
            </a:r>
            <a:r>
              <a:rPr lang="en-US" baseline="0" dirty="0" smtClean="0"/>
              <a:t> rearrangement </a:t>
            </a:r>
          </a:p>
          <a:p>
            <a:r>
              <a:rPr lang="en-US" baseline="0" dirty="0" smtClean="0"/>
              <a:t>The negative charge removes the proton from TEOA</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18</a:t>
            </a:fld>
            <a:endParaRPr lang="en-US"/>
          </a:p>
        </p:txBody>
      </p:sp>
    </p:spTree>
    <p:extLst>
      <p:ext uri="{BB962C8B-B14F-4D97-AF65-F5344CB8AC3E}">
        <p14:creationId xmlns:p14="http://schemas.microsoft.com/office/powerpoint/2010/main" val="420265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ＭＳ Ｐゴシック" charset="-128"/>
                <a:cs typeface="+mn-cs"/>
              </a:rPr>
              <a:t>Michael-type addition cross-linking avoids the use of cytotoxic free-radicals and UV light, but instead require a </a:t>
            </a:r>
            <a:r>
              <a:rPr lang="en-US" sz="1200" b="0" i="0" kern="1200" dirty="0" err="1" smtClean="0">
                <a:solidFill>
                  <a:schemeClr val="tx1"/>
                </a:solidFill>
                <a:effectLst/>
                <a:latin typeface="Arial" charset="0"/>
                <a:ea typeface="ＭＳ Ｐゴシック" charset="-128"/>
                <a:cs typeface="+mn-cs"/>
              </a:rPr>
              <a:t>nucleophilic</a:t>
            </a:r>
            <a:r>
              <a:rPr lang="en-US" sz="1200" b="0" i="0" kern="1200" dirty="0" smtClean="0">
                <a:solidFill>
                  <a:schemeClr val="tx1"/>
                </a:solidFill>
                <a:effectLst/>
                <a:latin typeface="Arial" charset="0"/>
                <a:ea typeface="ＭＳ Ｐゴシック" charset="-128"/>
                <a:cs typeface="+mn-cs"/>
              </a:rPr>
              <a:t> buffering </a:t>
            </a:r>
            <a:r>
              <a:rPr lang="en-US" sz="1200" b="0" i="0" kern="1200" dirty="0" smtClean="0">
                <a:solidFill>
                  <a:schemeClr val="tx1"/>
                </a:solidFill>
                <a:effectLst/>
                <a:latin typeface="Arial" charset="0"/>
                <a:ea typeface="ＭＳ Ｐゴシック" charset="-128"/>
                <a:cs typeface="+mn-cs"/>
              </a:rPr>
              <a:t>reagent,</a:t>
            </a:r>
            <a:r>
              <a:rPr lang="en-US" sz="1200" b="0" i="0" kern="1200" dirty="0" smtClean="0">
                <a:solidFill>
                  <a:schemeClr val="tx1"/>
                </a:solidFill>
                <a:effectLst/>
                <a:latin typeface="Arial" charset="0"/>
                <a:ea typeface="ＭＳ Ｐゴシック" charset="-128"/>
                <a:cs typeface="+mn-cs"/>
              </a:rPr>
              <a:t> such as </a:t>
            </a:r>
            <a:r>
              <a:rPr lang="en-US" sz="1200" b="0" i="0" kern="1200" dirty="0" err="1" smtClean="0">
                <a:solidFill>
                  <a:schemeClr val="tx1"/>
                </a:solidFill>
                <a:effectLst/>
                <a:latin typeface="Arial" charset="0"/>
                <a:ea typeface="ＭＳ Ｐゴシック" charset="-128"/>
                <a:cs typeface="+mn-cs"/>
              </a:rPr>
              <a:t>triethanolamine</a:t>
            </a:r>
            <a:r>
              <a:rPr lang="en-US" sz="1200" b="0" i="0" kern="1200" dirty="0" smtClean="0">
                <a:solidFill>
                  <a:schemeClr val="tx1"/>
                </a:solidFill>
                <a:effectLst/>
                <a:latin typeface="Arial" charset="0"/>
                <a:ea typeface="ＭＳ Ｐゴシック" charset="-128"/>
                <a:cs typeface="+mn-cs"/>
              </a:rPr>
              <a:t> (TEA) or HEPES</a:t>
            </a:r>
            <a:r>
              <a:rPr lang="en-US" sz="1200" b="0" i="0" kern="1200" dirty="0" smtClean="0">
                <a:solidFill>
                  <a:schemeClr val="tx1"/>
                </a:solidFill>
                <a:effectLst/>
                <a:latin typeface="Arial" charset="0"/>
                <a:ea typeface="ＭＳ Ｐゴシック" charset="-128"/>
                <a:cs typeface="+mn-cs"/>
              </a:rPr>
              <a:t>,</a:t>
            </a:r>
            <a:r>
              <a:rPr lang="en-US" sz="1200" b="0" i="0" u="sng" kern="1200" baseline="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to </a:t>
            </a:r>
            <a:r>
              <a:rPr lang="en-US" sz="1200" b="0" i="0" kern="1200" dirty="0" smtClean="0">
                <a:solidFill>
                  <a:schemeClr val="tx1"/>
                </a:solidFill>
                <a:effectLst/>
                <a:latin typeface="Arial" charset="0"/>
                <a:ea typeface="ＭＳ Ｐゴシック" charset="-128"/>
                <a:cs typeface="+mn-cs"/>
              </a:rPr>
              <a:t>facilitate the addition reaction. However, hydrogels formed in the presence of high concentrations of TEA have cytotoxic effects</a:t>
            </a:r>
          </a:p>
          <a:p>
            <a:endParaRPr lang="en-US" sz="1200" b="0" i="0" kern="1200" dirty="0" smtClean="0">
              <a:solidFill>
                <a:schemeClr val="tx1"/>
              </a:solidFill>
              <a:effectLst/>
              <a:latin typeface="Arial" charset="0"/>
              <a:ea typeface="ＭＳ Ｐゴシック" charset="-128"/>
              <a:cs typeface="+mn-cs"/>
            </a:endParaRPr>
          </a:p>
          <a:p>
            <a:r>
              <a:rPr lang="en-US" dirty="0" smtClean="0"/>
              <a:t>However, the alkaline conditions required for Michael-type reactions promote disulﬁde formation that has been implicated in the off-stoichiometric reaction of monomers during hydrogel formation</a:t>
            </a:r>
            <a:r>
              <a:rPr lang="en-US" dirty="0" smtClean="0"/>
              <a:t>. </a:t>
            </a:r>
            <a:r>
              <a:rPr lang="en-US" dirty="0" smtClean="0"/>
              <a:t>Moreover, as the Michael addition is spontaneous, all spatial and temporal control intrinsic in </a:t>
            </a:r>
            <a:r>
              <a:rPr lang="en-US" dirty="0" err="1" smtClean="0"/>
              <a:t>photopolymerization</a:t>
            </a:r>
            <a:r>
              <a:rPr lang="en-US" dirty="0" smtClean="0"/>
              <a:t> is forfeited.</a:t>
            </a:r>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19</a:t>
            </a:fld>
            <a:endParaRPr lang="en-US"/>
          </a:p>
        </p:txBody>
      </p:sp>
    </p:spTree>
    <p:extLst>
      <p:ext uri="{BB962C8B-B14F-4D97-AF65-F5344CB8AC3E}">
        <p14:creationId xmlns:p14="http://schemas.microsoft.com/office/powerpoint/2010/main" val="105398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a:t>
            </a:fld>
            <a:endParaRPr lang="en-US"/>
          </a:p>
        </p:txBody>
      </p:sp>
    </p:spTree>
    <p:extLst>
      <p:ext uri="{BB962C8B-B14F-4D97-AF65-F5344CB8AC3E}">
        <p14:creationId xmlns:p14="http://schemas.microsoft.com/office/powerpoint/2010/main" val="989267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charset="0"/>
                <a:ea typeface="ＭＳ Ｐゴシック" charset="-128"/>
                <a:cs typeface="+mn-cs"/>
              </a:rPr>
              <a:t>Mesh</a:t>
            </a:r>
            <a:r>
              <a:rPr lang="en-US" sz="1200" b="1" i="0" kern="1200" baseline="0" dirty="0" smtClean="0">
                <a:solidFill>
                  <a:schemeClr val="tx1"/>
                </a:solidFill>
                <a:effectLst/>
                <a:latin typeface="Arial" charset="0"/>
                <a:ea typeface="ＭＳ Ｐゴシック" charset="-128"/>
                <a:cs typeface="+mn-cs"/>
              </a:rPr>
              <a:t> Size </a:t>
            </a:r>
            <a:r>
              <a:rPr lang="en-US" sz="1200" b="0" i="0" kern="1200" baseline="0" dirty="0" smtClean="0">
                <a:solidFill>
                  <a:schemeClr val="tx1"/>
                </a:solidFill>
                <a:effectLst/>
                <a:latin typeface="Arial" charset="0"/>
                <a:ea typeface="ＭＳ Ｐゴシック" charset="-128"/>
                <a:cs typeface="+mn-cs"/>
              </a:rPr>
              <a:t>—root mean squared end to end distance of network </a:t>
            </a:r>
            <a:r>
              <a:rPr lang="en-US" sz="1200" b="0" i="0" kern="1200" baseline="0" dirty="0" err="1" smtClean="0">
                <a:solidFill>
                  <a:schemeClr val="tx1"/>
                </a:solidFill>
                <a:effectLst/>
                <a:latin typeface="Arial" charset="0"/>
                <a:ea typeface="ＭＳ Ｐゴシック" charset="-128"/>
                <a:cs typeface="+mn-cs"/>
              </a:rPr>
              <a:t>shains</a:t>
            </a:r>
            <a:r>
              <a:rPr lang="en-US" sz="1200" b="0" i="0" kern="1200" baseline="0" dirty="0" smtClean="0">
                <a:solidFill>
                  <a:schemeClr val="tx1"/>
                </a:solidFill>
                <a:effectLst/>
                <a:latin typeface="Arial" charset="0"/>
                <a:ea typeface="ＭＳ Ｐゴシック" charset="-128"/>
                <a:cs typeface="+mn-cs"/>
              </a:rPr>
              <a:t> between two adjacent crosslinks in the </a:t>
            </a:r>
            <a:r>
              <a:rPr lang="en-US" sz="1200" b="0" i="0" kern="1200" baseline="0" dirty="0" err="1" smtClean="0">
                <a:solidFill>
                  <a:schemeClr val="tx1"/>
                </a:solidFill>
                <a:effectLst/>
                <a:latin typeface="Arial" charset="0"/>
                <a:ea typeface="ＭＳ Ｐゴシック" charset="-128"/>
                <a:cs typeface="+mn-cs"/>
              </a:rPr>
              <a:t>unpertured</a:t>
            </a:r>
            <a:r>
              <a:rPr lang="en-US" sz="1200" b="0" i="0" kern="1200" baseline="0" dirty="0" smtClean="0">
                <a:solidFill>
                  <a:schemeClr val="tx1"/>
                </a:solidFill>
                <a:effectLst/>
                <a:latin typeface="Arial" charset="0"/>
                <a:ea typeface="ＭＳ Ｐゴシック" charset="-128"/>
                <a:cs typeface="+mn-cs"/>
              </a:rPr>
              <a:t> state</a:t>
            </a:r>
          </a:p>
          <a:p>
            <a:endParaRPr lang="en-US" sz="1200" b="0" i="0" kern="1200" baseline="0" dirty="0" smtClean="0">
              <a:solidFill>
                <a:schemeClr val="tx1"/>
              </a:solidFill>
              <a:effectLst/>
              <a:latin typeface="Arial" charset="0"/>
              <a:ea typeface="ＭＳ Ｐゴシック" charset="-128"/>
              <a:cs typeface="+mn-cs"/>
            </a:endParaRPr>
          </a:p>
          <a:p>
            <a:r>
              <a:rPr lang="en-US" sz="1200" b="1" i="0" kern="1200" baseline="0" dirty="0" err="1" smtClean="0">
                <a:solidFill>
                  <a:schemeClr val="tx1"/>
                </a:solidFill>
                <a:effectLst/>
                <a:latin typeface="Arial" charset="0"/>
                <a:ea typeface="ＭＳ Ｐゴシック" charset="-128"/>
                <a:cs typeface="+mn-cs"/>
              </a:rPr>
              <a:t>DeltaG</a:t>
            </a:r>
            <a:r>
              <a:rPr lang="en-US" sz="1200" b="1" i="0" kern="1200" baseline="0" dirty="0" smtClean="0">
                <a:solidFill>
                  <a:schemeClr val="tx1"/>
                </a:solidFill>
                <a:effectLst/>
                <a:latin typeface="Arial" charset="0"/>
                <a:ea typeface="ＭＳ Ｐゴシック" charset="-128"/>
                <a:cs typeface="+mn-cs"/>
              </a:rPr>
              <a:t> elastic </a:t>
            </a:r>
            <a:r>
              <a:rPr lang="en-US" sz="1200" b="0" i="0" kern="1200" baseline="0" dirty="0" smtClean="0">
                <a:solidFill>
                  <a:schemeClr val="tx1"/>
                </a:solidFill>
                <a:effectLst/>
                <a:latin typeface="Arial" charset="0"/>
                <a:ea typeface="ＭＳ Ｐゴシック" charset="-128"/>
                <a:cs typeface="+mn-cs"/>
              </a:rPr>
              <a:t>—the contribution due to the elastic forces developed inside the gel</a:t>
            </a:r>
          </a:p>
          <a:p>
            <a:r>
              <a:rPr lang="en-US" sz="1200" b="1" i="0" kern="1200" baseline="0" dirty="0" err="1" smtClean="0">
                <a:solidFill>
                  <a:schemeClr val="tx1"/>
                </a:solidFill>
                <a:effectLst/>
                <a:latin typeface="Arial" charset="0"/>
                <a:ea typeface="ＭＳ Ｐゴシック" charset="-128"/>
                <a:cs typeface="+mn-cs"/>
              </a:rPr>
              <a:t>DeltaG</a:t>
            </a:r>
            <a:r>
              <a:rPr lang="en-US" sz="1200" b="1" i="0" kern="1200" baseline="0" dirty="0" smtClean="0">
                <a:solidFill>
                  <a:schemeClr val="tx1"/>
                </a:solidFill>
                <a:effectLst/>
                <a:latin typeface="Arial" charset="0"/>
                <a:ea typeface="ＭＳ Ｐゴシック" charset="-128"/>
                <a:cs typeface="+mn-cs"/>
              </a:rPr>
              <a:t> mix- </a:t>
            </a:r>
            <a:r>
              <a:rPr lang="en-US" sz="1200" b="0" i="0" kern="1200" baseline="0" dirty="0" smtClean="0">
                <a:solidFill>
                  <a:schemeClr val="tx1"/>
                </a:solidFill>
                <a:effectLst/>
                <a:latin typeface="Arial" charset="0"/>
                <a:ea typeface="ＭＳ Ｐゴシック" charset="-128"/>
                <a:cs typeface="+mn-cs"/>
              </a:rPr>
              <a:t>the result of spontaneous mixing of fluid molecules in the polymer chains and how compatible the polymer is with the surrounding fluid</a:t>
            </a:r>
          </a:p>
          <a:p>
            <a:endParaRPr lang="en-US" sz="1200" b="0" i="0" kern="1200" dirty="0" smtClean="0">
              <a:solidFill>
                <a:schemeClr val="tx1"/>
              </a:solidFill>
              <a:effectLst/>
              <a:latin typeface="Arial" charset="0"/>
              <a:ea typeface="ＭＳ Ｐゴシック" charset="-128"/>
              <a:cs typeface="+mn-cs"/>
            </a:endParaRPr>
          </a:p>
          <a:p>
            <a:r>
              <a:rPr lang="en-US" sz="1200" b="0" i="0" kern="1200" dirty="0" smtClean="0">
                <a:solidFill>
                  <a:schemeClr val="tx1"/>
                </a:solidFill>
                <a:effectLst/>
                <a:latin typeface="Arial" charset="0"/>
                <a:ea typeface="ＭＳ Ｐゴシック" charset="-128"/>
                <a:cs typeface="+mn-cs"/>
              </a:rPr>
              <a:t>Amongst the more successful theories is </a:t>
            </a:r>
            <a:r>
              <a:rPr lang="en-US" sz="1200" b="1" i="0" kern="1200" dirty="0" smtClean="0">
                <a:solidFill>
                  <a:schemeClr val="tx1"/>
                </a:solidFill>
                <a:effectLst/>
                <a:latin typeface="Arial" charset="0"/>
                <a:ea typeface="ＭＳ Ｐゴシック" charset="-128"/>
                <a:cs typeface="+mn-cs"/>
              </a:rPr>
              <a:t>rubber elasticity theory</a:t>
            </a:r>
            <a:r>
              <a:rPr lang="en-US" sz="1200" b="0" i="0" kern="1200" dirty="0" smtClean="0">
                <a:solidFill>
                  <a:schemeClr val="tx1"/>
                </a:solidFill>
                <a:effectLst/>
                <a:latin typeface="Arial" charset="0"/>
                <a:ea typeface="ＭＳ Ｐゴシック" charset="-128"/>
                <a:cs typeface="+mn-cs"/>
              </a:rPr>
              <a:t>, roughly stating that the rubbery modulus scales with the crosslinking density and the temperature (</a:t>
            </a:r>
            <a:r>
              <a:rPr lang="en-US" sz="1200" b="0" i="1" kern="1200" dirty="0" smtClean="0">
                <a:solidFill>
                  <a:schemeClr val="tx1"/>
                </a:solidFill>
                <a:effectLst/>
                <a:latin typeface="Arial" charset="0"/>
                <a:ea typeface="ＭＳ Ｐゴシック" charset="-128"/>
                <a:cs typeface="+mn-cs"/>
              </a:rPr>
              <a:t>E</a:t>
            </a:r>
            <a:r>
              <a:rPr lang="en-US" sz="1200" b="0" i="0" kern="1200" dirty="0" smtClean="0">
                <a:solidFill>
                  <a:schemeClr val="tx1"/>
                </a:solidFill>
                <a:effectLst/>
                <a:latin typeface="Arial" charset="0"/>
                <a:ea typeface="ＭＳ Ｐゴシック" charset="-128"/>
                <a:cs typeface="+mn-cs"/>
              </a:rPr>
              <a:t> ∼ </a:t>
            </a:r>
            <a:r>
              <a:rPr lang="en-US" sz="1200" b="0" i="1" kern="1200" dirty="0" err="1" smtClean="0">
                <a:solidFill>
                  <a:schemeClr val="tx1"/>
                </a:solidFill>
                <a:effectLst/>
                <a:latin typeface="Arial" charset="0"/>
                <a:ea typeface="ＭＳ Ｐゴシック" charset="-128"/>
                <a:cs typeface="+mn-cs"/>
              </a:rPr>
              <a:t>ρT</a:t>
            </a:r>
            <a:r>
              <a:rPr lang="en-US" sz="1200" b="0" i="0" kern="1200" dirty="0" smtClean="0">
                <a:solidFill>
                  <a:schemeClr val="tx1"/>
                </a:solidFill>
                <a:effectLst/>
                <a:latin typeface="Arial" charset="0"/>
                <a:ea typeface="ＭＳ Ｐゴシック" charset="-128"/>
                <a:cs typeface="+mn-cs"/>
              </a:rPr>
              <a:t>)</a:t>
            </a:r>
            <a:r>
              <a:rPr lang="en-US" sz="1200" b="0" i="0" kern="1200" dirty="0" smtClean="0">
                <a:solidFill>
                  <a:schemeClr val="tx1"/>
                </a:solidFill>
                <a:effectLst/>
                <a:latin typeface="Arial" charset="0"/>
                <a:ea typeface="ＭＳ Ｐゴシック" charset="-128"/>
                <a:cs typeface="+mn-cs"/>
              </a:rPr>
              <a:t>.The </a:t>
            </a:r>
            <a:r>
              <a:rPr lang="en-US" sz="1200" b="0" i="0" kern="1200" dirty="0" smtClean="0">
                <a:solidFill>
                  <a:schemeClr val="tx1"/>
                </a:solidFill>
                <a:effectLst/>
                <a:latin typeface="Arial" charset="0"/>
                <a:ea typeface="ＭＳ Ｐゴシック" charset="-128"/>
                <a:cs typeface="+mn-cs"/>
              </a:rPr>
              <a:t>basic assumptions underlying rubber elasticity theory are that </a:t>
            </a:r>
            <a:r>
              <a:rPr lang="en-US" sz="1200" b="0" i="0" kern="1200" dirty="0" err="1" smtClean="0">
                <a:solidFill>
                  <a:schemeClr val="tx1"/>
                </a:solidFill>
                <a:effectLst/>
                <a:latin typeface="Arial" charset="0"/>
                <a:ea typeface="ＭＳ Ｐゴシック" charset="-128"/>
                <a:cs typeface="+mn-cs"/>
              </a:rPr>
              <a:t>crosslinked</a:t>
            </a:r>
            <a:r>
              <a:rPr lang="en-US" sz="1200" b="0" i="0" kern="1200" dirty="0" smtClean="0">
                <a:solidFill>
                  <a:schemeClr val="tx1"/>
                </a:solidFill>
                <a:effectLst/>
                <a:latin typeface="Arial" charset="0"/>
                <a:ea typeface="ＭＳ Ｐゴシック" charset="-128"/>
                <a:cs typeface="+mn-cs"/>
              </a:rPr>
              <a:t> polymer strands are connected at points and are represented by a Gaussian distribution.</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20</a:t>
            </a:fld>
            <a:endParaRPr lang="en-US"/>
          </a:p>
        </p:txBody>
      </p:sp>
    </p:spTree>
    <p:extLst>
      <p:ext uri="{BB962C8B-B14F-4D97-AF65-F5344CB8AC3E}">
        <p14:creationId xmlns:p14="http://schemas.microsoft.com/office/powerpoint/2010/main" val="222934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mechanism for radical, step-growth </a:t>
            </a:r>
            <a:r>
              <a:rPr lang="en-US" dirty="0" err="1" smtClean="0"/>
              <a:t>thiol-ene</a:t>
            </a:r>
            <a:r>
              <a:rPr lang="en-US" dirty="0" smtClean="0"/>
              <a:t> polymerization. An initiator abstracts a hydrogen atom from a </a:t>
            </a:r>
            <a:r>
              <a:rPr lang="en-US" dirty="0" err="1" smtClean="0"/>
              <a:t>thiol</a:t>
            </a:r>
            <a:r>
              <a:rPr lang="en-US" dirty="0" smtClean="0"/>
              <a:t>. The resulting </a:t>
            </a:r>
            <a:r>
              <a:rPr lang="en-US" dirty="0" err="1" smtClean="0"/>
              <a:t>thiyl</a:t>
            </a:r>
            <a:r>
              <a:rPr lang="en-US" dirty="0" smtClean="0"/>
              <a:t> radical propagates across the </a:t>
            </a:r>
            <a:r>
              <a:rPr lang="en-US" dirty="0" err="1" smtClean="0"/>
              <a:t>norbornene</a:t>
            </a:r>
            <a:r>
              <a:rPr lang="en-US" dirty="0" smtClean="0"/>
              <a:t> carbon–carbon double bond. The resulting </a:t>
            </a:r>
            <a:r>
              <a:rPr lang="en-US" dirty="0" err="1" smtClean="0"/>
              <a:t>norbornane</a:t>
            </a:r>
            <a:r>
              <a:rPr lang="en-US" dirty="0" smtClean="0"/>
              <a:t> radical abstracts a hydrogen atom from a </a:t>
            </a:r>
            <a:r>
              <a:rPr lang="en-US" dirty="0" err="1" smtClean="0"/>
              <a:t>thiol</a:t>
            </a:r>
            <a:r>
              <a:rPr lang="en-US" dirty="0" smtClean="0"/>
              <a:t>, completing the </a:t>
            </a:r>
            <a:r>
              <a:rPr lang="en-US" dirty="0" err="1" smtClean="0"/>
              <a:t>thioether</a:t>
            </a:r>
            <a:r>
              <a:rPr lang="en-US" dirty="0" smtClean="0"/>
              <a:t> bond </a:t>
            </a:r>
            <a:r>
              <a:rPr lang="en-US" dirty="0" err="1" smtClean="0"/>
              <a:t>ormation</a:t>
            </a:r>
            <a:r>
              <a:rPr lang="en-US" dirty="0" smtClean="0"/>
              <a:t>, and regenerating a </a:t>
            </a:r>
            <a:r>
              <a:rPr lang="en-US" dirty="0" err="1" smtClean="0"/>
              <a:t>thiyl</a:t>
            </a:r>
            <a:r>
              <a:rPr lang="en-US" dirty="0" smtClean="0"/>
              <a:t> radical.</a:t>
            </a:r>
          </a:p>
          <a:p>
            <a:endParaRPr lang="en-US" sz="1200" b="0" i="0" kern="1200" dirty="0" smtClean="0">
              <a:solidFill>
                <a:schemeClr val="tx1"/>
              </a:solidFill>
              <a:effectLst/>
              <a:latin typeface="Arial" charset="0"/>
              <a:ea typeface="ＭＳ Ｐゴシック" charset="-128"/>
              <a:cs typeface="+mn-cs"/>
            </a:endParaRPr>
          </a:p>
          <a:p>
            <a:r>
              <a:rPr lang="en-US" dirty="0" smtClean="0"/>
              <a:t>The </a:t>
            </a:r>
            <a:r>
              <a:rPr lang="en-US" dirty="0" err="1" smtClean="0"/>
              <a:t>thiol-ene</a:t>
            </a:r>
            <a:r>
              <a:rPr lang="en-US" dirty="0" smtClean="0"/>
              <a:t> </a:t>
            </a:r>
            <a:r>
              <a:rPr lang="en-US" dirty="0" err="1" smtClean="0"/>
              <a:t>photopolymerization</a:t>
            </a:r>
            <a:r>
              <a:rPr lang="en-US" dirty="0" smtClean="0"/>
              <a:t> is </a:t>
            </a:r>
            <a:r>
              <a:rPr lang="en-US" dirty="0" err="1" smtClean="0"/>
              <a:t>cytocompatible</a:t>
            </a:r>
            <a:r>
              <a:rPr lang="en-US" dirty="0" smtClean="0"/>
              <a:t>, controllable both spatially and temporally, and provides a facile means to tune biochemical and mechanical properties, making this method a versatile tool for the manipulation and study of cellular activity in three dimensions.</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21</a:t>
            </a:fld>
            <a:endParaRPr lang="en-US"/>
          </a:p>
        </p:txBody>
      </p:sp>
    </p:spTree>
    <p:extLst>
      <p:ext uri="{BB962C8B-B14F-4D97-AF65-F5344CB8AC3E}">
        <p14:creationId xmlns:p14="http://schemas.microsoft.com/office/powerpoint/2010/main" val="221896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22</a:t>
            </a:fld>
            <a:endParaRPr lang="en-US"/>
          </a:p>
        </p:txBody>
      </p:sp>
    </p:spTree>
    <p:extLst>
      <p:ext uri="{BB962C8B-B14F-4D97-AF65-F5344CB8AC3E}">
        <p14:creationId xmlns:p14="http://schemas.microsoft.com/office/powerpoint/2010/main" val="302064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23</a:t>
            </a:fld>
            <a:endParaRPr lang="en-US"/>
          </a:p>
        </p:txBody>
      </p:sp>
    </p:spTree>
    <p:extLst>
      <p:ext uri="{BB962C8B-B14F-4D97-AF65-F5344CB8AC3E}">
        <p14:creationId xmlns:p14="http://schemas.microsoft.com/office/powerpoint/2010/main" val="1446862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24</a:t>
            </a:fld>
            <a:endParaRPr lang="en-US"/>
          </a:p>
        </p:txBody>
      </p:sp>
    </p:spTree>
    <p:extLst>
      <p:ext uri="{BB962C8B-B14F-4D97-AF65-F5344CB8AC3E}">
        <p14:creationId xmlns:p14="http://schemas.microsoft.com/office/powerpoint/2010/main" val="144686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25</a:t>
            </a:fld>
            <a:endParaRPr lang="en-US"/>
          </a:p>
        </p:txBody>
      </p:sp>
    </p:spTree>
    <p:extLst>
      <p:ext uri="{BB962C8B-B14F-4D97-AF65-F5344CB8AC3E}">
        <p14:creationId xmlns:p14="http://schemas.microsoft.com/office/powerpoint/2010/main" val="1446862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26</a:t>
            </a:fld>
            <a:endParaRPr lang="en-US"/>
          </a:p>
        </p:txBody>
      </p:sp>
    </p:spTree>
    <p:extLst>
      <p:ext uri="{BB962C8B-B14F-4D97-AF65-F5344CB8AC3E}">
        <p14:creationId xmlns:p14="http://schemas.microsoft.com/office/powerpoint/2010/main" val="1446862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dirty="0" smtClean="0"/>
              <a:t>Problem #1: </a:t>
            </a:r>
            <a:r>
              <a:rPr lang="en-US" sz="2400" dirty="0" smtClean="0"/>
              <a:t>Tightly </a:t>
            </a:r>
            <a:r>
              <a:rPr lang="en-US" sz="2400" dirty="0" err="1" smtClean="0"/>
              <a:t>crosslinked</a:t>
            </a:r>
            <a:r>
              <a:rPr lang="en-US" sz="2400" dirty="0" smtClean="0"/>
              <a:t> network renders cells immobile </a:t>
            </a:r>
            <a:r>
              <a:rPr lang="en-US" sz="2400" i="1" dirty="0" smtClean="0"/>
              <a:t>Solution: </a:t>
            </a:r>
            <a:r>
              <a:rPr lang="en-US" sz="2400" dirty="0" smtClean="0"/>
              <a:t>Include degradation in the network to study migration, and cell-cell interactions</a:t>
            </a:r>
          </a:p>
          <a:p>
            <a:pPr marL="0" indent="0">
              <a:buNone/>
            </a:pPr>
            <a:r>
              <a:rPr lang="en-US" sz="2400" b="1" dirty="0" smtClean="0"/>
              <a:t>Problem #2: </a:t>
            </a:r>
            <a:r>
              <a:rPr lang="en-US" sz="2400" dirty="0" smtClean="0"/>
              <a:t>Protein diffusion is hindered Prevents delivery of cytokines and growth factors he ability for cells to secrete and use ECM which is important for tissue engineering </a:t>
            </a:r>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27</a:t>
            </a:fld>
            <a:endParaRPr lang="en-US"/>
          </a:p>
        </p:txBody>
      </p:sp>
    </p:spTree>
    <p:extLst>
      <p:ext uri="{BB962C8B-B14F-4D97-AF65-F5344CB8AC3E}">
        <p14:creationId xmlns:p14="http://schemas.microsoft.com/office/powerpoint/2010/main" val="45638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Phelps et al. </a:t>
            </a:r>
            <a:r>
              <a:rPr lang="en-US" dirty="0" err="1" smtClean="0"/>
              <a:t>Maleimide</a:t>
            </a:r>
            <a:r>
              <a:rPr lang="en-US" baseline="0" dirty="0" smtClean="0"/>
              <a:t> Cross-linked Bioactive PEG Hydrogel Exhibits Improved Reaction Kinetics and Cross-linking for Cell Encapsulation and In Situ Delivery</a:t>
            </a:r>
            <a:endParaRPr lang="en-US" dirty="0"/>
          </a:p>
        </p:txBody>
      </p:sp>
      <p:sp>
        <p:nvSpPr>
          <p:cNvPr id="4" name="Slide Number Placeholder 3"/>
          <p:cNvSpPr>
            <a:spLocks noGrp="1"/>
          </p:cNvSpPr>
          <p:nvPr>
            <p:ph type="sldNum" sz="quarter" idx="10"/>
          </p:nvPr>
        </p:nvSpPr>
        <p:spPr/>
        <p:txBody>
          <a:bodyPr/>
          <a:lstStyle/>
          <a:p>
            <a:fld id="{6F5D4B7D-E472-4589-8500-C1180852D643}" type="slidenum">
              <a:rPr lang="en-US" smtClean="0"/>
              <a:t>28</a:t>
            </a:fld>
            <a:endParaRPr lang="en-US"/>
          </a:p>
        </p:txBody>
      </p:sp>
    </p:spTree>
    <p:extLst>
      <p:ext uri="{BB962C8B-B14F-4D97-AF65-F5344CB8AC3E}">
        <p14:creationId xmlns:p14="http://schemas.microsoft.com/office/powerpoint/2010/main" val="3315931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Oxygen</a:t>
            </a:r>
            <a:r>
              <a:rPr lang="en-US" baseline="0" dirty="0" smtClean="0"/>
              <a:t> Diffusion: </a:t>
            </a:r>
            <a:r>
              <a:rPr lang="en-US" sz="1200" i="1" dirty="0" smtClean="0"/>
              <a:t>In vivo</a:t>
            </a:r>
            <a:r>
              <a:rPr lang="en-US" sz="1200" dirty="0" smtClean="0"/>
              <a:t>, cells are less than 100 [mm] from a high oxygen source</a:t>
            </a:r>
          </a:p>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29</a:t>
            </a:fld>
            <a:endParaRPr lang="en-US"/>
          </a:p>
        </p:txBody>
      </p:sp>
    </p:spTree>
    <p:extLst>
      <p:ext uri="{BB962C8B-B14F-4D97-AF65-F5344CB8AC3E}">
        <p14:creationId xmlns:p14="http://schemas.microsoft.com/office/powerpoint/2010/main" val="111963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3</a:t>
            </a:fld>
            <a:endParaRPr lang="en-US"/>
          </a:p>
        </p:txBody>
      </p:sp>
    </p:spTree>
    <p:extLst>
      <p:ext uri="{BB962C8B-B14F-4D97-AF65-F5344CB8AC3E}">
        <p14:creationId xmlns:p14="http://schemas.microsoft.com/office/powerpoint/2010/main" val="915513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mimic the extracellular matrix to a great extent, various biopolymers including </a:t>
            </a:r>
            <a:r>
              <a:rPr lang="en-US" dirty="0" err="1" smtClean="0"/>
              <a:t>glycosaminoglycans</a:t>
            </a:r>
            <a:r>
              <a:rPr lang="en-US" dirty="0" smtClean="0"/>
              <a:t> and proteins including collagen and elastin will need to be combined in one ideal matrix. However, to ensure reproducibility and avoid certain risks related to the use of natural materials, material scientists will be obliged to apply selectively recombinant proteins and so on.</a:t>
            </a:r>
          </a:p>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30</a:t>
            </a:fld>
            <a:endParaRPr lang="en-US"/>
          </a:p>
        </p:txBody>
      </p:sp>
    </p:spTree>
    <p:extLst>
      <p:ext uri="{BB962C8B-B14F-4D97-AF65-F5344CB8AC3E}">
        <p14:creationId xmlns:p14="http://schemas.microsoft.com/office/powerpoint/2010/main" val="771912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31</a:t>
            </a:fld>
            <a:endParaRPr lang="en-US"/>
          </a:p>
        </p:txBody>
      </p:sp>
    </p:spTree>
    <p:extLst>
      <p:ext uri="{BB962C8B-B14F-4D97-AF65-F5344CB8AC3E}">
        <p14:creationId xmlns:p14="http://schemas.microsoft.com/office/powerpoint/2010/main" val="4035053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32</a:t>
            </a:fld>
            <a:endParaRPr lang="en-US"/>
          </a:p>
        </p:txBody>
      </p:sp>
    </p:spTree>
    <p:extLst>
      <p:ext uri="{BB962C8B-B14F-4D97-AF65-F5344CB8AC3E}">
        <p14:creationId xmlns:p14="http://schemas.microsoft.com/office/powerpoint/2010/main" val="632732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33</a:t>
            </a:fld>
            <a:endParaRPr lang="en-US"/>
          </a:p>
        </p:txBody>
      </p:sp>
    </p:spTree>
    <p:extLst>
      <p:ext uri="{BB962C8B-B14F-4D97-AF65-F5344CB8AC3E}">
        <p14:creationId xmlns:p14="http://schemas.microsoft.com/office/powerpoint/2010/main" val="243428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4</a:t>
            </a:fld>
            <a:endParaRPr lang="en-US"/>
          </a:p>
        </p:txBody>
      </p:sp>
    </p:spTree>
    <p:extLst>
      <p:ext uri="{BB962C8B-B14F-4D97-AF65-F5344CB8AC3E}">
        <p14:creationId xmlns:p14="http://schemas.microsoft.com/office/powerpoint/2010/main" val="35419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ＭＳ Ｐゴシック" charset="-128"/>
                <a:cs typeface="+mn-cs"/>
              </a:rPr>
              <a:t>An </a:t>
            </a:r>
            <a:r>
              <a:rPr lang="en-US" sz="1200" b="1" i="0" kern="1200" dirty="0" smtClean="0">
                <a:solidFill>
                  <a:schemeClr val="tx1"/>
                </a:solidFill>
                <a:effectLst/>
                <a:latin typeface="Arial" charset="0"/>
                <a:ea typeface="ＭＳ Ｐゴシック" charset="-128"/>
                <a:cs typeface="+mn-cs"/>
              </a:rPr>
              <a:t>Interpenetrating polymer network</a:t>
            </a:r>
            <a:r>
              <a:rPr lang="en-US" sz="1200" b="0" i="0" kern="1200" dirty="0" smtClean="0">
                <a:solidFill>
                  <a:schemeClr val="tx1"/>
                </a:solidFill>
                <a:effectLst/>
                <a:latin typeface="Arial" charset="0"/>
                <a:ea typeface="ＭＳ Ｐゴシック" charset="-128"/>
                <a:cs typeface="+mn-cs"/>
              </a:rPr>
              <a:t> (IPN) is a </a:t>
            </a:r>
            <a:r>
              <a:rPr lang="en-US" sz="1200" b="0" i="0" u="none" strike="noStrike" kern="1200" dirty="0" smtClean="0">
                <a:solidFill>
                  <a:schemeClr val="tx1"/>
                </a:solidFill>
                <a:effectLst/>
                <a:latin typeface="Arial" charset="0"/>
                <a:ea typeface="ＭＳ Ｐゴシック" charset="-128"/>
                <a:cs typeface="+mn-cs"/>
                <a:hlinkClick r:id="rId3" tooltip="Polymer"/>
              </a:rPr>
              <a:t>polymer</a:t>
            </a:r>
            <a:r>
              <a:rPr lang="en-US" sz="1200" b="0" i="0" kern="1200" dirty="0" smtClean="0">
                <a:solidFill>
                  <a:schemeClr val="tx1"/>
                </a:solidFill>
                <a:effectLst/>
                <a:latin typeface="Arial" charset="0"/>
                <a:ea typeface="ＭＳ Ｐゴシック" charset="-128"/>
                <a:cs typeface="+mn-cs"/>
              </a:rPr>
              <a:t> comprising two or more networks which are at least partially interlaced on a polymer scale but not covalently bonded to each other.</a:t>
            </a:r>
          </a:p>
          <a:p>
            <a:r>
              <a:rPr lang="en-US" dirty="0" smtClean="0"/>
              <a:t>Copolymer.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smtClean="0"/>
              <a:t>Homopolymer</a:t>
            </a:r>
            <a:r>
              <a:rPr lang="en-US" dirty="0" smtClean="0"/>
              <a:t> hydrogels are cross-linked networks of one type of hydrophilic monomer unit, whereas </a:t>
            </a:r>
            <a:r>
              <a:rPr lang="en-US" b="1" dirty="0" smtClean="0"/>
              <a:t>copolymer</a:t>
            </a:r>
            <a:r>
              <a:rPr lang="en-US" dirty="0" smtClean="0"/>
              <a:t> hydrogels are produced by cross-linking of two </a:t>
            </a:r>
            <a:r>
              <a:rPr lang="en-US" dirty="0" err="1" smtClean="0"/>
              <a:t>comonomer</a:t>
            </a:r>
            <a:r>
              <a:rPr lang="en-US" dirty="0" smtClean="0"/>
              <a:t> units, at least one of which must be hydrophilic to render them </a:t>
            </a:r>
            <a:r>
              <a:rPr lang="en-US" dirty="0" err="1" smtClean="0"/>
              <a:t>swellable</a:t>
            </a:r>
            <a:r>
              <a:rPr lang="en-US" dirty="0" smtClean="0"/>
              <a:t>. </a:t>
            </a:r>
            <a:r>
              <a:rPr lang="en-US" b="1" dirty="0" err="1" smtClean="0"/>
              <a:t>Multipolymer</a:t>
            </a:r>
            <a:r>
              <a:rPr lang="en-US" dirty="0" smtClean="0"/>
              <a:t> hydrogels are produced from three or more </a:t>
            </a:r>
            <a:r>
              <a:rPr lang="en-US" dirty="0" err="1" smtClean="0"/>
              <a:t>comonomers</a:t>
            </a:r>
            <a:r>
              <a:rPr lang="en-US" dirty="0" smtClean="0"/>
              <a:t> reacting together.</a:t>
            </a:r>
          </a:p>
          <a:p>
            <a:endParaRPr lang="en-US" dirty="0" smtClean="0"/>
          </a:p>
          <a:p>
            <a:r>
              <a:rPr lang="en-US" b="1" dirty="0" err="1" smtClean="0"/>
              <a:t>Ampholytic</a:t>
            </a:r>
            <a:r>
              <a:rPr lang="en-US" b="1" dirty="0" smtClean="0"/>
              <a:t>:</a:t>
            </a:r>
            <a:r>
              <a:rPr lang="en-US" b="1" baseline="0" dirty="0" smtClean="0"/>
              <a:t> </a:t>
            </a:r>
            <a:r>
              <a:rPr lang="en-US" baseline="0" dirty="0" smtClean="0"/>
              <a:t>can react with an acid or base</a:t>
            </a:r>
          </a:p>
          <a:p>
            <a:endParaRPr lang="en-US" dirty="0" smtClean="0"/>
          </a:p>
          <a:p>
            <a:r>
              <a:rPr lang="en-US" b="0" dirty="0" smtClean="0"/>
              <a:t>In </a:t>
            </a:r>
            <a:r>
              <a:rPr lang="en-US" b="1" dirty="0" smtClean="0"/>
              <a:t>amorphous</a:t>
            </a:r>
            <a:r>
              <a:rPr lang="en-US" b="0" dirty="0" smtClean="0"/>
              <a:t> hydrogels, the macromolecular chains are arranged randomly. </a:t>
            </a:r>
            <a:r>
              <a:rPr lang="en-US" b="1" dirty="0" err="1" smtClean="0"/>
              <a:t>Semicrystalline</a:t>
            </a:r>
            <a:r>
              <a:rPr lang="en-US" b="1" dirty="0" smtClean="0"/>
              <a:t> </a:t>
            </a:r>
            <a:r>
              <a:rPr lang="en-US" b="0" dirty="0" smtClean="0"/>
              <a:t>hydrogels are characterized by dense regions of ordered macromolecular chains (crystallites). Finally, hydrogen bonds</a:t>
            </a:r>
          </a:p>
          <a:p>
            <a:r>
              <a:rPr lang="en-US" b="0" dirty="0" smtClean="0"/>
              <a:t>and </a:t>
            </a:r>
            <a:r>
              <a:rPr lang="en-US" b="0" dirty="0" err="1" smtClean="0"/>
              <a:t>complexation</a:t>
            </a:r>
            <a:r>
              <a:rPr lang="en-US" b="0" dirty="0" smtClean="0"/>
              <a:t> structures may be responsible for the three-dimensional structure formed.</a:t>
            </a:r>
          </a:p>
          <a:p>
            <a:r>
              <a:rPr lang="en-US" b="1" dirty="0" err="1" smtClean="0"/>
              <a:t>Supramolecular</a:t>
            </a:r>
            <a:r>
              <a:rPr lang="en-US" dirty="0" smtClean="0"/>
              <a:t>- havi</a:t>
            </a:r>
            <a:r>
              <a:rPr lang="en-US" baseline="0" dirty="0" smtClean="0"/>
              <a:t>ng a structure that is more complex than </a:t>
            </a:r>
            <a:r>
              <a:rPr lang="en-US" baseline="0" dirty="0" err="1" smtClean="0"/>
              <a:t>unimolecular</a:t>
            </a:r>
            <a:endParaRPr lang="en-US" baseline="0" dirty="0" smtClean="0"/>
          </a:p>
          <a:p>
            <a:r>
              <a:rPr lang="en-US" sz="1200" b="0" i="0" kern="1200" dirty="0" smtClean="0">
                <a:solidFill>
                  <a:schemeClr val="tx1"/>
                </a:solidFill>
                <a:effectLst/>
                <a:latin typeface="Arial" charset="0"/>
                <a:ea typeface="ＭＳ Ｐゴシック" charset="-128"/>
                <a:cs typeface="+mn-cs"/>
              </a:rPr>
              <a:t>A </a:t>
            </a:r>
            <a:r>
              <a:rPr lang="en-US" sz="1200" b="1" i="0" kern="1200" dirty="0" smtClean="0">
                <a:solidFill>
                  <a:schemeClr val="tx1"/>
                </a:solidFill>
                <a:effectLst/>
                <a:latin typeface="Arial" charset="0"/>
                <a:ea typeface="ＭＳ Ｐゴシック" charset="-128"/>
                <a:cs typeface="+mn-cs"/>
              </a:rPr>
              <a:t>hydrocolloid</a:t>
            </a:r>
            <a:r>
              <a:rPr lang="en-US" sz="1200" b="0" i="0" kern="1200" dirty="0" smtClean="0">
                <a:solidFill>
                  <a:schemeClr val="tx1"/>
                </a:solidFill>
                <a:effectLst/>
                <a:latin typeface="Arial" charset="0"/>
                <a:ea typeface="ＭＳ Ｐゴシック" charset="-128"/>
                <a:cs typeface="+mn-cs"/>
              </a:rPr>
              <a:t> is defined as a colloid system wherein the colloid particles are hydrophilic polymers dispersed in water</a:t>
            </a:r>
          </a:p>
          <a:p>
            <a:endParaRPr lang="en-US" sz="1200" b="0" i="0" kern="1200" dirty="0" smtClean="0">
              <a:solidFill>
                <a:schemeClr val="tx1"/>
              </a:solidFill>
              <a:effectLst/>
              <a:latin typeface="Arial" charset="0"/>
              <a:ea typeface="ＭＳ Ｐゴシック" charset="-128"/>
              <a:cs typeface="+mn-cs"/>
            </a:endParaRPr>
          </a:p>
          <a:p>
            <a:r>
              <a:rPr lang="en-US" dirty="0" smtClean="0"/>
              <a:t>Thermo Polymers:</a:t>
            </a:r>
          </a:p>
          <a:p>
            <a:r>
              <a:rPr lang="en-US" dirty="0" smtClean="0"/>
              <a:t>UCT--The gelation of many biopolymers is reversible temperature sensitive formation of intermolecular hydrogen bonds. </a:t>
            </a:r>
          </a:p>
          <a:p>
            <a:r>
              <a:rPr lang="en-US" dirty="0" smtClean="0"/>
              <a:t>Example: gelatin (i.e., partially hydrolyzed collagen) and certain polysaccharides including </a:t>
            </a:r>
            <a:r>
              <a:rPr lang="en-US" dirty="0" err="1" smtClean="0"/>
              <a:t>agarose</a:t>
            </a:r>
            <a:r>
              <a:rPr lang="en-US" dirty="0" smtClean="0"/>
              <a:t>, amylose, amylopectin, and carrageenan.</a:t>
            </a:r>
            <a:r>
              <a:rPr lang="en-US" baseline="0" dirty="0" smtClean="0"/>
              <a:t> </a:t>
            </a:r>
          </a:p>
          <a:p>
            <a:r>
              <a:rPr lang="en-US" dirty="0" smtClean="0"/>
              <a:t>LCT---Upon heating, aggregation of the hydrophobic groups occurs, Gelation thus occurs spontaneously upon heating because the entropy (T</a:t>
            </a:r>
            <a:r>
              <a:rPr lang="el-GR" dirty="0" smtClean="0"/>
              <a:t>Δ</a:t>
            </a:r>
            <a:r>
              <a:rPr lang="en-US" dirty="0" smtClean="0"/>
              <a:t>S) compensates for the unfavorable enthalpy (</a:t>
            </a:r>
            <a:r>
              <a:rPr lang="el-GR" dirty="0" smtClean="0"/>
              <a:t>Δ</a:t>
            </a:r>
            <a:r>
              <a:rPr lang="en-US" dirty="0" smtClean="0"/>
              <a:t>H).</a:t>
            </a:r>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5</a:t>
            </a:fld>
            <a:endParaRPr lang="en-US"/>
          </a:p>
        </p:txBody>
      </p:sp>
    </p:spTree>
    <p:extLst>
      <p:ext uri="{BB962C8B-B14F-4D97-AF65-F5344CB8AC3E}">
        <p14:creationId xmlns:p14="http://schemas.microsoft.com/office/powerpoint/2010/main" val="2403888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400" dirty="0" smtClean="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6</a:t>
            </a:fld>
            <a:endParaRPr lang="en-US"/>
          </a:p>
        </p:txBody>
      </p:sp>
    </p:spTree>
    <p:extLst>
      <p:ext uri="{BB962C8B-B14F-4D97-AF65-F5344CB8AC3E}">
        <p14:creationId xmlns:p14="http://schemas.microsoft.com/office/powerpoint/2010/main" val="4563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smtClean="0"/>
              <a:t>Matrigel</a:t>
            </a:r>
            <a:r>
              <a:rPr lang="en-US" dirty="0" smtClean="0"/>
              <a:t>- liquid</a:t>
            </a:r>
            <a:r>
              <a:rPr lang="en-US" baseline="0" dirty="0" smtClean="0"/>
              <a:t> below 4 C, and is heated to encapsulate cells, consists of </a:t>
            </a:r>
            <a:r>
              <a:rPr lang="en-US" baseline="0" dirty="0" err="1" smtClean="0"/>
              <a:t>laminin</a:t>
            </a:r>
            <a:r>
              <a:rPr lang="en-US" baseline="0" dirty="0" smtClean="0"/>
              <a:t> and collagen, plus growth factors taken from mouse tumor cells</a:t>
            </a:r>
            <a:endParaRPr lang="en-US" dirty="0" smtClean="0"/>
          </a:p>
          <a:p>
            <a:r>
              <a:rPr lang="en-US" b="1" dirty="0" smtClean="0"/>
              <a:t>Fibrin</a:t>
            </a:r>
            <a:r>
              <a:rPr lang="en-US" dirty="0" smtClean="0"/>
              <a:t>-natural protein synthesized by silk</a:t>
            </a:r>
            <a:r>
              <a:rPr lang="en-US" baseline="0" dirty="0" smtClean="0"/>
              <a:t> worms; glycine, alanine, and serine, homogeneous porosity</a:t>
            </a:r>
            <a:endParaRPr lang="en-US" dirty="0" smtClean="0"/>
          </a:p>
          <a:p>
            <a:r>
              <a:rPr lang="en-US" b="1" dirty="0" smtClean="0"/>
              <a:t>Collagen- </a:t>
            </a:r>
            <a:r>
              <a:rPr lang="en-US" b="0" dirty="0" smtClean="0"/>
              <a:t>Collagen</a:t>
            </a:r>
            <a:r>
              <a:rPr lang="en-US" b="0" baseline="0" dirty="0" smtClean="0"/>
              <a:t> is the major protein of the ECM and at least 12 types of collagen exist in various tissues, but types I, II, III are the most abundant. </a:t>
            </a:r>
            <a:endParaRPr lang="en-US" b="1" dirty="0" smtClean="0"/>
          </a:p>
          <a:p>
            <a:r>
              <a:rPr lang="en-US" b="1" dirty="0" smtClean="0"/>
              <a:t>Hyaluronic</a:t>
            </a:r>
            <a:r>
              <a:rPr lang="en-US" b="1" baseline="0" dirty="0" smtClean="0"/>
              <a:t> acid</a:t>
            </a:r>
            <a:r>
              <a:rPr lang="en-US" baseline="0" dirty="0" smtClean="0"/>
              <a:t>-</a:t>
            </a:r>
            <a:r>
              <a:rPr lang="en-US" baseline="0" dirty="0" err="1" smtClean="0"/>
              <a:t>nonsulphated</a:t>
            </a:r>
            <a:r>
              <a:rPr lang="en-US" baseline="0" dirty="0" smtClean="0"/>
              <a:t> glycosaminoglycan, composed of alternating units of d-</a:t>
            </a:r>
            <a:r>
              <a:rPr lang="en-US" baseline="0" dirty="0" err="1" smtClean="0"/>
              <a:t>glucuronic</a:t>
            </a:r>
            <a:r>
              <a:rPr lang="en-US" baseline="0" dirty="0" smtClean="0"/>
              <a:t> acid and D-N-</a:t>
            </a:r>
            <a:r>
              <a:rPr lang="en-US" baseline="0" dirty="0" err="1" smtClean="0"/>
              <a:t>acetylglucosamine</a:t>
            </a:r>
            <a:r>
              <a:rPr lang="en-US" baseline="0" dirty="0" smtClean="0"/>
              <a:t> linked by </a:t>
            </a:r>
            <a:r>
              <a:rPr lang="en-US" baseline="0" dirty="0" err="1" smtClean="0"/>
              <a:t>glycosidic</a:t>
            </a:r>
            <a:r>
              <a:rPr lang="en-US" baseline="0" dirty="0" smtClean="0"/>
              <a:t> bonds. HA is one of the major components of the ECM of skin, cartilage, and vitreous humor (gel that fills the space between lens and retina).</a:t>
            </a:r>
          </a:p>
          <a:p>
            <a:r>
              <a:rPr lang="en-US" b="1" baseline="0" dirty="0" smtClean="0"/>
              <a:t>Chitosan</a:t>
            </a:r>
            <a:r>
              <a:rPr lang="en-US" baseline="0" dirty="0" smtClean="0"/>
              <a:t>- Chitosan is a partial </a:t>
            </a:r>
            <a:r>
              <a:rPr lang="en-US" baseline="0" dirty="0" err="1" smtClean="0"/>
              <a:t>deacetylated</a:t>
            </a:r>
            <a:r>
              <a:rPr lang="en-US" baseline="0" dirty="0" smtClean="0"/>
              <a:t> derivative of chitin, which is obtained from the shells of crabs and shrimp. Increasing the basicity of forms a gel. </a:t>
            </a:r>
            <a:r>
              <a:rPr lang="en-US" i="1" baseline="0" dirty="0" smtClean="0"/>
              <a:t>Looked into for bone scaffolds. </a:t>
            </a:r>
          </a:p>
          <a:p>
            <a:r>
              <a:rPr lang="en-US" b="1" baseline="0" dirty="0" smtClean="0"/>
              <a:t>Alginate</a:t>
            </a:r>
            <a:r>
              <a:rPr lang="en-US" baseline="0" dirty="0" smtClean="0"/>
              <a:t>-algae derived, must be coupled with cell interactive sites (RGD) or growth factors (VEGF)</a:t>
            </a:r>
          </a:p>
          <a:p>
            <a:endParaRPr lang="en-US" b="1" dirty="0" smtClean="0"/>
          </a:p>
          <a:p>
            <a:r>
              <a:rPr lang="en-US" b="1" dirty="0" smtClean="0"/>
              <a:t>Elastin,</a:t>
            </a:r>
            <a:r>
              <a:rPr lang="en-US" b="1" baseline="0" dirty="0" smtClean="0"/>
              <a:t> Gelatin, </a:t>
            </a:r>
            <a:endParaRPr lang="en-US" b="1"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7</a:t>
            </a:fld>
            <a:endParaRPr lang="en-US"/>
          </a:p>
        </p:txBody>
      </p:sp>
    </p:spTree>
    <p:extLst>
      <p:ext uri="{BB962C8B-B14F-4D97-AF65-F5344CB8AC3E}">
        <p14:creationId xmlns:p14="http://schemas.microsoft.com/office/powerpoint/2010/main" val="173741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Controlled presentation of mechanical and biochemical cues.</a:t>
            </a:r>
          </a:p>
          <a:p>
            <a:endParaRPr lang="en-US" dirty="0" smtClean="0"/>
          </a:p>
          <a:p>
            <a:pPr marL="0" indent="0">
              <a:buNone/>
            </a:pPr>
            <a:r>
              <a:rPr lang="en-US" sz="1200" b="1" dirty="0" smtClean="0"/>
              <a:t>Problem #1: </a:t>
            </a:r>
            <a:r>
              <a:rPr lang="en-US" sz="1200" dirty="0" smtClean="0"/>
              <a:t>Tightly </a:t>
            </a:r>
            <a:r>
              <a:rPr lang="en-US" sz="1200" dirty="0" err="1" smtClean="0"/>
              <a:t>crosslinked</a:t>
            </a:r>
            <a:r>
              <a:rPr lang="en-US" sz="1200" dirty="0" smtClean="0"/>
              <a:t> network renders cells immobile </a:t>
            </a:r>
            <a:r>
              <a:rPr lang="en-US" sz="1200" i="1" dirty="0" smtClean="0"/>
              <a:t>Solution: </a:t>
            </a:r>
            <a:r>
              <a:rPr lang="en-US" sz="1200" dirty="0" smtClean="0"/>
              <a:t>Include degradation in the network to study migration, and cell-cell interactions</a:t>
            </a:r>
          </a:p>
          <a:p>
            <a:pPr marL="0" indent="0">
              <a:buNone/>
            </a:pPr>
            <a:r>
              <a:rPr lang="en-US" sz="1200" b="1" dirty="0" smtClean="0"/>
              <a:t>Problem #2: </a:t>
            </a:r>
            <a:r>
              <a:rPr lang="en-US" sz="1200" dirty="0" smtClean="0"/>
              <a:t>Protein diffusion is hindered Prevents delivery of cytokines and growth factors he ability for cells to secrete and use ECM which is important for tissue engineering </a:t>
            </a:r>
          </a:p>
          <a:p>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8</a:t>
            </a:fld>
            <a:endParaRPr lang="en-US"/>
          </a:p>
        </p:txBody>
      </p:sp>
    </p:spTree>
    <p:extLst>
      <p:ext uri="{BB962C8B-B14F-4D97-AF65-F5344CB8AC3E}">
        <p14:creationId xmlns:p14="http://schemas.microsoft.com/office/powerpoint/2010/main" val="141322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ＭＳ Ｐゴシック" charset="-128"/>
                <a:cs typeface="+mn-cs"/>
              </a:rPr>
              <a:t>Cross-links can be formed </a:t>
            </a:r>
            <a:r>
              <a:rPr lang="en-US" sz="1200" b="0" i="0" kern="1200" dirty="0" smtClean="0">
                <a:solidFill>
                  <a:schemeClr val="tx1"/>
                </a:solidFill>
                <a:effectLst/>
                <a:latin typeface="Arial" charset="0"/>
                <a:ea typeface="ＭＳ Ｐゴシック" charset="-128"/>
                <a:cs typeface="+mn-cs"/>
              </a:rPr>
              <a:t>by chemical reactions</a:t>
            </a:r>
            <a:r>
              <a:rPr lang="en-US" sz="1200" b="0" i="0" kern="120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that </a:t>
            </a:r>
            <a:r>
              <a:rPr lang="en-US" sz="1200" b="0" i="0" kern="1200" dirty="0" smtClean="0">
                <a:solidFill>
                  <a:schemeClr val="tx1"/>
                </a:solidFill>
                <a:effectLst/>
                <a:latin typeface="Arial" charset="0"/>
                <a:ea typeface="ＭＳ Ｐゴシック" charset="-128"/>
                <a:cs typeface="+mn-cs"/>
              </a:rPr>
              <a:t>are initiated by heat, pressure, change in pH, or</a:t>
            </a:r>
            <a:r>
              <a:rPr lang="en-US" sz="1200" b="0" i="0" kern="1200" baseline="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radiation. Cross-linking can also be induced in materials that are </a:t>
            </a:r>
            <a:r>
              <a:rPr lang="en-US" sz="1200" b="0" i="0" kern="1200" dirty="0" smtClean="0">
                <a:solidFill>
                  <a:schemeClr val="tx1"/>
                </a:solidFill>
                <a:effectLst/>
                <a:latin typeface="Arial" charset="0"/>
                <a:ea typeface="ＭＳ Ｐゴシック" charset="-128"/>
                <a:cs typeface="+mn-cs"/>
              </a:rPr>
              <a:t>normally thermoplastic</a:t>
            </a:r>
            <a:r>
              <a:rPr lang="en-US" sz="1200" b="0" i="0" kern="1200" dirty="0" smtClean="0">
                <a:solidFill>
                  <a:schemeClr val="tx1"/>
                </a:solidFill>
                <a:effectLst/>
                <a:latin typeface="Arial" charset="0"/>
                <a:ea typeface="ＭＳ Ｐゴシック" charset="-128"/>
                <a:cs typeface="+mn-cs"/>
              </a:rPr>
              <a:t> through exposure to a radiation source, such </a:t>
            </a:r>
            <a:r>
              <a:rPr lang="en-US" sz="1200" b="0" i="0" kern="1200" dirty="0" smtClean="0">
                <a:solidFill>
                  <a:schemeClr val="tx1"/>
                </a:solidFill>
                <a:effectLst/>
                <a:latin typeface="Arial" charset="0"/>
                <a:ea typeface="ＭＳ Ｐゴシック" charset="-128"/>
                <a:cs typeface="+mn-cs"/>
              </a:rPr>
              <a:t>as electron beam</a:t>
            </a:r>
            <a:r>
              <a:rPr lang="en-US" sz="1200" b="0" i="0" kern="1200" dirty="0" smtClean="0">
                <a:solidFill>
                  <a:schemeClr val="tx1"/>
                </a:solidFill>
                <a:effectLst/>
                <a:latin typeface="Arial" charset="0"/>
                <a:ea typeface="ＭＳ Ｐゴシック" charset="-128"/>
                <a:cs typeface="+mn-cs"/>
              </a:rPr>
              <a:t> </a:t>
            </a:r>
            <a:r>
              <a:rPr lang="en-US" sz="1200" b="0" i="0" kern="1200" dirty="0" smtClean="0">
                <a:solidFill>
                  <a:schemeClr val="tx1"/>
                </a:solidFill>
                <a:effectLst/>
                <a:latin typeface="Arial" charset="0"/>
                <a:ea typeface="ＭＳ Ｐゴシック" charset="-128"/>
                <a:cs typeface="+mn-cs"/>
              </a:rPr>
              <a:t>exposure, </a:t>
            </a:r>
            <a:r>
              <a:rPr lang="en-US" sz="1200" b="0" i="0" kern="1200" dirty="0" smtClean="0">
                <a:solidFill>
                  <a:schemeClr val="tx1"/>
                </a:solidFill>
                <a:effectLst/>
                <a:latin typeface="Arial" charset="0"/>
                <a:ea typeface="ＭＳ Ｐゴシック" charset="-128"/>
                <a:cs typeface="+mn-cs"/>
              </a:rPr>
              <a:t>gamma-radiation, or UV light. </a:t>
            </a:r>
            <a:endParaRPr lang="en-US" dirty="0"/>
          </a:p>
        </p:txBody>
      </p:sp>
      <p:sp>
        <p:nvSpPr>
          <p:cNvPr id="4" name="Slide Number Placeholder 3"/>
          <p:cNvSpPr>
            <a:spLocks noGrp="1"/>
          </p:cNvSpPr>
          <p:nvPr>
            <p:ph type="sldNum" sz="quarter" idx="10"/>
          </p:nvPr>
        </p:nvSpPr>
        <p:spPr/>
        <p:txBody>
          <a:bodyPr/>
          <a:lstStyle/>
          <a:p>
            <a:pPr>
              <a:defRPr/>
            </a:pPr>
            <a:fld id="{BAFA9349-F7F4-48C6-A400-3AB7C934A737}" type="slidenum">
              <a:rPr lang="en-US" smtClean="0"/>
              <a:pPr>
                <a:defRPr/>
              </a:pPr>
              <a:t>9</a:t>
            </a:fld>
            <a:endParaRPr lang="en-US"/>
          </a:p>
        </p:txBody>
      </p:sp>
    </p:spTree>
    <p:extLst>
      <p:ext uri="{BB962C8B-B14F-4D97-AF65-F5344CB8AC3E}">
        <p14:creationId xmlns:p14="http://schemas.microsoft.com/office/powerpoint/2010/main" val="3850489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562725"/>
            <a:ext cx="9144000" cy="319088"/>
          </a:xfrm>
          <a:prstGeom prst="rect">
            <a:avLst/>
          </a:prstGeom>
          <a:gradFill rotWithShape="0">
            <a:gsLst>
              <a:gs pos="0">
                <a:srgbClr val="000000">
                  <a:alpha val="54999"/>
                </a:srgbClr>
              </a:gs>
              <a:gs pos="100000">
                <a:srgbClr val="FF0000">
                  <a:alpha val="35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 Box 5"/>
          <p:cNvSpPr txBox="1">
            <a:spLocks noChangeArrowheads="1"/>
          </p:cNvSpPr>
          <p:nvPr/>
        </p:nvSpPr>
        <p:spPr bwMode="auto">
          <a:xfrm>
            <a:off x="0" y="6564313"/>
            <a:ext cx="9144000" cy="306387"/>
          </a:xfrm>
          <a:prstGeom prst="rect">
            <a:avLst/>
          </a:prstGeom>
          <a:gradFill rotWithShape="1">
            <a:gsLst>
              <a:gs pos="0">
                <a:srgbClr val="760000">
                  <a:alpha val="39999"/>
                </a:srgbClr>
              </a:gs>
              <a:gs pos="100000">
                <a:srgbClr val="FF0000">
                  <a:alpha val="39999"/>
                </a:srgbClr>
              </a:gs>
            </a:gsLst>
            <a:lin ang="5400000" scaled="1"/>
          </a:gradFill>
          <a:ln w="9525">
            <a:noFill/>
            <a:miter lim="800000"/>
            <a:headEnd/>
            <a:tailEnd/>
          </a:ln>
          <a:effectLst/>
        </p:spPr>
        <p:txBody>
          <a:bodyPr lIns="99953" tIns="49976" rIns="99953" bIns="49976">
            <a:spAutoFit/>
          </a:bodyPr>
          <a:lstStyle>
            <a:lvl1pPr defTabSz="1000125">
              <a:defRPr sz="2400" b="1">
                <a:solidFill>
                  <a:schemeClr val="tx1"/>
                </a:solidFill>
                <a:latin typeface="Arial" charset="0"/>
                <a:ea typeface="ＭＳ Ｐゴシック" charset="-128"/>
              </a:defRPr>
            </a:lvl1pPr>
            <a:lvl2pPr marL="37931725" indent="-37474525" defTabSz="1000125">
              <a:defRPr sz="2400" b="1">
                <a:solidFill>
                  <a:schemeClr val="tx1"/>
                </a:solidFill>
                <a:latin typeface="Arial" charset="0"/>
                <a:ea typeface="ＭＳ Ｐゴシック" charset="-128"/>
              </a:defRPr>
            </a:lvl2pPr>
            <a:lvl3pPr>
              <a:defRPr sz="2400" b="1">
                <a:solidFill>
                  <a:schemeClr val="tx1"/>
                </a:solidFill>
                <a:latin typeface="Arial" charset="0"/>
                <a:ea typeface="ＭＳ Ｐゴシック" charset="-128"/>
              </a:defRPr>
            </a:lvl3pPr>
            <a:lvl4pPr>
              <a:defRPr sz="2400" b="1">
                <a:solidFill>
                  <a:schemeClr val="tx1"/>
                </a:solidFill>
                <a:latin typeface="Arial" charset="0"/>
                <a:ea typeface="ＭＳ Ｐゴシック" charset="-128"/>
              </a:defRPr>
            </a:lvl4pPr>
            <a:lvl5pPr>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spcBef>
                <a:spcPct val="50000"/>
              </a:spcBef>
              <a:defRPr/>
            </a:pPr>
            <a:r>
              <a:rPr lang="en-US" sz="1300" b="0" dirty="0" smtClean="0">
                <a:solidFill>
                  <a:schemeClr val="bg1"/>
                </a:solidFill>
                <a:effectLst>
                  <a:outerShdw blurRad="38100" dist="38100" dir="2700000" algn="tl">
                    <a:srgbClr val="000000"/>
                  </a:outerShdw>
                </a:effectLst>
                <a:latin typeface="Frutiger Linotype" pitchFamily="34" charset="0"/>
              </a:rPr>
              <a:t>U</a:t>
            </a:r>
            <a:r>
              <a:rPr lang="en-US" sz="1100" b="0" dirty="0" smtClean="0">
                <a:solidFill>
                  <a:schemeClr val="bg1"/>
                </a:solidFill>
                <a:effectLst>
                  <a:outerShdw blurRad="38100" dist="38100" dir="2700000" algn="tl">
                    <a:srgbClr val="000000"/>
                  </a:outerShdw>
                </a:effectLst>
                <a:latin typeface="Frutiger Linotype" pitchFamily="34" charset="0"/>
              </a:rPr>
              <a:t>NIVERSITY OF </a:t>
            </a:r>
            <a:r>
              <a:rPr lang="en-US" sz="1300" b="0" dirty="0" smtClean="0">
                <a:solidFill>
                  <a:schemeClr val="bg1"/>
                </a:solidFill>
                <a:effectLst>
                  <a:outerShdw blurRad="38100" dist="38100" dir="2700000" algn="tl">
                    <a:srgbClr val="000000"/>
                  </a:outerShdw>
                </a:effectLst>
                <a:latin typeface="Frutiger Linotype" pitchFamily="34" charset="0"/>
              </a:rPr>
              <a:t>M</a:t>
            </a:r>
            <a:r>
              <a:rPr lang="en-US" sz="1100" b="0" dirty="0" smtClean="0">
                <a:solidFill>
                  <a:schemeClr val="bg1"/>
                </a:solidFill>
                <a:effectLst>
                  <a:outerShdw blurRad="38100" dist="38100" dir="2700000" algn="tl">
                    <a:srgbClr val="000000"/>
                  </a:outerShdw>
                </a:effectLst>
                <a:latin typeface="Frutiger Linotype" pitchFamily="34" charset="0"/>
              </a:rPr>
              <a:t>ASSACHUSETTS</a:t>
            </a:r>
            <a:r>
              <a:rPr lang="en-US" sz="1300" b="0" dirty="0" smtClean="0">
                <a:solidFill>
                  <a:schemeClr val="bg1"/>
                </a:solidFill>
                <a:effectLst>
                  <a:outerShdw blurRad="38100" dist="38100" dir="2700000" algn="tl">
                    <a:srgbClr val="000000"/>
                  </a:outerShdw>
                </a:effectLst>
                <a:latin typeface="Frutiger Linotype" pitchFamily="34" charset="0"/>
              </a:rPr>
              <a:t>, A</a:t>
            </a:r>
            <a:r>
              <a:rPr lang="en-US" sz="1100" b="0" dirty="0" smtClean="0">
                <a:solidFill>
                  <a:schemeClr val="bg1"/>
                </a:solidFill>
                <a:effectLst>
                  <a:outerShdw blurRad="38100" dist="38100" dir="2700000" algn="tl">
                    <a:srgbClr val="000000"/>
                  </a:outerShdw>
                </a:effectLst>
                <a:latin typeface="Frutiger Linotype" pitchFamily="34" charset="0"/>
              </a:rPr>
              <a:t>MHERST  • </a:t>
            </a:r>
            <a:r>
              <a:rPr lang="en-US" sz="1300" b="0" dirty="0" smtClean="0">
                <a:solidFill>
                  <a:schemeClr val="bg1"/>
                </a:solidFill>
                <a:effectLst>
                  <a:outerShdw blurRad="38100" dist="38100" dir="2700000" algn="tl">
                    <a:srgbClr val="000000"/>
                  </a:outerShdw>
                </a:effectLst>
                <a:latin typeface="Frutiger Linotype" pitchFamily="34" charset="0"/>
              </a:rPr>
              <a:t> Peyton Lab</a:t>
            </a:r>
          </a:p>
        </p:txBody>
      </p:sp>
      <p:pic>
        <p:nvPicPr>
          <p:cNvPr id="6" name="Picture 6" descr="newseal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6205538"/>
            <a:ext cx="6746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63513"/>
            <a:ext cx="304958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685800" y="2132013"/>
            <a:ext cx="7772400" cy="1468437"/>
          </a:xfrm>
        </p:spPr>
        <p:txBody>
          <a:bodyPr anchor="ctr" anchorCtr="1"/>
          <a:lstStyle>
            <a:lvl1pPr algn="ctr">
              <a:defRPr sz="3600" i="1">
                <a:solidFill>
                  <a:srgbClr val="881C1C"/>
                </a:solidFill>
              </a:defRPr>
            </a:lvl1pPr>
          </a:lstStyle>
          <a:p>
            <a:r>
              <a:rPr lang="en-US"/>
              <a:t>Click to edit Master title style</a:t>
            </a:r>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Tree>
    <p:extLst>
      <p:ext uri="{BB962C8B-B14F-4D97-AF65-F5344CB8AC3E}">
        <p14:creationId xmlns:p14="http://schemas.microsoft.com/office/powerpoint/2010/main" val="2434240544"/>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16DB346-BBC9-4ADD-BBBF-A220FAA13490}" type="slidenum">
              <a:rPr lang="en-US"/>
              <a:pPr>
                <a:defRPr/>
              </a:pPr>
              <a:t>‹#›</a:t>
            </a:fld>
            <a:endParaRPr lang="en-US"/>
          </a:p>
        </p:txBody>
      </p:sp>
    </p:spTree>
    <p:extLst>
      <p:ext uri="{BB962C8B-B14F-4D97-AF65-F5344CB8AC3E}">
        <p14:creationId xmlns:p14="http://schemas.microsoft.com/office/powerpoint/2010/main" val="2848970817"/>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76200"/>
            <a:ext cx="2179638"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 y="76200"/>
            <a:ext cx="63881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CCA41D3-FCFD-46EE-ADDA-C1E4C524ADEA}" type="slidenum">
              <a:rPr lang="en-US"/>
              <a:pPr>
                <a:defRPr/>
              </a:pPr>
              <a:t>‹#›</a:t>
            </a:fld>
            <a:endParaRPr lang="en-US"/>
          </a:p>
        </p:txBody>
      </p:sp>
    </p:spTree>
    <p:extLst>
      <p:ext uri="{BB962C8B-B14F-4D97-AF65-F5344CB8AC3E}">
        <p14:creationId xmlns:p14="http://schemas.microsoft.com/office/powerpoint/2010/main" val="2422591312"/>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 y="76200"/>
            <a:ext cx="8720138" cy="739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4000" y="979488"/>
            <a:ext cx="8702675" cy="2633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000" y="3765550"/>
            <a:ext cx="8702675" cy="2635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D9FFB4CF-46BE-41C2-BE0E-22330CBE08A9}" type="slidenum">
              <a:rPr lang="en-US"/>
              <a:pPr>
                <a:defRPr/>
              </a:pPr>
              <a:t>‹#›</a:t>
            </a:fld>
            <a:endParaRPr lang="en-US"/>
          </a:p>
        </p:txBody>
      </p:sp>
    </p:spTree>
    <p:extLst>
      <p:ext uri="{BB962C8B-B14F-4D97-AF65-F5344CB8AC3E}">
        <p14:creationId xmlns:p14="http://schemas.microsoft.com/office/powerpoint/2010/main" val="397725966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2A9DBAF-3DD4-4AAA-87D6-B213E8EE2A68}" type="slidenum">
              <a:rPr lang="en-US"/>
              <a:pPr>
                <a:defRPr/>
              </a:pPr>
              <a:t>‹#›</a:t>
            </a:fld>
            <a:endParaRPr lang="en-US"/>
          </a:p>
        </p:txBody>
      </p:sp>
    </p:spTree>
    <p:extLst>
      <p:ext uri="{BB962C8B-B14F-4D97-AF65-F5344CB8AC3E}">
        <p14:creationId xmlns:p14="http://schemas.microsoft.com/office/powerpoint/2010/main" val="1073479701"/>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05F4D796-C0EF-49AA-83F9-B8AC2E57315E}" type="slidenum">
              <a:rPr lang="en-US"/>
              <a:pPr>
                <a:defRPr/>
              </a:pPr>
              <a:t>‹#›</a:t>
            </a:fld>
            <a:endParaRPr lang="en-US"/>
          </a:p>
        </p:txBody>
      </p:sp>
    </p:spTree>
    <p:extLst>
      <p:ext uri="{BB962C8B-B14F-4D97-AF65-F5344CB8AC3E}">
        <p14:creationId xmlns:p14="http://schemas.microsoft.com/office/powerpoint/2010/main" val="4215262099"/>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 y="979488"/>
            <a:ext cx="4275138" cy="542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1538" y="979488"/>
            <a:ext cx="4275137" cy="542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E54785FA-BCEA-4E40-9650-D9F9E2B346DE}" type="slidenum">
              <a:rPr lang="en-US"/>
              <a:pPr>
                <a:defRPr/>
              </a:pPr>
              <a:t>‹#›</a:t>
            </a:fld>
            <a:endParaRPr lang="en-US"/>
          </a:p>
        </p:txBody>
      </p:sp>
    </p:spTree>
    <p:extLst>
      <p:ext uri="{BB962C8B-B14F-4D97-AF65-F5344CB8AC3E}">
        <p14:creationId xmlns:p14="http://schemas.microsoft.com/office/powerpoint/2010/main" val="2766771445"/>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93A277DA-7F80-458F-851E-0EF524193301}" type="slidenum">
              <a:rPr lang="en-US"/>
              <a:pPr>
                <a:defRPr/>
              </a:pPr>
              <a:t>‹#›</a:t>
            </a:fld>
            <a:endParaRPr lang="en-US"/>
          </a:p>
        </p:txBody>
      </p:sp>
    </p:spTree>
    <p:extLst>
      <p:ext uri="{BB962C8B-B14F-4D97-AF65-F5344CB8AC3E}">
        <p14:creationId xmlns:p14="http://schemas.microsoft.com/office/powerpoint/2010/main" val="579918570"/>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4D65A388-2352-445C-AE12-E18DB2CC406A}" type="slidenum">
              <a:rPr lang="en-US"/>
              <a:pPr>
                <a:defRPr/>
              </a:pPr>
              <a:t>‹#›</a:t>
            </a:fld>
            <a:endParaRPr lang="en-US"/>
          </a:p>
        </p:txBody>
      </p:sp>
    </p:spTree>
    <p:extLst>
      <p:ext uri="{BB962C8B-B14F-4D97-AF65-F5344CB8AC3E}">
        <p14:creationId xmlns:p14="http://schemas.microsoft.com/office/powerpoint/2010/main" val="2790045015"/>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E1AE3D7-CC1D-4684-88F6-97A5B9388678}" type="slidenum">
              <a:rPr lang="en-US"/>
              <a:pPr>
                <a:defRPr/>
              </a:pPr>
              <a:t>‹#›</a:t>
            </a:fld>
            <a:endParaRPr lang="en-US"/>
          </a:p>
        </p:txBody>
      </p:sp>
    </p:spTree>
    <p:extLst>
      <p:ext uri="{BB962C8B-B14F-4D97-AF65-F5344CB8AC3E}">
        <p14:creationId xmlns:p14="http://schemas.microsoft.com/office/powerpoint/2010/main" val="154892656"/>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50A9F9F-D50C-42D2-9FEF-BA6563C38B75}" type="slidenum">
              <a:rPr lang="en-US"/>
              <a:pPr>
                <a:defRPr/>
              </a:pPr>
              <a:t>‹#›</a:t>
            </a:fld>
            <a:endParaRPr lang="en-US"/>
          </a:p>
        </p:txBody>
      </p:sp>
    </p:spTree>
    <p:extLst>
      <p:ext uri="{BB962C8B-B14F-4D97-AF65-F5344CB8AC3E}">
        <p14:creationId xmlns:p14="http://schemas.microsoft.com/office/powerpoint/2010/main" val="2867309046"/>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ADB22A57-979F-4A7F-B4D9-0BCCA2518A21}" type="slidenum">
              <a:rPr lang="en-US"/>
              <a:pPr>
                <a:defRPr/>
              </a:pPr>
              <a:t>‹#›</a:t>
            </a:fld>
            <a:endParaRPr lang="en-US"/>
          </a:p>
        </p:txBody>
      </p:sp>
    </p:spTree>
    <p:extLst>
      <p:ext uri="{BB962C8B-B14F-4D97-AF65-F5344CB8AC3E}">
        <p14:creationId xmlns:p14="http://schemas.microsoft.com/office/powerpoint/2010/main" val="2133157780"/>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542088"/>
            <a:ext cx="9144000" cy="319087"/>
          </a:xfrm>
          <a:prstGeom prst="rect">
            <a:avLst/>
          </a:prstGeom>
          <a:gradFill rotWithShape="0">
            <a:gsLst>
              <a:gs pos="0">
                <a:srgbClr val="000000">
                  <a:alpha val="54999"/>
                </a:srgbClr>
              </a:gs>
              <a:gs pos="100000">
                <a:srgbClr val="FF0000">
                  <a:alpha val="35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7" name="Rectangle 3"/>
          <p:cNvSpPr>
            <a:spLocks noChangeArrowheads="1"/>
          </p:cNvSpPr>
          <p:nvPr/>
        </p:nvSpPr>
        <p:spPr bwMode="auto">
          <a:xfrm>
            <a:off x="0" y="0"/>
            <a:ext cx="9144000" cy="6530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6" name="Rectangle 4"/>
          <p:cNvSpPr>
            <a:spLocks noGrp="1" noChangeArrowheads="1"/>
          </p:cNvSpPr>
          <p:nvPr>
            <p:ph type="sldNum" sz="quarter" idx="4"/>
          </p:nvPr>
        </p:nvSpPr>
        <p:spPr bwMode="auto">
          <a:xfrm>
            <a:off x="8382000" y="6530975"/>
            <a:ext cx="677863" cy="327025"/>
          </a:xfrm>
          <a:prstGeom prst="rect">
            <a:avLst/>
          </a:prstGeom>
          <a:noFill/>
          <a:ln w="9525">
            <a:noFill/>
            <a:miter lim="800000"/>
            <a:headEnd/>
            <a:tailEnd/>
          </a:ln>
          <a:effectLst/>
        </p:spPr>
        <p:txBody>
          <a:bodyPr vert="horz" wrap="square" lIns="99953" tIns="49976" rIns="99953" bIns="49976" numCol="1" anchor="ctr" anchorCtr="0" compatLnSpc="1">
            <a:prstTxWarp prst="textNoShape">
              <a:avLst/>
            </a:prstTxWarp>
          </a:bodyPr>
          <a:lstStyle>
            <a:lvl1pPr algn="r">
              <a:defRPr sz="1000" b="0">
                <a:solidFill>
                  <a:schemeClr val="bg1"/>
                </a:solidFill>
                <a:latin typeface="Gill Sans MT" charset="0"/>
                <a:ea typeface="ＭＳ Ｐゴシック" charset="-128"/>
              </a:defRPr>
            </a:lvl1pPr>
          </a:lstStyle>
          <a:p>
            <a:pPr>
              <a:defRPr/>
            </a:pPr>
            <a:fld id="{D8E96A95-CBB8-456E-9169-0E2EBC24785B}" type="slidenum">
              <a:rPr lang="en-US"/>
              <a:pPr>
                <a:defRPr/>
              </a:pPr>
              <a:t>‹#›</a:t>
            </a:fld>
            <a:endParaRPr lang="en-US"/>
          </a:p>
        </p:txBody>
      </p:sp>
      <p:sp>
        <p:nvSpPr>
          <p:cNvPr id="1029" name="Rectangle 6"/>
          <p:cNvSpPr>
            <a:spLocks noGrp="1" noChangeArrowheads="1"/>
          </p:cNvSpPr>
          <p:nvPr>
            <p:ph type="title"/>
          </p:nvPr>
        </p:nvSpPr>
        <p:spPr bwMode="auto">
          <a:xfrm>
            <a:off x="254000" y="76200"/>
            <a:ext cx="87201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1" rIns="91367" bIns="45681" numCol="1" anchor="b" anchorCtr="0" compatLnSpc="1">
            <a:prstTxWarp prst="textNoShape">
              <a:avLst/>
            </a:prstTxWarp>
          </a:bodyPr>
          <a:lstStyle/>
          <a:p>
            <a:pPr lvl="0"/>
            <a:r>
              <a:rPr lang="en-US" smtClean="0"/>
              <a:t>Click to edit Master title style</a:t>
            </a:r>
          </a:p>
        </p:txBody>
      </p:sp>
      <p:sp>
        <p:nvSpPr>
          <p:cNvPr id="1030" name="Rectangle 7"/>
          <p:cNvSpPr>
            <a:spLocks noGrp="1" noChangeArrowheads="1"/>
          </p:cNvSpPr>
          <p:nvPr>
            <p:ph type="body" idx="1"/>
          </p:nvPr>
        </p:nvSpPr>
        <p:spPr bwMode="auto">
          <a:xfrm>
            <a:off x="254000" y="979488"/>
            <a:ext cx="8702675"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1" rIns="91367" bIns="456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1" name="Picture 8" descr="newseal2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13" y="6286500"/>
            <a:ext cx="5889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9"/>
          <p:cNvSpPr txBox="1">
            <a:spLocks noChangeArrowheads="1"/>
          </p:cNvSpPr>
          <p:nvPr/>
        </p:nvSpPr>
        <p:spPr bwMode="auto">
          <a:xfrm>
            <a:off x="0" y="6564313"/>
            <a:ext cx="9144000" cy="306387"/>
          </a:xfrm>
          <a:prstGeom prst="rect">
            <a:avLst/>
          </a:prstGeom>
          <a:gradFill rotWithShape="1">
            <a:gsLst>
              <a:gs pos="0">
                <a:srgbClr val="760000">
                  <a:alpha val="39999"/>
                </a:srgbClr>
              </a:gs>
              <a:gs pos="100000">
                <a:srgbClr val="FF0000">
                  <a:alpha val="39999"/>
                </a:srgbClr>
              </a:gs>
            </a:gsLst>
            <a:lin ang="5400000" scaled="1"/>
          </a:gradFill>
          <a:ln w="9525">
            <a:noFill/>
            <a:miter lim="800000"/>
            <a:headEnd/>
            <a:tailEnd/>
          </a:ln>
          <a:effectLst/>
        </p:spPr>
        <p:txBody>
          <a:bodyPr lIns="99953" tIns="49976" rIns="99953" bIns="49976">
            <a:spAutoFit/>
          </a:bodyPr>
          <a:lstStyle>
            <a:lvl1pPr defTabSz="1000125">
              <a:defRPr sz="2400" b="1">
                <a:solidFill>
                  <a:schemeClr val="tx1"/>
                </a:solidFill>
                <a:latin typeface="Arial" charset="0"/>
                <a:ea typeface="ＭＳ Ｐゴシック" charset="-128"/>
              </a:defRPr>
            </a:lvl1pPr>
            <a:lvl2pPr marL="37931725" indent="-37474525" defTabSz="1000125">
              <a:defRPr sz="2400" b="1">
                <a:solidFill>
                  <a:schemeClr val="tx1"/>
                </a:solidFill>
                <a:latin typeface="Arial" charset="0"/>
                <a:ea typeface="ＭＳ Ｐゴシック" charset="-128"/>
              </a:defRPr>
            </a:lvl2pPr>
            <a:lvl3pPr>
              <a:defRPr sz="2400" b="1">
                <a:solidFill>
                  <a:schemeClr val="tx1"/>
                </a:solidFill>
                <a:latin typeface="Arial" charset="0"/>
                <a:ea typeface="ＭＳ Ｐゴシック" charset="-128"/>
              </a:defRPr>
            </a:lvl3pPr>
            <a:lvl4pPr>
              <a:defRPr sz="2400" b="1">
                <a:solidFill>
                  <a:schemeClr val="tx1"/>
                </a:solidFill>
                <a:latin typeface="Arial" charset="0"/>
                <a:ea typeface="ＭＳ Ｐゴシック" charset="-128"/>
              </a:defRPr>
            </a:lvl4pPr>
            <a:lvl5pPr>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spcBef>
                <a:spcPct val="50000"/>
              </a:spcBef>
              <a:defRPr/>
            </a:pPr>
            <a:r>
              <a:rPr lang="en-US" sz="1300" b="0" dirty="0" smtClean="0">
                <a:solidFill>
                  <a:schemeClr val="bg1"/>
                </a:solidFill>
                <a:effectLst>
                  <a:outerShdw blurRad="38100" dist="38100" dir="2700000" algn="tl">
                    <a:srgbClr val="000000"/>
                  </a:outerShdw>
                </a:effectLst>
                <a:latin typeface="Frutiger Linotype" pitchFamily="34" charset="0"/>
              </a:rPr>
              <a:t>U</a:t>
            </a:r>
            <a:r>
              <a:rPr lang="en-US" sz="1100" b="0" dirty="0" smtClean="0">
                <a:solidFill>
                  <a:schemeClr val="bg1"/>
                </a:solidFill>
                <a:effectLst>
                  <a:outerShdw blurRad="38100" dist="38100" dir="2700000" algn="tl">
                    <a:srgbClr val="000000"/>
                  </a:outerShdw>
                </a:effectLst>
                <a:latin typeface="Frutiger Linotype" pitchFamily="34" charset="0"/>
              </a:rPr>
              <a:t>NIVERSITY OF </a:t>
            </a:r>
            <a:r>
              <a:rPr lang="en-US" sz="1300" b="0" dirty="0" smtClean="0">
                <a:solidFill>
                  <a:schemeClr val="bg1"/>
                </a:solidFill>
                <a:effectLst>
                  <a:outerShdw blurRad="38100" dist="38100" dir="2700000" algn="tl">
                    <a:srgbClr val="000000"/>
                  </a:outerShdw>
                </a:effectLst>
                <a:latin typeface="Frutiger Linotype" pitchFamily="34" charset="0"/>
              </a:rPr>
              <a:t>M</a:t>
            </a:r>
            <a:r>
              <a:rPr lang="en-US" sz="1100" b="0" dirty="0" smtClean="0">
                <a:solidFill>
                  <a:schemeClr val="bg1"/>
                </a:solidFill>
                <a:effectLst>
                  <a:outerShdw blurRad="38100" dist="38100" dir="2700000" algn="tl">
                    <a:srgbClr val="000000"/>
                  </a:outerShdw>
                </a:effectLst>
                <a:latin typeface="Frutiger Linotype" pitchFamily="34" charset="0"/>
              </a:rPr>
              <a:t>ASSACHUSETTS</a:t>
            </a:r>
            <a:r>
              <a:rPr lang="en-US" sz="1300" b="0" dirty="0" smtClean="0">
                <a:solidFill>
                  <a:schemeClr val="bg1"/>
                </a:solidFill>
                <a:effectLst>
                  <a:outerShdw blurRad="38100" dist="38100" dir="2700000" algn="tl">
                    <a:srgbClr val="000000"/>
                  </a:outerShdw>
                </a:effectLst>
                <a:latin typeface="Frutiger Linotype" pitchFamily="34" charset="0"/>
              </a:rPr>
              <a:t>, A</a:t>
            </a:r>
            <a:r>
              <a:rPr lang="en-US" sz="1100" b="0" dirty="0" smtClean="0">
                <a:solidFill>
                  <a:schemeClr val="bg1"/>
                </a:solidFill>
                <a:effectLst>
                  <a:outerShdw blurRad="38100" dist="38100" dir="2700000" algn="tl">
                    <a:srgbClr val="000000"/>
                  </a:outerShdw>
                </a:effectLst>
                <a:latin typeface="Frutiger Linotype" pitchFamily="34" charset="0"/>
              </a:rPr>
              <a:t>MHERST  • </a:t>
            </a:r>
            <a:r>
              <a:rPr lang="en-US" sz="1300" b="0" dirty="0" smtClean="0">
                <a:solidFill>
                  <a:schemeClr val="bg1"/>
                </a:solidFill>
                <a:effectLst>
                  <a:outerShdw blurRad="38100" dist="38100" dir="2700000" algn="tl">
                    <a:srgbClr val="000000"/>
                  </a:outerShdw>
                </a:effectLst>
                <a:latin typeface="Frutiger Linotype" pitchFamily="34" charset="0"/>
              </a:rPr>
              <a:t> Peyton Lab</a:t>
            </a:r>
            <a:endParaRPr lang="en-US" sz="1100" b="0" dirty="0" smtClean="0">
              <a:solidFill>
                <a:schemeClr val="bg1"/>
              </a:solidFill>
              <a:effectLst>
                <a:outerShdw blurRad="38100" dist="38100" dir="2700000" algn="tl">
                  <a:srgbClr val="000000"/>
                </a:outerShdw>
              </a:effectLst>
              <a:latin typeface="Frutiger Linotype" pitchFamily="34" charset="0"/>
            </a:endParaRPr>
          </a:p>
        </p:txBody>
      </p:sp>
    </p:spTree>
  </p:cSld>
  <p:clrMap bg1="lt1" tx1="dk1" bg2="lt2" tx2="dk2" accent1="accent1" accent2="accent2" accent3="accent3" accent4="accent4" accent5="accent5" accent6="accent6" hlink="hlink" folHlink="folHlink"/>
  <p:sldLayoutIdLst>
    <p:sldLayoutId id="214748371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xmlns:p14="http://schemas.microsoft.com/office/powerpoint/2010/main" spd="med"/>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rgbClr val="7F7F7F"/>
          </a:solidFill>
          <a:latin typeface="+mj-lt"/>
          <a:ea typeface="ＭＳ Ｐゴシック" charset="-128"/>
          <a:cs typeface="+mj-cs"/>
        </a:defRPr>
      </a:lvl1pPr>
      <a:lvl2pPr algn="l" rtl="0" eaLnBrk="0" fontAlgn="base" hangingPunct="0">
        <a:spcBef>
          <a:spcPct val="0"/>
        </a:spcBef>
        <a:spcAft>
          <a:spcPct val="0"/>
        </a:spcAft>
        <a:defRPr sz="3200" b="1">
          <a:solidFill>
            <a:srgbClr val="7F7F7F"/>
          </a:solidFill>
          <a:latin typeface="Verdana" charset="0"/>
          <a:ea typeface="ＭＳ Ｐゴシック" charset="-128"/>
        </a:defRPr>
      </a:lvl2pPr>
      <a:lvl3pPr algn="l" rtl="0" eaLnBrk="0" fontAlgn="base" hangingPunct="0">
        <a:spcBef>
          <a:spcPct val="0"/>
        </a:spcBef>
        <a:spcAft>
          <a:spcPct val="0"/>
        </a:spcAft>
        <a:defRPr sz="3200" b="1">
          <a:solidFill>
            <a:srgbClr val="7F7F7F"/>
          </a:solidFill>
          <a:latin typeface="Verdana" charset="0"/>
          <a:ea typeface="ＭＳ Ｐゴシック" charset="-128"/>
        </a:defRPr>
      </a:lvl3pPr>
      <a:lvl4pPr algn="l" rtl="0" eaLnBrk="0" fontAlgn="base" hangingPunct="0">
        <a:spcBef>
          <a:spcPct val="0"/>
        </a:spcBef>
        <a:spcAft>
          <a:spcPct val="0"/>
        </a:spcAft>
        <a:defRPr sz="3200" b="1">
          <a:solidFill>
            <a:srgbClr val="7F7F7F"/>
          </a:solidFill>
          <a:latin typeface="Verdana" charset="0"/>
          <a:ea typeface="ＭＳ Ｐゴシック" charset="-128"/>
        </a:defRPr>
      </a:lvl4pPr>
      <a:lvl5pPr algn="l" rtl="0" eaLnBrk="0" fontAlgn="base" hangingPunct="0">
        <a:spcBef>
          <a:spcPct val="0"/>
        </a:spcBef>
        <a:spcAft>
          <a:spcPct val="0"/>
        </a:spcAft>
        <a:defRPr sz="3200" b="1">
          <a:solidFill>
            <a:srgbClr val="7F7F7F"/>
          </a:solidFill>
          <a:latin typeface="Verdana" charset="0"/>
          <a:ea typeface="ＭＳ Ｐゴシック" charset="-128"/>
        </a:defRPr>
      </a:lvl5pPr>
      <a:lvl6pPr marL="457200" algn="l" rtl="0" fontAlgn="base">
        <a:spcBef>
          <a:spcPct val="0"/>
        </a:spcBef>
        <a:spcAft>
          <a:spcPct val="0"/>
        </a:spcAft>
        <a:defRPr sz="3200" b="1">
          <a:solidFill>
            <a:srgbClr val="C0C0C0"/>
          </a:solidFill>
          <a:latin typeface="Verdana" charset="0"/>
        </a:defRPr>
      </a:lvl6pPr>
      <a:lvl7pPr marL="914400" algn="l" rtl="0" fontAlgn="base">
        <a:spcBef>
          <a:spcPct val="0"/>
        </a:spcBef>
        <a:spcAft>
          <a:spcPct val="0"/>
        </a:spcAft>
        <a:defRPr sz="3200" b="1">
          <a:solidFill>
            <a:srgbClr val="C0C0C0"/>
          </a:solidFill>
          <a:latin typeface="Verdana" charset="0"/>
        </a:defRPr>
      </a:lvl7pPr>
      <a:lvl8pPr marL="1371600" algn="l" rtl="0" fontAlgn="base">
        <a:spcBef>
          <a:spcPct val="0"/>
        </a:spcBef>
        <a:spcAft>
          <a:spcPct val="0"/>
        </a:spcAft>
        <a:defRPr sz="3200" b="1">
          <a:solidFill>
            <a:srgbClr val="C0C0C0"/>
          </a:solidFill>
          <a:latin typeface="Verdana" charset="0"/>
        </a:defRPr>
      </a:lvl8pPr>
      <a:lvl9pPr marL="1828800" algn="l" rtl="0" fontAlgn="base">
        <a:spcBef>
          <a:spcPct val="0"/>
        </a:spcBef>
        <a:spcAft>
          <a:spcPct val="0"/>
        </a:spcAft>
        <a:defRPr sz="3200" b="1">
          <a:solidFill>
            <a:srgbClr val="C0C0C0"/>
          </a:solidFill>
          <a:latin typeface="Verdana" charset="0"/>
        </a:defRPr>
      </a:lvl9pPr>
    </p:titleStyle>
    <p:bodyStyle>
      <a:lvl1pPr marL="341313" indent="-341313" algn="l" rtl="0" eaLnBrk="0" fontAlgn="base" hangingPunct="0">
        <a:spcBef>
          <a:spcPct val="20000"/>
        </a:spcBef>
        <a:spcAft>
          <a:spcPct val="0"/>
        </a:spcAft>
        <a:buClr>
          <a:schemeClr val="folHlink"/>
        </a:buClr>
        <a:buSzPct val="60000"/>
        <a:buFont typeface="Wingdings" pitchFamily="2" charset="2"/>
        <a:buBlip>
          <a:blip r:embed="rId16"/>
        </a:buBlip>
        <a:defRPr sz="21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Blip>
          <a:blip r:embed="rId17"/>
        </a:buBlip>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folHlink"/>
        </a:buClr>
        <a:buSzPct val="50000"/>
        <a:buFont typeface="Wingdings" pitchFamily="2" charset="2"/>
        <a:buBlip>
          <a:blip r:embed="rId16"/>
        </a:buBlip>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55000"/>
        <a:buFont typeface="Wingdings" pitchFamily="2" charset="2"/>
        <a:buBlip>
          <a:blip r:embed="rId17"/>
        </a:buBlip>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SzPct val="50000"/>
        <a:buFont typeface="Wingdings" pitchFamily="2" charset="2"/>
        <a:buBlip>
          <a:blip r:embed="rId16"/>
        </a:buBlip>
        <a:defRPr sz="16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SzPct val="50000"/>
        <a:buFont typeface="Wingdings" charset="2"/>
        <a:buBlip>
          <a:blip r:embed="rId16"/>
        </a:buBlip>
        <a:defRPr sz="16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Blip>
          <a:blip r:embed="rId16"/>
        </a:buBlip>
        <a:defRPr sz="16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Blip>
          <a:blip r:embed="rId16"/>
        </a:buBlip>
        <a:defRPr sz="16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Blip>
          <a:blip r:embed="rId16"/>
        </a:buBlip>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png"/><Relationship Id="rId8" Type="http://schemas.openxmlformats.org/officeDocument/2006/relationships/image" Target="../media/image33.gif"/><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0.xml"/><Relationship Id="rId5" Type="http://schemas.openxmlformats.org/officeDocument/2006/relationships/image" Target="../media/image43.png"/><Relationship Id="rId1" Type="http://schemas.microsoft.com/office/2007/relationships/media" Target="../media/media1.avi"/><Relationship Id="rId2" Type="http://schemas.openxmlformats.org/officeDocument/2006/relationships/video" Target="../media/media1.avi"/></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smtClean="0">
                <a:ea typeface="ＭＳ Ｐゴシック" pitchFamily="34" charset="-128"/>
              </a:rPr>
              <a:t>3-D PEG HYDROGELS</a:t>
            </a:r>
          </a:p>
        </p:txBody>
      </p:sp>
      <p:sp>
        <p:nvSpPr>
          <p:cNvPr id="3075" name="Rectangle 3"/>
          <p:cNvSpPr>
            <a:spLocks noGrp="1" noChangeArrowheads="1"/>
          </p:cNvSpPr>
          <p:nvPr>
            <p:ph type="subTitle" idx="1"/>
          </p:nvPr>
        </p:nvSpPr>
        <p:spPr/>
        <p:txBody>
          <a:bodyPr/>
          <a:lstStyle/>
          <a:p>
            <a:pPr eaLnBrk="1" hangingPunct="1">
              <a:buFont typeface="Wingdings" pitchFamily="2" charset="2"/>
              <a:buNone/>
            </a:pPr>
            <a:r>
              <a:rPr lang="en-US" dirty="0" smtClean="0">
                <a:ea typeface="ＭＳ Ｐゴシック" pitchFamily="34" charset="-128"/>
              </a:rPr>
              <a:t>Lauren Jansen</a:t>
            </a:r>
          </a:p>
          <a:p>
            <a:pPr eaLnBrk="1" hangingPunct="1">
              <a:buFont typeface="Wingdings" pitchFamily="2" charset="2"/>
              <a:buNone/>
            </a:pPr>
            <a:r>
              <a:rPr lang="en-US" dirty="0" smtClean="0">
                <a:ea typeface="ＭＳ Ｐゴシック" pitchFamily="34" charset="-128"/>
              </a:rPr>
              <a:t>April 24,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common methods of forming PEG-based </a:t>
            </a:r>
            <a:r>
              <a:rPr lang="en-US" dirty="0" smtClean="0"/>
              <a:t>hydrogels</a:t>
            </a:r>
            <a:endParaRPr lang="en-US" dirty="0"/>
          </a:p>
        </p:txBody>
      </p:sp>
      <p:sp>
        <p:nvSpPr>
          <p:cNvPr id="4" name="Text Placeholder 3"/>
          <p:cNvSpPr>
            <a:spLocks noGrp="1"/>
          </p:cNvSpPr>
          <p:nvPr>
            <p:ph type="body" idx="1"/>
          </p:nvPr>
        </p:nvSpPr>
        <p:spPr/>
        <p:txBody>
          <a:bodyPr/>
          <a:lstStyle/>
          <a:p>
            <a:r>
              <a:rPr lang="en-US" dirty="0" smtClean="0"/>
              <a:t>Chain Growth</a:t>
            </a:r>
            <a:endParaRPr lang="en-US" dirty="0"/>
          </a:p>
        </p:txBody>
      </p:sp>
      <p:sp>
        <p:nvSpPr>
          <p:cNvPr id="5" name="Text Placeholder 4"/>
          <p:cNvSpPr>
            <a:spLocks noGrp="1"/>
          </p:cNvSpPr>
          <p:nvPr>
            <p:ph type="body" sz="quarter" idx="3"/>
          </p:nvPr>
        </p:nvSpPr>
        <p:spPr/>
        <p:txBody>
          <a:bodyPr/>
          <a:lstStyle/>
          <a:p>
            <a:r>
              <a:rPr lang="en-US" dirty="0" smtClean="0"/>
              <a:t>Step Growth</a:t>
            </a:r>
            <a:endParaRPr lang="en-US" dirty="0"/>
          </a:p>
        </p:txBody>
      </p:sp>
      <p:sp>
        <p:nvSpPr>
          <p:cNvPr id="7" name="Rectangle 6"/>
          <p:cNvSpPr/>
          <p:nvPr/>
        </p:nvSpPr>
        <p:spPr bwMode="auto">
          <a:xfrm>
            <a:off x="304800" y="1600200"/>
            <a:ext cx="4267200" cy="4648200"/>
          </a:xfrm>
          <a:prstGeom prst="rect">
            <a:avLst/>
          </a:prstGeom>
          <a:no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Rectangle 7"/>
          <p:cNvSpPr/>
          <p:nvPr/>
        </p:nvSpPr>
        <p:spPr bwMode="auto">
          <a:xfrm>
            <a:off x="4572000" y="1600200"/>
            <a:ext cx="4267200" cy="4648200"/>
          </a:xfrm>
          <a:prstGeom prst="rect">
            <a:avLst/>
          </a:prstGeom>
          <a:noFill/>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aphicFrame>
        <p:nvGraphicFramePr>
          <p:cNvPr id="9" name="Chart 8"/>
          <p:cNvGraphicFramePr>
            <a:graphicFrameLocks/>
          </p:cNvGraphicFramePr>
          <p:nvPr>
            <p:extLst>
              <p:ext uri="{D42A27DB-BD31-4B8C-83A1-F6EECF244321}">
                <p14:modId xmlns:p14="http://schemas.microsoft.com/office/powerpoint/2010/main" val="496015860"/>
              </p:ext>
            </p:extLst>
          </p:nvPr>
        </p:nvGraphicFramePr>
        <p:xfrm>
          <a:off x="268705" y="2308058"/>
          <a:ext cx="2514600" cy="160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889703439"/>
              </p:ext>
            </p:extLst>
          </p:nvPr>
        </p:nvGraphicFramePr>
        <p:xfrm>
          <a:off x="2438400" y="2312068"/>
          <a:ext cx="2133600" cy="1600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729242711"/>
              </p:ext>
            </p:extLst>
          </p:nvPr>
        </p:nvGraphicFramePr>
        <p:xfrm>
          <a:off x="5410200" y="2133600"/>
          <a:ext cx="2819400" cy="15240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13" name="Rectangle 12"/>
              <p:cNvSpPr/>
              <p:nvPr/>
            </p:nvSpPr>
            <p:spPr>
              <a:xfrm>
                <a:off x="304800" y="4612866"/>
                <a:ext cx="4354525" cy="797334"/>
              </a:xfrm>
              <a:prstGeom prst="rect">
                <a:avLst/>
              </a:prstGeom>
            </p:spPr>
            <p:txBody>
              <a:bodyPr wrap="none">
                <a:spAutoFit/>
              </a:bodyPr>
              <a:lstStyle/>
              <a:p>
                <a14:m>
                  <m:oMathPara xmlns:m="http://schemas.openxmlformats.org/officeDocument/2006/math" xmlns="">
                    <m:oMathParaPr>
                      <m:jc m:val="centerGroup"/>
                    </m:oMathParaPr>
                    <m:oMath xmlns:m="http://schemas.openxmlformats.org/officeDocument/2006/math">
                      <m:r>
                        <a:rPr lang="en-US" sz="2800" i="1">
                          <a:latin typeface="Cambria Math"/>
                        </a:rPr>
                        <m:t>𝑀</m:t>
                      </m:r>
                      <m:limUpp>
                        <m:limUppPr>
                          <m:ctrlPr>
                            <a:rPr lang="en-US" sz="2800" i="1">
                              <a:latin typeface="Cambria Math"/>
                            </a:rPr>
                          </m:ctrlPr>
                        </m:limUppPr>
                        <m:e>
                          <m:groupChr>
                            <m:groupChrPr>
                              <m:chr m:val="⏞"/>
                              <m:pos m:val="top"/>
                              <m:vertJc m:val="bot"/>
                              <m:ctrlPr>
                                <a:rPr lang="en-US" sz="2800" i="1">
                                  <a:latin typeface="Cambria Math"/>
                                </a:rPr>
                              </m:ctrlPr>
                            </m:groupChrPr>
                            <m:e>
                              <m:r>
                                <a:rPr lang="en-US" sz="2800" i="1">
                                  <a:latin typeface="Cambria Math"/>
                                </a:rPr>
                                <m:t>→</m:t>
                              </m:r>
                            </m:e>
                          </m:groupChr>
                        </m:e>
                        <m:lim>
                          <m:r>
                            <a:rPr lang="en-US" sz="2800" i="1">
                              <a:latin typeface="Cambria Math"/>
                            </a:rPr>
                            <m:t>∗</m:t>
                          </m:r>
                        </m:lim>
                      </m:limUpp>
                      <m:sSup>
                        <m:sSupPr>
                          <m:ctrlPr>
                            <a:rPr lang="en-US" sz="2800" i="1">
                              <a:latin typeface="Cambria Math"/>
                            </a:rPr>
                          </m:ctrlPr>
                        </m:sSupPr>
                        <m:e>
                          <m:r>
                            <a:rPr lang="en-US" sz="2800" i="1">
                              <a:latin typeface="Cambria Math"/>
                            </a:rPr>
                            <m:t>𝑀</m:t>
                          </m:r>
                        </m:e>
                        <m:sup>
                          <m:r>
                            <a:rPr lang="en-US" sz="2800" i="1">
                              <a:latin typeface="Cambria Math"/>
                            </a:rPr>
                            <m:t>∗</m:t>
                          </m:r>
                        </m:sup>
                      </m:sSup>
                      <m:limUpp>
                        <m:limUppPr>
                          <m:ctrlPr>
                            <a:rPr lang="en-US" sz="2800" i="1">
                              <a:latin typeface="Cambria Math"/>
                            </a:rPr>
                          </m:ctrlPr>
                        </m:limUppPr>
                        <m:e>
                          <m:groupChr>
                            <m:groupChrPr>
                              <m:chr m:val="⏞"/>
                              <m:pos m:val="top"/>
                              <m:vertJc m:val="bot"/>
                              <m:ctrlPr>
                                <a:rPr lang="en-US" sz="2800" i="1">
                                  <a:latin typeface="Cambria Math"/>
                                </a:rPr>
                              </m:ctrlPr>
                            </m:groupChrPr>
                            <m:e>
                              <m:r>
                                <a:rPr lang="en-US" sz="2800" i="1">
                                  <a:latin typeface="Cambria Math"/>
                                </a:rPr>
                                <m:t>→</m:t>
                              </m:r>
                            </m:e>
                          </m:groupChr>
                        </m:e>
                        <m:lim>
                          <m:r>
                            <a:rPr lang="en-US" sz="2800" i="1">
                              <a:latin typeface="Cambria Math"/>
                            </a:rPr>
                            <m:t>𝑀</m:t>
                          </m:r>
                        </m:lim>
                      </m:limUpp>
                      <m:r>
                        <a:rPr lang="en-US" sz="2800" i="1">
                          <a:latin typeface="Cambria Math"/>
                        </a:rPr>
                        <m:t>𝑀</m:t>
                      </m:r>
                      <m:sSup>
                        <m:sSupPr>
                          <m:ctrlPr>
                            <a:rPr lang="en-US" sz="2800" i="1">
                              <a:latin typeface="Cambria Math"/>
                            </a:rPr>
                          </m:ctrlPr>
                        </m:sSupPr>
                        <m:e>
                          <m:r>
                            <a:rPr lang="en-US" sz="2800" i="1">
                              <a:latin typeface="Cambria Math"/>
                            </a:rPr>
                            <m:t>𝑀</m:t>
                          </m:r>
                        </m:e>
                        <m:sup>
                          <m:r>
                            <a:rPr lang="en-US" sz="2800" i="1">
                              <a:latin typeface="Cambria Math"/>
                            </a:rPr>
                            <m:t>∗</m:t>
                          </m:r>
                        </m:sup>
                      </m:sSup>
                      <m:limUpp>
                        <m:limUppPr>
                          <m:ctrlPr>
                            <a:rPr lang="en-US" sz="2800" i="1">
                              <a:latin typeface="Cambria Math"/>
                            </a:rPr>
                          </m:ctrlPr>
                        </m:limUppPr>
                        <m:e>
                          <m:groupChr>
                            <m:groupChrPr>
                              <m:chr m:val="⏞"/>
                              <m:pos m:val="top"/>
                              <m:vertJc m:val="bot"/>
                              <m:ctrlPr>
                                <a:rPr lang="en-US" sz="2800" i="1">
                                  <a:latin typeface="Cambria Math"/>
                                </a:rPr>
                              </m:ctrlPr>
                            </m:groupChrPr>
                            <m:e>
                              <m:r>
                                <a:rPr lang="en-US" sz="2800" i="1">
                                  <a:latin typeface="Cambria Math"/>
                                </a:rPr>
                                <m:t>→</m:t>
                              </m:r>
                            </m:e>
                          </m:groupChr>
                        </m:e>
                        <m:lim>
                          <m:r>
                            <a:rPr lang="en-US" sz="2800" i="1">
                              <a:latin typeface="Cambria Math"/>
                            </a:rPr>
                            <m:t>𝑀</m:t>
                          </m:r>
                        </m:lim>
                      </m:limUpp>
                      <m:r>
                        <a:rPr lang="en-US" sz="2800" i="1">
                          <a:latin typeface="Cambria Math"/>
                        </a:rPr>
                        <m:t>𝑀</m:t>
                      </m:r>
                      <m:sSup>
                        <m:sSupPr>
                          <m:ctrlPr>
                            <a:rPr lang="en-US" sz="2800" i="1">
                              <a:latin typeface="Cambria Math"/>
                            </a:rPr>
                          </m:ctrlPr>
                        </m:sSupPr>
                        <m:e>
                          <m:r>
                            <a:rPr lang="en-US" sz="2800" i="1">
                              <a:latin typeface="Cambria Math"/>
                            </a:rPr>
                            <m:t>𝑀𝑀</m:t>
                          </m:r>
                        </m:e>
                        <m:sup>
                          <m:r>
                            <a:rPr lang="en-US" sz="2800" i="1">
                              <a:latin typeface="Cambria Math"/>
                            </a:rPr>
                            <m:t>∗</m:t>
                          </m:r>
                        </m:sup>
                      </m:sSup>
                    </m:oMath>
                  </m:oMathPara>
                </a14:m>
                <a:endParaRPr lang="en-US" sz="2800" dirty="0"/>
              </a:p>
            </p:txBody>
          </p:sp>
        </mc:Choice>
        <mc:Fallback xmlns="">
          <p:sp>
            <p:nvSpPr>
              <p:cNvPr id="13" name="Rectangle 12"/>
              <p:cNvSpPr>
                <a:spLocks noRot="1" noChangeAspect="1" noMove="1" noResize="1" noEditPoints="1" noAdjustHandles="1" noChangeArrowheads="1" noChangeShapeType="1" noTextEdit="1"/>
              </p:cNvSpPr>
              <p:nvPr/>
            </p:nvSpPr>
            <p:spPr>
              <a:xfrm>
                <a:off x="304800" y="4612866"/>
                <a:ext cx="4354525" cy="79733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19600" y="3652715"/>
                <a:ext cx="4419600" cy="2671885"/>
              </a:xfrm>
              <a:prstGeom prst="rect">
                <a:avLst/>
              </a:prstGeom>
            </p:spPr>
            <p:txBody>
              <a:bodyPr wrap="square">
                <a:spAutoFit/>
              </a:bodyPr>
              <a:lstStyle/>
              <a:p>
                <a14:m>
                  <m:oMathPara xmlns:m="http://schemas.openxmlformats.org/officeDocument/2006/math" xmlns="">
                    <m:oMathParaPr>
                      <m:jc m:val="centerGroup"/>
                    </m:oMathParaPr>
                    <m:oMath xmlns:m="http://schemas.openxmlformats.org/officeDocument/2006/math">
                      <m:r>
                        <a:rPr lang="en-US" sz="2300" b="1" i="1" smtClean="0">
                          <a:latin typeface="Cambria Math"/>
                        </a:rPr>
                        <m:t>𝑴</m:t>
                      </m:r>
                      <m:limUpp>
                        <m:limUppPr>
                          <m:ctrlPr>
                            <a:rPr lang="en-US" sz="2300" i="1">
                              <a:latin typeface="Cambria Math"/>
                            </a:rPr>
                          </m:ctrlPr>
                        </m:limUppPr>
                        <m:e>
                          <m:groupChr>
                            <m:groupChrPr>
                              <m:chr m:val="⏞"/>
                              <m:pos m:val="top"/>
                              <m:vertJc m:val="bot"/>
                              <m:ctrlPr>
                                <a:rPr lang="en-US" sz="2300" i="1">
                                  <a:latin typeface="Cambria Math"/>
                                </a:rPr>
                              </m:ctrlPr>
                            </m:groupChrPr>
                            <m:e>
                              <m:r>
                                <a:rPr lang="en-US" sz="2300" b="1" i="1">
                                  <a:latin typeface="Cambria Math"/>
                                </a:rPr>
                                <m:t>→</m:t>
                              </m:r>
                            </m:e>
                          </m:groupChr>
                        </m:e>
                        <m:lim>
                          <m:r>
                            <a:rPr lang="en-US" sz="2300" b="1" i="1">
                              <a:latin typeface="Cambria Math"/>
                            </a:rPr>
                            <m:t>𝑴</m:t>
                          </m:r>
                        </m:lim>
                      </m:limUpp>
                      <m:r>
                        <a:rPr lang="en-US" sz="2300" b="1" i="1">
                          <a:latin typeface="Cambria Math"/>
                        </a:rPr>
                        <m:t>𝑴</m:t>
                      </m:r>
                      <m:r>
                        <a:rPr lang="en-US" sz="2300" b="1" i="1">
                          <a:latin typeface="Cambria Math"/>
                        </a:rPr>
                        <m:t>−</m:t>
                      </m:r>
                      <m:r>
                        <a:rPr lang="en-US" sz="2300" b="1" i="1">
                          <a:latin typeface="Cambria Math"/>
                        </a:rPr>
                        <m:t>𝑴</m:t>
                      </m:r>
                      <m:limUpp>
                        <m:limUppPr>
                          <m:ctrlPr>
                            <a:rPr lang="en-US" sz="2300" i="1">
                              <a:latin typeface="Cambria Math"/>
                            </a:rPr>
                          </m:ctrlPr>
                        </m:limUppPr>
                        <m:e>
                          <m:groupChr>
                            <m:groupChrPr>
                              <m:chr m:val="⏞"/>
                              <m:pos m:val="top"/>
                              <m:vertJc m:val="bot"/>
                              <m:ctrlPr>
                                <a:rPr lang="en-US" sz="2300" i="1">
                                  <a:latin typeface="Cambria Math"/>
                                </a:rPr>
                              </m:ctrlPr>
                            </m:groupChrPr>
                            <m:e>
                              <m:r>
                                <a:rPr lang="en-US" sz="2300" b="1" i="1">
                                  <a:latin typeface="Cambria Math"/>
                                </a:rPr>
                                <m:t>→</m:t>
                              </m:r>
                            </m:e>
                          </m:groupChr>
                        </m:e>
                        <m:lim>
                          <m:r>
                            <a:rPr lang="en-US" sz="2300" b="1" i="1">
                              <a:latin typeface="Cambria Math"/>
                            </a:rPr>
                            <m:t>𝑴</m:t>
                          </m:r>
                        </m:lim>
                      </m:limUpp>
                      <m:r>
                        <a:rPr lang="en-US" sz="2300" b="1" i="1">
                          <a:latin typeface="Cambria Math"/>
                        </a:rPr>
                        <m:t>𝑴</m:t>
                      </m:r>
                      <m:r>
                        <a:rPr lang="en-US" sz="2300" b="1" i="1">
                          <a:latin typeface="Cambria Math"/>
                        </a:rPr>
                        <m:t>−</m:t>
                      </m:r>
                      <m:r>
                        <a:rPr lang="en-US" sz="2300" b="1" i="1">
                          <a:latin typeface="Cambria Math"/>
                        </a:rPr>
                        <m:t>𝑴</m:t>
                      </m:r>
                      <m:r>
                        <a:rPr lang="en-US" sz="2300" b="1" i="1">
                          <a:latin typeface="Cambria Math"/>
                        </a:rPr>
                        <m:t>−</m:t>
                      </m:r>
                      <m:r>
                        <a:rPr lang="en-US" sz="2300" b="1" i="1">
                          <a:latin typeface="Cambria Math"/>
                        </a:rPr>
                        <m:t>𝑴</m:t>
                      </m:r>
                    </m:oMath>
                  </m:oMathPara>
                </a14:m>
                <a:endParaRPr lang="en-US" sz="2300" dirty="0" smtClean="0"/>
              </a:p>
              <a:p>
                <a:endParaRPr lang="en-US" b="0" dirty="0"/>
              </a:p>
              <a:p>
                <a14:m>
                  <m:oMathPara xmlns:m="http://schemas.openxmlformats.org/officeDocument/2006/math" xmlns="">
                    <m:oMathParaPr>
                      <m:jc m:val="centerGroup"/>
                    </m:oMathParaPr>
                    <m:oMath xmlns:m="http://schemas.openxmlformats.org/officeDocument/2006/math">
                      <m:r>
                        <a:rPr lang="en-US" sz="2300" i="1">
                          <a:latin typeface="Cambria Math"/>
                        </a:rPr>
                        <m:t>𝑀</m:t>
                      </m:r>
                      <m:r>
                        <a:rPr lang="en-US" sz="2300" i="1">
                          <a:latin typeface="Cambria Math"/>
                        </a:rPr>
                        <m:t>−</m:t>
                      </m:r>
                      <m:r>
                        <a:rPr lang="en-US" sz="2300" i="1">
                          <a:latin typeface="Cambria Math"/>
                        </a:rPr>
                        <m:t>𝑀</m:t>
                      </m:r>
                      <m:m>
                        <m:mPr>
                          <m:mcs>
                            <m:mc>
                              <m:mcPr>
                                <m:count m:val="2"/>
                                <m:mcJc m:val="center"/>
                              </m:mcPr>
                            </m:mc>
                          </m:mcs>
                          <m:ctrlPr>
                            <a:rPr lang="en-US" sz="2300" i="1">
                              <a:latin typeface="Cambria Math"/>
                            </a:rPr>
                          </m:ctrlPr>
                        </m:mPr>
                        <m:mr>
                          <m:e>
                            <m:limUpp>
                              <m:limUppPr>
                                <m:ctrlPr>
                                  <a:rPr lang="en-US" sz="2300" i="1">
                                    <a:latin typeface="Cambria Math"/>
                                  </a:rPr>
                                </m:ctrlPr>
                              </m:limUppPr>
                              <m:e>
                                <m:groupChr>
                                  <m:groupChrPr>
                                    <m:chr m:val="⏞"/>
                                    <m:pos m:val="top"/>
                                    <m:vertJc m:val="bot"/>
                                    <m:ctrlPr>
                                      <a:rPr lang="en-US" sz="2300" i="1">
                                        <a:latin typeface="Cambria Math"/>
                                      </a:rPr>
                                    </m:ctrlPr>
                                  </m:groupChrPr>
                                  <m:e>
                                    <m:r>
                                      <a:rPr lang="en-US" sz="2300" i="1">
                                        <a:latin typeface="Cambria Math"/>
                                      </a:rPr>
                                      <m:t>→</m:t>
                                    </m:r>
                                  </m:e>
                                </m:groupChr>
                              </m:e>
                              <m:lim>
                                <m:r>
                                  <a:rPr lang="en-US" sz="2300" i="1">
                                    <a:latin typeface="Cambria Math"/>
                                  </a:rPr>
                                  <m:t>12−</m:t>
                                </m:r>
                                <m:r>
                                  <a:rPr lang="en-US" sz="2300" i="1">
                                    <a:latin typeface="Cambria Math"/>
                                  </a:rPr>
                                  <m:t>𝑚𝑒𝑟</m:t>
                                </m:r>
                              </m:lim>
                            </m:limUpp>
                          </m:e>
                          <m:e>
                            <m:r>
                              <a:rPr lang="en-US" sz="2300" i="1">
                                <a:latin typeface="Cambria Math"/>
                              </a:rPr>
                              <m:t>14−</m:t>
                            </m:r>
                            <m:r>
                              <a:rPr lang="en-US" sz="2300" i="1">
                                <a:latin typeface="Cambria Math"/>
                              </a:rPr>
                              <m:t>𝑚𝑒𝑟</m:t>
                            </m:r>
                          </m:e>
                        </m:mr>
                        <m:mr>
                          <m:e>
                            <m:limUpp>
                              <m:limUppPr>
                                <m:ctrlPr>
                                  <a:rPr lang="en-US" sz="2300" i="1">
                                    <a:latin typeface="Cambria Math"/>
                                  </a:rPr>
                                </m:ctrlPr>
                              </m:limUppPr>
                              <m:e>
                                <m:groupChr>
                                  <m:groupChrPr>
                                    <m:chr m:val="⏞"/>
                                    <m:pos m:val="top"/>
                                    <m:vertJc m:val="bot"/>
                                    <m:ctrlPr>
                                      <a:rPr lang="en-US" sz="2300" i="1">
                                        <a:latin typeface="Cambria Math"/>
                                      </a:rPr>
                                    </m:ctrlPr>
                                  </m:groupChrPr>
                                  <m:e>
                                    <m:r>
                                      <a:rPr lang="en-US" sz="2300" i="1">
                                        <a:latin typeface="Cambria Math"/>
                                      </a:rPr>
                                      <m:t>→</m:t>
                                    </m:r>
                                  </m:e>
                                </m:groupChr>
                              </m:e>
                              <m:lim>
                                <m:r>
                                  <a:rPr lang="en-US" sz="2300" i="1">
                                    <a:latin typeface="Cambria Math"/>
                                  </a:rPr>
                                  <m:t>𝑀</m:t>
                                </m:r>
                                <m:r>
                                  <a:rPr lang="en-US" sz="2300" i="1">
                                    <a:latin typeface="Cambria Math"/>
                                  </a:rPr>
                                  <m:t>−</m:t>
                                </m:r>
                                <m:r>
                                  <a:rPr lang="en-US" sz="2300" i="1">
                                    <a:latin typeface="Cambria Math"/>
                                  </a:rPr>
                                  <m:t>𝑀</m:t>
                                </m:r>
                              </m:lim>
                            </m:limUpp>
                          </m:e>
                          <m:e>
                            <m:r>
                              <a:rPr lang="en-US" sz="2300" i="1">
                                <a:latin typeface="Cambria Math"/>
                              </a:rPr>
                              <m:t>𝑀</m:t>
                            </m:r>
                            <m:r>
                              <a:rPr lang="en-US" sz="2300" i="1">
                                <a:latin typeface="Cambria Math"/>
                              </a:rPr>
                              <m:t>−</m:t>
                            </m:r>
                            <m:r>
                              <a:rPr lang="en-US" sz="2300" i="1">
                                <a:latin typeface="Cambria Math"/>
                              </a:rPr>
                              <m:t>𝑀</m:t>
                            </m:r>
                            <m:r>
                              <a:rPr lang="en-US" sz="2300" i="1">
                                <a:latin typeface="Cambria Math"/>
                              </a:rPr>
                              <m:t>−</m:t>
                            </m:r>
                            <m:r>
                              <a:rPr lang="en-US" sz="2300" i="1">
                                <a:latin typeface="Cambria Math"/>
                              </a:rPr>
                              <m:t>𝑀</m:t>
                            </m:r>
                            <m:r>
                              <a:rPr lang="en-US" sz="2300" i="1">
                                <a:latin typeface="Cambria Math"/>
                              </a:rPr>
                              <m:t>−</m:t>
                            </m:r>
                            <m:r>
                              <a:rPr lang="en-US" sz="2300" i="1">
                                <a:latin typeface="Cambria Math"/>
                              </a:rPr>
                              <m:t>𝑀</m:t>
                            </m:r>
                          </m:e>
                        </m:mr>
                        <m:mr>
                          <m:e>
                            <m:limUpp>
                              <m:limUppPr>
                                <m:ctrlPr>
                                  <a:rPr lang="en-US" sz="2300" i="1">
                                    <a:latin typeface="Cambria Math"/>
                                  </a:rPr>
                                </m:ctrlPr>
                              </m:limUppPr>
                              <m:e>
                                <m:groupChr>
                                  <m:groupChrPr>
                                    <m:chr m:val="⏞"/>
                                    <m:pos m:val="top"/>
                                    <m:vertJc m:val="bot"/>
                                    <m:ctrlPr>
                                      <a:rPr lang="en-US" sz="2300" i="1">
                                        <a:latin typeface="Cambria Math"/>
                                      </a:rPr>
                                    </m:ctrlPr>
                                  </m:groupChrPr>
                                  <m:e>
                                    <m:r>
                                      <a:rPr lang="en-US" sz="2300" i="1">
                                        <a:latin typeface="Cambria Math"/>
                                      </a:rPr>
                                      <m:t>→</m:t>
                                    </m:r>
                                  </m:e>
                                </m:groupChr>
                              </m:e>
                              <m:lim>
                                <m:r>
                                  <a:rPr lang="en-US" sz="2300" i="1">
                                    <a:latin typeface="Cambria Math"/>
                                  </a:rPr>
                                  <m:t>𝑀</m:t>
                                </m:r>
                              </m:lim>
                            </m:limUpp>
                          </m:e>
                          <m:e>
                            <m:r>
                              <a:rPr lang="en-US" sz="2300" i="1">
                                <a:latin typeface="Cambria Math"/>
                              </a:rPr>
                              <m:t>𝑀</m:t>
                            </m:r>
                            <m:r>
                              <a:rPr lang="en-US" sz="2300" i="1">
                                <a:latin typeface="Cambria Math"/>
                              </a:rPr>
                              <m:t>−</m:t>
                            </m:r>
                            <m:r>
                              <a:rPr lang="en-US" sz="2300" i="1">
                                <a:latin typeface="Cambria Math"/>
                              </a:rPr>
                              <m:t>𝑀</m:t>
                            </m:r>
                            <m:r>
                              <a:rPr lang="en-US" sz="2300" i="1">
                                <a:latin typeface="Cambria Math"/>
                              </a:rPr>
                              <m:t>−</m:t>
                            </m:r>
                            <m:r>
                              <a:rPr lang="en-US" sz="2300" i="1">
                                <a:latin typeface="Cambria Math"/>
                              </a:rPr>
                              <m:t>𝑀</m:t>
                            </m:r>
                          </m:e>
                        </m:mr>
                      </m:m>
                    </m:oMath>
                  </m:oMathPara>
                </a14:m>
                <a:endParaRPr lang="en-US" sz="2300" dirty="0"/>
              </a:p>
            </p:txBody>
          </p:sp>
        </mc:Choice>
        <mc:Fallback xmlns="">
          <p:sp>
            <p:nvSpPr>
              <p:cNvPr id="14" name="Rectangle 13"/>
              <p:cNvSpPr>
                <a:spLocks noRot="1" noChangeAspect="1" noMove="1" noResize="1" noEditPoints="1" noAdjustHandles="1" noChangeArrowheads="1" noChangeShapeType="1" noTextEdit="1"/>
              </p:cNvSpPr>
              <p:nvPr/>
            </p:nvSpPr>
            <p:spPr>
              <a:xfrm>
                <a:off x="4419600" y="3652715"/>
                <a:ext cx="4419600" cy="2671885"/>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09173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10" grpId="0">
        <p:bldAsOne/>
      </p:bldGraphic>
      <p:bldGraphic spid="11" grpId="0">
        <p:bldAsOne/>
      </p:bldGraphic>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Chain Polymerization</a:t>
            </a:r>
            <a:endParaRPr lang="en-US" dirty="0">
              <a:solidFill>
                <a:schemeClr val="bg1">
                  <a:lumMod val="50000"/>
                </a:schemeClr>
              </a:solidFill>
            </a:endParaRPr>
          </a:p>
        </p:txBody>
      </p:sp>
      <p:sp>
        <p:nvSpPr>
          <p:cNvPr id="3" name="Content Placeholder 2"/>
          <p:cNvSpPr>
            <a:spLocks noGrp="1"/>
          </p:cNvSpPr>
          <p:nvPr>
            <p:ph idx="1"/>
          </p:nvPr>
        </p:nvSpPr>
        <p:spPr/>
        <p:txBody>
          <a:bodyPr/>
          <a:lstStyle/>
          <a:p>
            <a:pPr marL="0" indent="0">
              <a:buNone/>
            </a:pPr>
            <a:r>
              <a:rPr lang="en-US" sz="2400" b="1" dirty="0" smtClean="0"/>
              <a:t>Fundamental Steps</a:t>
            </a:r>
          </a:p>
          <a:p>
            <a:pPr marL="457200" indent="-457200">
              <a:buFont typeface="+mj-lt"/>
              <a:buAutoNum type="arabicPeriod"/>
            </a:pPr>
            <a:r>
              <a:rPr lang="en-US" sz="2400" dirty="0" smtClean="0"/>
              <a:t>Initiation</a:t>
            </a:r>
          </a:p>
          <a:p>
            <a:pPr marL="457200" indent="-457200">
              <a:buFont typeface="+mj-lt"/>
              <a:buAutoNum type="arabicPeriod"/>
            </a:pPr>
            <a:r>
              <a:rPr lang="en-US" sz="2400" dirty="0" smtClean="0"/>
              <a:t>Propagation</a:t>
            </a:r>
          </a:p>
          <a:p>
            <a:pPr marL="457200" indent="-457200">
              <a:buFont typeface="+mj-lt"/>
              <a:buAutoNum type="arabicPeriod"/>
            </a:pPr>
            <a:r>
              <a:rPr lang="en-US" sz="2400" dirty="0" smtClean="0"/>
              <a:t>Termination</a:t>
            </a:r>
          </a:p>
          <a:p>
            <a:pPr marL="0" indent="0">
              <a:buNone/>
            </a:pPr>
            <a:endParaRPr lang="en-US" sz="2400" b="1" dirty="0" smtClean="0"/>
          </a:p>
          <a:p>
            <a:pPr marL="0" indent="0">
              <a:buNone/>
            </a:pPr>
            <a:endParaRPr lang="en-US" sz="2400" b="1" dirty="0"/>
          </a:p>
          <a:p>
            <a:pPr marL="0" indent="0">
              <a:buNone/>
            </a:pPr>
            <a:endParaRPr lang="en-US" sz="1200" dirty="0" smtClean="0"/>
          </a:p>
          <a:p>
            <a:pPr marL="0" indent="0">
              <a:buNone/>
            </a:pPr>
            <a:r>
              <a:rPr lang="en-US" sz="2400" dirty="0" smtClean="0"/>
              <a:t>Acrylate </a:t>
            </a:r>
            <a:r>
              <a:rPr lang="en-US" sz="2400" dirty="0"/>
              <a:t>or methacrylate functional groups</a:t>
            </a:r>
          </a:p>
          <a:p>
            <a:pPr marL="0" indent="0">
              <a:buNone/>
            </a:pPr>
            <a:endParaRPr lang="en-US" sz="2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39" t="27000" r="51563" b="49000"/>
          <a:stretch/>
        </p:blipFill>
        <p:spPr bwMode="auto">
          <a:xfrm>
            <a:off x="2895599" y="1600199"/>
            <a:ext cx="5276183" cy="2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File:Methacrylic aci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333" y="4114800"/>
            <a:ext cx="2654467" cy="233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15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Chain Polymerization</a:t>
            </a:r>
            <a:endParaRPr lang="en-US" dirty="0">
              <a:solidFill>
                <a:schemeClr val="bg1">
                  <a:lumMod val="50000"/>
                </a:schemeClr>
              </a:solidFill>
            </a:endParaRPr>
          </a:p>
        </p:txBody>
      </p:sp>
      <p:sp>
        <p:nvSpPr>
          <p:cNvPr id="3" name="Content Placeholder 2"/>
          <p:cNvSpPr>
            <a:spLocks noGrp="1"/>
          </p:cNvSpPr>
          <p:nvPr>
            <p:ph idx="1"/>
          </p:nvPr>
        </p:nvSpPr>
        <p:spPr/>
        <p:txBody>
          <a:bodyPr/>
          <a:lstStyle/>
          <a:p>
            <a:r>
              <a:rPr lang="en-US" b="1" dirty="0" smtClean="0"/>
              <a:t>Pros</a:t>
            </a:r>
          </a:p>
          <a:p>
            <a:pPr lvl="1"/>
            <a:r>
              <a:rPr lang="en-US" dirty="0" smtClean="0"/>
              <a:t>Formation </a:t>
            </a:r>
            <a:r>
              <a:rPr lang="en-US" dirty="0"/>
              <a:t>under physiological </a:t>
            </a:r>
            <a:r>
              <a:rPr lang="en-US" dirty="0" smtClean="0"/>
              <a:t>conditions</a:t>
            </a:r>
          </a:p>
          <a:p>
            <a:pPr lvl="1"/>
            <a:r>
              <a:rPr lang="en-US" i="1" dirty="0" smtClean="0"/>
              <a:t>Control</a:t>
            </a:r>
            <a:r>
              <a:rPr lang="en-US" dirty="0" smtClean="0"/>
              <a:t> </a:t>
            </a:r>
            <a:r>
              <a:rPr lang="en-US" dirty="0"/>
              <a:t>of the </a:t>
            </a:r>
            <a:r>
              <a:rPr lang="en-US" dirty="0" smtClean="0"/>
              <a:t>network</a:t>
            </a:r>
          </a:p>
          <a:p>
            <a:r>
              <a:rPr lang="en-US" b="1" dirty="0" smtClean="0"/>
              <a:t>Cons</a:t>
            </a:r>
          </a:p>
          <a:p>
            <a:pPr lvl="1"/>
            <a:r>
              <a:rPr lang="en-US" dirty="0" smtClean="0"/>
              <a:t>Hard to characterize</a:t>
            </a:r>
          </a:p>
          <a:p>
            <a:pPr lvl="1"/>
            <a:r>
              <a:rPr lang="en-US" dirty="0" smtClean="0"/>
              <a:t>Often uses harmful catalysts</a:t>
            </a:r>
          </a:p>
          <a:p>
            <a:pPr lvl="1"/>
            <a:r>
              <a:rPr lang="en-US" dirty="0" smtClean="0"/>
              <a:t>Imperfections </a:t>
            </a:r>
            <a:r>
              <a:rPr lang="en-US" dirty="0"/>
              <a:t>and dangling ends are </a:t>
            </a:r>
            <a:r>
              <a:rPr lang="en-US" dirty="0" smtClean="0"/>
              <a:t>prevalent</a:t>
            </a:r>
          </a:p>
          <a:p>
            <a:pPr lvl="1"/>
            <a:r>
              <a:rPr lang="en-US" dirty="0" smtClean="0"/>
              <a:t>Non-uniform </a:t>
            </a:r>
            <a:r>
              <a:rPr lang="en-US" dirty="0"/>
              <a:t>degradation</a:t>
            </a:r>
          </a:p>
          <a:p>
            <a:pPr marL="0" indent="0">
              <a:buNone/>
            </a:pPr>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8775"/>
          <a:stretch/>
        </p:blipFill>
        <p:spPr bwMode="auto">
          <a:xfrm>
            <a:off x="1905000" y="3966864"/>
            <a:ext cx="5228024" cy="246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9004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Step Growth Polymerization</a:t>
            </a:r>
            <a:endParaRPr lang="en-US" dirty="0">
              <a:solidFill>
                <a:schemeClr val="bg1">
                  <a:lumMod val="50000"/>
                </a:schemeClr>
              </a:solidFill>
            </a:endParaRPr>
          </a:p>
        </p:txBody>
      </p:sp>
      <p:sp>
        <p:nvSpPr>
          <p:cNvPr id="3" name="Content Placeholder 2"/>
          <p:cNvSpPr>
            <a:spLocks noGrp="1"/>
          </p:cNvSpPr>
          <p:nvPr>
            <p:ph idx="1"/>
          </p:nvPr>
        </p:nvSpPr>
        <p:spPr/>
        <p:txBody>
          <a:bodyPr/>
          <a:lstStyle/>
          <a:p>
            <a:r>
              <a:rPr lang="en-US" dirty="0" smtClean="0"/>
              <a:t>Two solutions </a:t>
            </a:r>
            <a:r>
              <a:rPr lang="en-US" dirty="0"/>
              <a:t>with complementary reactive </a:t>
            </a:r>
            <a:r>
              <a:rPr lang="en-US" dirty="0" smtClean="0"/>
              <a:t>groups</a:t>
            </a:r>
          </a:p>
          <a:p>
            <a:r>
              <a:rPr lang="en-US" dirty="0" smtClean="0"/>
              <a:t>More </a:t>
            </a:r>
            <a:r>
              <a:rPr lang="en-US" dirty="0"/>
              <a:t>homogeneous </a:t>
            </a:r>
            <a:r>
              <a:rPr lang="en-US" dirty="0" smtClean="0"/>
              <a:t>network</a:t>
            </a:r>
          </a:p>
          <a:p>
            <a:r>
              <a:rPr lang="en-US" dirty="0" smtClean="0"/>
              <a:t>Reaction Types:</a:t>
            </a:r>
          </a:p>
          <a:p>
            <a:pPr lvl="1"/>
            <a:r>
              <a:rPr lang="en-US" b="1" i="1" dirty="0" smtClean="0"/>
              <a:t>Michael-type </a:t>
            </a:r>
            <a:r>
              <a:rPr lang="en-US" b="1" i="1" dirty="0"/>
              <a:t>addition </a:t>
            </a:r>
            <a:endParaRPr lang="en-US" dirty="0"/>
          </a:p>
          <a:p>
            <a:pPr lvl="1"/>
            <a:r>
              <a:rPr lang="en-US" dirty="0" smtClean="0"/>
              <a:t>Radical-mediated </a:t>
            </a:r>
            <a:r>
              <a:rPr lang="en-US" dirty="0" err="1" smtClean="0"/>
              <a:t>thiol-ene</a:t>
            </a:r>
            <a:r>
              <a:rPr lang="en-US" dirty="0" smtClean="0"/>
              <a:t> </a:t>
            </a:r>
            <a:r>
              <a:rPr lang="en-US" dirty="0" err="1" smtClean="0"/>
              <a:t>photopolmerizations</a:t>
            </a:r>
            <a:endParaRPr lang="en-US" dirty="0"/>
          </a:p>
          <a:p>
            <a:pPr lvl="1"/>
            <a:r>
              <a:rPr lang="en-US" dirty="0" smtClean="0"/>
              <a:t>Copper-free </a:t>
            </a:r>
            <a:r>
              <a:rPr lang="en-US" dirty="0" err="1" smtClean="0"/>
              <a:t>huisgen</a:t>
            </a:r>
            <a:r>
              <a:rPr lang="en-US" dirty="0" smtClean="0"/>
              <a:t> </a:t>
            </a:r>
            <a:r>
              <a:rPr lang="en-US" dirty="0" err="1" smtClean="0"/>
              <a:t>cycloaddition</a:t>
            </a:r>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1225"/>
          <a:stretch/>
        </p:blipFill>
        <p:spPr bwMode="auto">
          <a:xfrm>
            <a:off x="2133600" y="3581400"/>
            <a:ext cx="43147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6818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Michael Addition Reaction</a:t>
            </a:r>
            <a:endParaRPr lang="en-US" dirty="0"/>
          </a:p>
        </p:txBody>
      </p:sp>
      <p:grpSp>
        <p:nvGrpSpPr>
          <p:cNvPr id="12" name="Group 11"/>
          <p:cNvGrpSpPr/>
          <p:nvPr/>
        </p:nvGrpSpPr>
        <p:grpSpPr>
          <a:xfrm>
            <a:off x="228600" y="1752600"/>
            <a:ext cx="8839200" cy="2150417"/>
            <a:chOff x="304800" y="914400"/>
            <a:chExt cx="8839200" cy="215041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851" t="26332" r="29883" b="47001"/>
            <a:stretch/>
          </p:blipFill>
          <p:spPr bwMode="auto">
            <a:xfrm>
              <a:off x="304800" y="1295400"/>
              <a:ext cx="21717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581400" y="1350317"/>
              <a:ext cx="2305050" cy="1714500"/>
              <a:chOff x="4095750" y="1581150"/>
              <a:chExt cx="2305050" cy="171450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117" t="17667" r="37305" b="52333"/>
              <a:stretch/>
            </p:blipFill>
            <p:spPr bwMode="auto">
              <a:xfrm>
                <a:off x="4095750" y="158115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0" y="1976735"/>
                <a:ext cx="914400" cy="461665"/>
              </a:xfrm>
              <a:prstGeom prst="rect">
                <a:avLst/>
              </a:prstGeom>
              <a:noFill/>
            </p:spPr>
            <p:txBody>
              <a:bodyPr wrap="square" rtlCol="0">
                <a:spAutoFit/>
              </a:bodyPr>
              <a:lstStyle/>
              <a:p>
                <a:r>
                  <a:rPr lang="en-US" sz="2400" dirty="0" smtClean="0"/>
                  <a:t>NUC</a:t>
                </a:r>
                <a:endParaRPr lang="en-US" sz="2400" dirty="0"/>
              </a:p>
            </p:txBody>
          </p:sp>
        </p:grpSp>
        <p:grpSp>
          <p:nvGrpSpPr>
            <p:cNvPr id="6" name="Group 5"/>
            <p:cNvGrpSpPr/>
            <p:nvPr/>
          </p:nvGrpSpPr>
          <p:grpSpPr>
            <a:xfrm>
              <a:off x="6467475" y="914400"/>
              <a:ext cx="2676525" cy="2149229"/>
              <a:chOff x="6362700" y="1208036"/>
              <a:chExt cx="2676525" cy="2149229"/>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5117" t="20549" r="27441" b="45000"/>
              <a:stretch/>
            </p:blipFill>
            <p:spPr bwMode="auto">
              <a:xfrm>
                <a:off x="6362700" y="1208036"/>
                <a:ext cx="2676525" cy="196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239000" y="2895600"/>
                <a:ext cx="914400" cy="461665"/>
              </a:xfrm>
              <a:prstGeom prst="rect">
                <a:avLst/>
              </a:prstGeom>
              <a:noFill/>
            </p:spPr>
            <p:txBody>
              <a:bodyPr wrap="square" rtlCol="0">
                <a:spAutoFit/>
              </a:bodyPr>
              <a:lstStyle/>
              <a:p>
                <a:r>
                  <a:rPr lang="en-US" sz="2400" dirty="0" smtClean="0"/>
                  <a:t>NUC </a:t>
                </a:r>
                <a:endParaRPr lang="en-US" sz="2400" dirty="0"/>
              </a:p>
            </p:txBody>
          </p:sp>
        </p:grpSp>
        <p:cxnSp>
          <p:nvCxnSpPr>
            <p:cNvPr id="8" name="Straight Arrow Connector 7"/>
            <p:cNvCxnSpPr>
              <a:stCxn id="1026" idx="3"/>
            </p:cNvCxnSpPr>
            <p:nvPr/>
          </p:nvCxnSpPr>
          <p:spPr bwMode="auto">
            <a:xfrm>
              <a:off x="2476500" y="2057400"/>
              <a:ext cx="1390650" cy="0"/>
            </a:xfrm>
            <a:prstGeom prst="straightConnector1">
              <a:avLst/>
            </a:prstGeom>
            <a:solidFill>
              <a:srgbClr val="CCFFFF"/>
            </a:solidFill>
            <a:ln w="57150" cap="flat" cmpd="sng" algn="ctr">
              <a:solidFill>
                <a:schemeClr val="tx1"/>
              </a:solidFill>
              <a:prstDash val="solid"/>
              <a:round/>
              <a:headEnd type="none" w="med" len="med"/>
              <a:tailEnd type="arrow"/>
            </a:ln>
            <a:effectLst/>
          </p:spPr>
        </p:cxnSp>
        <p:sp>
          <p:nvSpPr>
            <p:cNvPr id="10" name="Plus 9"/>
            <p:cNvSpPr/>
            <p:nvPr/>
          </p:nvSpPr>
          <p:spPr bwMode="auto">
            <a:xfrm>
              <a:off x="5886450" y="1905000"/>
              <a:ext cx="514350" cy="457200"/>
            </a:xfrm>
            <a:prstGeom prst="mathPlus">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TextBox 13"/>
            <p:cNvSpPr txBox="1"/>
            <p:nvPr/>
          </p:nvSpPr>
          <p:spPr>
            <a:xfrm>
              <a:off x="2667000" y="1515069"/>
              <a:ext cx="914400" cy="461665"/>
            </a:xfrm>
            <a:prstGeom prst="rect">
              <a:avLst/>
            </a:prstGeom>
            <a:noFill/>
          </p:spPr>
          <p:txBody>
            <a:bodyPr wrap="square" rtlCol="0">
              <a:spAutoFit/>
            </a:bodyPr>
            <a:lstStyle/>
            <a:p>
              <a:r>
                <a:rPr lang="en-US" sz="2400" dirty="0" smtClean="0"/>
                <a:t>NUC</a:t>
              </a:r>
              <a:endParaRPr lang="en-US" sz="2400" dirty="0"/>
            </a:p>
          </p:txBody>
        </p:sp>
        <p:sp>
          <p:nvSpPr>
            <p:cNvPr id="15" name="TextBox 14"/>
            <p:cNvSpPr txBox="1"/>
            <p:nvPr/>
          </p:nvSpPr>
          <p:spPr>
            <a:xfrm>
              <a:off x="2667000" y="2145952"/>
              <a:ext cx="914400" cy="461665"/>
            </a:xfrm>
            <a:prstGeom prst="rect">
              <a:avLst/>
            </a:prstGeom>
            <a:noFill/>
          </p:spPr>
          <p:txBody>
            <a:bodyPr wrap="square" rtlCol="0">
              <a:spAutoFit/>
            </a:bodyPr>
            <a:lstStyle/>
            <a:p>
              <a:r>
                <a:rPr lang="en-US" sz="2400" dirty="0" smtClean="0"/>
                <a:t>H</a:t>
              </a:r>
              <a:r>
                <a:rPr lang="en-US" sz="2400" baseline="-25000" dirty="0" smtClean="0"/>
                <a:t>3</a:t>
              </a:r>
              <a:r>
                <a:rPr lang="en-US" sz="2400" dirty="0" smtClean="0"/>
                <a:t>O</a:t>
              </a:r>
              <a:r>
                <a:rPr lang="en-US" sz="2400" baseline="30000" dirty="0"/>
                <a:t>+</a:t>
              </a:r>
              <a:endParaRPr lang="en-US" sz="2400" dirty="0"/>
            </a:p>
          </p:txBody>
        </p:sp>
      </p:grpSp>
      <p:sp>
        <p:nvSpPr>
          <p:cNvPr id="11" name="TextBox 10"/>
          <p:cNvSpPr txBox="1"/>
          <p:nvPr/>
        </p:nvSpPr>
        <p:spPr>
          <a:xfrm>
            <a:off x="533400" y="997803"/>
            <a:ext cx="7905750" cy="830997"/>
          </a:xfrm>
          <a:prstGeom prst="rect">
            <a:avLst/>
          </a:prstGeom>
          <a:noFill/>
        </p:spPr>
        <p:txBody>
          <a:bodyPr wrap="square" rtlCol="0">
            <a:spAutoFit/>
          </a:bodyPr>
          <a:lstStyle/>
          <a:p>
            <a:pPr algn="ctr"/>
            <a:r>
              <a:rPr lang="en-US" sz="2400" b="0" dirty="0"/>
              <a:t> </a:t>
            </a:r>
            <a:r>
              <a:rPr lang="en-US" sz="2400" b="0" dirty="0" err="1" smtClean="0"/>
              <a:t>Nucleophilic</a:t>
            </a:r>
            <a:r>
              <a:rPr lang="en-US" sz="2400" b="0" dirty="0" smtClean="0"/>
              <a:t> </a:t>
            </a:r>
            <a:r>
              <a:rPr lang="en-US" sz="2400" b="0" i="1" dirty="0" smtClean="0"/>
              <a:t>addition of a </a:t>
            </a:r>
            <a:r>
              <a:rPr lang="en-US" sz="2400" b="0" i="1" dirty="0" err="1" smtClean="0"/>
              <a:t>carbanion</a:t>
            </a:r>
            <a:r>
              <a:rPr lang="en-US" sz="2400" b="0" i="1" dirty="0" smtClean="0"/>
              <a:t> or other nucleophile to an </a:t>
            </a:r>
            <a:r>
              <a:rPr lang="el-GR" sz="2400" b="0" i="1" dirty="0" smtClean="0"/>
              <a:t>α</a:t>
            </a:r>
            <a:r>
              <a:rPr lang="en-US" sz="2400" b="0" i="1" dirty="0" smtClean="0"/>
              <a:t>,</a:t>
            </a:r>
            <a:r>
              <a:rPr lang="el-GR" sz="2400" b="0" i="1" dirty="0" smtClean="0"/>
              <a:t>β</a:t>
            </a:r>
            <a:r>
              <a:rPr lang="en-US" sz="2400" b="0" i="1" dirty="0" smtClean="0"/>
              <a:t>-unsaturated carboxylic acid</a:t>
            </a:r>
            <a:endParaRPr lang="en-US" sz="2400" b="0" i="1" dirty="0"/>
          </a:p>
        </p:txBody>
      </p:sp>
      <p:sp>
        <p:nvSpPr>
          <p:cNvPr id="13" name="TextBox 12"/>
          <p:cNvSpPr txBox="1"/>
          <p:nvPr/>
        </p:nvSpPr>
        <p:spPr>
          <a:xfrm>
            <a:off x="838200" y="4080808"/>
            <a:ext cx="7696200" cy="1938992"/>
          </a:xfrm>
          <a:prstGeom prst="rect">
            <a:avLst/>
          </a:prstGeom>
          <a:noFill/>
        </p:spPr>
        <p:txBody>
          <a:bodyPr wrap="square" rtlCol="0">
            <a:spAutoFit/>
          </a:bodyPr>
          <a:lstStyle/>
          <a:p>
            <a:pPr marL="342900" indent="-342900">
              <a:buFont typeface="+mj-lt"/>
              <a:buAutoNum type="arabicPeriod"/>
            </a:pPr>
            <a:r>
              <a:rPr lang="en-US" sz="2400" b="0" dirty="0" smtClean="0"/>
              <a:t>Base removes proton from the </a:t>
            </a:r>
            <a:r>
              <a:rPr lang="el-GR" sz="2400" b="0" dirty="0" smtClean="0"/>
              <a:t>α</a:t>
            </a:r>
            <a:r>
              <a:rPr lang="en-US" sz="2400" b="0" dirty="0" smtClean="0"/>
              <a:t>-carbon of the carbon acid</a:t>
            </a:r>
          </a:p>
          <a:p>
            <a:pPr marL="342900" indent="-342900">
              <a:buFont typeface="+mj-lt"/>
              <a:buAutoNum type="arabicPeriod"/>
            </a:pPr>
            <a:r>
              <a:rPr lang="en-US" sz="2400" b="0" dirty="0" smtClean="0"/>
              <a:t>The nucleophile adds to the </a:t>
            </a:r>
            <a:r>
              <a:rPr lang="el-GR" sz="2400" b="0" dirty="0" smtClean="0"/>
              <a:t>β</a:t>
            </a:r>
            <a:r>
              <a:rPr lang="en-US" sz="2400" b="0" dirty="0" smtClean="0"/>
              <a:t>-carbon of an </a:t>
            </a:r>
            <a:r>
              <a:rPr lang="el-GR" sz="2400" b="0" dirty="0"/>
              <a:t>α</a:t>
            </a:r>
            <a:r>
              <a:rPr lang="en-US" sz="2400" b="0" dirty="0"/>
              <a:t>,</a:t>
            </a:r>
            <a:r>
              <a:rPr lang="el-GR" sz="2400" b="0" dirty="0"/>
              <a:t>β</a:t>
            </a:r>
            <a:r>
              <a:rPr lang="en-US" sz="2400" b="0" dirty="0"/>
              <a:t>-unsaturated </a:t>
            </a:r>
            <a:r>
              <a:rPr lang="en-US" sz="2400" b="0" dirty="0" smtClean="0"/>
              <a:t>carbonyl compound</a:t>
            </a:r>
          </a:p>
          <a:p>
            <a:pPr marL="342900" indent="-342900">
              <a:buFont typeface="+mj-lt"/>
              <a:buAutoNum type="arabicPeriod"/>
            </a:pPr>
            <a:r>
              <a:rPr lang="en-US" sz="2400" b="0" dirty="0" smtClean="0"/>
              <a:t>The </a:t>
            </a:r>
            <a:r>
              <a:rPr lang="el-GR" sz="2400" b="0" dirty="0"/>
              <a:t>α</a:t>
            </a:r>
            <a:r>
              <a:rPr lang="en-US" sz="2400" b="0" dirty="0" smtClean="0"/>
              <a:t>-carbon obtains a proton from the solvent</a:t>
            </a:r>
            <a:endParaRPr lang="en-US" sz="2400" b="0" dirty="0"/>
          </a:p>
        </p:txBody>
      </p:sp>
    </p:spTree>
    <p:extLst>
      <p:ext uri="{BB962C8B-B14F-4D97-AF65-F5344CB8AC3E}">
        <p14:creationId xmlns:p14="http://schemas.microsoft.com/office/powerpoint/2010/main" val="3072201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Hydrogel Reaction</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64" t="25000" r="25781" b="42666"/>
          <a:stretch/>
        </p:blipFill>
        <p:spPr bwMode="auto">
          <a:xfrm>
            <a:off x="304800" y="1066800"/>
            <a:ext cx="30289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58415" y="3530084"/>
            <a:ext cx="3955380" cy="2781300"/>
            <a:chOff x="9144000" y="1066800"/>
            <a:chExt cx="3143250" cy="2076450"/>
          </a:xfrm>
        </p:grpSpPr>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4922" t="26000" r="27539" b="40666"/>
            <a:stretch/>
          </p:blipFill>
          <p:spPr bwMode="auto">
            <a:xfrm>
              <a:off x="9601200" y="1238250"/>
              <a:ext cx="26860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bwMode="auto">
            <a:xfrm>
              <a:off x="9144000" y="1066800"/>
              <a:ext cx="914400" cy="609600"/>
            </a:xfrm>
            <a:prstGeom prst="rect">
              <a:avLst/>
            </a:prstGeom>
            <a:ln>
              <a:headEnd type="none" w="med" len="med"/>
              <a:tailEnd type="triangl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cxnSp>
        <p:nvCxnSpPr>
          <p:cNvPr id="13" name="Straight Arrow Connector 12"/>
          <p:cNvCxnSpPr/>
          <p:nvPr/>
        </p:nvCxnSpPr>
        <p:spPr bwMode="auto">
          <a:xfrm>
            <a:off x="4641181" y="2667000"/>
            <a:ext cx="0" cy="1295400"/>
          </a:xfrm>
          <a:prstGeom prst="straightConnector1">
            <a:avLst/>
          </a:prstGeom>
          <a:solidFill>
            <a:srgbClr val="CCFFFF"/>
          </a:solidFill>
          <a:ln w="57150" cap="flat" cmpd="sng" algn="ctr">
            <a:solidFill>
              <a:schemeClr val="tx1"/>
            </a:solidFill>
            <a:prstDash val="solid"/>
            <a:round/>
            <a:headEnd type="none" w="med" len="med"/>
            <a:tailEnd type="arrow"/>
          </a:ln>
          <a:effectLst/>
        </p:spPr>
      </p:cxn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64" t="25000" r="25781" b="42666"/>
          <a:stretch/>
        </p:blipFill>
        <p:spPr bwMode="auto">
          <a:xfrm>
            <a:off x="5943600" y="1160408"/>
            <a:ext cx="30289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124200" y="1455683"/>
            <a:ext cx="3067050" cy="800100"/>
            <a:chOff x="3600450" y="2190750"/>
            <a:chExt cx="3067050" cy="800100"/>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0039" t="28333" r="28515" b="57667"/>
            <a:stretch/>
          </p:blipFill>
          <p:spPr bwMode="auto">
            <a:xfrm>
              <a:off x="3600450" y="2190750"/>
              <a:ext cx="306705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114800" y="2362200"/>
              <a:ext cx="1600200" cy="597932"/>
              <a:chOff x="4114800" y="2362200"/>
              <a:chExt cx="1600200" cy="597932"/>
            </a:xfrm>
          </p:grpSpPr>
          <p:sp>
            <p:nvSpPr>
              <p:cNvPr id="4" name="Double Bracket 3"/>
              <p:cNvSpPr/>
              <p:nvPr/>
            </p:nvSpPr>
            <p:spPr bwMode="auto">
              <a:xfrm>
                <a:off x="4114800" y="2362200"/>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TextBox 4"/>
              <p:cNvSpPr txBox="1"/>
              <p:nvPr/>
            </p:nvSpPr>
            <p:spPr>
              <a:xfrm>
                <a:off x="5372100" y="2590800"/>
                <a:ext cx="342900" cy="369332"/>
              </a:xfrm>
              <a:prstGeom prst="rect">
                <a:avLst/>
              </a:prstGeom>
              <a:noFill/>
            </p:spPr>
            <p:txBody>
              <a:bodyPr wrap="square" rtlCol="0">
                <a:spAutoFit/>
              </a:bodyPr>
              <a:lstStyle/>
              <a:p>
                <a:r>
                  <a:rPr lang="en-US" dirty="0" smtClean="0"/>
                  <a:t>n</a:t>
                </a:r>
                <a:endParaRPr lang="en-US" dirty="0"/>
              </a:p>
            </p:txBody>
          </p:sp>
        </p:grpSp>
      </p:grpSp>
      <p:cxnSp>
        <p:nvCxnSpPr>
          <p:cNvPr id="18" name="Curved Connector 17"/>
          <p:cNvCxnSpPr/>
          <p:nvPr/>
        </p:nvCxnSpPr>
        <p:spPr bwMode="auto">
          <a:xfrm rot="10800000">
            <a:off x="6174706" y="1627134"/>
            <a:ext cx="1140494" cy="792218"/>
          </a:xfrm>
          <a:prstGeom prst="curvedConnector3">
            <a:avLst/>
          </a:prstGeom>
          <a:solidFill>
            <a:srgbClr val="CCFFFF"/>
          </a:solidFill>
          <a:ln w="22225" cap="flat" cmpd="sng" algn="ctr">
            <a:solidFill>
              <a:schemeClr val="tx1"/>
            </a:solidFill>
            <a:prstDash val="solid"/>
            <a:round/>
            <a:headEnd type="none" w="med" len="med"/>
            <a:tailEnd type="arrow"/>
          </a:ln>
          <a:effectLst/>
        </p:spPr>
      </p:cxnSp>
      <p:cxnSp>
        <p:nvCxnSpPr>
          <p:cNvPr id="21" name="Curved Connector 20"/>
          <p:cNvCxnSpPr/>
          <p:nvPr/>
        </p:nvCxnSpPr>
        <p:spPr bwMode="auto">
          <a:xfrm flipV="1">
            <a:off x="1981200" y="1627134"/>
            <a:ext cx="1066800" cy="628649"/>
          </a:xfrm>
          <a:prstGeom prst="curvedConnector3">
            <a:avLst/>
          </a:prstGeom>
          <a:solidFill>
            <a:srgbClr val="CCFFFF"/>
          </a:solidFill>
          <a:ln w="22225" cap="flat" cmpd="sng" algn="ctr">
            <a:solidFill>
              <a:schemeClr val="tx1"/>
            </a:solidFill>
            <a:prstDash val="solid"/>
            <a:round/>
            <a:headEnd type="none" w="med" len="med"/>
            <a:tailEnd type="arrow"/>
          </a:ln>
          <a:effectLst/>
        </p:spPr>
      </p:cxnSp>
      <p:grpSp>
        <p:nvGrpSpPr>
          <p:cNvPr id="30" name="Group 29"/>
          <p:cNvGrpSpPr/>
          <p:nvPr/>
        </p:nvGrpSpPr>
        <p:grpSpPr>
          <a:xfrm>
            <a:off x="4976366" y="3758684"/>
            <a:ext cx="3955380" cy="2781300"/>
            <a:chOff x="9144000" y="1066800"/>
            <a:chExt cx="3143250" cy="2076450"/>
          </a:xfrm>
        </p:grpSpPr>
        <p:pic>
          <p:nvPicPr>
            <p:cNvPr id="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44922" t="26000" r="27539" b="40666"/>
            <a:stretch/>
          </p:blipFill>
          <p:spPr bwMode="auto">
            <a:xfrm>
              <a:off x="9601200" y="1238250"/>
              <a:ext cx="26860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bwMode="auto">
            <a:xfrm>
              <a:off x="9144000" y="1066800"/>
              <a:ext cx="914400" cy="609600"/>
            </a:xfrm>
            <a:prstGeom prst="rect">
              <a:avLst/>
            </a:prstGeom>
            <a:ln>
              <a:headEnd type="none" w="med" len="med"/>
              <a:tailEnd type="triangl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9" name="Group 8"/>
          <p:cNvGrpSpPr/>
          <p:nvPr/>
        </p:nvGrpSpPr>
        <p:grpSpPr>
          <a:xfrm>
            <a:off x="3357934" y="4514850"/>
            <a:ext cx="3067050" cy="952500"/>
            <a:chOff x="2238375" y="3790950"/>
            <a:chExt cx="3067050" cy="952500"/>
          </a:xfrm>
        </p:grpSpPr>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0039" t="28333" r="28515" b="55001"/>
            <a:stretch/>
          </p:blipFill>
          <p:spPr bwMode="auto">
            <a:xfrm>
              <a:off x="2238375" y="3790950"/>
              <a:ext cx="30670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743200" y="3968234"/>
              <a:ext cx="1600200" cy="597932"/>
              <a:chOff x="4114800" y="2362200"/>
              <a:chExt cx="1600200" cy="597932"/>
            </a:xfrm>
          </p:grpSpPr>
          <p:sp>
            <p:nvSpPr>
              <p:cNvPr id="15" name="Double Bracket 14"/>
              <p:cNvSpPr/>
              <p:nvPr/>
            </p:nvSpPr>
            <p:spPr bwMode="auto">
              <a:xfrm>
                <a:off x="4114800" y="2362200"/>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5372100" y="2590800"/>
                <a:ext cx="342900" cy="369332"/>
              </a:xfrm>
              <a:prstGeom prst="rect">
                <a:avLst/>
              </a:prstGeom>
              <a:noFill/>
            </p:spPr>
            <p:txBody>
              <a:bodyPr wrap="square" rtlCol="0">
                <a:spAutoFit/>
              </a:bodyPr>
              <a:lstStyle/>
              <a:p>
                <a:r>
                  <a:rPr lang="en-US" dirty="0" smtClean="0"/>
                  <a:t>n</a:t>
                </a:r>
                <a:endParaRPr lang="en-US" dirty="0"/>
              </a:p>
            </p:txBody>
          </p:sp>
        </p:grpSp>
      </p:grpSp>
      <p:sp>
        <p:nvSpPr>
          <p:cNvPr id="24" name="TextBox 23"/>
          <p:cNvSpPr txBox="1"/>
          <p:nvPr/>
        </p:nvSpPr>
        <p:spPr>
          <a:xfrm>
            <a:off x="1297041" y="2819400"/>
            <a:ext cx="1903359" cy="461665"/>
          </a:xfrm>
          <a:prstGeom prst="rect">
            <a:avLst/>
          </a:prstGeom>
          <a:noFill/>
        </p:spPr>
        <p:txBody>
          <a:bodyPr wrap="square" rtlCol="0">
            <a:spAutoFit/>
          </a:bodyPr>
          <a:lstStyle/>
          <a:p>
            <a:r>
              <a:rPr lang="en-US" sz="2400" dirty="0" smtClean="0"/>
              <a:t>TEOA</a:t>
            </a:r>
            <a:endParaRPr lang="en-US" dirty="0"/>
          </a:p>
        </p:txBody>
      </p:sp>
      <p:sp>
        <p:nvSpPr>
          <p:cNvPr id="25" name="TextBox 24"/>
          <p:cNvSpPr txBox="1"/>
          <p:nvPr/>
        </p:nvSpPr>
        <p:spPr>
          <a:xfrm>
            <a:off x="3757241" y="2133600"/>
            <a:ext cx="2262559" cy="461665"/>
          </a:xfrm>
          <a:prstGeom prst="rect">
            <a:avLst/>
          </a:prstGeom>
          <a:noFill/>
        </p:spPr>
        <p:txBody>
          <a:bodyPr wrap="square" rtlCol="0">
            <a:spAutoFit/>
          </a:bodyPr>
          <a:lstStyle/>
          <a:p>
            <a:r>
              <a:rPr lang="en-US" sz="2400" dirty="0" smtClean="0"/>
              <a:t>PEG di-</a:t>
            </a:r>
            <a:r>
              <a:rPr lang="en-US" sz="2400" dirty="0" err="1" smtClean="0"/>
              <a:t>thiol</a:t>
            </a:r>
            <a:endParaRPr lang="en-US" sz="2400" dirty="0"/>
          </a:p>
        </p:txBody>
      </p:sp>
    </p:spTree>
    <p:extLst>
      <p:ext uri="{BB962C8B-B14F-4D97-AF65-F5344CB8AC3E}">
        <p14:creationId xmlns:p14="http://schemas.microsoft.com/office/powerpoint/2010/main" val="18714290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Hydrogel Reaction</a:t>
            </a:r>
            <a:endParaRPr lang="en-US" dirty="0"/>
          </a:p>
        </p:txBody>
      </p:sp>
      <p:grpSp>
        <p:nvGrpSpPr>
          <p:cNvPr id="9" name="Group 8"/>
          <p:cNvGrpSpPr/>
          <p:nvPr/>
        </p:nvGrpSpPr>
        <p:grpSpPr>
          <a:xfrm>
            <a:off x="609600" y="1276350"/>
            <a:ext cx="3067050" cy="952500"/>
            <a:chOff x="2238375" y="3790950"/>
            <a:chExt cx="3067050" cy="95250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039" t="28333" r="28515" b="55001"/>
            <a:stretch/>
          </p:blipFill>
          <p:spPr bwMode="auto">
            <a:xfrm>
              <a:off x="2238375" y="3790950"/>
              <a:ext cx="30670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743200" y="3968234"/>
              <a:ext cx="1600200" cy="597932"/>
              <a:chOff x="4114800" y="2362200"/>
              <a:chExt cx="1600200" cy="597932"/>
            </a:xfrm>
          </p:grpSpPr>
          <p:sp>
            <p:nvSpPr>
              <p:cNvPr id="15" name="Double Bracket 14"/>
              <p:cNvSpPr/>
              <p:nvPr/>
            </p:nvSpPr>
            <p:spPr bwMode="auto">
              <a:xfrm>
                <a:off x="4114800" y="2362200"/>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5372100" y="2590800"/>
                <a:ext cx="342900" cy="369332"/>
              </a:xfrm>
              <a:prstGeom prst="rect">
                <a:avLst/>
              </a:prstGeom>
              <a:noFill/>
            </p:spPr>
            <p:txBody>
              <a:bodyPr wrap="square" rtlCol="0">
                <a:spAutoFit/>
              </a:bodyPr>
              <a:lstStyle/>
              <a:p>
                <a:r>
                  <a:rPr lang="en-US" dirty="0" smtClean="0"/>
                  <a:t>n</a:t>
                </a:r>
                <a:endParaRPr lang="en-US" dirty="0"/>
              </a:p>
            </p:txBody>
          </p:sp>
        </p:grpSp>
      </p:grpSp>
      <p:grpSp>
        <p:nvGrpSpPr>
          <p:cNvPr id="21" name="Group 20"/>
          <p:cNvGrpSpPr/>
          <p:nvPr/>
        </p:nvGrpSpPr>
        <p:grpSpPr>
          <a:xfrm>
            <a:off x="4509711" y="304800"/>
            <a:ext cx="4176713" cy="2508766"/>
            <a:chOff x="1690687" y="3124200"/>
            <a:chExt cx="4176713" cy="2508766"/>
          </a:xfrm>
        </p:grpSpPr>
        <p:grpSp>
          <p:nvGrpSpPr>
            <p:cNvPr id="3" name="Group 2"/>
            <p:cNvGrpSpPr/>
            <p:nvPr/>
          </p:nvGrpSpPr>
          <p:grpSpPr>
            <a:xfrm>
              <a:off x="1690687" y="3124200"/>
              <a:ext cx="2809875" cy="2508766"/>
              <a:chOff x="5562600" y="895350"/>
              <a:chExt cx="2809875" cy="2508766"/>
            </a:xfrm>
          </p:grpSpPr>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4531" t="20666" r="26661" b="38667"/>
              <a:stretch/>
            </p:blipFill>
            <p:spPr bwMode="auto">
              <a:xfrm>
                <a:off x="5562600" y="1080016"/>
                <a:ext cx="280987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781800" y="895350"/>
                <a:ext cx="457200" cy="400110"/>
              </a:xfrm>
              <a:prstGeom prst="rect">
                <a:avLst/>
              </a:prstGeom>
              <a:noFill/>
            </p:spPr>
            <p:txBody>
              <a:bodyPr wrap="square" rtlCol="0">
                <a:spAutoFit/>
              </a:bodyPr>
              <a:lstStyle/>
              <a:p>
                <a:r>
                  <a:rPr lang="en-US" sz="2000" dirty="0">
                    <a:solidFill>
                      <a:srgbClr val="FF0000"/>
                    </a:solidFill>
                  </a:rPr>
                  <a:t>O</a:t>
                </a:r>
              </a:p>
            </p:txBody>
          </p:sp>
        </p:grpSp>
        <p:grpSp>
          <p:nvGrpSpPr>
            <p:cNvPr id="17" name="Group 16"/>
            <p:cNvGrpSpPr/>
            <p:nvPr/>
          </p:nvGrpSpPr>
          <p:grpSpPr>
            <a:xfrm>
              <a:off x="4231105" y="3429000"/>
              <a:ext cx="1636295" cy="1636295"/>
              <a:chOff x="5317958" y="2215305"/>
              <a:chExt cx="1636295" cy="1636295"/>
            </a:xfrm>
          </p:grpSpPr>
          <p:sp>
            <p:nvSpPr>
              <p:cNvPr id="12" name="Freeform 11"/>
              <p:cNvSpPr/>
              <p:nvPr/>
            </p:nvSpPr>
            <p:spPr bwMode="auto">
              <a:xfrm>
                <a:off x="5317958" y="2911642"/>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Freeform 23"/>
              <p:cNvSpPr/>
              <p:nvPr/>
            </p:nvSpPr>
            <p:spPr bwMode="auto">
              <a:xfrm rot="5231397">
                <a:off x="5373951" y="2901105"/>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grpSp>
        <p:nvGrpSpPr>
          <p:cNvPr id="28" name="Group 27"/>
          <p:cNvGrpSpPr/>
          <p:nvPr/>
        </p:nvGrpSpPr>
        <p:grpSpPr>
          <a:xfrm>
            <a:off x="1676400" y="4114800"/>
            <a:ext cx="6257925" cy="2362200"/>
            <a:chOff x="1895475" y="4114800"/>
            <a:chExt cx="5114925" cy="1847850"/>
          </a:xfrm>
        </p:grpSpPr>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9844" t="25667" r="23633" b="42000"/>
            <a:stretch/>
          </p:blipFill>
          <p:spPr bwMode="auto">
            <a:xfrm>
              <a:off x="1895475" y="4114800"/>
              <a:ext cx="35623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5374105" y="4191000"/>
              <a:ext cx="1636295" cy="1636295"/>
              <a:chOff x="4383505" y="3581400"/>
              <a:chExt cx="1636295" cy="1636295"/>
            </a:xfrm>
          </p:grpSpPr>
          <p:sp>
            <p:nvSpPr>
              <p:cNvPr id="29" name="Freeform 28"/>
              <p:cNvSpPr/>
              <p:nvPr/>
            </p:nvSpPr>
            <p:spPr bwMode="auto">
              <a:xfrm>
                <a:off x="4383505" y="4277737"/>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Freeform 29"/>
              <p:cNvSpPr/>
              <p:nvPr/>
            </p:nvSpPr>
            <p:spPr bwMode="auto">
              <a:xfrm rot="5231397">
                <a:off x="4439498" y="4267200"/>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cxnSp>
        <p:nvCxnSpPr>
          <p:cNvPr id="27" name="Straight Arrow Connector 26"/>
          <p:cNvCxnSpPr/>
          <p:nvPr/>
        </p:nvCxnSpPr>
        <p:spPr bwMode="auto">
          <a:xfrm>
            <a:off x="4419600" y="2824642"/>
            <a:ext cx="0" cy="1366358"/>
          </a:xfrm>
          <a:prstGeom prst="straightConnector1">
            <a:avLst/>
          </a:prstGeom>
          <a:solidFill>
            <a:srgbClr val="CCFFFF"/>
          </a:solidFill>
          <a:ln w="57150" cap="flat" cmpd="sng" algn="ctr">
            <a:solidFill>
              <a:schemeClr val="tx1"/>
            </a:solidFill>
            <a:prstDash val="solid"/>
            <a:round/>
            <a:headEnd type="none" w="med" len="med"/>
            <a:tailEnd type="arrow"/>
          </a:ln>
          <a:effectLst/>
        </p:spPr>
      </p:cxnSp>
      <p:cxnSp>
        <p:nvCxnSpPr>
          <p:cNvPr id="2048" name="Curved Connector 2047"/>
          <p:cNvCxnSpPr/>
          <p:nvPr/>
        </p:nvCxnSpPr>
        <p:spPr bwMode="auto">
          <a:xfrm>
            <a:off x="3505200" y="1453634"/>
            <a:ext cx="1371600" cy="984766"/>
          </a:xfrm>
          <a:prstGeom prst="curvedConnector3">
            <a:avLst>
              <a:gd name="adj1" fmla="val 50000"/>
            </a:avLst>
          </a:prstGeom>
          <a:solidFill>
            <a:srgbClr val="CCFFFF"/>
          </a:solidFill>
          <a:ln w="22225" cap="flat" cmpd="sng" algn="ctr">
            <a:solidFill>
              <a:schemeClr val="tx1"/>
            </a:solidFill>
            <a:prstDash val="solid"/>
            <a:round/>
            <a:headEnd type="none" w="med" len="med"/>
            <a:tailEnd type="arrow"/>
          </a:ln>
          <a:effectLst/>
        </p:spPr>
      </p:cxnSp>
      <p:sp>
        <p:nvSpPr>
          <p:cNvPr id="2075" name="Arc 2074"/>
          <p:cNvSpPr/>
          <p:nvPr/>
        </p:nvSpPr>
        <p:spPr bwMode="auto">
          <a:xfrm rot="11200581">
            <a:off x="5117806" y="2402755"/>
            <a:ext cx="578057" cy="602225"/>
          </a:xfrm>
          <a:prstGeom prst="arc">
            <a:avLst>
              <a:gd name="adj1" fmla="val 8158712"/>
              <a:gd name="adj2" fmla="val 1771483"/>
            </a:avLst>
          </a:prstGeom>
          <a:solidFill>
            <a:schemeClr val="bg1"/>
          </a:solidFill>
          <a:ln w="22225" cap="flat" cmpd="sng" algn="ctr">
            <a:solidFill>
              <a:schemeClr val="tx1"/>
            </a:solidFill>
            <a:prstDash val="solid"/>
            <a:round/>
            <a:headEnd type="triangl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76" name="Arc 2075"/>
          <p:cNvSpPr/>
          <p:nvPr/>
        </p:nvSpPr>
        <p:spPr bwMode="auto">
          <a:xfrm rot="11371388">
            <a:off x="5813136" y="2288586"/>
            <a:ext cx="404594" cy="429345"/>
          </a:xfrm>
          <a:prstGeom prst="arc">
            <a:avLst>
              <a:gd name="adj1" fmla="val 10220550"/>
              <a:gd name="adj2" fmla="val 2219151"/>
            </a:avLst>
          </a:prstGeom>
          <a:solidFill>
            <a:schemeClr val="bg1"/>
          </a:solidFill>
          <a:ln w="22225" cap="flat" cmpd="sng" algn="ctr">
            <a:solidFill>
              <a:schemeClr val="tx1"/>
            </a:solidFill>
            <a:prstDash val="solid"/>
            <a:round/>
            <a:headEnd type="triangl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2" name="Double Bracket 61"/>
          <p:cNvSpPr/>
          <p:nvPr/>
        </p:nvSpPr>
        <p:spPr bwMode="auto">
          <a:xfrm>
            <a:off x="2066925" y="4703802"/>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3" name="TextBox 62"/>
          <p:cNvSpPr txBox="1"/>
          <p:nvPr/>
        </p:nvSpPr>
        <p:spPr>
          <a:xfrm>
            <a:off x="3324225" y="4932402"/>
            <a:ext cx="342900" cy="369332"/>
          </a:xfrm>
          <a:prstGeom prst="rect">
            <a:avLst/>
          </a:prstGeom>
          <a:noFill/>
        </p:spPr>
        <p:txBody>
          <a:bodyPr wrap="square" rtlCol="0">
            <a:spAutoFit/>
          </a:bodyPr>
          <a:lstStyle/>
          <a:p>
            <a:r>
              <a:rPr lang="en-US" dirty="0" smtClean="0"/>
              <a:t>n</a:t>
            </a:r>
            <a:endParaRPr lang="en-US" dirty="0"/>
          </a:p>
        </p:txBody>
      </p:sp>
      <p:sp>
        <p:nvSpPr>
          <p:cNvPr id="2079" name="TextBox 2078"/>
          <p:cNvSpPr txBox="1"/>
          <p:nvPr/>
        </p:nvSpPr>
        <p:spPr>
          <a:xfrm>
            <a:off x="5406834" y="2967335"/>
            <a:ext cx="3432366" cy="461665"/>
          </a:xfrm>
          <a:prstGeom prst="rect">
            <a:avLst/>
          </a:prstGeom>
          <a:noFill/>
        </p:spPr>
        <p:txBody>
          <a:bodyPr wrap="square" rtlCol="0">
            <a:spAutoFit/>
          </a:bodyPr>
          <a:lstStyle/>
          <a:p>
            <a:r>
              <a:rPr lang="en-US" sz="2400" dirty="0" smtClean="0"/>
              <a:t>4-arm PEG </a:t>
            </a:r>
            <a:r>
              <a:rPr lang="en-US" sz="2400" dirty="0" err="1" smtClean="0"/>
              <a:t>Maleimide</a:t>
            </a:r>
            <a:endParaRPr lang="en-US" sz="2400" dirty="0"/>
          </a:p>
        </p:txBody>
      </p:sp>
    </p:spTree>
    <p:extLst>
      <p:ext uri="{BB962C8B-B14F-4D97-AF65-F5344CB8AC3E}">
        <p14:creationId xmlns:p14="http://schemas.microsoft.com/office/powerpoint/2010/main" val="35884552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5" grpId="0" animBg="1"/>
      <p:bldP spid="2076" grpId="0" animBg="1"/>
      <p:bldP spid="62" grpId="0" animBg="1"/>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37799" y="2971800"/>
            <a:ext cx="3955380" cy="2781300"/>
            <a:chOff x="9144000" y="1066800"/>
            <a:chExt cx="3143250" cy="2076450"/>
          </a:xfrm>
        </p:grpSpPr>
        <p:pic>
          <p:nvPicPr>
            <p:cNvPr id="6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4922" t="26000" r="27539" b="40666"/>
            <a:stretch/>
          </p:blipFill>
          <p:spPr bwMode="auto">
            <a:xfrm>
              <a:off x="9601200" y="1238250"/>
              <a:ext cx="26860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ectangle 69"/>
            <p:cNvSpPr/>
            <p:nvPr/>
          </p:nvSpPr>
          <p:spPr bwMode="auto">
            <a:xfrm>
              <a:off x="9144000" y="1066800"/>
              <a:ext cx="914400" cy="609600"/>
            </a:xfrm>
            <a:prstGeom prst="rect">
              <a:avLst/>
            </a:prstGeom>
            <a:ln>
              <a:headEnd type="none" w="med" len="med"/>
              <a:tailEnd type="triangl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28" name="Group 27"/>
          <p:cNvGrpSpPr/>
          <p:nvPr/>
        </p:nvGrpSpPr>
        <p:grpSpPr>
          <a:xfrm>
            <a:off x="1593312" y="697372"/>
            <a:ext cx="6257925" cy="2362200"/>
            <a:chOff x="1895475" y="4114800"/>
            <a:chExt cx="5114925" cy="1847850"/>
          </a:xfrm>
        </p:grpSpPr>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844" t="25667" r="23633" b="42000"/>
            <a:stretch/>
          </p:blipFill>
          <p:spPr bwMode="auto">
            <a:xfrm>
              <a:off x="1895475" y="4114800"/>
              <a:ext cx="35623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5374105" y="4191000"/>
              <a:ext cx="1636295" cy="1636295"/>
              <a:chOff x="4383505" y="3581400"/>
              <a:chExt cx="1636295" cy="1636295"/>
            </a:xfrm>
          </p:grpSpPr>
          <p:sp>
            <p:nvSpPr>
              <p:cNvPr id="29" name="Freeform 28"/>
              <p:cNvSpPr/>
              <p:nvPr/>
            </p:nvSpPr>
            <p:spPr bwMode="auto">
              <a:xfrm>
                <a:off x="4383505" y="4277737"/>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Freeform 29"/>
              <p:cNvSpPr/>
              <p:nvPr/>
            </p:nvSpPr>
            <p:spPr bwMode="auto">
              <a:xfrm rot="5231397">
                <a:off x="4439498" y="4267200"/>
                <a:ext cx="1636295" cy="264695"/>
              </a:xfrm>
              <a:custGeom>
                <a:avLst/>
                <a:gdLst>
                  <a:gd name="connsiteX0" fmla="*/ 0 w 1636295"/>
                  <a:gd name="connsiteY0" fmla="*/ 0 h 264695"/>
                  <a:gd name="connsiteX1" fmla="*/ 601579 w 1636295"/>
                  <a:gd name="connsiteY1" fmla="*/ 264695 h 264695"/>
                  <a:gd name="connsiteX2" fmla="*/ 962526 w 1636295"/>
                  <a:gd name="connsiteY2" fmla="*/ 0 h 264695"/>
                  <a:gd name="connsiteX3" fmla="*/ 1636295 w 1636295"/>
                  <a:gd name="connsiteY3" fmla="*/ 264695 h 264695"/>
                </a:gdLst>
                <a:ahLst/>
                <a:cxnLst>
                  <a:cxn ang="0">
                    <a:pos x="connsiteX0" y="connsiteY0"/>
                  </a:cxn>
                  <a:cxn ang="0">
                    <a:pos x="connsiteX1" y="connsiteY1"/>
                  </a:cxn>
                  <a:cxn ang="0">
                    <a:pos x="connsiteX2" y="connsiteY2"/>
                  </a:cxn>
                  <a:cxn ang="0">
                    <a:pos x="connsiteX3" y="connsiteY3"/>
                  </a:cxn>
                </a:cxnLst>
                <a:rect l="l" t="t" r="r" b="b"/>
                <a:pathLst>
                  <a:path w="1636295" h="264695">
                    <a:moveTo>
                      <a:pt x="0" y="0"/>
                    </a:moveTo>
                    <a:cubicBezTo>
                      <a:pt x="220579" y="132347"/>
                      <a:pt x="441158" y="264695"/>
                      <a:pt x="601579" y="264695"/>
                    </a:cubicBezTo>
                    <a:cubicBezTo>
                      <a:pt x="762000" y="264695"/>
                      <a:pt x="790073" y="0"/>
                      <a:pt x="962526" y="0"/>
                    </a:cubicBezTo>
                    <a:cubicBezTo>
                      <a:pt x="1134979" y="0"/>
                      <a:pt x="1385637" y="132347"/>
                      <a:pt x="1636295" y="26469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sp>
        <p:nvSpPr>
          <p:cNvPr id="2075" name="Arc 2074"/>
          <p:cNvSpPr/>
          <p:nvPr/>
        </p:nvSpPr>
        <p:spPr bwMode="auto">
          <a:xfrm rot="14328281">
            <a:off x="4907725" y="2374513"/>
            <a:ext cx="636081" cy="668778"/>
          </a:xfrm>
          <a:prstGeom prst="arc">
            <a:avLst>
              <a:gd name="adj1" fmla="val 6533715"/>
              <a:gd name="adj2" fmla="val 1156500"/>
            </a:avLst>
          </a:prstGeom>
          <a:no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Hydrogel Reaction</a:t>
            </a:r>
            <a:endParaRPr lang="en-US" dirty="0"/>
          </a:p>
        </p:txBody>
      </p:sp>
      <p:sp>
        <p:nvSpPr>
          <p:cNvPr id="25" name="Arc 24"/>
          <p:cNvSpPr/>
          <p:nvPr/>
        </p:nvSpPr>
        <p:spPr bwMode="auto">
          <a:xfrm rot="14328281">
            <a:off x="4620920" y="2060021"/>
            <a:ext cx="219210" cy="236711"/>
          </a:xfrm>
          <a:prstGeom prst="arc">
            <a:avLst>
              <a:gd name="adj1" fmla="val 6227878"/>
              <a:gd name="adj2" fmla="val 21322828"/>
            </a:avLst>
          </a:prstGeom>
          <a:no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8" name="Double Bracket 57"/>
          <p:cNvSpPr/>
          <p:nvPr/>
        </p:nvSpPr>
        <p:spPr bwMode="auto">
          <a:xfrm>
            <a:off x="1981200" y="1307068"/>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9" name="TextBox 58"/>
          <p:cNvSpPr txBox="1"/>
          <p:nvPr/>
        </p:nvSpPr>
        <p:spPr>
          <a:xfrm>
            <a:off x="3238500" y="1535668"/>
            <a:ext cx="342900" cy="369332"/>
          </a:xfrm>
          <a:prstGeom prst="rect">
            <a:avLst/>
          </a:prstGeom>
          <a:noFill/>
        </p:spPr>
        <p:txBody>
          <a:bodyPr wrap="square" rtlCol="0">
            <a:spAutoFit/>
          </a:bodyPr>
          <a:lstStyle/>
          <a:p>
            <a:r>
              <a:rPr lang="en-US" dirty="0" smtClean="0"/>
              <a:t>n</a:t>
            </a:r>
            <a:endParaRPr lang="en-US" dirty="0"/>
          </a:p>
        </p:txBody>
      </p:sp>
      <p:cxnSp>
        <p:nvCxnSpPr>
          <p:cNvPr id="37" name="Straight Arrow Connector 36"/>
          <p:cNvCxnSpPr/>
          <p:nvPr/>
        </p:nvCxnSpPr>
        <p:spPr bwMode="auto">
          <a:xfrm>
            <a:off x="4395459" y="2438400"/>
            <a:ext cx="0" cy="1129226"/>
          </a:xfrm>
          <a:prstGeom prst="straightConnector1">
            <a:avLst/>
          </a:prstGeom>
          <a:solidFill>
            <a:srgbClr val="CCFFFF"/>
          </a:solidFill>
          <a:ln w="57150" cap="flat" cmpd="sng" algn="ctr">
            <a:solidFill>
              <a:schemeClr val="tx1"/>
            </a:solidFill>
            <a:prstDash val="solid"/>
            <a:round/>
            <a:headEnd type="none" w="med" len="med"/>
            <a:tailEnd type="arrow"/>
          </a:ln>
          <a:effectLst/>
        </p:spPr>
      </p:cxnSp>
      <p:grpSp>
        <p:nvGrpSpPr>
          <p:cNvPr id="3" name="Group 2"/>
          <p:cNvGrpSpPr/>
          <p:nvPr/>
        </p:nvGrpSpPr>
        <p:grpSpPr>
          <a:xfrm>
            <a:off x="3717581" y="3397948"/>
            <a:ext cx="4440323" cy="2270534"/>
            <a:chOff x="3717581" y="3397948"/>
            <a:chExt cx="4440323" cy="2270534"/>
          </a:xfrm>
        </p:grpSpPr>
        <p:grpSp>
          <p:nvGrpSpPr>
            <p:cNvPr id="2049" name="Group 2048"/>
            <p:cNvGrpSpPr/>
            <p:nvPr/>
          </p:nvGrpSpPr>
          <p:grpSpPr>
            <a:xfrm>
              <a:off x="4114799" y="3397948"/>
              <a:ext cx="4043105" cy="2270534"/>
              <a:chOff x="2728583" y="3766385"/>
              <a:chExt cx="4046185" cy="2349415"/>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383" t="21333" r="23437" b="38999"/>
              <a:stretch/>
            </p:blipFill>
            <p:spPr bwMode="auto">
              <a:xfrm rot="1552050">
                <a:off x="2728583" y="3848790"/>
                <a:ext cx="3333750" cy="226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rot="2328467">
                <a:off x="5461496" y="3766385"/>
                <a:ext cx="1313272" cy="1146208"/>
                <a:chOff x="6179031" y="3649210"/>
                <a:chExt cx="919693" cy="919693"/>
              </a:xfrm>
            </p:grpSpPr>
            <p:cxnSp>
              <p:nvCxnSpPr>
                <p:cNvPr id="45" name="Curved Connector 44"/>
                <p:cNvCxnSpPr/>
                <p:nvPr/>
              </p:nvCxnSpPr>
              <p:spPr bwMode="auto">
                <a:xfrm rot="5400000" flipH="1" flipV="1">
                  <a:off x="6161738" y="3746079"/>
                  <a:ext cx="919693" cy="725956"/>
                </a:xfrm>
                <a:prstGeom prst="curvedConnector3">
                  <a:avLst>
                    <a:gd name="adj1" fmla="val 50000"/>
                  </a:avLst>
                </a:prstGeom>
                <a:solidFill>
                  <a:srgbClr val="CCFFFF"/>
                </a:solidFill>
                <a:ln w="38100" cap="flat" cmpd="sng" algn="ctr">
                  <a:solidFill>
                    <a:schemeClr val="tx1"/>
                  </a:solidFill>
                  <a:prstDash val="solid"/>
                  <a:round/>
                  <a:headEnd type="none" w="med" len="med"/>
                  <a:tailEnd type="none" w="med" len="med"/>
                </a:ln>
                <a:effectLst/>
              </p:spPr>
            </p:cxnSp>
            <p:cxnSp>
              <p:nvCxnSpPr>
                <p:cNvPr id="49" name="Curved Connector 48"/>
                <p:cNvCxnSpPr/>
                <p:nvPr/>
              </p:nvCxnSpPr>
              <p:spPr bwMode="auto">
                <a:xfrm flipH="1" flipV="1">
                  <a:off x="6179031" y="3729602"/>
                  <a:ext cx="919693" cy="725956"/>
                </a:xfrm>
                <a:prstGeom prst="curvedConnector3">
                  <a:avLst>
                    <a:gd name="adj1" fmla="val 50000"/>
                  </a:avLst>
                </a:prstGeom>
                <a:solidFill>
                  <a:srgbClr val="CCFFFF"/>
                </a:solidFill>
                <a:ln w="38100" cap="flat" cmpd="sng" algn="ctr">
                  <a:solidFill>
                    <a:schemeClr val="tx1"/>
                  </a:solidFill>
                  <a:prstDash val="solid"/>
                  <a:round/>
                  <a:headEnd type="none" w="med" len="med"/>
                  <a:tailEnd type="none" w="med" len="med"/>
                </a:ln>
                <a:effectLst/>
              </p:spPr>
            </p:cxnSp>
          </p:grpSp>
        </p:grpSp>
        <p:cxnSp>
          <p:nvCxnSpPr>
            <p:cNvPr id="2057" name="Curved Connector 2056"/>
            <p:cNvCxnSpPr/>
            <p:nvPr/>
          </p:nvCxnSpPr>
          <p:spPr bwMode="auto">
            <a:xfrm rot="16200000" flipV="1">
              <a:off x="3660124" y="3810308"/>
              <a:ext cx="609599" cy="494685"/>
            </a:xfrm>
            <a:prstGeom prst="curvedConnector3">
              <a:avLst>
                <a:gd name="adj1" fmla="val 50000"/>
              </a:avLst>
            </a:prstGeom>
            <a:solidFill>
              <a:srgbClr val="CCFFFF"/>
            </a:solidFill>
            <a:ln w="38100" cap="flat" cmpd="sng" algn="ctr">
              <a:solidFill>
                <a:schemeClr val="tx1"/>
              </a:solidFill>
              <a:prstDash val="solid"/>
              <a:round/>
              <a:headEnd type="none" w="med" len="med"/>
              <a:tailEnd type="none" w="med" len="med"/>
            </a:ln>
            <a:effectLst/>
          </p:spPr>
        </p:cxnSp>
        <p:sp>
          <p:nvSpPr>
            <p:cNvPr id="2063" name="Minus 2062"/>
            <p:cNvSpPr/>
            <p:nvPr/>
          </p:nvSpPr>
          <p:spPr bwMode="auto">
            <a:xfrm>
              <a:off x="5530565" y="5363683"/>
              <a:ext cx="260635" cy="228600"/>
            </a:xfrm>
            <a:prstGeom prst="mathMinus">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064" name="Arc 2063"/>
          <p:cNvSpPr/>
          <p:nvPr/>
        </p:nvSpPr>
        <p:spPr bwMode="auto">
          <a:xfrm rot="10800000">
            <a:off x="1981200" y="4362450"/>
            <a:ext cx="3679682" cy="1922964"/>
          </a:xfrm>
          <a:prstGeom prst="arc">
            <a:avLst>
              <a:gd name="adj1" fmla="val 11308905"/>
              <a:gd name="adj2" fmla="val 67018"/>
            </a:avLst>
          </a:prstGeom>
          <a:no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111827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5" grpId="0" animBg="1"/>
      <p:bldP spid="25" grpId="0" animBg="1"/>
      <p:bldP spid="20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66818" y="533400"/>
            <a:ext cx="5105582" cy="3316879"/>
            <a:chOff x="2446966" y="383107"/>
            <a:chExt cx="5105582" cy="3316879"/>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844" t="25667" r="39249" b="42000"/>
            <a:stretch/>
          </p:blipFill>
          <p:spPr bwMode="auto">
            <a:xfrm>
              <a:off x="2446966" y="1337786"/>
              <a:ext cx="249488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Double Bracket 57"/>
            <p:cNvSpPr/>
            <p:nvPr/>
          </p:nvSpPr>
          <p:spPr bwMode="auto">
            <a:xfrm>
              <a:off x="2792796" y="1904307"/>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9" name="TextBox 58"/>
            <p:cNvSpPr txBox="1"/>
            <p:nvPr/>
          </p:nvSpPr>
          <p:spPr>
            <a:xfrm>
              <a:off x="4050096" y="2132907"/>
              <a:ext cx="342900" cy="369332"/>
            </a:xfrm>
            <a:prstGeom prst="rect">
              <a:avLst/>
            </a:prstGeom>
            <a:noFill/>
          </p:spPr>
          <p:txBody>
            <a:bodyPr wrap="square" rtlCol="0">
              <a:spAutoFit/>
            </a:bodyPr>
            <a:lstStyle/>
            <a:p>
              <a:r>
                <a:rPr lang="en-US" dirty="0" smtClean="0"/>
                <a:t>n</a:t>
              </a:r>
              <a:endParaRPr lang="en-US" dirty="0"/>
            </a:p>
          </p:txBody>
        </p:sp>
        <p:grpSp>
          <p:nvGrpSpPr>
            <p:cNvPr id="35" name="Group 34"/>
            <p:cNvGrpSpPr/>
            <p:nvPr/>
          </p:nvGrpSpPr>
          <p:grpSpPr>
            <a:xfrm rot="20106872">
              <a:off x="4888146" y="383107"/>
              <a:ext cx="2664402" cy="1887683"/>
              <a:chOff x="3260182" y="3766385"/>
              <a:chExt cx="3514586" cy="2529203"/>
            </a:xfrm>
          </p:grpSpPr>
          <p:pic>
            <p:nvPicPr>
              <p:cNvPr id="4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359" t="21333" r="23437" b="38999"/>
              <a:stretch/>
            </p:blipFill>
            <p:spPr bwMode="auto">
              <a:xfrm rot="1552050">
                <a:off x="3260182" y="4028577"/>
                <a:ext cx="2750884" cy="226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up 40"/>
              <p:cNvGrpSpPr/>
              <p:nvPr/>
            </p:nvGrpSpPr>
            <p:grpSpPr>
              <a:xfrm rot="2328467">
                <a:off x="5461496" y="3766385"/>
                <a:ext cx="1313272" cy="1146208"/>
                <a:chOff x="6179031" y="3649210"/>
                <a:chExt cx="919693" cy="919693"/>
              </a:xfrm>
            </p:grpSpPr>
            <p:cxnSp>
              <p:nvCxnSpPr>
                <p:cNvPr id="42" name="Curved Connector 41"/>
                <p:cNvCxnSpPr/>
                <p:nvPr/>
              </p:nvCxnSpPr>
              <p:spPr bwMode="auto">
                <a:xfrm rot="5400000" flipH="1" flipV="1">
                  <a:off x="6161738" y="3746079"/>
                  <a:ext cx="919693" cy="725956"/>
                </a:xfrm>
                <a:prstGeom prst="curvedConnector3">
                  <a:avLst>
                    <a:gd name="adj1" fmla="val 50000"/>
                  </a:avLst>
                </a:prstGeom>
                <a:solidFill>
                  <a:srgbClr val="CCFFFF"/>
                </a:solidFill>
                <a:ln w="38100" cap="flat" cmpd="sng" algn="ctr">
                  <a:solidFill>
                    <a:schemeClr val="tx1"/>
                  </a:solidFill>
                  <a:prstDash val="solid"/>
                  <a:round/>
                  <a:headEnd type="none" w="med" len="med"/>
                  <a:tailEnd type="none" w="med" len="med"/>
                </a:ln>
                <a:effectLst/>
              </p:spPr>
            </p:cxnSp>
            <p:cxnSp>
              <p:nvCxnSpPr>
                <p:cNvPr id="43" name="Curved Connector 42"/>
                <p:cNvCxnSpPr/>
                <p:nvPr/>
              </p:nvCxnSpPr>
              <p:spPr bwMode="auto">
                <a:xfrm flipH="1" flipV="1">
                  <a:off x="6179031" y="3729602"/>
                  <a:ext cx="919693" cy="725956"/>
                </a:xfrm>
                <a:prstGeom prst="curvedConnector3">
                  <a:avLst>
                    <a:gd name="adj1" fmla="val 50000"/>
                  </a:avLst>
                </a:prstGeom>
                <a:solidFill>
                  <a:srgbClr val="CCFFFF"/>
                </a:solidFill>
                <a:ln w="38100" cap="flat" cmpd="sng" algn="ctr">
                  <a:solidFill>
                    <a:schemeClr val="tx1"/>
                  </a:solidFill>
                  <a:prstDash val="solid"/>
                  <a:round/>
                  <a:headEnd type="none" w="med" len="med"/>
                  <a:tailEnd type="none" w="med" len="med"/>
                </a:ln>
                <a:effectLst/>
              </p:spPr>
            </p:cxnSp>
          </p:grpSp>
        </p:grpSp>
      </p:grpSp>
      <p:sp>
        <p:nvSpPr>
          <p:cNvPr id="2" name="Title 1"/>
          <p:cNvSpPr>
            <a:spLocks noGrp="1"/>
          </p:cNvSpPr>
          <p:nvPr>
            <p:ph type="title"/>
          </p:nvPr>
        </p:nvSpPr>
        <p:spPr/>
        <p:txBody>
          <a:bodyPr/>
          <a:lstStyle/>
          <a:p>
            <a:r>
              <a:rPr lang="en-US" dirty="0" smtClean="0"/>
              <a:t>Hydrogel Reaction</a:t>
            </a:r>
            <a:endParaRPr lang="en-US" dirty="0"/>
          </a:p>
        </p:txBody>
      </p:sp>
      <p:cxnSp>
        <p:nvCxnSpPr>
          <p:cNvPr id="37" name="Straight Arrow Connector 36"/>
          <p:cNvCxnSpPr/>
          <p:nvPr/>
        </p:nvCxnSpPr>
        <p:spPr bwMode="auto">
          <a:xfrm>
            <a:off x="4831525" y="2891615"/>
            <a:ext cx="0" cy="1129226"/>
          </a:xfrm>
          <a:prstGeom prst="straightConnector1">
            <a:avLst/>
          </a:prstGeom>
          <a:solidFill>
            <a:srgbClr val="CCFFFF"/>
          </a:solidFill>
          <a:ln w="57150" cap="flat" cmpd="sng" algn="ctr">
            <a:solidFill>
              <a:schemeClr val="tx1"/>
            </a:solidFill>
            <a:prstDash val="solid"/>
            <a:round/>
            <a:headEnd type="none" w="med" len="med"/>
            <a:tailEnd type="arrow"/>
          </a:ln>
          <a:effectLst/>
        </p:spPr>
      </p:cxnSp>
      <p:grpSp>
        <p:nvGrpSpPr>
          <p:cNvPr id="2065" name="Group 2064"/>
          <p:cNvGrpSpPr/>
          <p:nvPr/>
        </p:nvGrpSpPr>
        <p:grpSpPr>
          <a:xfrm>
            <a:off x="1559948" y="4135263"/>
            <a:ext cx="6136252" cy="1579737"/>
            <a:chOff x="1524000" y="3951357"/>
            <a:chExt cx="6136252" cy="1579737"/>
          </a:xfrm>
        </p:grpSpPr>
        <p:grpSp>
          <p:nvGrpSpPr>
            <p:cNvPr id="2049" name="Group 2048"/>
            <p:cNvGrpSpPr/>
            <p:nvPr/>
          </p:nvGrpSpPr>
          <p:grpSpPr>
            <a:xfrm rot="21244305">
              <a:off x="5387810" y="4042808"/>
              <a:ext cx="2272442" cy="1488286"/>
              <a:chOff x="3257436" y="3766385"/>
              <a:chExt cx="3517332" cy="2439639"/>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773" t="21333" r="23437" b="38999"/>
              <a:stretch/>
            </p:blipFill>
            <p:spPr bwMode="auto">
              <a:xfrm rot="1552050">
                <a:off x="3257436" y="3939015"/>
                <a:ext cx="2808046" cy="226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rot="2328467">
                <a:off x="5461496" y="3766385"/>
                <a:ext cx="1313272" cy="1146208"/>
                <a:chOff x="6179031" y="3649210"/>
                <a:chExt cx="919693" cy="919693"/>
              </a:xfrm>
            </p:grpSpPr>
            <p:cxnSp>
              <p:nvCxnSpPr>
                <p:cNvPr id="45" name="Curved Connector 44"/>
                <p:cNvCxnSpPr/>
                <p:nvPr/>
              </p:nvCxnSpPr>
              <p:spPr bwMode="auto">
                <a:xfrm rot="5400000" flipH="1" flipV="1">
                  <a:off x="6161738" y="3746079"/>
                  <a:ext cx="919693" cy="725956"/>
                </a:xfrm>
                <a:prstGeom prst="curvedConnector3">
                  <a:avLst>
                    <a:gd name="adj1" fmla="val 50000"/>
                  </a:avLst>
                </a:prstGeom>
                <a:solidFill>
                  <a:srgbClr val="CCFFFF"/>
                </a:solidFill>
                <a:ln w="28575" cap="flat" cmpd="sng" algn="ctr">
                  <a:solidFill>
                    <a:schemeClr val="tx1"/>
                  </a:solidFill>
                  <a:prstDash val="solid"/>
                  <a:round/>
                  <a:headEnd type="none" w="med" len="med"/>
                  <a:tailEnd type="none" w="med" len="med"/>
                </a:ln>
                <a:effectLst/>
              </p:spPr>
            </p:cxnSp>
            <p:cxnSp>
              <p:nvCxnSpPr>
                <p:cNvPr id="49" name="Curved Connector 48"/>
                <p:cNvCxnSpPr/>
                <p:nvPr/>
              </p:nvCxnSpPr>
              <p:spPr bwMode="auto">
                <a:xfrm flipH="1" flipV="1">
                  <a:off x="6179031" y="3729602"/>
                  <a:ext cx="919693" cy="725956"/>
                </a:xfrm>
                <a:prstGeom prst="curvedConnector3">
                  <a:avLst>
                    <a:gd name="adj1" fmla="val 50000"/>
                  </a:avLst>
                </a:prstGeom>
                <a:solidFill>
                  <a:srgbClr val="CCFFFF"/>
                </a:solidFill>
                <a:ln w="28575" cap="flat" cmpd="sng" algn="ctr">
                  <a:solidFill>
                    <a:schemeClr val="tx1"/>
                  </a:solidFill>
                  <a:prstDash val="solid"/>
                  <a:round/>
                  <a:headEnd type="none" w="med" len="med"/>
                  <a:tailEnd type="none" w="med" len="med"/>
                </a:ln>
                <a:effectLst/>
              </p:spPr>
            </p:cxnSp>
          </p:grpSp>
        </p:grpSp>
        <p:grpSp>
          <p:nvGrpSpPr>
            <p:cNvPr id="26" name="Group 25"/>
            <p:cNvGrpSpPr/>
            <p:nvPr/>
          </p:nvGrpSpPr>
          <p:grpSpPr>
            <a:xfrm rot="10800000">
              <a:off x="1524000" y="3951357"/>
              <a:ext cx="2594842" cy="1407962"/>
              <a:chOff x="2758069" y="3766820"/>
              <a:chExt cx="4016349" cy="2307970"/>
            </a:xfrm>
          </p:grpSpPr>
          <p:pic>
            <p:nvPicPr>
              <p:cNvPr id="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383" t="21333" r="23437" b="38999"/>
              <a:stretch/>
            </p:blipFill>
            <p:spPr bwMode="auto">
              <a:xfrm rot="1552050">
                <a:off x="2758069" y="3807781"/>
                <a:ext cx="3333749" cy="226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p:nvGrpSpPr>
            <p:grpSpPr>
              <a:xfrm rot="2328467">
                <a:off x="5461146" y="3766820"/>
                <a:ext cx="1313272" cy="1146208"/>
                <a:chOff x="6179031" y="3649658"/>
                <a:chExt cx="919693" cy="919693"/>
              </a:xfrm>
            </p:grpSpPr>
            <p:cxnSp>
              <p:nvCxnSpPr>
                <p:cNvPr id="32" name="Curved Connector 31"/>
                <p:cNvCxnSpPr/>
                <p:nvPr/>
              </p:nvCxnSpPr>
              <p:spPr bwMode="auto">
                <a:xfrm rot="5400000" flipH="1" flipV="1">
                  <a:off x="6161738" y="3746079"/>
                  <a:ext cx="919693" cy="725956"/>
                </a:xfrm>
                <a:prstGeom prst="curvedConnector3">
                  <a:avLst>
                    <a:gd name="adj1" fmla="val 50000"/>
                  </a:avLst>
                </a:prstGeom>
                <a:solidFill>
                  <a:srgbClr val="CCFFFF"/>
                </a:solidFill>
                <a:ln w="28575" cap="flat" cmpd="sng" algn="ctr">
                  <a:solidFill>
                    <a:schemeClr val="tx1"/>
                  </a:solidFill>
                  <a:prstDash val="solid"/>
                  <a:round/>
                  <a:headEnd type="none" w="med" len="med"/>
                  <a:tailEnd type="none" w="med" len="med"/>
                </a:ln>
                <a:effectLst/>
              </p:spPr>
            </p:cxnSp>
            <p:cxnSp>
              <p:nvCxnSpPr>
                <p:cNvPr id="33" name="Curved Connector 32"/>
                <p:cNvCxnSpPr/>
                <p:nvPr/>
              </p:nvCxnSpPr>
              <p:spPr bwMode="auto">
                <a:xfrm flipH="1" flipV="1">
                  <a:off x="6179031" y="3729602"/>
                  <a:ext cx="919693" cy="725956"/>
                </a:xfrm>
                <a:prstGeom prst="curvedConnector3">
                  <a:avLst>
                    <a:gd name="adj1" fmla="val 50000"/>
                  </a:avLst>
                </a:prstGeom>
                <a:solidFill>
                  <a:srgbClr val="CCFFFF"/>
                </a:solidFill>
                <a:ln w="28575" cap="flat" cmpd="sng" algn="ctr">
                  <a:solidFill>
                    <a:schemeClr val="tx1"/>
                  </a:solidFill>
                  <a:prstDash val="solid"/>
                  <a:round/>
                  <a:headEnd type="none" w="med" len="med"/>
                  <a:tailEnd type="none" w="med" len="med"/>
                </a:ln>
                <a:effectLst/>
              </p:spPr>
            </p:cxnSp>
          </p:grpSp>
        </p:grpSp>
        <p:cxnSp>
          <p:nvCxnSpPr>
            <p:cNvPr id="5" name="Straight Connector 4"/>
            <p:cNvCxnSpPr/>
            <p:nvPr/>
          </p:nvCxnSpPr>
          <p:spPr bwMode="auto">
            <a:xfrm flipV="1">
              <a:off x="4052248" y="4713019"/>
              <a:ext cx="356859" cy="73933"/>
            </a:xfrm>
            <a:prstGeom prst="line">
              <a:avLst/>
            </a:prstGeom>
            <a:solidFill>
              <a:srgbClr val="CCFFFF"/>
            </a:solidFill>
            <a:ln w="222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4388580" y="4702383"/>
              <a:ext cx="91966" cy="174417"/>
            </a:xfrm>
            <a:prstGeom prst="line">
              <a:avLst/>
            </a:prstGeom>
            <a:solidFill>
              <a:srgbClr val="CCFFFF"/>
            </a:solidFill>
            <a:ln w="22225" cap="flat" cmpd="sng" algn="ctr">
              <a:solidFill>
                <a:schemeClr val="tx1"/>
              </a:solidFill>
              <a:prstDash val="solid"/>
              <a:round/>
              <a:headEnd type="none" w="med" len="med"/>
              <a:tailEnd type="none" w="med" len="med"/>
            </a:ln>
            <a:effectLst/>
          </p:spPr>
        </p:cxnSp>
        <p:sp>
          <p:nvSpPr>
            <p:cNvPr id="20" name="TextBox 19"/>
            <p:cNvSpPr txBox="1"/>
            <p:nvPr/>
          </p:nvSpPr>
          <p:spPr>
            <a:xfrm>
              <a:off x="4363075" y="4798554"/>
              <a:ext cx="249869" cy="366750"/>
            </a:xfrm>
            <a:prstGeom prst="rect">
              <a:avLst/>
            </a:prstGeom>
            <a:noFill/>
          </p:spPr>
          <p:txBody>
            <a:bodyPr wrap="square" rtlCol="0">
              <a:spAutoFit/>
            </a:bodyPr>
            <a:lstStyle/>
            <a:p>
              <a:r>
                <a:rPr lang="en-US" dirty="0" smtClean="0">
                  <a:solidFill>
                    <a:srgbClr val="FF0000"/>
                  </a:solidFill>
                </a:rPr>
                <a:t>O</a:t>
              </a:r>
              <a:endParaRPr lang="en-US" dirty="0">
                <a:solidFill>
                  <a:srgbClr val="FF0000"/>
                </a:solidFill>
              </a:endParaRPr>
            </a:p>
          </p:txBody>
        </p:sp>
        <p:cxnSp>
          <p:nvCxnSpPr>
            <p:cNvPr id="24" name="Straight Connector 23"/>
            <p:cNvCxnSpPr/>
            <p:nvPr/>
          </p:nvCxnSpPr>
          <p:spPr bwMode="auto">
            <a:xfrm flipV="1">
              <a:off x="4648200" y="4904097"/>
              <a:ext cx="222475" cy="52563"/>
            </a:xfrm>
            <a:prstGeom prst="line">
              <a:avLst/>
            </a:prstGeom>
            <a:solidFill>
              <a:srgbClr val="CCFFFF"/>
            </a:solidFill>
            <a:ln w="22225" cap="flat" cmpd="sng" algn="ctr">
              <a:solidFill>
                <a:schemeClr val="tx1"/>
              </a:solidFill>
              <a:prstDash val="solid"/>
              <a:round/>
              <a:headEnd type="none" w="med" len="med"/>
              <a:tailEnd type="none" w="med" len="med"/>
            </a:ln>
            <a:effectLst/>
          </p:spPr>
        </p:cxnSp>
        <p:cxnSp>
          <p:nvCxnSpPr>
            <p:cNvPr id="2056" name="Straight Connector 2055"/>
            <p:cNvCxnSpPr/>
            <p:nvPr/>
          </p:nvCxnSpPr>
          <p:spPr bwMode="auto">
            <a:xfrm>
              <a:off x="4870675" y="4904097"/>
              <a:ext cx="191705" cy="232163"/>
            </a:xfrm>
            <a:prstGeom prst="line">
              <a:avLst/>
            </a:prstGeom>
            <a:solidFill>
              <a:srgbClr val="CCFFFF"/>
            </a:solidFill>
            <a:ln w="22225" cap="flat" cmpd="sng" algn="ctr">
              <a:solidFill>
                <a:schemeClr val="tx1"/>
              </a:solidFill>
              <a:prstDash val="solid"/>
              <a:round/>
              <a:headEnd type="none" w="med" len="med"/>
              <a:tailEnd type="none" w="med" len="med"/>
            </a:ln>
            <a:effectLst/>
          </p:spPr>
        </p:cxnSp>
        <p:cxnSp>
          <p:nvCxnSpPr>
            <p:cNvPr id="2060" name="Straight Connector 2059"/>
            <p:cNvCxnSpPr/>
            <p:nvPr/>
          </p:nvCxnSpPr>
          <p:spPr bwMode="auto">
            <a:xfrm flipV="1">
              <a:off x="5062380" y="4981929"/>
              <a:ext cx="262016" cy="154331"/>
            </a:xfrm>
            <a:prstGeom prst="line">
              <a:avLst/>
            </a:prstGeom>
            <a:solidFill>
              <a:srgbClr val="CCFFFF"/>
            </a:solidFill>
            <a:ln w="22225" cap="flat" cmpd="sng" algn="ctr">
              <a:solidFill>
                <a:schemeClr val="tx1"/>
              </a:solidFill>
              <a:prstDash val="solid"/>
              <a:round/>
              <a:headEnd type="none" w="med" len="med"/>
              <a:tailEnd type="none" w="med" len="med"/>
            </a:ln>
            <a:effectLst/>
          </p:spPr>
        </p:cxnSp>
        <p:grpSp>
          <p:nvGrpSpPr>
            <p:cNvPr id="2062" name="Group 2061"/>
            <p:cNvGrpSpPr/>
            <p:nvPr/>
          </p:nvGrpSpPr>
          <p:grpSpPr>
            <a:xfrm rot="1166232">
              <a:off x="3863601" y="4708134"/>
              <a:ext cx="1100878" cy="413470"/>
              <a:chOff x="2679950" y="3154156"/>
              <a:chExt cx="1600200" cy="597932"/>
            </a:xfrm>
          </p:grpSpPr>
          <p:sp>
            <p:nvSpPr>
              <p:cNvPr id="62" name="Double Bracket 61"/>
              <p:cNvSpPr/>
              <p:nvPr/>
            </p:nvSpPr>
            <p:spPr bwMode="auto">
              <a:xfrm>
                <a:off x="2679950" y="3154156"/>
                <a:ext cx="1295400" cy="457200"/>
              </a:xfrm>
              <a:prstGeom prst="bracketPair">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3" name="TextBox 62"/>
              <p:cNvSpPr txBox="1"/>
              <p:nvPr/>
            </p:nvSpPr>
            <p:spPr>
              <a:xfrm>
                <a:off x="3937250" y="3382756"/>
                <a:ext cx="342900" cy="369332"/>
              </a:xfrm>
              <a:prstGeom prst="rect">
                <a:avLst/>
              </a:prstGeom>
              <a:noFill/>
            </p:spPr>
            <p:txBody>
              <a:bodyPr wrap="square" rtlCol="0">
                <a:spAutoFit/>
              </a:bodyPr>
              <a:lstStyle/>
              <a:p>
                <a:r>
                  <a:rPr lang="en-US" dirty="0" smtClean="0"/>
                  <a:t>n</a:t>
                </a:r>
                <a:endParaRPr lang="en-US" dirty="0"/>
              </a:p>
            </p:txBody>
          </p:sp>
        </p:grpSp>
      </p:grpSp>
    </p:spTree>
    <p:extLst>
      <p:ext uri="{BB962C8B-B14F-4D97-AF65-F5344CB8AC3E}">
        <p14:creationId xmlns:p14="http://schemas.microsoft.com/office/powerpoint/2010/main" val="3833182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1357" y="3097653"/>
            <a:ext cx="8382880" cy="307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Final Product</a:t>
            </a:r>
            <a:endParaRPr lang="en-US" dirty="0"/>
          </a:p>
        </p:txBody>
      </p:sp>
      <p:sp>
        <p:nvSpPr>
          <p:cNvPr id="4" name="Rectangle 3"/>
          <p:cNvSpPr/>
          <p:nvPr/>
        </p:nvSpPr>
        <p:spPr bwMode="auto">
          <a:xfrm>
            <a:off x="3048000" y="4088253"/>
            <a:ext cx="2895600" cy="1524000"/>
          </a:xfrm>
          <a:prstGeom prst="rect">
            <a:avLst/>
          </a:prstGeom>
          <a:noFill/>
          <a:ln w="28575" cap="flat" cmpd="sng" algn="ctr">
            <a:solidFill>
              <a:schemeClr val="tx1"/>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p:cNvSpPr/>
          <p:nvPr/>
        </p:nvSpPr>
        <p:spPr bwMode="auto">
          <a:xfrm>
            <a:off x="228600" y="3505200"/>
            <a:ext cx="2819400" cy="2362200"/>
          </a:xfrm>
          <a:prstGeom prst="rect">
            <a:avLst/>
          </a:prstGeom>
          <a:noFill/>
          <a:ln w="38100">
            <a:prstDash val="dash"/>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Rectangle 7"/>
          <p:cNvSpPr/>
          <p:nvPr/>
        </p:nvSpPr>
        <p:spPr bwMode="auto">
          <a:xfrm>
            <a:off x="5943600" y="3478653"/>
            <a:ext cx="2819400" cy="2362200"/>
          </a:xfrm>
          <a:prstGeom prst="rect">
            <a:avLst/>
          </a:prstGeom>
          <a:noFill/>
          <a:ln w="38100">
            <a:prstDash val="dash"/>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TextBox 4"/>
          <p:cNvSpPr txBox="1"/>
          <p:nvPr/>
        </p:nvSpPr>
        <p:spPr>
          <a:xfrm>
            <a:off x="3048000" y="5618087"/>
            <a:ext cx="2895600" cy="369332"/>
          </a:xfrm>
          <a:prstGeom prst="rect">
            <a:avLst/>
          </a:prstGeom>
          <a:noFill/>
        </p:spPr>
        <p:txBody>
          <a:bodyPr wrap="square" rtlCol="0">
            <a:spAutoFit/>
          </a:bodyPr>
          <a:lstStyle/>
          <a:p>
            <a:pPr algn="ctr"/>
            <a:r>
              <a:rPr lang="en-US" dirty="0" smtClean="0"/>
              <a:t>Crosslink</a:t>
            </a:r>
            <a:endParaRPr lang="en-US" dirty="0"/>
          </a:p>
        </p:txBody>
      </p:sp>
      <p:sp>
        <p:nvSpPr>
          <p:cNvPr id="60" name="Arc 59"/>
          <p:cNvSpPr/>
          <p:nvPr/>
        </p:nvSpPr>
        <p:spPr bwMode="auto">
          <a:xfrm>
            <a:off x="5867400" y="7683246"/>
            <a:ext cx="76200" cy="165354"/>
          </a:xfrm>
          <a:prstGeom prst="arc">
            <a:avLst>
              <a:gd name="adj1" fmla="val 17017180"/>
              <a:gd name="adj2" fmla="val 489214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6" name="Group 55"/>
          <p:cNvGrpSpPr/>
          <p:nvPr/>
        </p:nvGrpSpPr>
        <p:grpSpPr>
          <a:xfrm>
            <a:off x="2895600" y="791521"/>
            <a:ext cx="3200400" cy="2743201"/>
            <a:chOff x="2892957" y="3505200"/>
            <a:chExt cx="3200400" cy="2743201"/>
          </a:xfrm>
        </p:grpSpPr>
        <p:grpSp>
          <p:nvGrpSpPr>
            <p:cNvPr id="54" name="Group 53"/>
            <p:cNvGrpSpPr/>
            <p:nvPr/>
          </p:nvGrpSpPr>
          <p:grpSpPr>
            <a:xfrm>
              <a:off x="2892957" y="3505200"/>
              <a:ext cx="3200400" cy="2743201"/>
              <a:chOff x="3352800" y="3942371"/>
              <a:chExt cx="2382229" cy="2306029"/>
            </a:xfrm>
          </p:grpSpPr>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43086" y="4807802"/>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630" y="5542571"/>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19486" y="4579942"/>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857" y="3942371"/>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 name="Arc 54"/>
            <p:cNvSpPr/>
            <p:nvPr/>
          </p:nvSpPr>
          <p:spPr bwMode="auto">
            <a:xfrm>
              <a:off x="3171327" y="3832143"/>
              <a:ext cx="76200" cy="165354"/>
            </a:xfrm>
            <a:prstGeom prst="arc">
              <a:avLst>
                <a:gd name="adj1" fmla="val 17017180"/>
                <a:gd name="adj2" fmla="val 489214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8" name="Arc 57"/>
            <p:cNvSpPr/>
            <p:nvPr/>
          </p:nvSpPr>
          <p:spPr bwMode="auto">
            <a:xfrm rot="7813807">
              <a:off x="5479308" y="3793464"/>
              <a:ext cx="76200" cy="129664"/>
            </a:xfrm>
            <a:prstGeom prst="arc">
              <a:avLst>
                <a:gd name="adj1" fmla="val 21025948"/>
                <a:gd name="adj2" fmla="val 4013913"/>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9" name="Arc 58"/>
            <p:cNvSpPr/>
            <p:nvPr/>
          </p:nvSpPr>
          <p:spPr bwMode="auto">
            <a:xfrm rot="20211565">
              <a:off x="3437677" y="5752579"/>
              <a:ext cx="100871" cy="166354"/>
            </a:xfrm>
            <a:prstGeom prst="arc">
              <a:avLst>
                <a:gd name="adj1" fmla="val 17914297"/>
                <a:gd name="adj2" fmla="val 489214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1" name="Arc 60"/>
            <p:cNvSpPr/>
            <p:nvPr/>
          </p:nvSpPr>
          <p:spPr bwMode="auto">
            <a:xfrm rot="16037884">
              <a:off x="5567133" y="5641224"/>
              <a:ext cx="134289" cy="183007"/>
            </a:xfrm>
            <a:prstGeom prst="arc">
              <a:avLst>
                <a:gd name="adj1" fmla="val 17894438"/>
                <a:gd name="adj2" fmla="val 356827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5337481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Hydrogel?</a:t>
            </a:r>
            <a:endParaRPr lang="en-US" dirty="0"/>
          </a:p>
        </p:txBody>
      </p:sp>
      <p:sp>
        <p:nvSpPr>
          <p:cNvPr id="3" name="Content Placeholder 2"/>
          <p:cNvSpPr>
            <a:spLocks noGrp="1"/>
          </p:cNvSpPr>
          <p:nvPr>
            <p:ph idx="1"/>
          </p:nvPr>
        </p:nvSpPr>
        <p:spPr/>
        <p:txBody>
          <a:bodyPr/>
          <a:lstStyle/>
          <a:p>
            <a:pPr marL="0" indent="0" algn="ctr">
              <a:buNone/>
            </a:pPr>
            <a:r>
              <a:rPr lang="en-US" sz="2800" dirty="0" smtClean="0"/>
              <a:t>Hydrophilic polymer material </a:t>
            </a:r>
            <a:r>
              <a:rPr lang="en-US" sz="2800" dirty="0"/>
              <a:t>that can absorb large amounts </a:t>
            </a:r>
            <a:r>
              <a:rPr lang="en-US" sz="2800" b="1" i="1" dirty="0"/>
              <a:t>w</a:t>
            </a:r>
            <a:r>
              <a:rPr lang="en-US" sz="2800" b="1" i="1" dirty="0" smtClean="0"/>
              <a:t>ithout </a:t>
            </a:r>
            <a:r>
              <a:rPr lang="en-US" sz="2800" b="1" i="1" dirty="0"/>
              <a:t>dissolving</a:t>
            </a:r>
            <a:r>
              <a:rPr lang="en-US" sz="2800" dirty="0"/>
              <a:t>. </a:t>
            </a:r>
          </a:p>
          <a:p>
            <a:pPr marL="0" indent="0" algn="ctr">
              <a:buNone/>
            </a:pPr>
            <a:endParaRPr lang="en-US" sz="2800" dirty="0" smtClean="0"/>
          </a:p>
          <a:p>
            <a:pPr marL="0" indent="0" algn="ctr">
              <a:buNone/>
            </a:pPr>
            <a:r>
              <a:rPr lang="en-US" sz="2400" dirty="0" smtClean="0"/>
              <a:t>A </a:t>
            </a:r>
            <a:r>
              <a:rPr lang="en-US" sz="2400" b="1" dirty="0" smtClean="0"/>
              <a:t>network</a:t>
            </a:r>
            <a:r>
              <a:rPr lang="en-US" sz="2400" dirty="0" smtClean="0"/>
              <a:t> composed of physical or chemical </a:t>
            </a:r>
            <a:r>
              <a:rPr lang="en-US" sz="2400" dirty="0" err="1" smtClean="0"/>
              <a:t>crosslinkers</a:t>
            </a:r>
            <a:r>
              <a:rPr lang="en-US" sz="2400" dirty="0" smtClean="0"/>
              <a:t> that are prepared from monomers, pre-polymers, or already hydrophilic polymers. </a:t>
            </a:r>
            <a:endParaRPr lang="en-US" sz="2400" dirty="0"/>
          </a:p>
        </p:txBody>
      </p:sp>
    </p:spTree>
    <p:extLst>
      <p:ext uri="{BB962C8B-B14F-4D97-AF65-F5344CB8AC3E}">
        <p14:creationId xmlns:p14="http://schemas.microsoft.com/office/powerpoint/2010/main" val="1096655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Bulk Characterization Properties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dirty="0" smtClean="0"/>
                  <a:t>Crosslinking molecular weight (</a:t>
                </a:r>
                <a:r>
                  <a:rPr lang="en-US" dirty="0" err="1" smtClean="0"/>
                  <a:t>Mc</a:t>
                </a:r>
                <a:r>
                  <a:rPr lang="en-US" dirty="0" smtClean="0"/>
                  <a:t>)</a:t>
                </a:r>
              </a:p>
              <a:p>
                <a:r>
                  <a:rPr lang="en-US" dirty="0" smtClean="0"/>
                  <a:t>Swollen volume fraction (v</a:t>
                </a:r>
                <a:r>
                  <a:rPr lang="en-US" baseline="-25000" dirty="0" smtClean="0"/>
                  <a:t>2,s</a:t>
                </a:r>
                <a:r>
                  <a:rPr lang="en-US" dirty="0" smtClean="0"/>
                  <a:t>)</a:t>
                </a:r>
              </a:p>
              <a:p>
                <a:r>
                  <a:rPr lang="en-US" dirty="0" smtClean="0"/>
                  <a:t>Mesh Size (</a:t>
                </a:r>
                <a:r>
                  <a:rPr lang="el-GR" dirty="0" smtClean="0"/>
                  <a:t>ξ</a:t>
                </a:r>
                <a:r>
                  <a:rPr lang="en-US" dirty="0" smtClean="0"/>
                  <a:t>)</a:t>
                </a:r>
              </a:p>
              <a:p>
                <a:r>
                  <a:rPr lang="en-US" dirty="0" smtClean="0"/>
                  <a:t>Crosslinking density</a:t>
                </a:r>
              </a:p>
              <a:p>
                <a:r>
                  <a:rPr lang="en-US" dirty="0" smtClean="0"/>
                  <a:t>Modulus (AFM or </a:t>
                </a:r>
                <a:r>
                  <a:rPr lang="en-US" dirty="0" err="1" smtClean="0"/>
                  <a:t>nanoindentation</a:t>
                </a:r>
                <a:r>
                  <a:rPr lang="en-US" dirty="0" smtClean="0"/>
                  <a:t>)</a:t>
                </a:r>
              </a:p>
              <a:p>
                <a:pPr marL="0" indent="0">
                  <a:buNone/>
                </a:pPr>
                <a:endParaRPr lang="en-US" i="1" dirty="0" smtClean="0"/>
              </a:p>
              <a:p>
                <a:pPr marL="0" indent="0">
                  <a:buNone/>
                </a:pPr>
                <a:endParaRPr lang="en-US" i="1" dirty="0" smtClean="0"/>
              </a:p>
              <a:p>
                <a:pPr marL="0" indent="0">
                  <a:buNone/>
                </a:pPr>
                <a:r>
                  <a:rPr lang="en-US" i="1" dirty="0" smtClean="0"/>
                  <a:t>Rubber Elasticity Theory</a:t>
                </a:r>
              </a:p>
              <a:p>
                <a:pPr marL="0" indent="0">
                  <a:buNone/>
                </a:pPr>
                <a14:m>
                  <m:oMath xmlns:m="http://schemas.openxmlformats.org/officeDocument/2006/math" xmlns="">
                    <m:r>
                      <a:rPr lang="en-US" sz="2400" i="1" smtClean="0">
                        <a:latin typeface="Cambria Math"/>
                        <a:ea typeface="Cambria Math"/>
                      </a:rPr>
                      <m:t>𝜏</m:t>
                    </m:r>
                    <m:r>
                      <a:rPr lang="en-US" sz="2400" b="0" i="1" smtClean="0">
                        <a:latin typeface="Cambria Math"/>
                        <a:ea typeface="Cambria Math"/>
                      </a:rPr>
                      <m:t>=</m:t>
                    </m:r>
                    <m:f>
                      <m:fPr>
                        <m:ctrlPr>
                          <a:rPr lang="en-US" sz="2400" b="0" i="1" smtClean="0">
                            <a:latin typeface="Cambria Math"/>
                            <a:ea typeface="Cambria Math"/>
                          </a:rPr>
                        </m:ctrlPr>
                      </m:fPr>
                      <m:num>
                        <m:r>
                          <a:rPr lang="en-US" sz="2400" b="0" i="1" smtClean="0">
                            <a:latin typeface="Cambria Math"/>
                            <a:ea typeface="Cambria Math"/>
                          </a:rPr>
                          <m:t>𝜌</m:t>
                        </m:r>
                        <m:r>
                          <a:rPr lang="en-US" sz="2400" b="0" i="1" smtClean="0">
                            <a:latin typeface="Cambria Math"/>
                            <a:ea typeface="Cambria Math"/>
                          </a:rPr>
                          <m:t>𝑅𝑇</m:t>
                        </m:r>
                      </m:num>
                      <m:den>
                        <m:r>
                          <a:rPr lang="en-US" sz="2400" b="0" i="1" smtClean="0">
                            <a:latin typeface="Cambria Math"/>
                            <a:ea typeface="Cambria Math"/>
                          </a:rPr>
                          <m:t>𝑀𝑐</m:t>
                        </m:r>
                      </m:den>
                    </m:f>
                    <m:d>
                      <m:dPr>
                        <m:ctrlPr>
                          <a:rPr lang="en-US" sz="2400" b="0" i="1" smtClean="0">
                            <a:latin typeface="Cambria Math"/>
                            <a:ea typeface="Cambria Math"/>
                          </a:rPr>
                        </m:ctrlPr>
                      </m:dPr>
                      <m:e>
                        <m:r>
                          <a:rPr lang="en-US" sz="2400" b="0" i="1" smtClean="0">
                            <a:latin typeface="Cambria Math"/>
                            <a:ea typeface="Cambria Math"/>
                          </a:rPr>
                          <m:t>1−</m:t>
                        </m:r>
                        <m:f>
                          <m:fPr>
                            <m:ctrlPr>
                              <a:rPr lang="en-US" sz="2400" b="0" i="1" smtClean="0">
                                <a:latin typeface="Cambria Math"/>
                                <a:ea typeface="Cambria Math"/>
                              </a:rPr>
                            </m:ctrlPr>
                          </m:fPr>
                          <m:num>
                            <m:r>
                              <a:rPr lang="en-US" sz="2400" b="0" i="1" smtClean="0">
                                <a:latin typeface="Cambria Math"/>
                                <a:ea typeface="Cambria Math"/>
                              </a:rPr>
                              <m:t>2</m:t>
                            </m:r>
                            <m:r>
                              <a:rPr lang="en-US" sz="2400" b="0" i="1" smtClean="0">
                                <a:latin typeface="Cambria Math"/>
                                <a:ea typeface="Cambria Math"/>
                              </a:rPr>
                              <m:t>𝑀𝑐</m:t>
                            </m:r>
                          </m:num>
                          <m:den>
                            <m:r>
                              <a:rPr lang="en-US" sz="2400" b="0" i="1" smtClean="0">
                                <a:latin typeface="Cambria Math"/>
                                <a:ea typeface="Cambria Math"/>
                              </a:rPr>
                              <m:t>𝑀𝑛</m:t>
                            </m:r>
                          </m:den>
                        </m:f>
                      </m:e>
                    </m:d>
                    <m:d>
                      <m:dPr>
                        <m:ctrlPr>
                          <a:rPr lang="en-US" sz="2400" b="0" i="1" smtClean="0">
                            <a:latin typeface="Cambria Math"/>
                            <a:ea typeface="Cambria Math"/>
                          </a:rPr>
                        </m:ctrlPr>
                      </m:dPr>
                      <m:e>
                        <m:r>
                          <a:rPr lang="en-US" sz="2400" b="0" i="1" smtClean="0">
                            <a:latin typeface="Cambria Math"/>
                            <a:ea typeface="Cambria Math"/>
                          </a:rPr>
                          <m:t>𝛼</m:t>
                        </m:r>
                        <m:r>
                          <a:rPr lang="en-US" sz="2400" b="0" i="1" smtClean="0">
                            <a:latin typeface="Cambria Math"/>
                            <a:ea typeface="Cambria Math"/>
                          </a:rPr>
                          <m:t>−</m:t>
                        </m:r>
                        <m:f>
                          <m:fPr>
                            <m:ctrlPr>
                              <a:rPr lang="en-US" sz="2400" b="0" i="1" smtClean="0">
                                <a:latin typeface="Cambria Math"/>
                                <a:ea typeface="Cambria Math"/>
                              </a:rPr>
                            </m:ctrlPr>
                          </m:fPr>
                          <m:num>
                            <m:r>
                              <a:rPr lang="en-US" sz="2400" b="0" i="1" smtClean="0">
                                <a:latin typeface="Cambria Math"/>
                                <a:ea typeface="Cambria Math"/>
                              </a:rPr>
                              <m:t>1</m:t>
                            </m:r>
                          </m:num>
                          <m:den>
                            <m:sSup>
                              <m:sSupPr>
                                <m:ctrlPr>
                                  <a:rPr lang="en-US" sz="2400" b="0" i="1" smtClean="0">
                                    <a:latin typeface="Cambria Math"/>
                                    <a:ea typeface="Cambria Math"/>
                                  </a:rPr>
                                </m:ctrlPr>
                              </m:sSupPr>
                              <m:e>
                                <m:r>
                                  <a:rPr lang="en-US" sz="2400" b="0" i="1" smtClean="0">
                                    <a:latin typeface="Cambria Math"/>
                                    <a:ea typeface="Cambria Math"/>
                                  </a:rPr>
                                  <m:t>𝛼</m:t>
                                </m:r>
                              </m:e>
                              <m:sup>
                                <m:r>
                                  <a:rPr lang="en-US" sz="2400" b="0" i="1" smtClean="0">
                                    <a:latin typeface="Cambria Math"/>
                                    <a:ea typeface="Cambria Math"/>
                                  </a:rPr>
                                  <m:t>2</m:t>
                                </m:r>
                              </m:sup>
                            </m:sSup>
                          </m:den>
                        </m:f>
                      </m:e>
                    </m:d>
                    <m:sSup>
                      <m:sSupPr>
                        <m:ctrlPr>
                          <a:rPr lang="en-US" sz="2400" b="0" i="1" smtClean="0">
                            <a:latin typeface="Cambria Math"/>
                            <a:ea typeface="Cambria Math"/>
                          </a:rPr>
                        </m:ctrlPr>
                      </m:sSupPr>
                      <m:e>
                        <m:d>
                          <m:dPr>
                            <m:ctrlPr>
                              <a:rPr lang="en-US" sz="2400" b="0" i="1" smtClean="0">
                                <a:latin typeface="Cambria Math"/>
                                <a:ea typeface="Cambria Math"/>
                              </a:rPr>
                            </m:ctrlPr>
                          </m:dPr>
                          <m:e>
                            <m:f>
                              <m:fPr>
                                <m:ctrlPr>
                                  <a:rPr lang="en-US" sz="2400" b="0" i="1" smtClean="0">
                                    <a:latin typeface="Cambria Math"/>
                                    <a:ea typeface="Cambria Math"/>
                                  </a:rPr>
                                </m:ctrlPr>
                              </m:fPr>
                              <m:num>
                                <m:sSub>
                                  <m:sSubPr>
                                    <m:ctrlPr>
                                      <a:rPr lang="en-US" sz="2400" b="0" i="1" smtClean="0">
                                        <a:latin typeface="Cambria Math"/>
                                        <a:ea typeface="Cambria Math"/>
                                      </a:rPr>
                                    </m:ctrlPr>
                                  </m:sSubPr>
                                  <m:e>
                                    <m:r>
                                      <a:rPr lang="en-US" sz="2400" b="0" i="1" smtClean="0">
                                        <a:latin typeface="Cambria Math"/>
                                        <a:ea typeface="Cambria Math"/>
                                      </a:rPr>
                                      <m:t>𝑣</m:t>
                                    </m:r>
                                  </m:e>
                                  <m:sub>
                                    <m:r>
                                      <a:rPr lang="en-US" sz="2400" b="0" i="1" smtClean="0">
                                        <a:latin typeface="Cambria Math"/>
                                        <a:ea typeface="Cambria Math"/>
                                      </a:rPr>
                                      <m:t>2,</m:t>
                                    </m:r>
                                    <m:r>
                                      <a:rPr lang="en-US" sz="2400" b="0" i="1" smtClean="0">
                                        <a:latin typeface="Cambria Math"/>
                                        <a:ea typeface="Cambria Math"/>
                                      </a:rPr>
                                      <m:t>𝑠</m:t>
                                    </m:r>
                                  </m:sub>
                                </m:sSub>
                              </m:num>
                              <m:den>
                                <m:sSub>
                                  <m:sSubPr>
                                    <m:ctrlPr>
                                      <a:rPr lang="en-US" sz="2400" b="0" i="1" smtClean="0">
                                        <a:latin typeface="Cambria Math"/>
                                        <a:ea typeface="Cambria Math"/>
                                      </a:rPr>
                                    </m:ctrlPr>
                                  </m:sSubPr>
                                  <m:e>
                                    <m:r>
                                      <a:rPr lang="en-US" sz="2400" b="0" i="1" smtClean="0">
                                        <a:latin typeface="Cambria Math"/>
                                        <a:ea typeface="Cambria Math"/>
                                      </a:rPr>
                                      <m:t>𝑣</m:t>
                                    </m:r>
                                  </m:e>
                                  <m:sub>
                                    <m:r>
                                      <a:rPr lang="en-US" sz="2400" b="0" i="1" smtClean="0">
                                        <a:latin typeface="Cambria Math"/>
                                        <a:ea typeface="Cambria Math"/>
                                      </a:rPr>
                                      <m:t>2,</m:t>
                                    </m:r>
                                    <m:r>
                                      <a:rPr lang="en-US" sz="2400" b="0" i="1" smtClean="0">
                                        <a:latin typeface="Cambria Math"/>
                                        <a:ea typeface="Cambria Math"/>
                                      </a:rPr>
                                      <m:t>𝑟</m:t>
                                    </m:r>
                                  </m:sub>
                                </m:sSub>
                              </m:den>
                            </m:f>
                          </m:e>
                        </m:d>
                      </m:e>
                      <m:sup>
                        <m:r>
                          <a:rPr lang="en-US" sz="2400" b="0" i="1" smtClean="0">
                            <a:latin typeface="Cambria Math"/>
                            <a:ea typeface="Cambria Math"/>
                          </a:rPr>
                          <m:t>1/3</m:t>
                        </m:r>
                      </m:sup>
                    </m:sSup>
                  </m:oMath>
                </a14:m>
                <a:r>
                  <a:rPr lang="en-US" sz="2400" i="1" dirty="0" smtClean="0"/>
                  <a:t> </a:t>
                </a:r>
              </a:p>
              <a:p>
                <a:pPr marL="0" indent="0">
                  <a:buNone/>
                </a:pPr>
                <a:r>
                  <a:rPr lang="en-US" i="1" dirty="0" smtClean="0"/>
                  <a:t>Equilibrium Swelling Theory</a:t>
                </a:r>
              </a:p>
              <a:p>
                <a:pPr marL="0" indent="0">
                  <a:buNone/>
                </a:pPr>
                <a14:m>
                  <m:oMath xmlns:m="http://schemas.openxmlformats.org/officeDocument/2006/math" xmlns="">
                    <m:sSub>
                      <m:sSubPr>
                        <m:ctrlPr>
                          <a:rPr lang="en-US" sz="2800" i="1" smtClean="0">
                            <a:latin typeface="Cambria Math"/>
                          </a:rPr>
                        </m:ctrlPr>
                      </m:sSubPr>
                      <m:e>
                        <m:r>
                          <a:rPr lang="en-US" sz="2800" i="1" smtClean="0">
                            <a:latin typeface="Cambria Math"/>
                            <a:ea typeface="Cambria Math"/>
                          </a:rPr>
                          <m:t>∆</m:t>
                        </m:r>
                        <m:r>
                          <a:rPr lang="en-US" sz="2800" b="0" i="1" smtClean="0">
                            <a:latin typeface="Cambria Math"/>
                            <a:ea typeface="Cambria Math"/>
                          </a:rPr>
                          <m:t>𝐺</m:t>
                        </m:r>
                      </m:e>
                      <m:sub>
                        <m:r>
                          <a:rPr lang="en-US" sz="2800" b="0" i="1" smtClean="0">
                            <a:latin typeface="Cambria Math"/>
                          </a:rPr>
                          <m:t>𝑡𝑜𝑡𝑎𝑙</m:t>
                        </m:r>
                      </m:sub>
                    </m:sSub>
                    <m:r>
                      <a:rPr lang="en-US" sz="2800" b="0" i="1" smtClean="0">
                        <a:latin typeface="Cambria Math"/>
                      </a:rPr>
                      <m:t>=</m:t>
                    </m:r>
                    <m:sSub>
                      <m:sSubPr>
                        <m:ctrlPr>
                          <a:rPr lang="en-US" sz="2800" i="1">
                            <a:latin typeface="Cambria Math"/>
                          </a:rPr>
                        </m:ctrlPr>
                      </m:sSubPr>
                      <m:e>
                        <m:r>
                          <a:rPr lang="en-US" sz="2800" i="1">
                            <a:latin typeface="Cambria Math"/>
                            <a:ea typeface="Cambria Math"/>
                          </a:rPr>
                          <m:t>∆</m:t>
                        </m:r>
                        <m:r>
                          <a:rPr lang="en-US" sz="2800" i="1">
                            <a:latin typeface="Cambria Math"/>
                            <a:ea typeface="Cambria Math"/>
                          </a:rPr>
                          <m:t>𝐺</m:t>
                        </m:r>
                      </m:e>
                      <m:sub>
                        <m:r>
                          <a:rPr lang="en-US" sz="2800" b="0" i="1" smtClean="0">
                            <a:latin typeface="Cambria Math"/>
                            <a:ea typeface="Cambria Math"/>
                          </a:rPr>
                          <m:t>𝑒𝑙𝑎𝑠𝑡𝑖𝑐</m:t>
                        </m:r>
                        <m:r>
                          <a:rPr lang="en-US" sz="2800" b="0" i="1" smtClean="0">
                            <a:latin typeface="Cambria Math"/>
                            <a:ea typeface="Cambria Math"/>
                          </a:rPr>
                          <m:t> </m:t>
                        </m:r>
                      </m:sub>
                    </m:sSub>
                  </m:oMath>
                </a14:m>
                <a:r>
                  <a:rPr lang="en-US" sz="2800" i="1" dirty="0" smtClean="0"/>
                  <a:t>+</a:t>
                </a:r>
                <a:r>
                  <a:rPr lang="en-US" sz="2800" dirty="0"/>
                  <a:t> </a:t>
                </a:r>
                <a14:m>
                  <m:oMath xmlns:m="http://schemas.openxmlformats.org/officeDocument/2006/math" xmlns="">
                    <m:sSub>
                      <m:sSubPr>
                        <m:ctrlPr>
                          <a:rPr lang="en-US" sz="2800" i="1">
                            <a:latin typeface="Cambria Math"/>
                          </a:rPr>
                        </m:ctrlPr>
                      </m:sSubPr>
                      <m:e>
                        <m:r>
                          <a:rPr lang="en-US" sz="2800" i="1">
                            <a:latin typeface="Cambria Math"/>
                            <a:ea typeface="Cambria Math"/>
                          </a:rPr>
                          <m:t>∆</m:t>
                        </m:r>
                        <m:r>
                          <a:rPr lang="en-US" sz="2800" i="1">
                            <a:latin typeface="Cambria Math"/>
                            <a:ea typeface="Cambria Math"/>
                          </a:rPr>
                          <m:t>𝐺</m:t>
                        </m:r>
                      </m:e>
                      <m:sub>
                        <m:r>
                          <a:rPr lang="en-US" sz="2800" b="0" i="1" smtClean="0">
                            <a:latin typeface="Cambria Math"/>
                            <a:ea typeface="Cambria Math"/>
                          </a:rPr>
                          <m:t>𝑚𝑖𝑥𝑖𝑛𝑔</m:t>
                        </m:r>
                      </m:sub>
                    </m:sSub>
                  </m:oMath>
                </a14:m>
                <a:endParaRPr lang="en-US" i="1"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1">
                <a:blip r:embed="rId3"/>
                <a:stretch>
                  <a:fillRect l="-841" t="-787"/>
                </a:stretch>
              </a:blipFill>
            </p:spPr>
            <p:txBody>
              <a:bodyPr/>
              <a:lstStyle/>
              <a:p>
                <a:r>
                  <a:rPr lang="en-US">
                    <a:noFill/>
                  </a:rPr>
                  <a:t> </a:t>
                </a:r>
              </a:p>
            </p:txBody>
          </p:sp>
        </mc:Fallback>
      </mc:AlternateContent>
      <p:grpSp>
        <p:nvGrpSpPr>
          <p:cNvPr id="6" name="Group 5"/>
          <p:cNvGrpSpPr/>
          <p:nvPr/>
        </p:nvGrpSpPr>
        <p:grpSpPr>
          <a:xfrm>
            <a:off x="5586586" y="791521"/>
            <a:ext cx="3200400" cy="2743201"/>
            <a:chOff x="2892957" y="3505200"/>
            <a:chExt cx="3200400" cy="2743201"/>
          </a:xfrm>
        </p:grpSpPr>
        <p:grpSp>
          <p:nvGrpSpPr>
            <p:cNvPr id="7" name="Group 6"/>
            <p:cNvGrpSpPr/>
            <p:nvPr/>
          </p:nvGrpSpPr>
          <p:grpSpPr>
            <a:xfrm>
              <a:off x="2892957" y="3505200"/>
              <a:ext cx="3200400" cy="2743201"/>
              <a:chOff x="3352800" y="3942371"/>
              <a:chExt cx="2382229" cy="2306029"/>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43086" y="4807802"/>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630" y="5542571"/>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19486" y="4579942"/>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857" y="3942371"/>
                <a:ext cx="1925257" cy="70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Arc 7"/>
            <p:cNvSpPr/>
            <p:nvPr/>
          </p:nvSpPr>
          <p:spPr bwMode="auto">
            <a:xfrm>
              <a:off x="3171327" y="3832143"/>
              <a:ext cx="76200" cy="165354"/>
            </a:xfrm>
            <a:prstGeom prst="arc">
              <a:avLst>
                <a:gd name="adj1" fmla="val 17017180"/>
                <a:gd name="adj2" fmla="val 489214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Arc 8"/>
            <p:cNvSpPr/>
            <p:nvPr/>
          </p:nvSpPr>
          <p:spPr bwMode="auto">
            <a:xfrm rot="7813807">
              <a:off x="5479308" y="3793464"/>
              <a:ext cx="76200" cy="129664"/>
            </a:xfrm>
            <a:prstGeom prst="arc">
              <a:avLst>
                <a:gd name="adj1" fmla="val 21025948"/>
                <a:gd name="adj2" fmla="val 4013913"/>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Arc 9"/>
            <p:cNvSpPr/>
            <p:nvPr/>
          </p:nvSpPr>
          <p:spPr bwMode="auto">
            <a:xfrm rot="20211565">
              <a:off x="3437677" y="5752579"/>
              <a:ext cx="100871" cy="166354"/>
            </a:xfrm>
            <a:prstGeom prst="arc">
              <a:avLst>
                <a:gd name="adj1" fmla="val 17914297"/>
                <a:gd name="adj2" fmla="val 489214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Arc 10"/>
            <p:cNvSpPr/>
            <p:nvPr/>
          </p:nvSpPr>
          <p:spPr bwMode="auto">
            <a:xfrm rot="16037884">
              <a:off x="5567133" y="5641224"/>
              <a:ext cx="134289" cy="183007"/>
            </a:xfrm>
            <a:prstGeom prst="arc">
              <a:avLst>
                <a:gd name="adj1" fmla="val 17894438"/>
                <a:gd name="adj2" fmla="val 356827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cxnSp>
        <p:nvCxnSpPr>
          <p:cNvPr id="17" name="Straight Arrow Connector 16"/>
          <p:cNvCxnSpPr/>
          <p:nvPr/>
        </p:nvCxnSpPr>
        <p:spPr bwMode="auto">
          <a:xfrm flipV="1">
            <a:off x="6534831" y="1631160"/>
            <a:ext cx="1303910" cy="1063923"/>
          </a:xfrm>
          <a:prstGeom prst="straightConnector1">
            <a:avLst/>
          </a:prstGeom>
          <a:solidFill>
            <a:srgbClr val="CCFFFF"/>
          </a:solidFill>
          <a:ln w="22225" cap="flat" cmpd="sng" algn="ctr">
            <a:solidFill>
              <a:schemeClr val="tx1"/>
            </a:solidFill>
            <a:prstDash val="solid"/>
            <a:round/>
            <a:headEnd type="arrow"/>
            <a:tailEnd type="arrow"/>
          </a:ln>
          <a:effectLst/>
        </p:spPr>
      </p:cxnSp>
      <p:sp>
        <p:nvSpPr>
          <p:cNvPr id="18" name="TextBox 17"/>
          <p:cNvSpPr txBox="1"/>
          <p:nvPr/>
        </p:nvSpPr>
        <p:spPr>
          <a:xfrm>
            <a:off x="6906609" y="1840468"/>
            <a:ext cx="484791" cy="369332"/>
          </a:xfrm>
          <a:prstGeom prst="rect">
            <a:avLst/>
          </a:prstGeom>
          <a:noFill/>
        </p:spPr>
        <p:txBody>
          <a:bodyPr wrap="square" rtlCol="0">
            <a:spAutoFit/>
          </a:bodyPr>
          <a:lstStyle/>
          <a:p>
            <a:r>
              <a:rPr lang="el-GR" dirty="0"/>
              <a:t>ξ</a:t>
            </a:r>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4850606" y="3528761"/>
                <a:ext cx="3936380" cy="693588"/>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m:rPr>
                          <m:sty m:val="p"/>
                        </m:rPr>
                        <a:rPr lang="el-GR" sz="3200" i="1" smtClean="0">
                          <a:latin typeface="Cambria Math"/>
                        </a:rPr>
                        <m:t>ξ</m:t>
                      </m:r>
                      <m:r>
                        <a:rPr lang="en-US" sz="3200" b="1" i="1" smtClean="0">
                          <a:latin typeface="Cambria Math"/>
                        </a:rPr>
                        <m:t>=</m:t>
                      </m:r>
                      <m:sSup>
                        <m:sSupPr>
                          <m:ctrlPr>
                            <a:rPr lang="en-US" sz="3200" b="1" i="1" smtClean="0">
                              <a:latin typeface="Cambria Math"/>
                            </a:rPr>
                          </m:ctrlPr>
                        </m:sSupPr>
                        <m:e>
                          <m:sSubSup>
                            <m:sSubSupPr>
                              <m:ctrlPr>
                                <a:rPr lang="en-US" sz="3200" i="1">
                                  <a:latin typeface="Cambria Math"/>
                                </a:rPr>
                              </m:ctrlPr>
                            </m:sSubSupPr>
                            <m:e>
                              <m:r>
                                <a:rPr lang="en-US" sz="3200" i="1">
                                  <a:latin typeface="Cambria Math"/>
                                </a:rPr>
                                <m:t>𝒗</m:t>
                              </m:r>
                            </m:e>
                            <m:sub>
                              <m:r>
                                <a:rPr lang="en-US" sz="3200" i="1">
                                  <a:latin typeface="Cambria Math"/>
                                </a:rPr>
                                <m:t>𝟐</m:t>
                              </m:r>
                              <m:r>
                                <a:rPr lang="en-US" sz="3200" i="1">
                                  <a:latin typeface="Cambria Math"/>
                                </a:rPr>
                                <m:t>,</m:t>
                              </m:r>
                              <m:r>
                                <a:rPr lang="en-US" sz="3200" i="1">
                                  <a:latin typeface="Cambria Math"/>
                                </a:rPr>
                                <m:t>𝒔</m:t>
                              </m:r>
                            </m:sub>
                            <m:sup/>
                          </m:sSubSup>
                        </m:e>
                        <m:sup>
                          <m:r>
                            <a:rPr lang="en-US" sz="3200" b="1" i="1" smtClean="0">
                              <a:latin typeface="Cambria Math"/>
                            </a:rPr>
                            <m:t>−</m:t>
                          </m:r>
                          <m:r>
                            <a:rPr lang="en-US" sz="3200" b="1" i="1" smtClean="0">
                              <a:latin typeface="Cambria Math"/>
                            </a:rPr>
                            <m:t>𝟏</m:t>
                          </m:r>
                          <m:r>
                            <a:rPr lang="en-US" sz="3200" b="1" i="1" smtClean="0">
                              <a:latin typeface="Cambria Math"/>
                            </a:rPr>
                            <m:t>/</m:t>
                          </m:r>
                          <m:r>
                            <a:rPr lang="en-US" sz="3200" b="1" i="1" smtClean="0">
                              <a:latin typeface="Cambria Math"/>
                            </a:rPr>
                            <m:t>𝟑</m:t>
                          </m:r>
                        </m:sup>
                      </m:sSup>
                      <m:r>
                        <a:rPr lang="en-US" sz="3200" b="1" i="1" smtClean="0">
                          <a:latin typeface="Cambria Math"/>
                        </a:rPr>
                        <m:t> (</m:t>
                      </m:r>
                      <m:acc>
                        <m:accPr>
                          <m:chr m:val="̅"/>
                          <m:ctrlPr>
                            <a:rPr lang="en-US" sz="3200" b="1" i="1" smtClean="0">
                              <a:latin typeface="Cambria Math"/>
                            </a:rPr>
                          </m:ctrlPr>
                        </m:accPr>
                        <m:e>
                          <m:sSubSup>
                            <m:sSubSupPr>
                              <m:ctrlPr>
                                <a:rPr lang="en-US" sz="3200" b="1" i="1" smtClean="0">
                                  <a:latin typeface="Cambria Math"/>
                                </a:rPr>
                              </m:ctrlPr>
                            </m:sSubSupPr>
                            <m:e>
                              <m:sSub>
                                <m:sSubPr>
                                  <m:ctrlPr>
                                    <a:rPr lang="en-US" sz="3200" b="1" i="1" smtClean="0">
                                      <a:latin typeface="Cambria Math"/>
                                    </a:rPr>
                                  </m:ctrlPr>
                                </m:sSubPr>
                                <m:e>
                                  <m:r>
                                    <a:rPr lang="en-US" sz="3200" b="1" i="1" smtClean="0">
                                      <a:latin typeface="Cambria Math"/>
                                    </a:rPr>
                                    <m:t>𝒓</m:t>
                                  </m:r>
                                </m:e>
                                <m:sub>
                                  <m:r>
                                    <a:rPr lang="en-US" sz="3200" b="1" i="1" smtClean="0">
                                      <a:latin typeface="Cambria Math"/>
                                    </a:rPr>
                                    <m:t>𝟎</m:t>
                                  </m:r>
                                </m:sub>
                              </m:sSub>
                            </m:e>
                            <m:sub/>
                            <m:sup>
                              <m:r>
                                <a:rPr lang="en-US" sz="3200" b="1" i="1" smtClean="0">
                                  <a:latin typeface="Cambria Math"/>
                                </a:rPr>
                                <m:t>𝟐</m:t>
                              </m:r>
                            </m:sup>
                          </m:sSubSup>
                        </m:e>
                      </m:acc>
                      <m:sSup>
                        <m:sSupPr>
                          <m:ctrlPr>
                            <a:rPr lang="el-GR" sz="3200" i="1" smtClean="0">
                              <a:latin typeface="Cambria Math"/>
                            </a:rPr>
                          </m:ctrlPr>
                        </m:sSupPr>
                        <m:e>
                          <m:r>
                            <a:rPr lang="en-US" sz="3200" b="1" i="1" smtClean="0">
                              <a:latin typeface="Cambria Math"/>
                            </a:rPr>
                            <m:t>)</m:t>
                          </m:r>
                        </m:e>
                        <m:sup>
                          <m:r>
                            <a:rPr lang="en-US" sz="3200" b="1" i="1" smtClean="0">
                              <a:latin typeface="Cambria Math"/>
                            </a:rPr>
                            <m:t>𝟏</m:t>
                          </m:r>
                          <m:r>
                            <a:rPr lang="en-US" sz="3200" b="1" i="1" smtClean="0">
                              <a:latin typeface="Cambria Math"/>
                            </a:rPr>
                            <m:t>/</m:t>
                          </m:r>
                          <m:r>
                            <a:rPr lang="en-US" sz="3200" b="1" i="1" smtClean="0">
                              <a:latin typeface="Cambria Math"/>
                            </a:rPr>
                            <m:t>𝟐</m:t>
                          </m:r>
                        </m:sup>
                      </m:sSup>
                    </m:oMath>
                  </m:oMathPara>
                </a14:m>
                <a:endParaRPr lang="en-US" sz="3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850606" y="3528761"/>
                <a:ext cx="3936380" cy="69358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89958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PEG Functional Groups</a:t>
            </a:r>
            <a:endParaRPr lang="en-US" dirty="0">
              <a:solidFill>
                <a:schemeClr val="bg1">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03072717"/>
              </p:ext>
            </p:extLst>
          </p:nvPr>
        </p:nvGraphicFramePr>
        <p:xfrm>
          <a:off x="609600" y="990601"/>
          <a:ext cx="5497178" cy="5114879"/>
        </p:xfrm>
        <a:graphic>
          <a:graphicData uri="http://schemas.openxmlformats.org/drawingml/2006/table">
            <a:tbl>
              <a:tblPr firstRow="1" bandRow="1">
                <a:tableStyleId>{D7AC3CCA-C797-4891-BE02-D94E43425B78}</a:tableStyleId>
              </a:tblPr>
              <a:tblGrid>
                <a:gridCol w="1778499"/>
                <a:gridCol w="1535976"/>
                <a:gridCol w="2182703"/>
              </a:tblGrid>
              <a:tr h="457199">
                <a:tc>
                  <a:txBody>
                    <a:bodyPr/>
                    <a:lstStyle/>
                    <a:p>
                      <a:pPr algn="ctr"/>
                      <a:r>
                        <a:rPr lang="en-US" dirty="0" smtClean="0"/>
                        <a:t>Name</a:t>
                      </a:r>
                      <a:endParaRPr lang="en-US" dirty="0"/>
                    </a:p>
                  </a:txBody>
                  <a:tcPr/>
                </a:tc>
                <a:tc>
                  <a:txBody>
                    <a:bodyPr/>
                    <a:lstStyle/>
                    <a:p>
                      <a:pPr algn="ctr"/>
                      <a:r>
                        <a:rPr lang="en-US" dirty="0" smtClean="0"/>
                        <a:t>Group</a:t>
                      </a:r>
                      <a:endParaRPr lang="en-US" dirty="0"/>
                    </a:p>
                  </a:txBody>
                  <a:tcPr/>
                </a:tc>
                <a:tc>
                  <a:txBody>
                    <a:bodyPr/>
                    <a:lstStyle/>
                    <a:p>
                      <a:pPr algn="ctr"/>
                      <a:r>
                        <a:rPr lang="en-US" dirty="0" smtClean="0"/>
                        <a:t>Reaction</a:t>
                      </a:r>
                      <a:endParaRPr lang="en-US" dirty="0"/>
                    </a:p>
                  </a:txBody>
                  <a:tcPr/>
                </a:tc>
              </a:tr>
              <a:tr h="931536">
                <a:tc>
                  <a:txBody>
                    <a:bodyPr/>
                    <a:lstStyle/>
                    <a:p>
                      <a:pPr algn="ctr"/>
                      <a:r>
                        <a:rPr lang="en-US" dirty="0" smtClean="0"/>
                        <a:t>Acrylate</a:t>
                      </a:r>
                      <a:endParaRPr lang="en-US" dirty="0"/>
                    </a:p>
                  </a:txBody>
                  <a:tcPr/>
                </a:tc>
                <a:tc>
                  <a:txBody>
                    <a:bodyPr/>
                    <a:lstStyle/>
                    <a:p>
                      <a:pPr algn="ctr"/>
                      <a:endParaRPr lang="en-US"/>
                    </a:p>
                  </a:txBody>
                  <a:tcPr/>
                </a:tc>
                <a:tc>
                  <a:txBody>
                    <a:bodyPr/>
                    <a:lstStyle/>
                    <a:p>
                      <a:pPr algn="ctr"/>
                      <a:r>
                        <a:rPr lang="en-US" dirty="0" err="1" smtClean="0"/>
                        <a:t>Micheal</a:t>
                      </a:r>
                      <a:r>
                        <a:rPr lang="en-US" dirty="0" smtClean="0"/>
                        <a:t> addition</a:t>
                      </a:r>
                      <a:endParaRPr lang="en-US" dirty="0"/>
                    </a:p>
                  </a:txBody>
                  <a:tcPr/>
                </a:tc>
              </a:tr>
              <a:tr h="931536">
                <a:tc>
                  <a:txBody>
                    <a:bodyPr/>
                    <a:lstStyle/>
                    <a:p>
                      <a:pPr algn="ctr"/>
                      <a:r>
                        <a:rPr lang="en-US" dirty="0" err="1" smtClean="0"/>
                        <a:t>Vinylsulfone</a:t>
                      </a:r>
                      <a:endParaRPr lang="en-US" dirty="0"/>
                    </a:p>
                  </a:txBody>
                  <a:tcPr/>
                </a:tc>
                <a:tc>
                  <a:txBody>
                    <a:bodyPr/>
                    <a:lstStyle/>
                    <a:p>
                      <a:pPr algn="ctr"/>
                      <a:endParaRPr lang="en-US" dirty="0"/>
                    </a:p>
                  </a:txBody>
                  <a:tcPr/>
                </a:tc>
                <a:tc>
                  <a:txBody>
                    <a:bodyPr/>
                    <a:lstStyle/>
                    <a:p>
                      <a:pPr algn="ctr"/>
                      <a:r>
                        <a:rPr lang="en-US" dirty="0" err="1" smtClean="0"/>
                        <a:t>Micheal</a:t>
                      </a:r>
                      <a:r>
                        <a:rPr lang="en-US" dirty="0" smtClean="0"/>
                        <a:t> Addition</a:t>
                      </a:r>
                      <a:endParaRPr lang="en-US" dirty="0"/>
                    </a:p>
                  </a:txBody>
                  <a:tcPr/>
                </a:tc>
              </a:tr>
              <a:tr h="931536">
                <a:tc>
                  <a:txBody>
                    <a:bodyPr/>
                    <a:lstStyle/>
                    <a:p>
                      <a:pPr algn="ctr"/>
                      <a:r>
                        <a:rPr lang="en-US" dirty="0" err="1" smtClean="0"/>
                        <a:t>Diacrylate</a:t>
                      </a:r>
                      <a:endParaRPr lang="en-US" dirty="0"/>
                    </a:p>
                  </a:txBody>
                  <a:tcPr/>
                </a:tc>
                <a:tc>
                  <a:txBody>
                    <a:bodyPr/>
                    <a:lstStyle/>
                    <a:p>
                      <a:pPr algn="ctr"/>
                      <a:endParaRPr lang="en-US"/>
                    </a:p>
                  </a:txBody>
                  <a:tcPr/>
                </a:tc>
                <a:tc>
                  <a:txBody>
                    <a:bodyPr/>
                    <a:lstStyle/>
                    <a:p>
                      <a:pPr algn="ctr"/>
                      <a:r>
                        <a:rPr lang="en-US" dirty="0" smtClean="0"/>
                        <a:t>Photo-polymerized</a:t>
                      </a:r>
                      <a:endParaRPr lang="en-US" dirty="0"/>
                    </a:p>
                  </a:txBody>
                  <a:tcPr/>
                </a:tc>
              </a:tr>
              <a:tr h="931536">
                <a:tc>
                  <a:txBody>
                    <a:bodyPr/>
                    <a:lstStyle/>
                    <a:p>
                      <a:pPr algn="ctr"/>
                      <a:r>
                        <a:rPr lang="en-US" dirty="0" err="1" smtClean="0"/>
                        <a:t>Norbornene</a:t>
                      </a:r>
                      <a:endParaRPr lang="en-US" dirty="0"/>
                    </a:p>
                  </a:txBody>
                  <a:tcPr/>
                </a:tc>
                <a:tc>
                  <a:txBody>
                    <a:bodyPr/>
                    <a:lstStyle/>
                    <a:p>
                      <a:pPr algn="ctr"/>
                      <a:endParaRPr lang="en-US" dirty="0"/>
                    </a:p>
                  </a:txBody>
                  <a:tcPr/>
                </a:tc>
                <a:tc>
                  <a:txBody>
                    <a:bodyPr/>
                    <a:lstStyle/>
                    <a:p>
                      <a:pPr algn="ctr"/>
                      <a:r>
                        <a:rPr lang="en-US" dirty="0" err="1" smtClean="0"/>
                        <a:t>Thiol-ene</a:t>
                      </a:r>
                      <a:r>
                        <a:rPr lang="en-US" dirty="0" smtClean="0"/>
                        <a:t> polymerization</a:t>
                      </a:r>
                      <a:endParaRPr lang="en-US" dirty="0"/>
                    </a:p>
                  </a:txBody>
                  <a:tcPr/>
                </a:tc>
              </a:tr>
              <a:tr h="931536">
                <a:tc>
                  <a:txBody>
                    <a:bodyPr/>
                    <a:lstStyle/>
                    <a:p>
                      <a:pPr algn="ctr"/>
                      <a:r>
                        <a:rPr lang="en-US" dirty="0" err="1" smtClean="0"/>
                        <a:t>Maleimide</a:t>
                      </a:r>
                      <a:endParaRPr lang="en-US" dirty="0"/>
                    </a:p>
                  </a:txBody>
                  <a:tcPr/>
                </a:tc>
                <a:tc>
                  <a:txBody>
                    <a:bodyPr/>
                    <a:lstStyle/>
                    <a:p>
                      <a:pPr algn="ctr"/>
                      <a:endParaRPr lang="en-US" dirty="0"/>
                    </a:p>
                  </a:txBody>
                  <a:tcPr/>
                </a:tc>
                <a:tc>
                  <a:txBody>
                    <a:bodyPr/>
                    <a:lstStyle/>
                    <a:p>
                      <a:pPr algn="ctr"/>
                      <a:r>
                        <a:rPr lang="en-US" dirty="0" err="1" smtClean="0"/>
                        <a:t>Micheal</a:t>
                      </a:r>
                      <a:r>
                        <a:rPr lang="en-US" dirty="0" smtClean="0"/>
                        <a:t> addition</a:t>
                      </a:r>
                      <a:endParaRPr lang="en-US" dirty="0"/>
                    </a:p>
                  </a:txBody>
                  <a:tcPr/>
                </a:tc>
              </a:tr>
            </a:tbl>
          </a:graphicData>
        </a:graphic>
      </p:graphicFrame>
      <p:pic>
        <p:nvPicPr>
          <p:cNvPr id="7" name="Picture 2" descr="http://upload.wikimedia.org/wikipedia/commons/thumb/f/f1/Maleimide.png/200px-Maleim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267324"/>
            <a:ext cx="1143000" cy="8286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thumb/a/a8/Acrylate-anion.svg/220px-Acrylate-ani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287" y="1600200"/>
            <a:ext cx="1103313" cy="6920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igmaaldrich.com/medium/structureimages/54/mfcd0000755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161" y="2438400"/>
            <a:ext cx="1227639" cy="79161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encrypted-tbn3.gstatic.com/images?q=tbn:ANd9GcRrI6qfTi4dJyPDVYQJ6-CSt6_Xj3u8MEgSB9PVPxwaKc7ko9gP3A"/>
          <p:cNvPicPr>
            <a:picLocks noChangeAspect="1" noChangeArrowheads="1"/>
          </p:cNvPicPr>
          <p:nvPr/>
        </p:nvPicPr>
        <p:blipFill rotWithShape="1">
          <a:blip r:embed="rId6">
            <a:extLst>
              <a:ext uri="{28A0092B-C50C-407E-A947-70E740481C1C}">
                <a14:useLocalDpi xmlns:a14="http://schemas.microsoft.com/office/drawing/2010/main" val="0"/>
              </a:ext>
            </a:extLst>
          </a:blip>
          <a:srcRect t="40967"/>
          <a:stretch/>
        </p:blipFill>
        <p:spPr bwMode="auto">
          <a:xfrm>
            <a:off x="2506008" y="3524625"/>
            <a:ext cx="1295399" cy="520115"/>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http://www.topas.com/sites/default/files/images/Norbornene-22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851" y="4267200"/>
            <a:ext cx="1029749" cy="8695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onlinelibrary.wiley.com/store/10.1002/adma.201103574/asset/image_n/nfig002.gif?v=1&amp;t=hfu0rz2p&amp;s=5b5f35d35e2302aafcb1f1507c717ae408fd078b"/>
          <p:cNvPicPr>
            <a:picLocks noChangeAspect="1" noChangeArrowheads="1"/>
          </p:cNvPicPr>
          <p:nvPr/>
        </p:nvPicPr>
        <p:blipFill rotWithShape="1">
          <a:blip r:embed="rId8">
            <a:extLst>
              <a:ext uri="{28A0092B-C50C-407E-A947-70E740481C1C}">
                <a14:useLocalDpi xmlns:a14="http://schemas.microsoft.com/office/drawing/2010/main" val="0"/>
              </a:ext>
            </a:extLst>
          </a:blip>
          <a:srcRect l="34655" t="57899" r="35272" b="-1"/>
          <a:stretch/>
        </p:blipFill>
        <p:spPr bwMode="auto">
          <a:xfrm>
            <a:off x="6342313" y="1264034"/>
            <a:ext cx="2433357" cy="246976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l="30839" t="41756" r="38322" b="24574"/>
          <a:stretch/>
        </p:blipFill>
        <p:spPr bwMode="auto">
          <a:xfrm>
            <a:off x="6248400" y="4021991"/>
            <a:ext cx="2765592" cy="176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9541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Why use Peg </a:t>
            </a:r>
            <a:r>
              <a:rPr lang="en-US" dirty="0" err="1" smtClean="0">
                <a:solidFill>
                  <a:schemeClr val="bg1">
                    <a:lumMod val="50000"/>
                  </a:schemeClr>
                </a:solidFill>
              </a:rPr>
              <a:t>Maleimide</a:t>
            </a:r>
            <a:r>
              <a:rPr lang="en-US" dirty="0" smtClean="0">
                <a:solidFill>
                  <a:schemeClr val="bg1">
                    <a:lumMod val="50000"/>
                  </a:schemeClr>
                </a:solidFill>
              </a:rPr>
              <a:t>?</a:t>
            </a:r>
            <a:endParaRPr lang="en-US" dirty="0">
              <a:solidFill>
                <a:schemeClr val="bg1">
                  <a:lumMod val="50000"/>
                </a:schemeClr>
              </a:solidFill>
            </a:endParaRPr>
          </a:p>
        </p:txBody>
      </p:sp>
      <p:sp>
        <p:nvSpPr>
          <p:cNvPr id="3" name="Content Placeholder 2"/>
          <p:cNvSpPr>
            <a:spLocks noGrp="1"/>
          </p:cNvSpPr>
          <p:nvPr>
            <p:ph idx="1"/>
          </p:nvPr>
        </p:nvSpPr>
        <p:spPr/>
        <p:txBody>
          <a:bodyPr/>
          <a:lstStyle/>
          <a:p>
            <a:r>
              <a:rPr lang="en-US" sz="2800" dirty="0" smtClean="0"/>
              <a:t>Efficient cross-linking</a:t>
            </a:r>
          </a:p>
          <a:p>
            <a:r>
              <a:rPr lang="en-US" sz="2800" dirty="0" smtClean="0"/>
              <a:t>Bio-ligand incorporation</a:t>
            </a:r>
          </a:p>
          <a:p>
            <a:r>
              <a:rPr lang="en-US" sz="2800" dirty="0" smtClean="0"/>
              <a:t>Appropriate reaction </a:t>
            </a:r>
            <a:r>
              <a:rPr lang="en-US" sz="2800" dirty="0"/>
              <a:t>time </a:t>
            </a:r>
            <a:r>
              <a:rPr lang="en-US" sz="2800" dirty="0" smtClean="0"/>
              <a:t>scales</a:t>
            </a:r>
          </a:p>
          <a:p>
            <a:r>
              <a:rPr lang="en-US" sz="2800" dirty="0"/>
              <a:t>Gels at physiological temperature and </a:t>
            </a:r>
            <a:r>
              <a:rPr lang="en-US" sz="2800" dirty="0" smtClean="0"/>
              <a:t>pH</a:t>
            </a:r>
          </a:p>
          <a:p>
            <a:r>
              <a:rPr lang="en-US" sz="2800" dirty="0" smtClean="0"/>
              <a:t>Commercially available</a:t>
            </a:r>
          </a:p>
          <a:p>
            <a:r>
              <a:rPr lang="en-US" sz="2800" dirty="0" smtClean="0"/>
              <a:t>Really easy to make</a:t>
            </a:r>
          </a:p>
          <a:p>
            <a:r>
              <a:rPr lang="en-US" sz="2800" dirty="0" smtClean="0"/>
              <a:t>Good cell spreading</a:t>
            </a:r>
            <a:endParaRPr lang="en-US" sz="2800" dirty="0"/>
          </a:p>
          <a:p>
            <a:endParaRPr lang="en-US" sz="2800" dirty="0"/>
          </a:p>
        </p:txBody>
      </p:sp>
      <p:pic>
        <p:nvPicPr>
          <p:cNvPr id="2050" name="Picture 2" descr="C:\Documents and Settings\David computer\My Documents\Dropbox\UMass Research Project\Images\CrossLinktoPEG\Day10_Ratio2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428999"/>
            <a:ext cx="3783622" cy="283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4791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PEG Mal Synthesis: Attempt #1</a:t>
            </a:r>
            <a:endParaRPr lang="en-US" dirty="0">
              <a:solidFill>
                <a:schemeClr val="bg1">
                  <a:lumMod val="50000"/>
                </a:schemeClr>
              </a:solidFill>
            </a:endParaRPr>
          </a:p>
        </p:txBody>
      </p:sp>
      <p:grpSp>
        <p:nvGrpSpPr>
          <p:cNvPr id="22" name="Group 21"/>
          <p:cNvGrpSpPr/>
          <p:nvPr/>
        </p:nvGrpSpPr>
        <p:grpSpPr>
          <a:xfrm>
            <a:off x="318838" y="3429000"/>
            <a:ext cx="2514592" cy="2395561"/>
            <a:chOff x="890338" y="1402772"/>
            <a:chExt cx="2514592" cy="2395561"/>
          </a:xfrm>
        </p:grpSpPr>
        <p:grpSp>
          <p:nvGrpSpPr>
            <p:cNvPr id="7" name="Group 6"/>
            <p:cNvGrpSpPr/>
            <p:nvPr/>
          </p:nvGrpSpPr>
          <p:grpSpPr>
            <a:xfrm>
              <a:off x="1295400" y="1756611"/>
              <a:ext cx="1759619" cy="1672390"/>
              <a:chOff x="970547" y="1756611"/>
              <a:chExt cx="2237873" cy="2237873"/>
            </a:xfrm>
          </p:grpSpPr>
          <p:sp>
            <p:nvSpPr>
              <p:cNvPr id="5" name="Freeform 4"/>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Freeform 5"/>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8" name="TextBox 7"/>
            <p:cNvSpPr txBox="1"/>
            <p:nvPr/>
          </p:nvSpPr>
          <p:spPr>
            <a:xfrm>
              <a:off x="2833430" y="1402772"/>
              <a:ext cx="571500" cy="369332"/>
            </a:xfrm>
            <a:prstGeom prst="rect">
              <a:avLst/>
            </a:prstGeom>
            <a:noFill/>
          </p:spPr>
          <p:txBody>
            <a:bodyPr wrap="square" rtlCol="0">
              <a:spAutoFit/>
            </a:bodyPr>
            <a:lstStyle/>
            <a:p>
              <a:r>
                <a:rPr lang="en-US" dirty="0" smtClean="0"/>
                <a:t>OH</a:t>
              </a:r>
              <a:endParaRPr lang="en-US" dirty="0"/>
            </a:p>
          </p:txBody>
        </p:sp>
        <p:sp>
          <p:nvSpPr>
            <p:cNvPr id="9" name="TextBox 8"/>
            <p:cNvSpPr txBox="1"/>
            <p:nvPr/>
          </p:nvSpPr>
          <p:spPr>
            <a:xfrm>
              <a:off x="2757231" y="3429001"/>
              <a:ext cx="571500" cy="369332"/>
            </a:xfrm>
            <a:prstGeom prst="rect">
              <a:avLst/>
            </a:prstGeom>
            <a:noFill/>
          </p:spPr>
          <p:txBody>
            <a:bodyPr wrap="square" rtlCol="0">
              <a:spAutoFit/>
            </a:bodyPr>
            <a:lstStyle/>
            <a:p>
              <a:r>
                <a:rPr lang="en-US" dirty="0" smtClean="0"/>
                <a:t>OH</a:t>
              </a:r>
              <a:endParaRPr lang="en-US" dirty="0"/>
            </a:p>
          </p:txBody>
        </p:sp>
        <p:sp>
          <p:nvSpPr>
            <p:cNvPr id="10" name="TextBox 9"/>
            <p:cNvSpPr txBox="1"/>
            <p:nvPr/>
          </p:nvSpPr>
          <p:spPr>
            <a:xfrm>
              <a:off x="945490" y="3263408"/>
              <a:ext cx="571500" cy="369332"/>
            </a:xfrm>
            <a:prstGeom prst="rect">
              <a:avLst/>
            </a:prstGeom>
            <a:noFill/>
          </p:spPr>
          <p:txBody>
            <a:bodyPr wrap="square" rtlCol="0">
              <a:spAutoFit/>
            </a:bodyPr>
            <a:lstStyle/>
            <a:p>
              <a:r>
                <a:rPr lang="en-US" dirty="0" smtClean="0"/>
                <a:t>OH</a:t>
              </a:r>
              <a:endParaRPr lang="en-US" dirty="0"/>
            </a:p>
          </p:txBody>
        </p:sp>
        <p:sp>
          <p:nvSpPr>
            <p:cNvPr id="11" name="TextBox 10"/>
            <p:cNvSpPr txBox="1"/>
            <p:nvPr/>
          </p:nvSpPr>
          <p:spPr>
            <a:xfrm>
              <a:off x="890338" y="1539677"/>
              <a:ext cx="571500" cy="369332"/>
            </a:xfrm>
            <a:prstGeom prst="rect">
              <a:avLst/>
            </a:prstGeom>
            <a:noFill/>
          </p:spPr>
          <p:txBody>
            <a:bodyPr wrap="square" rtlCol="0">
              <a:spAutoFit/>
            </a:bodyPr>
            <a:lstStyle/>
            <a:p>
              <a:r>
                <a:rPr lang="en-US" dirty="0" smtClean="0"/>
                <a:t>OH</a:t>
              </a:r>
              <a:endParaRPr lang="en-US" dirty="0"/>
            </a:p>
          </p:txBody>
        </p:sp>
      </p:grpSp>
      <p:grpSp>
        <p:nvGrpSpPr>
          <p:cNvPr id="23" name="Group 22"/>
          <p:cNvGrpSpPr/>
          <p:nvPr/>
        </p:nvGrpSpPr>
        <p:grpSpPr>
          <a:xfrm>
            <a:off x="6148138" y="3717388"/>
            <a:ext cx="2666993" cy="2414633"/>
            <a:chOff x="737938" y="1402772"/>
            <a:chExt cx="2666993" cy="2414633"/>
          </a:xfrm>
        </p:grpSpPr>
        <p:grpSp>
          <p:nvGrpSpPr>
            <p:cNvPr id="24" name="Group 23"/>
            <p:cNvGrpSpPr/>
            <p:nvPr/>
          </p:nvGrpSpPr>
          <p:grpSpPr>
            <a:xfrm>
              <a:off x="1295400" y="1756611"/>
              <a:ext cx="1759619" cy="1672390"/>
              <a:chOff x="970547" y="1756611"/>
              <a:chExt cx="2237873" cy="2237873"/>
            </a:xfrm>
          </p:grpSpPr>
          <p:sp>
            <p:nvSpPr>
              <p:cNvPr id="29" name="Freeform 28"/>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Freeform 29"/>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5" name="TextBox 24"/>
            <p:cNvSpPr txBox="1"/>
            <p:nvPr/>
          </p:nvSpPr>
          <p:spPr>
            <a:xfrm>
              <a:off x="2566739" y="1402772"/>
              <a:ext cx="838192" cy="369332"/>
            </a:xfrm>
            <a:prstGeom prst="rect">
              <a:avLst/>
            </a:prstGeom>
            <a:noFill/>
          </p:spPr>
          <p:txBody>
            <a:bodyPr wrap="square" rtlCol="0">
              <a:spAutoFit/>
            </a:bodyPr>
            <a:lstStyle/>
            <a:p>
              <a:r>
                <a:rPr lang="en-US" dirty="0" smtClean="0"/>
                <a:t>MAL</a:t>
              </a:r>
              <a:endParaRPr lang="en-US" dirty="0"/>
            </a:p>
          </p:txBody>
        </p:sp>
        <p:sp>
          <p:nvSpPr>
            <p:cNvPr id="26" name="TextBox 25"/>
            <p:cNvSpPr txBox="1"/>
            <p:nvPr/>
          </p:nvSpPr>
          <p:spPr>
            <a:xfrm>
              <a:off x="2566739" y="3448073"/>
              <a:ext cx="838192" cy="369332"/>
            </a:xfrm>
            <a:prstGeom prst="rect">
              <a:avLst/>
            </a:prstGeom>
            <a:noFill/>
          </p:spPr>
          <p:txBody>
            <a:bodyPr wrap="square" rtlCol="0">
              <a:spAutoFit/>
            </a:bodyPr>
            <a:lstStyle/>
            <a:p>
              <a:r>
                <a:rPr lang="en-US" dirty="0" smtClean="0"/>
                <a:t>MAL</a:t>
              </a:r>
              <a:endParaRPr lang="en-US" dirty="0"/>
            </a:p>
          </p:txBody>
        </p:sp>
        <p:sp>
          <p:nvSpPr>
            <p:cNvPr id="27" name="TextBox 26"/>
            <p:cNvSpPr txBox="1"/>
            <p:nvPr/>
          </p:nvSpPr>
          <p:spPr>
            <a:xfrm>
              <a:off x="737938" y="3263408"/>
              <a:ext cx="779052" cy="369332"/>
            </a:xfrm>
            <a:prstGeom prst="rect">
              <a:avLst/>
            </a:prstGeom>
            <a:noFill/>
          </p:spPr>
          <p:txBody>
            <a:bodyPr wrap="square" rtlCol="0">
              <a:spAutoFit/>
            </a:bodyPr>
            <a:lstStyle/>
            <a:p>
              <a:r>
                <a:rPr lang="en-US" dirty="0" smtClean="0"/>
                <a:t>MAL</a:t>
              </a:r>
              <a:endParaRPr lang="en-US" dirty="0"/>
            </a:p>
          </p:txBody>
        </p:sp>
        <p:sp>
          <p:nvSpPr>
            <p:cNvPr id="28" name="TextBox 27"/>
            <p:cNvSpPr txBox="1"/>
            <p:nvPr/>
          </p:nvSpPr>
          <p:spPr>
            <a:xfrm>
              <a:off x="737938" y="1539677"/>
              <a:ext cx="723900" cy="369332"/>
            </a:xfrm>
            <a:prstGeom prst="rect">
              <a:avLst/>
            </a:prstGeom>
            <a:noFill/>
          </p:spPr>
          <p:txBody>
            <a:bodyPr wrap="square" rtlCol="0">
              <a:spAutoFit/>
            </a:bodyPr>
            <a:lstStyle/>
            <a:p>
              <a:r>
                <a:rPr lang="en-US" dirty="0" smtClean="0"/>
                <a:t>MAL</a:t>
              </a:r>
              <a:endParaRPr lang="en-US" dirty="0"/>
            </a:p>
          </p:txBody>
        </p:sp>
      </p:grpSp>
      <p:sp>
        <p:nvSpPr>
          <p:cNvPr id="32" name="Plus 31"/>
          <p:cNvSpPr/>
          <p:nvPr/>
        </p:nvSpPr>
        <p:spPr bwMode="auto">
          <a:xfrm>
            <a:off x="2362200" y="4514786"/>
            <a:ext cx="685800" cy="609600"/>
          </a:xfrm>
          <a:prstGeom prst="mathPlus">
            <a:avLst/>
          </a:prstGeom>
          <a:solidFill>
            <a:schemeClr val="bg2"/>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3" name="TextBox 32"/>
          <p:cNvSpPr txBox="1"/>
          <p:nvPr/>
        </p:nvSpPr>
        <p:spPr>
          <a:xfrm>
            <a:off x="3060466" y="4111700"/>
            <a:ext cx="2578334" cy="1415772"/>
          </a:xfrm>
          <a:prstGeom prst="rect">
            <a:avLst/>
          </a:prstGeom>
          <a:noFill/>
        </p:spPr>
        <p:txBody>
          <a:bodyPr wrap="square" rtlCol="0">
            <a:spAutoFit/>
          </a:bodyPr>
          <a:lstStyle/>
          <a:p>
            <a:pPr algn="ctr"/>
            <a:r>
              <a:rPr lang="en-US" sz="3200" dirty="0" smtClean="0"/>
              <a:t>AMIC ACID</a:t>
            </a:r>
          </a:p>
          <a:p>
            <a:pPr algn="ctr"/>
            <a:r>
              <a:rPr lang="en-US" b="0" i="1" dirty="0" smtClean="0"/>
              <a:t>3-Chloro-2,5-dioxo-1-pyrrolidinepropanoyl Chloride</a:t>
            </a:r>
            <a:endParaRPr lang="en-US" b="0" i="1" dirty="0"/>
          </a:p>
        </p:txBody>
      </p:sp>
      <p:sp>
        <p:nvSpPr>
          <p:cNvPr id="34" name="TextBox 33"/>
          <p:cNvSpPr txBox="1"/>
          <p:nvPr/>
        </p:nvSpPr>
        <p:spPr>
          <a:xfrm>
            <a:off x="604588" y="5942955"/>
            <a:ext cx="2672012" cy="369332"/>
          </a:xfrm>
          <a:prstGeom prst="rect">
            <a:avLst/>
          </a:prstGeom>
          <a:noFill/>
        </p:spPr>
        <p:txBody>
          <a:bodyPr wrap="square" rtlCol="0">
            <a:spAutoFit/>
          </a:bodyPr>
          <a:lstStyle/>
          <a:p>
            <a:r>
              <a:rPr lang="en-US" b="0" i="1" dirty="0" smtClean="0"/>
              <a:t>4-arm PEG Hydroxide</a:t>
            </a:r>
            <a:endParaRPr lang="en-US" b="0" i="1" dirty="0"/>
          </a:p>
        </p:txBody>
      </p:sp>
      <p:sp>
        <p:nvSpPr>
          <p:cNvPr id="36" name="TextBox 35"/>
          <p:cNvSpPr txBox="1"/>
          <p:nvPr/>
        </p:nvSpPr>
        <p:spPr>
          <a:xfrm>
            <a:off x="6167188" y="6145892"/>
            <a:ext cx="2672012" cy="369332"/>
          </a:xfrm>
          <a:prstGeom prst="rect">
            <a:avLst/>
          </a:prstGeom>
          <a:noFill/>
        </p:spPr>
        <p:txBody>
          <a:bodyPr wrap="square" rtlCol="0">
            <a:spAutoFit/>
          </a:bodyPr>
          <a:lstStyle/>
          <a:p>
            <a:r>
              <a:rPr lang="en-US" b="0" i="1" dirty="0" smtClean="0"/>
              <a:t>4-arm PEG </a:t>
            </a:r>
            <a:r>
              <a:rPr lang="en-US" b="0" i="1" dirty="0" err="1" smtClean="0"/>
              <a:t>Maleimide</a:t>
            </a:r>
            <a:endParaRPr lang="en-US" b="0" i="1" dirty="0"/>
          </a:p>
        </p:txBody>
      </p:sp>
      <p:pic>
        <p:nvPicPr>
          <p:cNvPr id="2050" name="Picture 2" descr="An external file that holds a picture, illustration, etc.&#10;Object name is nihms192348f5.jpg"/>
          <p:cNvPicPr>
            <a:picLocks noChangeAspect="1" noChangeArrowheads="1"/>
          </p:cNvPicPr>
          <p:nvPr/>
        </p:nvPicPr>
        <p:blipFill rotWithShape="1">
          <a:blip r:embed="rId3">
            <a:extLst>
              <a:ext uri="{28A0092B-C50C-407E-A947-70E740481C1C}">
                <a14:useLocalDpi xmlns:a14="http://schemas.microsoft.com/office/drawing/2010/main" val="0"/>
              </a:ext>
            </a:extLst>
          </a:blip>
          <a:srcRect t="43242"/>
          <a:stretch/>
        </p:blipFill>
        <p:spPr bwMode="auto">
          <a:xfrm>
            <a:off x="373990" y="1362562"/>
            <a:ext cx="8433463" cy="160923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5638800" y="4531198"/>
            <a:ext cx="1059790" cy="593188"/>
          </a:xfrm>
          <a:prstGeom prst="rightArrow">
            <a:avLst/>
          </a:prstGeom>
          <a:solidFill>
            <a:schemeClr val="bg2"/>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22119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95308" y="1447800"/>
            <a:ext cx="2019292" cy="1710850"/>
            <a:chOff x="318838" y="1524184"/>
            <a:chExt cx="2019292" cy="1710850"/>
          </a:xfrm>
        </p:grpSpPr>
        <p:grpSp>
          <p:nvGrpSpPr>
            <p:cNvPr id="7" name="Group 6"/>
            <p:cNvGrpSpPr/>
            <p:nvPr/>
          </p:nvGrpSpPr>
          <p:grpSpPr>
            <a:xfrm>
              <a:off x="723901" y="1893516"/>
              <a:ext cx="1216694" cy="1078284"/>
              <a:chOff x="970547" y="1756611"/>
              <a:chExt cx="2237873" cy="2237873"/>
            </a:xfrm>
          </p:grpSpPr>
          <p:sp>
            <p:nvSpPr>
              <p:cNvPr id="5" name="Freeform 4"/>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Freeform 5"/>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8" name="TextBox 7"/>
            <p:cNvSpPr txBox="1"/>
            <p:nvPr/>
          </p:nvSpPr>
          <p:spPr>
            <a:xfrm>
              <a:off x="1766630" y="1524184"/>
              <a:ext cx="571500" cy="369332"/>
            </a:xfrm>
            <a:prstGeom prst="rect">
              <a:avLst/>
            </a:prstGeom>
            <a:noFill/>
          </p:spPr>
          <p:txBody>
            <a:bodyPr wrap="square" rtlCol="0">
              <a:spAutoFit/>
            </a:bodyPr>
            <a:lstStyle/>
            <a:p>
              <a:r>
                <a:rPr lang="en-US" dirty="0" smtClean="0"/>
                <a:t>OH</a:t>
              </a:r>
              <a:endParaRPr lang="en-US" dirty="0"/>
            </a:p>
          </p:txBody>
        </p:sp>
        <p:sp>
          <p:nvSpPr>
            <p:cNvPr id="9" name="TextBox 8"/>
            <p:cNvSpPr txBox="1"/>
            <p:nvPr/>
          </p:nvSpPr>
          <p:spPr>
            <a:xfrm>
              <a:off x="1695992" y="2865702"/>
              <a:ext cx="571500" cy="369332"/>
            </a:xfrm>
            <a:prstGeom prst="rect">
              <a:avLst/>
            </a:prstGeom>
            <a:noFill/>
          </p:spPr>
          <p:txBody>
            <a:bodyPr wrap="square" rtlCol="0">
              <a:spAutoFit/>
            </a:bodyPr>
            <a:lstStyle/>
            <a:p>
              <a:r>
                <a:rPr lang="en-US" dirty="0" smtClean="0"/>
                <a:t>OH</a:t>
              </a:r>
              <a:endParaRPr lang="en-US" dirty="0"/>
            </a:p>
          </p:txBody>
        </p:sp>
        <p:sp>
          <p:nvSpPr>
            <p:cNvPr id="10" name="TextBox 9"/>
            <p:cNvSpPr txBox="1"/>
            <p:nvPr/>
          </p:nvSpPr>
          <p:spPr>
            <a:xfrm>
              <a:off x="397004" y="2865702"/>
              <a:ext cx="571500" cy="369332"/>
            </a:xfrm>
            <a:prstGeom prst="rect">
              <a:avLst/>
            </a:prstGeom>
            <a:noFill/>
          </p:spPr>
          <p:txBody>
            <a:bodyPr wrap="square" rtlCol="0">
              <a:spAutoFit/>
            </a:bodyPr>
            <a:lstStyle/>
            <a:p>
              <a:r>
                <a:rPr lang="en-US" dirty="0" smtClean="0"/>
                <a:t>OH</a:t>
              </a:r>
              <a:endParaRPr lang="en-US" dirty="0"/>
            </a:p>
          </p:txBody>
        </p:sp>
        <p:sp>
          <p:nvSpPr>
            <p:cNvPr id="11" name="TextBox 10"/>
            <p:cNvSpPr txBox="1"/>
            <p:nvPr/>
          </p:nvSpPr>
          <p:spPr>
            <a:xfrm>
              <a:off x="318838" y="1676582"/>
              <a:ext cx="571500" cy="369332"/>
            </a:xfrm>
            <a:prstGeom prst="rect">
              <a:avLst/>
            </a:prstGeom>
            <a:noFill/>
          </p:spPr>
          <p:txBody>
            <a:bodyPr wrap="square" rtlCol="0">
              <a:spAutoFit/>
            </a:bodyPr>
            <a:lstStyle/>
            <a:p>
              <a:r>
                <a:rPr lang="en-US" dirty="0" smtClean="0"/>
                <a:t>OH</a:t>
              </a:r>
              <a:endParaRPr lang="en-US" dirty="0"/>
            </a:p>
          </p:txBody>
        </p:sp>
      </p:grpSp>
      <p:sp>
        <p:nvSpPr>
          <p:cNvPr id="34" name="TextBox 33"/>
          <p:cNvSpPr txBox="1"/>
          <p:nvPr/>
        </p:nvSpPr>
        <p:spPr>
          <a:xfrm>
            <a:off x="147388" y="1093868"/>
            <a:ext cx="2672012" cy="369332"/>
          </a:xfrm>
          <a:prstGeom prst="rect">
            <a:avLst/>
          </a:prstGeom>
          <a:noFill/>
        </p:spPr>
        <p:txBody>
          <a:bodyPr wrap="square" rtlCol="0">
            <a:spAutoFit/>
          </a:bodyPr>
          <a:lstStyle/>
          <a:p>
            <a:r>
              <a:rPr lang="en-US" b="0" i="1" dirty="0" smtClean="0"/>
              <a:t>4-arm PEG Hydroxide</a:t>
            </a:r>
            <a:endParaRPr lang="en-US" b="0" i="1" dirty="0"/>
          </a:p>
        </p:txBody>
      </p:sp>
      <p:cxnSp>
        <p:nvCxnSpPr>
          <p:cNvPr id="4" name="Straight Arrow Connector 3"/>
          <p:cNvCxnSpPr/>
          <p:nvPr/>
        </p:nvCxnSpPr>
        <p:spPr bwMode="auto">
          <a:xfrm>
            <a:off x="2672012" y="2376026"/>
            <a:ext cx="3957388" cy="0"/>
          </a:xfrm>
          <a:prstGeom prst="straightConnector1">
            <a:avLst/>
          </a:prstGeom>
          <a:solidFill>
            <a:srgbClr val="CCFFFF"/>
          </a:solidFill>
          <a:ln w="57150" cap="flat" cmpd="sng" algn="ctr">
            <a:solidFill>
              <a:schemeClr val="tx1"/>
            </a:solidFill>
            <a:prstDash val="dash"/>
            <a:round/>
            <a:headEnd type="none" w="med" len="med"/>
            <a:tailEnd type="arrow"/>
          </a:ln>
          <a:effectLst/>
        </p:spPr>
      </p:cxnSp>
      <p:grpSp>
        <p:nvGrpSpPr>
          <p:cNvPr id="14" name="Group 13"/>
          <p:cNvGrpSpPr/>
          <p:nvPr/>
        </p:nvGrpSpPr>
        <p:grpSpPr>
          <a:xfrm>
            <a:off x="6705600" y="1447800"/>
            <a:ext cx="2102534" cy="1750282"/>
            <a:chOff x="6778673" y="1669418"/>
            <a:chExt cx="2102534" cy="1750282"/>
          </a:xfrm>
        </p:grpSpPr>
        <p:grpSp>
          <p:nvGrpSpPr>
            <p:cNvPr id="56" name="Group 55"/>
            <p:cNvGrpSpPr/>
            <p:nvPr/>
          </p:nvGrpSpPr>
          <p:grpSpPr>
            <a:xfrm>
              <a:off x="6778673" y="1669418"/>
              <a:ext cx="1616679" cy="1473832"/>
              <a:chOff x="323916" y="1497968"/>
              <a:chExt cx="1616679" cy="1473832"/>
            </a:xfrm>
          </p:grpSpPr>
          <p:grpSp>
            <p:nvGrpSpPr>
              <p:cNvPr id="57" name="Group 56"/>
              <p:cNvGrpSpPr/>
              <p:nvPr/>
            </p:nvGrpSpPr>
            <p:grpSpPr>
              <a:xfrm>
                <a:off x="723901" y="1893516"/>
                <a:ext cx="1216694" cy="1078284"/>
                <a:chOff x="970547" y="1756611"/>
                <a:chExt cx="2237873" cy="2237873"/>
              </a:xfrm>
            </p:grpSpPr>
            <p:sp>
              <p:nvSpPr>
                <p:cNvPr id="62" name="Freeform 61"/>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3" name="Freeform 62"/>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61" name="TextBox 60"/>
              <p:cNvSpPr txBox="1"/>
              <p:nvPr/>
            </p:nvSpPr>
            <p:spPr>
              <a:xfrm>
                <a:off x="323916" y="14979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sp>
          <p:nvSpPr>
            <p:cNvPr id="64" name="TextBox 63"/>
            <p:cNvSpPr txBox="1"/>
            <p:nvPr/>
          </p:nvSpPr>
          <p:spPr>
            <a:xfrm>
              <a:off x="6927190" y="2958584"/>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5" name="TextBox 64"/>
            <p:cNvSpPr txBox="1"/>
            <p:nvPr/>
          </p:nvSpPr>
          <p:spPr>
            <a:xfrm>
              <a:off x="8135545" y="30503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6" name="TextBox 65"/>
            <p:cNvSpPr txBox="1"/>
            <p:nvPr/>
          </p:nvSpPr>
          <p:spPr>
            <a:xfrm>
              <a:off x="8177552" y="1708850"/>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sp>
        <p:nvSpPr>
          <p:cNvPr id="72" name="TextBox 71"/>
          <p:cNvSpPr txBox="1"/>
          <p:nvPr/>
        </p:nvSpPr>
        <p:spPr>
          <a:xfrm>
            <a:off x="6624388" y="1066800"/>
            <a:ext cx="2672012" cy="369332"/>
          </a:xfrm>
          <a:prstGeom prst="rect">
            <a:avLst/>
          </a:prstGeom>
          <a:noFill/>
        </p:spPr>
        <p:txBody>
          <a:bodyPr wrap="square" rtlCol="0">
            <a:spAutoFit/>
          </a:bodyPr>
          <a:lstStyle/>
          <a:p>
            <a:r>
              <a:rPr lang="en-US" b="0" i="1" dirty="0" smtClean="0"/>
              <a:t>4-arm PEG Amine</a:t>
            </a:r>
            <a:endParaRPr lang="en-US" b="0" i="1" dirty="0"/>
          </a:p>
        </p:txBody>
      </p:sp>
      <p:grpSp>
        <p:nvGrpSpPr>
          <p:cNvPr id="17" name="Group 16"/>
          <p:cNvGrpSpPr/>
          <p:nvPr/>
        </p:nvGrpSpPr>
        <p:grpSpPr>
          <a:xfrm>
            <a:off x="739400" y="3641608"/>
            <a:ext cx="2689600" cy="2301992"/>
            <a:chOff x="129800" y="3641608"/>
            <a:chExt cx="2689600" cy="2301992"/>
          </a:xfrm>
        </p:grpSpPr>
        <p:grpSp>
          <p:nvGrpSpPr>
            <p:cNvPr id="58" name="Group 57"/>
            <p:cNvGrpSpPr/>
            <p:nvPr/>
          </p:nvGrpSpPr>
          <p:grpSpPr>
            <a:xfrm>
              <a:off x="701439" y="4205682"/>
              <a:ext cx="2117961" cy="1737918"/>
              <a:chOff x="220169" y="1524184"/>
              <a:chExt cx="2117961" cy="1737918"/>
            </a:xfrm>
          </p:grpSpPr>
          <p:grpSp>
            <p:nvGrpSpPr>
              <p:cNvPr id="59" name="Group 58"/>
              <p:cNvGrpSpPr/>
              <p:nvPr/>
            </p:nvGrpSpPr>
            <p:grpSpPr>
              <a:xfrm>
                <a:off x="723901" y="1893516"/>
                <a:ext cx="1216694" cy="1078284"/>
                <a:chOff x="970547" y="1756611"/>
                <a:chExt cx="2237873" cy="2237873"/>
              </a:xfrm>
            </p:grpSpPr>
            <p:sp>
              <p:nvSpPr>
                <p:cNvPr id="70" name="Freeform 69"/>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1" name="Freeform 70"/>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60" name="TextBox 59"/>
              <p:cNvSpPr txBox="1"/>
              <p:nvPr/>
            </p:nvSpPr>
            <p:spPr>
              <a:xfrm>
                <a:off x="1598747" y="1524184"/>
                <a:ext cx="739383" cy="369332"/>
              </a:xfrm>
              <a:prstGeom prst="rect">
                <a:avLst/>
              </a:prstGeom>
              <a:noFill/>
            </p:spPr>
            <p:txBody>
              <a:bodyPr wrap="square" rtlCol="0">
                <a:spAutoFit/>
              </a:bodyPr>
              <a:lstStyle/>
              <a:p>
                <a:r>
                  <a:rPr lang="en-US" dirty="0" err="1" smtClean="0"/>
                  <a:t>Mes</a:t>
                </a:r>
                <a:endParaRPr lang="en-US" dirty="0"/>
              </a:p>
            </p:txBody>
          </p:sp>
          <p:sp>
            <p:nvSpPr>
              <p:cNvPr id="67" name="TextBox 66"/>
              <p:cNvSpPr txBox="1"/>
              <p:nvPr/>
            </p:nvSpPr>
            <p:spPr>
              <a:xfrm>
                <a:off x="1669385" y="2892770"/>
                <a:ext cx="668745" cy="369332"/>
              </a:xfrm>
              <a:prstGeom prst="rect">
                <a:avLst/>
              </a:prstGeom>
              <a:noFill/>
            </p:spPr>
            <p:txBody>
              <a:bodyPr wrap="square" rtlCol="0">
                <a:spAutoFit/>
              </a:bodyPr>
              <a:lstStyle/>
              <a:p>
                <a:r>
                  <a:rPr lang="en-US" dirty="0" err="1" smtClean="0"/>
                  <a:t>Mes</a:t>
                </a:r>
                <a:endParaRPr lang="en-US" dirty="0"/>
              </a:p>
            </p:txBody>
          </p:sp>
          <p:sp>
            <p:nvSpPr>
              <p:cNvPr id="68" name="TextBox 67"/>
              <p:cNvSpPr txBox="1"/>
              <p:nvPr/>
            </p:nvSpPr>
            <p:spPr>
              <a:xfrm>
                <a:off x="397003" y="2865702"/>
                <a:ext cx="687943" cy="369332"/>
              </a:xfrm>
              <a:prstGeom prst="rect">
                <a:avLst/>
              </a:prstGeom>
              <a:noFill/>
            </p:spPr>
            <p:txBody>
              <a:bodyPr wrap="square" rtlCol="0">
                <a:spAutoFit/>
              </a:bodyPr>
              <a:lstStyle/>
              <a:p>
                <a:r>
                  <a:rPr lang="en-US" dirty="0" err="1" smtClean="0"/>
                  <a:t>Mes</a:t>
                </a:r>
                <a:endParaRPr lang="en-US" dirty="0"/>
              </a:p>
            </p:txBody>
          </p:sp>
          <p:sp>
            <p:nvSpPr>
              <p:cNvPr id="69" name="TextBox 68"/>
              <p:cNvSpPr txBox="1"/>
              <p:nvPr/>
            </p:nvSpPr>
            <p:spPr>
              <a:xfrm>
                <a:off x="220169" y="1636974"/>
                <a:ext cx="649666" cy="369332"/>
              </a:xfrm>
              <a:prstGeom prst="rect">
                <a:avLst/>
              </a:prstGeom>
              <a:noFill/>
            </p:spPr>
            <p:txBody>
              <a:bodyPr wrap="square" rtlCol="0">
                <a:spAutoFit/>
              </a:bodyPr>
              <a:lstStyle/>
              <a:p>
                <a:endParaRPr lang="en-US" dirty="0"/>
              </a:p>
            </p:txBody>
          </p:sp>
        </p:grpSp>
        <p:pic>
          <p:nvPicPr>
            <p:cNvPr id="6146" name="Picture 2" descr="File:Mesylate Anion Structural Formula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00" y="4019437"/>
              <a:ext cx="1143278" cy="75649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bwMode="auto">
            <a:xfrm>
              <a:off x="1386541" y="3641608"/>
              <a:ext cx="426977" cy="748740"/>
            </a:xfrm>
            <a:prstGeom prst="straightConnector1">
              <a:avLst/>
            </a:prstGeom>
            <a:solidFill>
              <a:srgbClr val="CCFFFF"/>
            </a:solidFill>
            <a:ln w="22225" cap="flat" cmpd="sng" algn="ctr">
              <a:solidFill>
                <a:schemeClr val="tx1"/>
              </a:solidFill>
              <a:prstDash val="solid"/>
              <a:round/>
              <a:headEnd type="none" w="med" len="med"/>
              <a:tailEnd type="arrow"/>
            </a:ln>
            <a:effectLst/>
          </p:spPr>
        </p:cxnSp>
      </p:grpSp>
      <p:grpSp>
        <p:nvGrpSpPr>
          <p:cNvPr id="18" name="Group 17"/>
          <p:cNvGrpSpPr/>
          <p:nvPr/>
        </p:nvGrpSpPr>
        <p:grpSpPr>
          <a:xfrm>
            <a:off x="5057534" y="4281882"/>
            <a:ext cx="2257666" cy="1661718"/>
            <a:chOff x="4905134" y="4205682"/>
            <a:chExt cx="2257666" cy="1661718"/>
          </a:xfrm>
        </p:grpSpPr>
        <p:grpSp>
          <p:nvGrpSpPr>
            <p:cNvPr id="73" name="Group 72"/>
            <p:cNvGrpSpPr/>
            <p:nvPr/>
          </p:nvGrpSpPr>
          <p:grpSpPr>
            <a:xfrm>
              <a:off x="4905134" y="4205682"/>
              <a:ext cx="2222816" cy="1447616"/>
              <a:chOff x="220169" y="1524184"/>
              <a:chExt cx="2222816" cy="1447616"/>
            </a:xfrm>
          </p:grpSpPr>
          <p:grpSp>
            <p:nvGrpSpPr>
              <p:cNvPr id="74" name="Group 73"/>
              <p:cNvGrpSpPr/>
              <p:nvPr/>
            </p:nvGrpSpPr>
            <p:grpSpPr>
              <a:xfrm>
                <a:off x="723901" y="1893516"/>
                <a:ext cx="1216694" cy="1078284"/>
                <a:chOff x="970547" y="1756611"/>
                <a:chExt cx="2237873" cy="2237873"/>
              </a:xfrm>
            </p:grpSpPr>
            <p:sp>
              <p:nvSpPr>
                <p:cNvPr id="79" name="Freeform 78"/>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0" name="Freeform 79"/>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75" name="TextBox 74"/>
              <p:cNvSpPr txBox="1"/>
              <p:nvPr/>
            </p:nvSpPr>
            <p:spPr>
              <a:xfrm>
                <a:off x="1703602" y="1524184"/>
                <a:ext cx="739383" cy="369332"/>
              </a:xfrm>
              <a:prstGeom prst="rect">
                <a:avLst/>
              </a:prstGeom>
              <a:noFill/>
            </p:spPr>
            <p:txBody>
              <a:bodyPr wrap="square" rtlCol="0">
                <a:spAutoFit/>
              </a:bodyPr>
              <a:lstStyle/>
              <a:p>
                <a:r>
                  <a:rPr lang="en-US" dirty="0" smtClean="0"/>
                  <a:t>N</a:t>
                </a:r>
                <a:r>
                  <a:rPr lang="en-US" baseline="-25000" dirty="0" smtClean="0"/>
                  <a:t>3</a:t>
                </a:r>
                <a:endParaRPr lang="en-US" dirty="0"/>
              </a:p>
            </p:txBody>
          </p:sp>
          <p:sp>
            <p:nvSpPr>
              <p:cNvPr id="78" name="TextBox 77"/>
              <p:cNvSpPr txBox="1"/>
              <p:nvPr/>
            </p:nvSpPr>
            <p:spPr>
              <a:xfrm>
                <a:off x="220169" y="1636974"/>
                <a:ext cx="649666" cy="369332"/>
              </a:xfrm>
              <a:prstGeom prst="rect">
                <a:avLst/>
              </a:prstGeom>
              <a:noFill/>
            </p:spPr>
            <p:txBody>
              <a:bodyPr wrap="square" rtlCol="0">
                <a:spAutoFit/>
              </a:bodyPr>
              <a:lstStyle/>
              <a:p>
                <a:endParaRPr lang="en-US" dirty="0"/>
              </a:p>
            </p:txBody>
          </p:sp>
        </p:grpSp>
        <p:sp>
          <p:nvSpPr>
            <p:cNvPr id="81" name="TextBox 80"/>
            <p:cNvSpPr txBox="1"/>
            <p:nvPr/>
          </p:nvSpPr>
          <p:spPr>
            <a:xfrm>
              <a:off x="6423417" y="5498068"/>
              <a:ext cx="739383" cy="369332"/>
            </a:xfrm>
            <a:prstGeom prst="rect">
              <a:avLst/>
            </a:prstGeom>
            <a:noFill/>
          </p:spPr>
          <p:txBody>
            <a:bodyPr wrap="square" rtlCol="0">
              <a:spAutoFit/>
            </a:bodyPr>
            <a:lstStyle/>
            <a:p>
              <a:r>
                <a:rPr lang="en-US" dirty="0" smtClean="0"/>
                <a:t>N</a:t>
              </a:r>
              <a:r>
                <a:rPr lang="en-US" baseline="-25000" dirty="0" smtClean="0"/>
                <a:t>3</a:t>
              </a:r>
              <a:endParaRPr lang="en-US" dirty="0"/>
            </a:p>
          </p:txBody>
        </p:sp>
        <p:sp>
          <p:nvSpPr>
            <p:cNvPr id="82" name="TextBox 81"/>
            <p:cNvSpPr txBox="1"/>
            <p:nvPr/>
          </p:nvSpPr>
          <p:spPr>
            <a:xfrm>
              <a:off x="5100227" y="5421868"/>
              <a:ext cx="739383" cy="369332"/>
            </a:xfrm>
            <a:prstGeom prst="rect">
              <a:avLst/>
            </a:prstGeom>
            <a:noFill/>
          </p:spPr>
          <p:txBody>
            <a:bodyPr wrap="square" rtlCol="0">
              <a:spAutoFit/>
            </a:bodyPr>
            <a:lstStyle/>
            <a:p>
              <a:r>
                <a:rPr lang="en-US" dirty="0" smtClean="0"/>
                <a:t>N</a:t>
              </a:r>
              <a:r>
                <a:rPr lang="en-US" baseline="-25000" dirty="0" smtClean="0"/>
                <a:t>3</a:t>
              </a:r>
              <a:endParaRPr lang="en-US" dirty="0"/>
            </a:p>
          </p:txBody>
        </p:sp>
        <p:sp>
          <p:nvSpPr>
            <p:cNvPr id="83" name="TextBox 82"/>
            <p:cNvSpPr txBox="1"/>
            <p:nvPr/>
          </p:nvSpPr>
          <p:spPr>
            <a:xfrm>
              <a:off x="5051817" y="4358082"/>
              <a:ext cx="739383" cy="369332"/>
            </a:xfrm>
            <a:prstGeom prst="rect">
              <a:avLst/>
            </a:prstGeom>
            <a:noFill/>
          </p:spPr>
          <p:txBody>
            <a:bodyPr wrap="square" rtlCol="0">
              <a:spAutoFit/>
            </a:bodyPr>
            <a:lstStyle/>
            <a:p>
              <a:r>
                <a:rPr lang="en-US" dirty="0" smtClean="0"/>
                <a:t>N</a:t>
              </a:r>
              <a:r>
                <a:rPr lang="en-US" baseline="-25000" dirty="0" smtClean="0"/>
                <a:t>3</a:t>
              </a:r>
              <a:endParaRPr lang="en-US" dirty="0"/>
            </a:p>
          </p:txBody>
        </p:sp>
      </p:grpSp>
      <p:sp>
        <p:nvSpPr>
          <p:cNvPr id="19" name="TextBox 18"/>
          <p:cNvSpPr txBox="1"/>
          <p:nvPr/>
        </p:nvSpPr>
        <p:spPr>
          <a:xfrm>
            <a:off x="2209800" y="3641608"/>
            <a:ext cx="1754915" cy="584775"/>
          </a:xfrm>
          <a:prstGeom prst="rect">
            <a:avLst/>
          </a:prstGeom>
          <a:noFill/>
        </p:spPr>
        <p:txBody>
          <a:bodyPr wrap="square" rtlCol="0">
            <a:spAutoFit/>
          </a:bodyPr>
          <a:lstStyle/>
          <a:p>
            <a:r>
              <a:rPr lang="en-US" sz="1600" b="0" dirty="0" err="1" smtClean="0"/>
              <a:t>Methanesulfonyl</a:t>
            </a:r>
            <a:r>
              <a:rPr lang="en-US" sz="1600" b="0" dirty="0" smtClean="0"/>
              <a:t> Chloride</a:t>
            </a:r>
            <a:endParaRPr lang="en-US" sz="1600" b="0" dirty="0"/>
          </a:p>
        </p:txBody>
      </p:sp>
      <p:cxnSp>
        <p:nvCxnSpPr>
          <p:cNvPr id="21" name="Straight Arrow Connector 20"/>
          <p:cNvCxnSpPr/>
          <p:nvPr/>
        </p:nvCxnSpPr>
        <p:spPr bwMode="auto">
          <a:xfrm>
            <a:off x="3581400" y="5190356"/>
            <a:ext cx="1671227" cy="0"/>
          </a:xfrm>
          <a:prstGeom prst="straightConnector1">
            <a:avLst/>
          </a:prstGeom>
          <a:solidFill>
            <a:srgbClr val="CCFFFF"/>
          </a:solidFill>
          <a:ln w="22225" cap="flat" cmpd="sng" algn="ctr">
            <a:solidFill>
              <a:schemeClr val="tx1"/>
            </a:solidFill>
            <a:prstDash val="solid"/>
            <a:round/>
            <a:headEnd type="none" w="med" len="med"/>
            <a:tailEnd type="arrow"/>
          </a:ln>
          <a:effectLst/>
        </p:spPr>
      </p:cxnSp>
      <p:sp>
        <p:nvSpPr>
          <p:cNvPr id="84" name="TextBox 83"/>
          <p:cNvSpPr txBox="1"/>
          <p:nvPr/>
        </p:nvSpPr>
        <p:spPr>
          <a:xfrm>
            <a:off x="3655285" y="4843046"/>
            <a:ext cx="1754915" cy="338554"/>
          </a:xfrm>
          <a:prstGeom prst="rect">
            <a:avLst/>
          </a:prstGeom>
          <a:noFill/>
        </p:spPr>
        <p:txBody>
          <a:bodyPr wrap="square" rtlCol="0">
            <a:spAutoFit/>
          </a:bodyPr>
          <a:lstStyle/>
          <a:p>
            <a:r>
              <a:rPr lang="en-US" sz="1600" b="0" dirty="0" smtClean="0"/>
              <a:t>Sodium </a:t>
            </a:r>
            <a:r>
              <a:rPr lang="en-US" sz="1600" b="0" dirty="0" err="1" smtClean="0"/>
              <a:t>Azide</a:t>
            </a:r>
            <a:endParaRPr lang="en-US" sz="1600" b="0" dirty="0"/>
          </a:p>
        </p:txBody>
      </p:sp>
      <p:cxnSp>
        <p:nvCxnSpPr>
          <p:cNvPr id="33" name="Straight Arrow Connector 32"/>
          <p:cNvCxnSpPr>
            <a:endCxn id="64" idx="2"/>
          </p:cNvCxnSpPr>
          <p:nvPr/>
        </p:nvCxnSpPr>
        <p:spPr bwMode="auto">
          <a:xfrm flipV="1">
            <a:off x="6540967" y="3106298"/>
            <a:ext cx="664978" cy="946984"/>
          </a:xfrm>
          <a:prstGeom prst="straightConnector1">
            <a:avLst/>
          </a:prstGeom>
          <a:solidFill>
            <a:srgbClr val="CCFFFF"/>
          </a:solidFill>
          <a:ln w="22225" cap="flat" cmpd="sng" algn="ctr">
            <a:solidFill>
              <a:schemeClr val="tx1"/>
            </a:solidFill>
            <a:prstDash val="solid"/>
            <a:round/>
            <a:headEnd type="none" w="med" len="med"/>
            <a:tailEnd type="arrow"/>
          </a:ln>
          <a:effectLst/>
        </p:spPr>
      </p:cxnSp>
      <p:sp>
        <p:nvSpPr>
          <p:cNvPr id="85" name="TextBox 84"/>
          <p:cNvSpPr txBox="1"/>
          <p:nvPr/>
        </p:nvSpPr>
        <p:spPr>
          <a:xfrm>
            <a:off x="6819107" y="3764718"/>
            <a:ext cx="1989027" cy="338554"/>
          </a:xfrm>
          <a:prstGeom prst="rect">
            <a:avLst/>
          </a:prstGeom>
          <a:noFill/>
        </p:spPr>
        <p:txBody>
          <a:bodyPr wrap="square" rtlCol="0">
            <a:spAutoFit/>
          </a:bodyPr>
          <a:lstStyle/>
          <a:p>
            <a:r>
              <a:rPr lang="en-US" sz="1600" b="0" dirty="0" err="1" smtClean="0"/>
              <a:t>Triphenylphosphine</a:t>
            </a:r>
            <a:endParaRPr lang="en-US" sz="1600" b="0" dirty="0"/>
          </a:p>
        </p:txBody>
      </p:sp>
      <p:sp>
        <p:nvSpPr>
          <p:cNvPr id="35" name="TextBox 34"/>
          <p:cNvSpPr txBox="1"/>
          <p:nvPr/>
        </p:nvSpPr>
        <p:spPr>
          <a:xfrm>
            <a:off x="2843947" y="1806639"/>
            <a:ext cx="3480653" cy="954107"/>
          </a:xfrm>
          <a:prstGeom prst="rect">
            <a:avLst/>
          </a:prstGeom>
          <a:noFill/>
        </p:spPr>
        <p:txBody>
          <a:bodyPr wrap="square" rtlCol="0">
            <a:spAutoFit/>
          </a:bodyPr>
          <a:lstStyle/>
          <a:p>
            <a:pPr algn="ctr"/>
            <a:r>
              <a:rPr lang="en-US" sz="3600" dirty="0" smtClean="0"/>
              <a:t>STEP #1</a:t>
            </a:r>
          </a:p>
          <a:p>
            <a:pPr algn="ctr"/>
            <a:r>
              <a:rPr lang="en-US" sz="2000" b="0" dirty="0" smtClean="0"/>
              <a:t>Convert OH to Amine</a:t>
            </a:r>
            <a:endParaRPr lang="en-US" sz="2000" b="0" dirty="0"/>
          </a:p>
        </p:txBody>
      </p:sp>
      <p:sp>
        <p:nvSpPr>
          <p:cNvPr id="37" name="Title 36"/>
          <p:cNvSpPr>
            <a:spLocks noGrp="1"/>
          </p:cNvSpPr>
          <p:nvPr>
            <p:ph type="title"/>
          </p:nvPr>
        </p:nvSpPr>
        <p:spPr/>
        <p:txBody>
          <a:bodyPr/>
          <a:lstStyle/>
          <a:p>
            <a:r>
              <a:rPr lang="en-US" dirty="0">
                <a:solidFill>
                  <a:schemeClr val="bg1">
                    <a:lumMod val="50000"/>
                  </a:schemeClr>
                </a:solidFill>
              </a:rPr>
              <a:t>PEG Mal Synthesis: Attempt #</a:t>
            </a:r>
            <a:r>
              <a:rPr lang="en-US" dirty="0" smtClean="0">
                <a:solidFill>
                  <a:schemeClr val="bg1">
                    <a:lumMod val="50000"/>
                  </a:schemeClr>
                </a:solidFill>
              </a:rPr>
              <a:t>2</a:t>
            </a:r>
            <a:endParaRPr lang="en-US" dirty="0"/>
          </a:p>
        </p:txBody>
      </p:sp>
    </p:spTree>
    <p:extLst>
      <p:ext uri="{BB962C8B-B14F-4D97-AF65-F5344CB8AC3E}">
        <p14:creationId xmlns:p14="http://schemas.microsoft.com/office/powerpoint/2010/main" val="42324898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PEG Mal Synthesis: Attempt #2</a:t>
            </a:r>
            <a:endParaRPr lang="en-US" dirty="0">
              <a:solidFill>
                <a:schemeClr val="bg1">
                  <a:lumMod val="50000"/>
                </a:schemeClr>
              </a:solidFill>
            </a:endParaRPr>
          </a:p>
        </p:txBody>
      </p:sp>
      <p:grpSp>
        <p:nvGrpSpPr>
          <p:cNvPr id="23" name="Group 22"/>
          <p:cNvGrpSpPr/>
          <p:nvPr/>
        </p:nvGrpSpPr>
        <p:grpSpPr>
          <a:xfrm>
            <a:off x="6148138" y="3717388"/>
            <a:ext cx="2666993" cy="2414633"/>
            <a:chOff x="737938" y="1402772"/>
            <a:chExt cx="2666993" cy="2414633"/>
          </a:xfrm>
        </p:grpSpPr>
        <p:grpSp>
          <p:nvGrpSpPr>
            <p:cNvPr id="24" name="Group 23"/>
            <p:cNvGrpSpPr/>
            <p:nvPr/>
          </p:nvGrpSpPr>
          <p:grpSpPr>
            <a:xfrm>
              <a:off x="1295400" y="1756611"/>
              <a:ext cx="1759619" cy="1672390"/>
              <a:chOff x="970547" y="1756611"/>
              <a:chExt cx="2237873" cy="2237873"/>
            </a:xfrm>
          </p:grpSpPr>
          <p:sp>
            <p:nvSpPr>
              <p:cNvPr id="29" name="Freeform 28"/>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Freeform 29"/>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5" name="TextBox 24"/>
            <p:cNvSpPr txBox="1"/>
            <p:nvPr/>
          </p:nvSpPr>
          <p:spPr>
            <a:xfrm>
              <a:off x="2566739" y="1402772"/>
              <a:ext cx="838192" cy="369332"/>
            </a:xfrm>
            <a:prstGeom prst="rect">
              <a:avLst/>
            </a:prstGeom>
            <a:noFill/>
          </p:spPr>
          <p:txBody>
            <a:bodyPr wrap="square" rtlCol="0">
              <a:spAutoFit/>
            </a:bodyPr>
            <a:lstStyle/>
            <a:p>
              <a:r>
                <a:rPr lang="en-US" dirty="0" smtClean="0"/>
                <a:t>MAL</a:t>
              </a:r>
              <a:endParaRPr lang="en-US" dirty="0"/>
            </a:p>
          </p:txBody>
        </p:sp>
        <p:sp>
          <p:nvSpPr>
            <p:cNvPr id="26" name="TextBox 25"/>
            <p:cNvSpPr txBox="1"/>
            <p:nvPr/>
          </p:nvSpPr>
          <p:spPr>
            <a:xfrm>
              <a:off x="2566739" y="3448073"/>
              <a:ext cx="838192" cy="369332"/>
            </a:xfrm>
            <a:prstGeom prst="rect">
              <a:avLst/>
            </a:prstGeom>
            <a:noFill/>
          </p:spPr>
          <p:txBody>
            <a:bodyPr wrap="square" rtlCol="0">
              <a:spAutoFit/>
            </a:bodyPr>
            <a:lstStyle/>
            <a:p>
              <a:r>
                <a:rPr lang="en-US" dirty="0" smtClean="0"/>
                <a:t>MAL</a:t>
              </a:r>
              <a:endParaRPr lang="en-US" dirty="0"/>
            </a:p>
          </p:txBody>
        </p:sp>
        <p:sp>
          <p:nvSpPr>
            <p:cNvPr id="27" name="TextBox 26"/>
            <p:cNvSpPr txBox="1"/>
            <p:nvPr/>
          </p:nvSpPr>
          <p:spPr>
            <a:xfrm>
              <a:off x="737938" y="3263408"/>
              <a:ext cx="779052" cy="369332"/>
            </a:xfrm>
            <a:prstGeom prst="rect">
              <a:avLst/>
            </a:prstGeom>
            <a:noFill/>
          </p:spPr>
          <p:txBody>
            <a:bodyPr wrap="square" rtlCol="0">
              <a:spAutoFit/>
            </a:bodyPr>
            <a:lstStyle/>
            <a:p>
              <a:r>
                <a:rPr lang="en-US" dirty="0" smtClean="0"/>
                <a:t>MAL</a:t>
              </a:r>
              <a:endParaRPr lang="en-US" dirty="0"/>
            </a:p>
          </p:txBody>
        </p:sp>
        <p:sp>
          <p:nvSpPr>
            <p:cNvPr id="28" name="TextBox 27"/>
            <p:cNvSpPr txBox="1"/>
            <p:nvPr/>
          </p:nvSpPr>
          <p:spPr>
            <a:xfrm>
              <a:off x="737938" y="1539677"/>
              <a:ext cx="723900" cy="369332"/>
            </a:xfrm>
            <a:prstGeom prst="rect">
              <a:avLst/>
            </a:prstGeom>
            <a:noFill/>
          </p:spPr>
          <p:txBody>
            <a:bodyPr wrap="square" rtlCol="0">
              <a:spAutoFit/>
            </a:bodyPr>
            <a:lstStyle/>
            <a:p>
              <a:r>
                <a:rPr lang="en-US" dirty="0" smtClean="0"/>
                <a:t>MAL</a:t>
              </a:r>
              <a:endParaRPr lang="en-US" dirty="0"/>
            </a:p>
          </p:txBody>
        </p:sp>
      </p:grpSp>
      <p:sp>
        <p:nvSpPr>
          <p:cNvPr id="31" name="Bent-Up Arrow 30"/>
          <p:cNvSpPr/>
          <p:nvPr/>
        </p:nvSpPr>
        <p:spPr bwMode="auto">
          <a:xfrm rot="5400000">
            <a:off x="4062248" y="4258584"/>
            <a:ext cx="1588318" cy="1178414"/>
          </a:xfrm>
          <a:prstGeom prst="bentUpArrow">
            <a:avLst/>
          </a:prstGeom>
          <a:solidFill>
            <a:schemeClr val="bg2"/>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4" name="TextBox 33"/>
          <p:cNvSpPr txBox="1"/>
          <p:nvPr/>
        </p:nvSpPr>
        <p:spPr>
          <a:xfrm>
            <a:off x="299788" y="2958584"/>
            <a:ext cx="2672012" cy="369332"/>
          </a:xfrm>
          <a:prstGeom prst="rect">
            <a:avLst/>
          </a:prstGeom>
          <a:noFill/>
        </p:spPr>
        <p:txBody>
          <a:bodyPr wrap="square" rtlCol="0">
            <a:spAutoFit/>
          </a:bodyPr>
          <a:lstStyle/>
          <a:p>
            <a:r>
              <a:rPr lang="en-US" b="0" i="1" dirty="0" smtClean="0"/>
              <a:t>4-arm PEG Amine</a:t>
            </a:r>
            <a:endParaRPr lang="en-US" b="0" i="1" dirty="0"/>
          </a:p>
        </p:txBody>
      </p:sp>
      <p:sp>
        <p:nvSpPr>
          <p:cNvPr id="36" name="TextBox 35"/>
          <p:cNvSpPr txBox="1"/>
          <p:nvPr/>
        </p:nvSpPr>
        <p:spPr>
          <a:xfrm>
            <a:off x="6167188" y="6145892"/>
            <a:ext cx="2672012" cy="369332"/>
          </a:xfrm>
          <a:prstGeom prst="rect">
            <a:avLst/>
          </a:prstGeom>
          <a:noFill/>
        </p:spPr>
        <p:txBody>
          <a:bodyPr wrap="square" rtlCol="0">
            <a:spAutoFit/>
          </a:bodyPr>
          <a:lstStyle/>
          <a:p>
            <a:r>
              <a:rPr lang="en-US" b="0" i="1" dirty="0" smtClean="0"/>
              <a:t>4-arm PEG </a:t>
            </a:r>
            <a:r>
              <a:rPr lang="en-US" b="0" i="1" dirty="0" err="1" smtClean="0"/>
              <a:t>Maleimide</a:t>
            </a:r>
            <a:endParaRPr lang="en-US" b="0" i="1" dirty="0"/>
          </a:p>
        </p:txBody>
      </p:sp>
      <p:grpSp>
        <p:nvGrpSpPr>
          <p:cNvPr id="14" name="Group 13"/>
          <p:cNvGrpSpPr/>
          <p:nvPr/>
        </p:nvGrpSpPr>
        <p:grpSpPr>
          <a:xfrm>
            <a:off x="235596" y="1182659"/>
            <a:ext cx="2102534" cy="1750282"/>
            <a:chOff x="6778673" y="1669418"/>
            <a:chExt cx="2102534" cy="1750282"/>
          </a:xfrm>
        </p:grpSpPr>
        <p:grpSp>
          <p:nvGrpSpPr>
            <p:cNvPr id="56" name="Group 55"/>
            <p:cNvGrpSpPr/>
            <p:nvPr/>
          </p:nvGrpSpPr>
          <p:grpSpPr>
            <a:xfrm>
              <a:off x="6778673" y="1669418"/>
              <a:ext cx="1616679" cy="1473832"/>
              <a:chOff x="323916" y="1497968"/>
              <a:chExt cx="1616679" cy="1473832"/>
            </a:xfrm>
          </p:grpSpPr>
          <p:grpSp>
            <p:nvGrpSpPr>
              <p:cNvPr id="57" name="Group 56"/>
              <p:cNvGrpSpPr/>
              <p:nvPr/>
            </p:nvGrpSpPr>
            <p:grpSpPr>
              <a:xfrm>
                <a:off x="723901" y="1893516"/>
                <a:ext cx="1216694" cy="1078284"/>
                <a:chOff x="970547" y="1756611"/>
                <a:chExt cx="2237873" cy="2237873"/>
              </a:xfrm>
            </p:grpSpPr>
            <p:sp>
              <p:nvSpPr>
                <p:cNvPr id="62" name="Freeform 61"/>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3" name="Freeform 62"/>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61" name="TextBox 60"/>
              <p:cNvSpPr txBox="1"/>
              <p:nvPr/>
            </p:nvSpPr>
            <p:spPr>
              <a:xfrm>
                <a:off x="323916" y="14979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sp>
          <p:nvSpPr>
            <p:cNvPr id="64" name="TextBox 63"/>
            <p:cNvSpPr txBox="1"/>
            <p:nvPr/>
          </p:nvSpPr>
          <p:spPr>
            <a:xfrm>
              <a:off x="6927190" y="2958584"/>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5" name="TextBox 64"/>
            <p:cNvSpPr txBox="1"/>
            <p:nvPr/>
          </p:nvSpPr>
          <p:spPr>
            <a:xfrm>
              <a:off x="8135545" y="30503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6" name="TextBox 65"/>
            <p:cNvSpPr txBox="1"/>
            <p:nvPr/>
          </p:nvSpPr>
          <p:spPr>
            <a:xfrm>
              <a:off x="8177552" y="1708850"/>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pic>
        <p:nvPicPr>
          <p:cNvPr id="7170" name="Picture 2" descr="http://www.sigmaaldrich.com/large/structureimages/41/mfcd000431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485" y="1042627"/>
            <a:ext cx="3485305" cy="1949593"/>
          </a:xfrm>
          <a:prstGeom prst="rect">
            <a:avLst/>
          </a:prstGeom>
          <a:noFill/>
          <a:extLst>
            <a:ext uri="{909E8E84-426E-40dd-AFC4-6F175D3DCCD1}">
              <a14:hiddenFill xmlns:a14="http://schemas.microsoft.com/office/drawing/2010/main">
                <a:solidFill>
                  <a:srgbClr val="FFFFFF"/>
                </a:solidFill>
              </a14:hiddenFill>
            </a:ext>
          </a:extLst>
        </p:spPr>
      </p:pic>
      <p:sp>
        <p:nvSpPr>
          <p:cNvPr id="67" name="Plus 66"/>
          <p:cNvSpPr/>
          <p:nvPr/>
        </p:nvSpPr>
        <p:spPr bwMode="auto">
          <a:xfrm>
            <a:off x="3028950" y="1862225"/>
            <a:ext cx="685800" cy="609600"/>
          </a:xfrm>
          <a:prstGeom prst="mathPlus">
            <a:avLst/>
          </a:prstGeom>
          <a:solidFill>
            <a:schemeClr val="bg2"/>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4405484" y="2932941"/>
            <a:ext cx="3485305" cy="646331"/>
          </a:xfrm>
          <a:prstGeom prst="rect">
            <a:avLst/>
          </a:prstGeom>
          <a:noFill/>
        </p:spPr>
        <p:txBody>
          <a:bodyPr wrap="square" rtlCol="0">
            <a:spAutoFit/>
          </a:bodyPr>
          <a:lstStyle/>
          <a:p>
            <a:r>
              <a:rPr lang="pt-BR" b="0" i="1" dirty="0"/>
              <a:t>3-(Maleimido)propionic acid N-hydroxysuccinimide </a:t>
            </a:r>
            <a:r>
              <a:rPr lang="pt-BR" b="0" i="1" dirty="0" smtClean="0"/>
              <a:t>ester</a:t>
            </a:r>
            <a:endParaRPr lang="pt-BR" b="0" i="1" dirty="0"/>
          </a:p>
        </p:txBody>
      </p:sp>
    </p:spTree>
    <p:extLst>
      <p:ext uri="{BB962C8B-B14F-4D97-AF65-F5344CB8AC3E}">
        <p14:creationId xmlns:p14="http://schemas.microsoft.com/office/powerpoint/2010/main" val="10490223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50000"/>
                  </a:schemeClr>
                </a:solidFill>
              </a:rPr>
              <a:t>PEG Mal NMR: Attempt #2</a:t>
            </a:r>
            <a:endParaRPr lang="en-US" dirty="0">
              <a:solidFill>
                <a:schemeClr val="bg1">
                  <a:lumMod val="50000"/>
                </a:schemeClr>
              </a:solidFill>
            </a:endParaRPr>
          </a:p>
        </p:txBody>
      </p:sp>
      <p:sp>
        <p:nvSpPr>
          <p:cNvPr id="34" name="TextBox 33"/>
          <p:cNvSpPr txBox="1"/>
          <p:nvPr/>
        </p:nvSpPr>
        <p:spPr>
          <a:xfrm>
            <a:off x="299788" y="2958584"/>
            <a:ext cx="2672012" cy="369332"/>
          </a:xfrm>
          <a:prstGeom prst="rect">
            <a:avLst/>
          </a:prstGeom>
          <a:noFill/>
        </p:spPr>
        <p:txBody>
          <a:bodyPr wrap="square" rtlCol="0">
            <a:spAutoFit/>
          </a:bodyPr>
          <a:lstStyle/>
          <a:p>
            <a:r>
              <a:rPr lang="en-US" b="0" i="1" dirty="0" smtClean="0"/>
              <a:t>4-arm PEG Amine</a:t>
            </a:r>
            <a:endParaRPr lang="en-US" b="0" i="1" dirty="0"/>
          </a:p>
        </p:txBody>
      </p:sp>
      <p:grpSp>
        <p:nvGrpSpPr>
          <p:cNvPr id="14" name="Group 13"/>
          <p:cNvGrpSpPr/>
          <p:nvPr/>
        </p:nvGrpSpPr>
        <p:grpSpPr>
          <a:xfrm>
            <a:off x="235596" y="1182659"/>
            <a:ext cx="2102534" cy="1750282"/>
            <a:chOff x="6778673" y="1669418"/>
            <a:chExt cx="2102534" cy="1750282"/>
          </a:xfrm>
        </p:grpSpPr>
        <p:grpSp>
          <p:nvGrpSpPr>
            <p:cNvPr id="56" name="Group 55"/>
            <p:cNvGrpSpPr/>
            <p:nvPr/>
          </p:nvGrpSpPr>
          <p:grpSpPr>
            <a:xfrm>
              <a:off x="6778673" y="1669418"/>
              <a:ext cx="1616679" cy="1473832"/>
              <a:chOff x="323916" y="1497968"/>
              <a:chExt cx="1616679" cy="1473832"/>
            </a:xfrm>
          </p:grpSpPr>
          <p:grpSp>
            <p:nvGrpSpPr>
              <p:cNvPr id="57" name="Group 56"/>
              <p:cNvGrpSpPr/>
              <p:nvPr/>
            </p:nvGrpSpPr>
            <p:grpSpPr>
              <a:xfrm>
                <a:off x="723901" y="1893516"/>
                <a:ext cx="1216694" cy="1078284"/>
                <a:chOff x="970547" y="1756611"/>
                <a:chExt cx="2237873" cy="2237873"/>
              </a:xfrm>
            </p:grpSpPr>
            <p:sp>
              <p:nvSpPr>
                <p:cNvPr id="62" name="Freeform 61"/>
                <p:cNvSpPr/>
                <p:nvPr/>
              </p:nvSpPr>
              <p:spPr bwMode="auto">
                <a:xfrm>
                  <a:off x="1082842" y="1756611"/>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3" name="Freeform 62"/>
                <p:cNvSpPr/>
                <p:nvPr/>
              </p:nvSpPr>
              <p:spPr bwMode="auto">
                <a:xfrm rot="5043431">
                  <a:off x="1199147" y="1639076"/>
                  <a:ext cx="1780674" cy="2237873"/>
                </a:xfrm>
                <a:custGeom>
                  <a:avLst/>
                  <a:gdLst>
                    <a:gd name="connsiteX0" fmla="*/ 0 w 1780674"/>
                    <a:gd name="connsiteY0" fmla="*/ 0 h 2237873"/>
                    <a:gd name="connsiteX1" fmla="*/ 1058779 w 1780674"/>
                    <a:gd name="connsiteY1" fmla="*/ 385010 h 2237873"/>
                    <a:gd name="connsiteX2" fmla="*/ 1082842 w 1780674"/>
                    <a:gd name="connsiteY2" fmla="*/ 1515978 h 2237873"/>
                    <a:gd name="connsiteX3" fmla="*/ 1780674 w 1780674"/>
                    <a:gd name="connsiteY3" fmla="*/ 2237873 h 2237873"/>
                    <a:gd name="connsiteX4" fmla="*/ 1780674 w 1780674"/>
                    <a:gd name="connsiteY4" fmla="*/ 2237873 h 2237873"/>
                    <a:gd name="connsiteX5" fmla="*/ 1780674 w 1780674"/>
                    <a:gd name="connsiteY5" fmla="*/ 2237873 h 2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74" h="2237873">
                      <a:moveTo>
                        <a:pt x="0" y="0"/>
                      </a:moveTo>
                      <a:cubicBezTo>
                        <a:pt x="439152" y="66173"/>
                        <a:pt x="878305" y="132347"/>
                        <a:pt x="1058779" y="385010"/>
                      </a:cubicBezTo>
                      <a:cubicBezTo>
                        <a:pt x="1239253" y="637673"/>
                        <a:pt x="962526" y="1207168"/>
                        <a:pt x="1082842" y="1515978"/>
                      </a:cubicBezTo>
                      <a:cubicBezTo>
                        <a:pt x="1203158" y="1824788"/>
                        <a:pt x="1780674" y="2237873"/>
                        <a:pt x="1780674" y="2237873"/>
                      </a:cubicBezTo>
                      <a:lnTo>
                        <a:pt x="1780674" y="2237873"/>
                      </a:lnTo>
                      <a:lnTo>
                        <a:pt x="1780674" y="2237873"/>
                      </a:lnTo>
                    </a:path>
                  </a:pathLst>
                </a:cu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61" name="TextBox 60"/>
              <p:cNvSpPr txBox="1"/>
              <p:nvPr/>
            </p:nvSpPr>
            <p:spPr>
              <a:xfrm>
                <a:off x="323916" y="14979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sp>
          <p:nvSpPr>
            <p:cNvPr id="64" name="TextBox 63"/>
            <p:cNvSpPr txBox="1"/>
            <p:nvPr/>
          </p:nvSpPr>
          <p:spPr>
            <a:xfrm>
              <a:off x="6927190" y="2958584"/>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5" name="TextBox 64"/>
            <p:cNvSpPr txBox="1"/>
            <p:nvPr/>
          </p:nvSpPr>
          <p:spPr>
            <a:xfrm>
              <a:off x="8135545" y="3050368"/>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sp>
          <p:nvSpPr>
            <p:cNvPr id="66" name="TextBox 65"/>
            <p:cNvSpPr txBox="1"/>
            <p:nvPr/>
          </p:nvSpPr>
          <p:spPr>
            <a:xfrm>
              <a:off x="8177552" y="1708850"/>
              <a:ext cx="703655" cy="369332"/>
            </a:xfrm>
            <a:prstGeom prst="rect">
              <a:avLst/>
            </a:prstGeom>
            <a:noFill/>
          </p:spPr>
          <p:txBody>
            <a:bodyPr wrap="square" rtlCol="0">
              <a:spAutoFit/>
            </a:bodyPr>
            <a:lstStyle/>
            <a:p>
              <a:r>
                <a:rPr lang="en-US" dirty="0" smtClean="0"/>
                <a:t>NH</a:t>
              </a:r>
              <a:r>
                <a:rPr lang="en-US" baseline="-25000" dirty="0" smtClean="0"/>
                <a:t>2</a:t>
              </a:r>
              <a:endParaRPr lang="en-US" dirty="0"/>
            </a:p>
          </p:txBody>
        </p:sp>
      </p:grpSp>
      <p:sp>
        <p:nvSpPr>
          <p:cNvPr id="67" name="Plus 66"/>
          <p:cNvSpPr/>
          <p:nvPr/>
        </p:nvSpPr>
        <p:spPr bwMode="auto">
          <a:xfrm>
            <a:off x="3028950" y="1862225"/>
            <a:ext cx="685800" cy="609600"/>
          </a:xfrm>
          <a:prstGeom prst="mathPlus">
            <a:avLst/>
          </a:prstGeom>
          <a:solidFill>
            <a:schemeClr val="bg2"/>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18" name="Group 17"/>
          <p:cNvGrpSpPr/>
          <p:nvPr/>
        </p:nvGrpSpPr>
        <p:grpSpPr>
          <a:xfrm>
            <a:off x="2611541" y="4203098"/>
            <a:ext cx="4280236" cy="2045302"/>
            <a:chOff x="4458695" y="2132151"/>
            <a:chExt cx="4280236" cy="2045302"/>
          </a:xfrm>
        </p:grpSpPr>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887" t="55047" r="22229" b="9165"/>
            <a:stretch/>
          </p:blipFill>
          <p:spPr bwMode="auto">
            <a:xfrm>
              <a:off x="4458695" y="2132151"/>
              <a:ext cx="4280236" cy="204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6736747" y="2705100"/>
              <a:ext cx="791513" cy="353079"/>
            </a:xfrm>
            <a:prstGeom prst="rect">
              <a:avLst/>
            </a:prstGeom>
            <a:noFill/>
            <a:ln w="19050" cap="flat" cmpd="sng" algn="ctr">
              <a:solidFill>
                <a:schemeClr val="accent5">
                  <a:lumMod val="75000"/>
                </a:scheme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8" name="Rectangle 67"/>
            <p:cNvSpPr/>
            <p:nvPr/>
          </p:nvSpPr>
          <p:spPr bwMode="auto">
            <a:xfrm>
              <a:off x="4856407" y="2438400"/>
              <a:ext cx="706193" cy="520395"/>
            </a:xfrm>
            <a:prstGeom prst="rect">
              <a:avLst/>
            </a:prstGeom>
            <a:noFill/>
            <a:ln w="19050" cap="flat" cmpd="sng" algn="ctr">
              <a:solidFill>
                <a:srgbClr val="FD2823"/>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9" name="Rectangle 68"/>
            <p:cNvSpPr/>
            <p:nvPr/>
          </p:nvSpPr>
          <p:spPr bwMode="auto">
            <a:xfrm>
              <a:off x="4503311" y="3561577"/>
              <a:ext cx="525890" cy="581187"/>
            </a:xfrm>
            <a:prstGeom prst="rect">
              <a:avLst/>
            </a:prstGeom>
            <a:noFill/>
            <a:ln w="19050" cap="flat" cmpd="sng" algn="ctr">
              <a:solidFill>
                <a:srgbClr val="00B0F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7171" name="Picture 3" descr="C:\Documents and Settings\David computer\My Documents\My Pictures\Iph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4495800" cy="3305224"/>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bwMode="auto">
          <a:xfrm>
            <a:off x="3048000" y="2548126"/>
            <a:ext cx="314479" cy="520395"/>
          </a:xfrm>
          <a:prstGeom prst="rect">
            <a:avLst/>
          </a:prstGeom>
          <a:noFill/>
          <a:ln w="19050" cap="flat" cmpd="sng" algn="ctr">
            <a:solidFill>
              <a:srgbClr val="FD2823"/>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2" name="Rectangle 71"/>
          <p:cNvSpPr/>
          <p:nvPr/>
        </p:nvSpPr>
        <p:spPr bwMode="auto">
          <a:xfrm>
            <a:off x="2514600" y="1606347"/>
            <a:ext cx="457201" cy="1424954"/>
          </a:xfrm>
          <a:prstGeom prst="rect">
            <a:avLst/>
          </a:prstGeom>
          <a:noFill/>
          <a:ln w="19050" cap="flat" cmpd="sng" algn="ctr">
            <a:solidFill>
              <a:schemeClr val="accent5">
                <a:lumMod val="90000"/>
              </a:scheme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3" name="Rectangle 72"/>
          <p:cNvSpPr/>
          <p:nvPr/>
        </p:nvSpPr>
        <p:spPr bwMode="auto">
          <a:xfrm>
            <a:off x="1161577" y="2520991"/>
            <a:ext cx="304800" cy="581187"/>
          </a:xfrm>
          <a:prstGeom prst="rect">
            <a:avLst/>
          </a:prstGeom>
          <a:noFill/>
          <a:ln w="19050" cap="flat" cmpd="sng" algn="ctr">
            <a:solidFill>
              <a:srgbClr val="00B0F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TextBox 18"/>
          <p:cNvSpPr txBox="1"/>
          <p:nvPr/>
        </p:nvSpPr>
        <p:spPr>
          <a:xfrm>
            <a:off x="2895600" y="1682546"/>
            <a:ext cx="685800" cy="369332"/>
          </a:xfrm>
          <a:prstGeom prst="rect">
            <a:avLst/>
          </a:prstGeom>
          <a:noFill/>
        </p:spPr>
        <p:txBody>
          <a:bodyPr wrap="square" rtlCol="0">
            <a:spAutoFit/>
          </a:bodyPr>
          <a:lstStyle/>
          <a:p>
            <a:r>
              <a:rPr lang="en-US" dirty="0" smtClean="0">
                <a:solidFill>
                  <a:schemeClr val="accent5">
                    <a:lumMod val="90000"/>
                  </a:schemeClr>
                </a:solidFill>
              </a:rPr>
              <a:t>PEG</a:t>
            </a:r>
            <a:endParaRPr lang="en-US" dirty="0">
              <a:solidFill>
                <a:schemeClr val="accent5">
                  <a:lumMod val="90000"/>
                </a:schemeClr>
              </a:solidFill>
            </a:endParaRPr>
          </a:p>
        </p:txBody>
      </p:sp>
      <p:sp>
        <p:nvSpPr>
          <p:cNvPr id="75" name="TextBox 74"/>
          <p:cNvSpPr txBox="1"/>
          <p:nvPr/>
        </p:nvSpPr>
        <p:spPr>
          <a:xfrm>
            <a:off x="971077" y="2178794"/>
            <a:ext cx="685800" cy="369332"/>
          </a:xfrm>
          <a:prstGeom prst="rect">
            <a:avLst/>
          </a:prstGeom>
          <a:noFill/>
        </p:spPr>
        <p:txBody>
          <a:bodyPr wrap="square" rtlCol="0">
            <a:spAutoFit/>
          </a:bodyPr>
          <a:lstStyle/>
          <a:p>
            <a:r>
              <a:rPr lang="en-US" dirty="0" smtClean="0">
                <a:solidFill>
                  <a:srgbClr val="00B0F0"/>
                </a:solidFill>
              </a:rPr>
              <a:t>MAL</a:t>
            </a:r>
            <a:endParaRPr lang="en-US" dirty="0">
              <a:solidFill>
                <a:srgbClr val="00B0F0"/>
              </a:solidFill>
            </a:endParaRPr>
          </a:p>
        </p:txBody>
      </p:sp>
      <p:sp>
        <p:nvSpPr>
          <p:cNvPr id="76" name="TextBox 75"/>
          <p:cNvSpPr txBox="1"/>
          <p:nvPr/>
        </p:nvSpPr>
        <p:spPr>
          <a:xfrm>
            <a:off x="2959578" y="2289169"/>
            <a:ext cx="850422" cy="307777"/>
          </a:xfrm>
          <a:prstGeom prst="rect">
            <a:avLst/>
          </a:prstGeom>
          <a:noFill/>
        </p:spPr>
        <p:txBody>
          <a:bodyPr wrap="square" rtlCol="0">
            <a:spAutoFit/>
          </a:bodyPr>
          <a:lstStyle/>
          <a:p>
            <a:r>
              <a:rPr lang="en-US" sz="1400" dirty="0">
                <a:solidFill>
                  <a:srgbClr val="FD2823"/>
                </a:solidFill>
              </a:rPr>
              <a:t>S</a:t>
            </a:r>
            <a:r>
              <a:rPr lang="en-US" sz="1400" dirty="0" smtClean="0">
                <a:solidFill>
                  <a:srgbClr val="FD2823"/>
                </a:solidFill>
              </a:rPr>
              <a:t>pacer</a:t>
            </a:r>
            <a:endParaRPr lang="en-US" sz="1400" dirty="0">
              <a:solidFill>
                <a:srgbClr val="FD2823"/>
              </a:solidFill>
            </a:endParaRPr>
          </a:p>
        </p:txBody>
      </p:sp>
      <p:sp>
        <p:nvSpPr>
          <p:cNvPr id="21" name="TextBox 20"/>
          <p:cNvSpPr txBox="1"/>
          <p:nvPr/>
        </p:nvSpPr>
        <p:spPr>
          <a:xfrm>
            <a:off x="1604394" y="1905000"/>
            <a:ext cx="757806" cy="276999"/>
          </a:xfrm>
          <a:prstGeom prst="rect">
            <a:avLst/>
          </a:prstGeom>
          <a:noFill/>
        </p:spPr>
        <p:txBody>
          <a:bodyPr wrap="square" rtlCol="0">
            <a:spAutoFit/>
          </a:bodyPr>
          <a:lstStyle/>
          <a:p>
            <a:r>
              <a:rPr lang="en-US" sz="1200" b="0" dirty="0" smtClean="0"/>
              <a:t>Solvent</a:t>
            </a:r>
            <a:endParaRPr lang="en-US" sz="1200" b="0" dirty="0"/>
          </a:p>
        </p:txBody>
      </p:sp>
      <p:sp>
        <p:nvSpPr>
          <p:cNvPr id="79" name="TextBox 78"/>
          <p:cNvSpPr txBox="1"/>
          <p:nvPr/>
        </p:nvSpPr>
        <p:spPr>
          <a:xfrm>
            <a:off x="396766" y="2655942"/>
            <a:ext cx="757806" cy="276999"/>
          </a:xfrm>
          <a:prstGeom prst="rect">
            <a:avLst/>
          </a:prstGeom>
          <a:noFill/>
        </p:spPr>
        <p:txBody>
          <a:bodyPr wrap="square" rtlCol="0">
            <a:spAutoFit/>
          </a:bodyPr>
          <a:lstStyle/>
          <a:p>
            <a:r>
              <a:rPr lang="en-US" sz="1200" b="0" dirty="0" smtClean="0"/>
              <a:t>Amide</a:t>
            </a:r>
            <a:endParaRPr lang="en-US" sz="1200" b="0" dirty="0"/>
          </a:p>
        </p:txBody>
      </p:sp>
      <p:grpSp>
        <p:nvGrpSpPr>
          <p:cNvPr id="5" name="Group 4"/>
          <p:cNvGrpSpPr/>
          <p:nvPr/>
        </p:nvGrpSpPr>
        <p:grpSpPr>
          <a:xfrm>
            <a:off x="3962400" y="969678"/>
            <a:ext cx="4876800" cy="3249946"/>
            <a:chOff x="299788" y="3834034"/>
            <a:chExt cx="4072378" cy="2638980"/>
          </a:xfrm>
        </p:grpSpPr>
        <p:pic>
          <p:nvPicPr>
            <p:cNvPr id="1026" name="Picture 2" descr="C:\Documents and Settings\David computer\My Documents\Downloads\Untitled-3-p1.jpg"/>
            <p:cNvPicPr>
              <a:picLocks noChangeAspect="1" noChangeArrowheads="1"/>
            </p:cNvPicPr>
            <p:nvPr/>
          </p:nvPicPr>
          <p:blipFill rotWithShape="1">
            <a:blip r:embed="rId5">
              <a:extLst>
                <a:ext uri="{28A0092B-C50C-407E-A947-70E740481C1C}">
                  <a14:useLocalDpi xmlns:a14="http://schemas.microsoft.com/office/drawing/2010/main" val="0"/>
                </a:ext>
              </a:extLst>
            </a:blip>
            <a:srcRect l="3998" b="6979"/>
            <a:stretch/>
          </p:blipFill>
          <p:spPr bwMode="auto">
            <a:xfrm>
              <a:off x="299788" y="3834034"/>
              <a:ext cx="4072378" cy="2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75669" y="4328259"/>
              <a:ext cx="2958131" cy="1341191"/>
              <a:chOff x="775669" y="4328259"/>
              <a:chExt cx="2958131" cy="1341191"/>
            </a:xfrm>
          </p:grpSpPr>
          <p:sp>
            <p:nvSpPr>
              <p:cNvPr id="44" name="Rectangle 43"/>
              <p:cNvSpPr/>
              <p:nvPr/>
            </p:nvSpPr>
            <p:spPr bwMode="auto">
              <a:xfrm>
                <a:off x="3114522" y="5170762"/>
                <a:ext cx="194068" cy="455033"/>
              </a:xfrm>
              <a:prstGeom prst="rect">
                <a:avLst/>
              </a:prstGeom>
              <a:noFill/>
              <a:ln w="19050" cap="flat" cmpd="sng" algn="ctr">
                <a:solidFill>
                  <a:srgbClr val="FD2823"/>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5" name="Rectangle 44"/>
              <p:cNvSpPr/>
              <p:nvPr/>
            </p:nvSpPr>
            <p:spPr bwMode="auto">
              <a:xfrm>
                <a:off x="2590799" y="4419600"/>
                <a:ext cx="457201" cy="1196354"/>
              </a:xfrm>
              <a:prstGeom prst="rect">
                <a:avLst/>
              </a:prstGeom>
              <a:noFill/>
              <a:ln w="19050" cap="flat" cmpd="sng" algn="ctr">
                <a:solidFill>
                  <a:schemeClr val="accent5">
                    <a:lumMod val="90000"/>
                  </a:scheme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6" name="Rectangle 45"/>
              <p:cNvSpPr/>
              <p:nvPr/>
            </p:nvSpPr>
            <p:spPr bwMode="auto">
              <a:xfrm>
                <a:off x="1482075" y="5088263"/>
                <a:ext cx="304800" cy="581187"/>
              </a:xfrm>
              <a:prstGeom prst="rect">
                <a:avLst/>
              </a:prstGeom>
              <a:noFill/>
              <a:ln w="19050" cap="flat" cmpd="sng" algn="ctr">
                <a:solidFill>
                  <a:srgbClr val="00B0F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7" name="TextBox 46"/>
              <p:cNvSpPr txBox="1"/>
              <p:nvPr/>
            </p:nvSpPr>
            <p:spPr>
              <a:xfrm>
                <a:off x="2965689" y="4328259"/>
                <a:ext cx="685800" cy="369332"/>
              </a:xfrm>
              <a:prstGeom prst="rect">
                <a:avLst/>
              </a:prstGeom>
              <a:noFill/>
            </p:spPr>
            <p:txBody>
              <a:bodyPr wrap="square" rtlCol="0">
                <a:spAutoFit/>
              </a:bodyPr>
              <a:lstStyle/>
              <a:p>
                <a:r>
                  <a:rPr lang="en-US" dirty="0" smtClean="0">
                    <a:solidFill>
                      <a:schemeClr val="accent5">
                        <a:lumMod val="90000"/>
                      </a:schemeClr>
                    </a:solidFill>
                  </a:rPr>
                  <a:t>PEG</a:t>
                </a:r>
                <a:endParaRPr lang="en-US" dirty="0">
                  <a:solidFill>
                    <a:schemeClr val="accent5">
                      <a:lumMod val="90000"/>
                    </a:schemeClr>
                  </a:solidFill>
                </a:endParaRPr>
              </a:p>
            </p:txBody>
          </p:sp>
          <p:sp>
            <p:nvSpPr>
              <p:cNvPr id="48" name="TextBox 47"/>
              <p:cNvSpPr txBox="1"/>
              <p:nvPr/>
            </p:nvSpPr>
            <p:spPr>
              <a:xfrm>
                <a:off x="1322871" y="4736068"/>
                <a:ext cx="685800" cy="369332"/>
              </a:xfrm>
              <a:prstGeom prst="rect">
                <a:avLst/>
              </a:prstGeom>
              <a:noFill/>
            </p:spPr>
            <p:txBody>
              <a:bodyPr wrap="square" rtlCol="0">
                <a:spAutoFit/>
              </a:bodyPr>
              <a:lstStyle/>
              <a:p>
                <a:r>
                  <a:rPr lang="en-US" dirty="0" smtClean="0">
                    <a:solidFill>
                      <a:srgbClr val="00B0F0"/>
                    </a:solidFill>
                  </a:rPr>
                  <a:t>MAL</a:t>
                </a:r>
                <a:endParaRPr lang="en-US" dirty="0">
                  <a:solidFill>
                    <a:srgbClr val="00B0F0"/>
                  </a:solidFill>
                </a:endParaRPr>
              </a:p>
            </p:txBody>
          </p:sp>
          <p:sp>
            <p:nvSpPr>
              <p:cNvPr id="49" name="TextBox 48"/>
              <p:cNvSpPr txBox="1"/>
              <p:nvPr/>
            </p:nvSpPr>
            <p:spPr>
              <a:xfrm>
                <a:off x="2883378" y="4800600"/>
                <a:ext cx="850422" cy="307777"/>
              </a:xfrm>
              <a:prstGeom prst="rect">
                <a:avLst/>
              </a:prstGeom>
              <a:noFill/>
            </p:spPr>
            <p:txBody>
              <a:bodyPr wrap="square" rtlCol="0">
                <a:spAutoFit/>
              </a:bodyPr>
              <a:lstStyle/>
              <a:p>
                <a:r>
                  <a:rPr lang="en-US" sz="1400" dirty="0">
                    <a:solidFill>
                      <a:srgbClr val="FD2823"/>
                    </a:solidFill>
                  </a:rPr>
                  <a:t>S</a:t>
                </a:r>
                <a:r>
                  <a:rPr lang="en-US" sz="1400" dirty="0" smtClean="0">
                    <a:solidFill>
                      <a:srgbClr val="FD2823"/>
                    </a:solidFill>
                  </a:rPr>
                  <a:t>pacer</a:t>
                </a:r>
                <a:endParaRPr lang="en-US" sz="1400" dirty="0">
                  <a:solidFill>
                    <a:srgbClr val="FD2823"/>
                  </a:solidFill>
                </a:endParaRPr>
              </a:p>
            </p:txBody>
          </p:sp>
          <p:sp>
            <p:nvSpPr>
              <p:cNvPr id="50" name="TextBox 49"/>
              <p:cNvSpPr txBox="1"/>
              <p:nvPr/>
            </p:nvSpPr>
            <p:spPr>
              <a:xfrm>
                <a:off x="1826930" y="4419600"/>
                <a:ext cx="757806" cy="276999"/>
              </a:xfrm>
              <a:prstGeom prst="rect">
                <a:avLst/>
              </a:prstGeom>
              <a:noFill/>
            </p:spPr>
            <p:txBody>
              <a:bodyPr wrap="square" rtlCol="0">
                <a:spAutoFit/>
              </a:bodyPr>
              <a:lstStyle/>
              <a:p>
                <a:r>
                  <a:rPr lang="en-US" sz="1200" b="0" dirty="0" smtClean="0"/>
                  <a:t>Solvent</a:t>
                </a:r>
                <a:endParaRPr lang="en-US" sz="1200" b="0" dirty="0"/>
              </a:p>
            </p:txBody>
          </p:sp>
          <p:sp>
            <p:nvSpPr>
              <p:cNvPr id="51" name="TextBox 50"/>
              <p:cNvSpPr txBox="1"/>
              <p:nvPr/>
            </p:nvSpPr>
            <p:spPr>
              <a:xfrm>
                <a:off x="775669" y="4872335"/>
                <a:ext cx="692181" cy="523220"/>
              </a:xfrm>
              <a:prstGeom prst="rect">
                <a:avLst/>
              </a:prstGeom>
              <a:noFill/>
            </p:spPr>
            <p:txBody>
              <a:bodyPr wrap="square" rtlCol="0">
                <a:spAutoFit/>
              </a:bodyPr>
              <a:lstStyle/>
              <a:p>
                <a:r>
                  <a:rPr lang="en-US" sz="1400" dirty="0" smtClean="0">
                    <a:solidFill>
                      <a:srgbClr val="FF66FF"/>
                    </a:solidFill>
                  </a:rPr>
                  <a:t>PPH</a:t>
                </a:r>
                <a:r>
                  <a:rPr lang="en-US" sz="1400" baseline="-25000" dirty="0" smtClean="0">
                    <a:solidFill>
                      <a:srgbClr val="FF66FF"/>
                    </a:solidFill>
                  </a:rPr>
                  <a:t>3</a:t>
                </a:r>
                <a:endParaRPr lang="en-US" sz="1400" dirty="0">
                  <a:solidFill>
                    <a:srgbClr val="FF66FF"/>
                  </a:solidFill>
                </a:endParaRPr>
              </a:p>
              <a:p>
                <a:endParaRPr lang="en-US" sz="1400" dirty="0">
                  <a:solidFill>
                    <a:srgbClr val="FF66FF"/>
                  </a:solidFill>
                </a:endParaRPr>
              </a:p>
            </p:txBody>
          </p:sp>
        </p:grpSp>
        <p:sp>
          <p:nvSpPr>
            <p:cNvPr id="4" name="Rectangle 3"/>
            <p:cNvSpPr/>
            <p:nvPr/>
          </p:nvSpPr>
          <p:spPr bwMode="auto">
            <a:xfrm>
              <a:off x="1087768" y="5153524"/>
              <a:ext cx="360032" cy="488426"/>
            </a:xfrm>
            <a:prstGeom prst="rect">
              <a:avLst/>
            </a:prstGeom>
            <a:noFill/>
            <a:ln w="22225" cap="flat" cmpd="sng" algn="ctr">
              <a:solidFill>
                <a:srgbClr val="FF66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4335005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76200"/>
            <a:ext cx="8720138" cy="1143000"/>
          </a:xfrm>
        </p:spPr>
        <p:txBody>
          <a:bodyPr>
            <a:normAutofit fontScale="90000"/>
          </a:bodyPr>
          <a:lstStyle/>
          <a:p>
            <a:r>
              <a:rPr lang="en-US" u="sng" dirty="0"/>
              <a:t>For Tissue </a:t>
            </a:r>
            <a:r>
              <a:rPr lang="en-US" u="sng" dirty="0" smtClean="0"/>
              <a:t>Engineering:</a:t>
            </a:r>
            <a:r>
              <a:rPr lang="en-US" dirty="0" smtClean="0"/>
              <a:t> Important Biophysical and Biochemical Properties</a:t>
            </a:r>
            <a:endParaRPr lang="en-US" dirty="0"/>
          </a:p>
        </p:txBody>
      </p:sp>
      <p:sp>
        <p:nvSpPr>
          <p:cNvPr id="3" name="Content Placeholder 2"/>
          <p:cNvSpPr>
            <a:spLocks noGrp="1"/>
          </p:cNvSpPr>
          <p:nvPr>
            <p:ph idx="1"/>
          </p:nvPr>
        </p:nvSpPr>
        <p:spPr>
          <a:xfrm>
            <a:off x="254000" y="1371600"/>
            <a:ext cx="8702675" cy="5029200"/>
          </a:xfrm>
        </p:spPr>
        <p:txBody>
          <a:bodyPr>
            <a:normAutofit/>
          </a:bodyPr>
          <a:lstStyle/>
          <a:p>
            <a:pPr marL="514350" indent="-514350">
              <a:buFont typeface="+mj-lt"/>
              <a:buAutoNum type="arabicPeriod"/>
            </a:pPr>
            <a:r>
              <a:rPr lang="en-US" sz="2400" dirty="0" smtClean="0"/>
              <a:t>Physiological water content for cell transport and survival</a:t>
            </a:r>
          </a:p>
          <a:p>
            <a:pPr marL="514350" indent="-514350">
              <a:buFont typeface="+mj-lt"/>
              <a:buAutoNum type="arabicPeriod"/>
            </a:pPr>
            <a:r>
              <a:rPr lang="en-US" sz="2400" dirty="0" smtClean="0"/>
              <a:t>Tissue-like elasticity for </a:t>
            </a:r>
            <a:r>
              <a:rPr lang="en-US" sz="2400" dirty="0" err="1" smtClean="0"/>
              <a:t>mechanotransduction</a:t>
            </a:r>
            <a:endParaRPr lang="en-US" sz="2400" dirty="0" smtClean="0"/>
          </a:p>
          <a:p>
            <a:pPr marL="514350" indent="-514350">
              <a:buFont typeface="+mj-lt"/>
              <a:buAutoNum type="arabicPeriod"/>
            </a:pPr>
            <a:r>
              <a:rPr lang="en-US" sz="2400" dirty="0" smtClean="0"/>
              <a:t>Diffusivity of important cell-secreted molecules</a:t>
            </a:r>
          </a:p>
          <a:p>
            <a:pPr marL="514350" indent="-514350">
              <a:buFont typeface="+mj-lt"/>
              <a:buAutoNum type="arabicPeriod"/>
            </a:pPr>
            <a:r>
              <a:rPr lang="en-US" sz="2400" b="1" dirty="0" smtClean="0"/>
              <a:t>Incorporation of ligands for cell adhesion and function</a:t>
            </a:r>
          </a:p>
          <a:p>
            <a:pPr marL="514350" indent="-514350">
              <a:buFont typeface="+mj-lt"/>
              <a:buAutoNum type="arabicPeriod"/>
            </a:pPr>
            <a:r>
              <a:rPr lang="en-US" sz="2400" b="1" dirty="0" smtClean="0"/>
              <a:t>Matrix degradability for cell remodeling</a:t>
            </a:r>
            <a:endParaRPr lang="en-US" sz="2400" b="1" dirty="0"/>
          </a:p>
        </p:txBody>
      </p:sp>
      <p:sp>
        <p:nvSpPr>
          <p:cNvPr id="4" name="Rectangle 3"/>
          <p:cNvSpPr/>
          <p:nvPr/>
        </p:nvSpPr>
        <p:spPr bwMode="auto">
          <a:xfrm>
            <a:off x="228600" y="3048000"/>
            <a:ext cx="8610600" cy="1371600"/>
          </a:xfrm>
          <a:prstGeom prst="rect">
            <a:avLst/>
          </a:prstGeom>
          <a:noFill/>
          <a:ln w="38100" cap="flat" cmpd="sng" algn="ctr">
            <a:solidFill>
              <a:schemeClr val="tx1"/>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23648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76200"/>
            <a:ext cx="8720138" cy="739775"/>
          </a:xfrm>
        </p:spPr>
        <p:txBody>
          <a:bodyPr/>
          <a:lstStyle/>
          <a:p>
            <a:r>
              <a:rPr lang="en-US" dirty="0" smtClean="0">
                <a:solidFill>
                  <a:schemeClr val="bg1">
                    <a:lumMod val="50000"/>
                  </a:schemeClr>
                </a:solidFill>
              </a:rPr>
              <a:t>Proposed PEG Network</a:t>
            </a:r>
            <a:endParaRPr lang="en-US" dirty="0">
              <a:solidFill>
                <a:schemeClr val="bg1">
                  <a:lumMod val="50000"/>
                </a:schemeClr>
              </a:solidFill>
            </a:endParaRPr>
          </a:p>
        </p:txBody>
      </p:sp>
      <p:sp>
        <p:nvSpPr>
          <p:cNvPr id="3" name="Content Placeholder 2"/>
          <p:cNvSpPr>
            <a:spLocks noGrp="1"/>
          </p:cNvSpPr>
          <p:nvPr>
            <p:ph idx="1"/>
          </p:nvPr>
        </p:nvSpPr>
        <p:spPr>
          <a:xfrm>
            <a:off x="254000" y="762000"/>
            <a:ext cx="8702675" cy="5638800"/>
          </a:xfrm>
        </p:spPr>
        <p:txBody>
          <a:bodyPr/>
          <a:lstStyle/>
          <a:p>
            <a:r>
              <a:rPr lang="en-US" sz="2000" dirty="0" smtClean="0"/>
              <a:t>4 arm PEG-</a:t>
            </a:r>
            <a:r>
              <a:rPr lang="en-US" sz="2000" dirty="0" err="1" smtClean="0"/>
              <a:t>Maleimide</a:t>
            </a:r>
            <a:r>
              <a:rPr lang="en-US" sz="2000" dirty="0" smtClean="0"/>
              <a:t> </a:t>
            </a:r>
          </a:p>
          <a:p>
            <a:r>
              <a:rPr lang="en-US" sz="2000" dirty="0"/>
              <a:t>Non-degradable </a:t>
            </a:r>
            <a:r>
              <a:rPr lang="en-US" sz="2000" dirty="0" err="1" smtClean="0"/>
              <a:t>crosslinker</a:t>
            </a:r>
            <a:endParaRPr lang="en-US" sz="2000" dirty="0" smtClean="0"/>
          </a:p>
          <a:p>
            <a:r>
              <a:rPr lang="en-US" sz="2000" dirty="0" smtClean="0"/>
              <a:t>Degradable group: allows for forward movement</a:t>
            </a:r>
          </a:p>
          <a:p>
            <a:r>
              <a:rPr lang="en-US" sz="2000" dirty="0" smtClean="0"/>
              <a:t>Peptide Sequence: Induces cellular traction</a:t>
            </a:r>
          </a:p>
          <a:p>
            <a:r>
              <a:rPr lang="en-US" sz="2000" dirty="0" smtClean="0"/>
              <a:t>Zwitterion: increase </a:t>
            </a:r>
            <a:r>
              <a:rPr lang="en-US" sz="2000" dirty="0" err="1" smtClean="0"/>
              <a:t>hydrophilicity</a:t>
            </a:r>
            <a:r>
              <a:rPr lang="en-US" sz="2000" dirty="0" smtClean="0"/>
              <a:t> and protein adsorption</a:t>
            </a:r>
          </a:p>
          <a:p>
            <a:pPr marL="457200" lvl="1" indent="0">
              <a:buNone/>
            </a:pPr>
            <a:endParaRPr lang="en-US"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432" y="2514600"/>
            <a:ext cx="6303810" cy="39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2202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76200"/>
            <a:ext cx="8720138" cy="685800"/>
          </a:xfrm>
        </p:spPr>
        <p:txBody>
          <a:bodyPr/>
          <a:lstStyle/>
          <a:p>
            <a:r>
              <a:rPr lang="en-US" dirty="0" smtClean="0"/>
              <a:t>Difficulties with 3D networks</a:t>
            </a:r>
            <a:endParaRPr lang="en-US" dirty="0"/>
          </a:p>
        </p:txBody>
      </p:sp>
      <p:sp>
        <p:nvSpPr>
          <p:cNvPr id="3" name="Content Placeholder 2"/>
          <p:cNvSpPr>
            <a:spLocks noGrp="1"/>
          </p:cNvSpPr>
          <p:nvPr>
            <p:ph idx="1"/>
          </p:nvPr>
        </p:nvSpPr>
        <p:spPr>
          <a:xfrm>
            <a:off x="254000" y="762000"/>
            <a:ext cx="8702675" cy="5638800"/>
          </a:xfrm>
        </p:spPr>
        <p:txBody>
          <a:bodyPr/>
          <a:lstStyle/>
          <a:p>
            <a:pPr>
              <a:buFont typeface="Arial" pitchFamily="34" charset="0"/>
              <a:buChar char="•"/>
            </a:pPr>
            <a:r>
              <a:rPr lang="en-US" sz="2600" dirty="0" smtClean="0"/>
              <a:t>Oxygen Diffusion</a:t>
            </a:r>
          </a:p>
          <a:p>
            <a:pPr>
              <a:buFont typeface="Arial" pitchFamily="34" charset="0"/>
              <a:buChar char="•"/>
            </a:pPr>
            <a:r>
              <a:rPr lang="en-US" sz="2600" dirty="0" smtClean="0"/>
              <a:t>Non-uniformity in the microenvironment</a:t>
            </a:r>
          </a:p>
          <a:p>
            <a:pPr lvl="1">
              <a:buFont typeface="Arial" pitchFamily="34" charset="0"/>
              <a:buChar char="•"/>
            </a:pPr>
            <a:r>
              <a:rPr lang="en-US" sz="2400" dirty="0"/>
              <a:t>P</a:t>
            </a:r>
            <a:r>
              <a:rPr lang="en-US" sz="2400" dirty="0" smtClean="0"/>
              <a:t>roteins can become diffusion limited or stuck </a:t>
            </a:r>
          </a:p>
          <a:p>
            <a:pPr lvl="1">
              <a:buFont typeface="Arial" pitchFamily="34" charset="0"/>
              <a:buChar char="•"/>
            </a:pPr>
            <a:r>
              <a:rPr lang="en-US" sz="2400" dirty="0"/>
              <a:t>G</a:t>
            </a:r>
            <a:r>
              <a:rPr lang="en-US" sz="2400" dirty="0" smtClean="0"/>
              <a:t>radients from medium diffusion </a:t>
            </a:r>
          </a:p>
          <a:p>
            <a:pPr lvl="1">
              <a:buFont typeface="Arial" pitchFamily="34" charset="0"/>
              <a:buChar char="•"/>
            </a:pPr>
            <a:r>
              <a:rPr lang="en-US" sz="2400" dirty="0"/>
              <a:t>D</a:t>
            </a:r>
            <a:r>
              <a:rPr lang="en-US" sz="2400" dirty="0" smtClean="0"/>
              <a:t>istribution </a:t>
            </a:r>
            <a:r>
              <a:rPr lang="en-US" sz="2400" dirty="0"/>
              <a:t>of soluble </a:t>
            </a:r>
            <a:r>
              <a:rPr lang="en-US" sz="2400" dirty="0" smtClean="0"/>
              <a:t>growth factors </a:t>
            </a:r>
          </a:p>
          <a:p>
            <a:pPr>
              <a:buFont typeface="Arial" pitchFamily="34" charset="0"/>
              <a:buChar char="•"/>
            </a:pPr>
            <a:r>
              <a:rPr lang="en-US" sz="2600" dirty="0" smtClean="0"/>
              <a:t>Standard techniques for imaging and analyzing cell function and protein distribution are more involved </a:t>
            </a:r>
          </a:p>
          <a:p>
            <a:pPr lvl="1">
              <a:buFont typeface="Arial" pitchFamily="34" charset="0"/>
              <a:buChar char="•"/>
            </a:pPr>
            <a:r>
              <a:rPr lang="en-US" sz="2400" dirty="0" smtClean="0"/>
              <a:t>Limited accessibility for </a:t>
            </a:r>
            <a:r>
              <a:rPr lang="en-US" sz="2400" dirty="0" err="1" smtClean="0"/>
              <a:t>immunostaining</a:t>
            </a:r>
            <a:r>
              <a:rPr lang="en-US" sz="2400" dirty="0" smtClean="0"/>
              <a:t> </a:t>
            </a:r>
          </a:p>
          <a:p>
            <a:pPr lvl="1">
              <a:buFont typeface="Arial" pitchFamily="34" charset="0"/>
              <a:buChar char="•"/>
            </a:pPr>
            <a:r>
              <a:rPr lang="en-US" sz="2400" dirty="0" smtClean="0"/>
              <a:t>Difficult to extract DNA/RNA and secreted proteins</a:t>
            </a:r>
          </a:p>
          <a:p>
            <a:pPr lvl="1">
              <a:buFont typeface="Arial" pitchFamily="34" charset="0"/>
              <a:buChar char="•"/>
            </a:pPr>
            <a:r>
              <a:rPr lang="en-US" sz="2400" dirty="0" smtClean="0"/>
              <a:t>Light scattering, refraction, and attenuation</a:t>
            </a:r>
            <a:endParaRPr lang="en-US" sz="2400" dirty="0"/>
          </a:p>
        </p:txBody>
      </p:sp>
    </p:spTree>
    <p:extLst>
      <p:ext uri="{BB962C8B-B14F-4D97-AF65-F5344CB8AC3E}">
        <p14:creationId xmlns:p14="http://schemas.microsoft.com/office/powerpoint/2010/main" val="17524647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1960: The </a:t>
            </a:r>
            <a:r>
              <a:rPr lang="en-US" dirty="0"/>
              <a:t>F</a:t>
            </a:r>
            <a:r>
              <a:rPr lang="en-US" dirty="0" smtClean="0"/>
              <a:t>irst Hydrogel</a:t>
            </a:r>
            <a:endParaRPr lang="en-US" dirty="0"/>
          </a:p>
        </p:txBody>
      </p:sp>
      <p:sp>
        <p:nvSpPr>
          <p:cNvPr id="3" name="Content Placeholder 2"/>
          <p:cNvSpPr>
            <a:spLocks noGrp="1"/>
          </p:cNvSpPr>
          <p:nvPr>
            <p:ph idx="1"/>
          </p:nvPr>
        </p:nvSpPr>
        <p:spPr>
          <a:xfrm>
            <a:off x="254000" y="914400"/>
            <a:ext cx="8702675" cy="5486400"/>
          </a:xfrm>
        </p:spPr>
        <p:txBody>
          <a:bodyPr/>
          <a:lstStyle/>
          <a:p>
            <a:pPr marL="0" indent="0">
              <a:buNone/>
            </a:pPr>
            <a:r>
              <a:rPr lang="en-US" sz="2400" b="1" u="sng" dirty="0" smtClean="0"/>
              <a:t>Desire: </a:t>
            </a:r>
            <a:r>
              <a:rPr lang="en-US" sz="2400" dirty="0" smtClean="0"/>
              <a:t>Polymers that can permanently contact living tissues</a:t>
            </a:r>
          </a:p>
          <a:p>
            <a:pPr marL="0" indent="0">
              <a:buNone/>
            </a:pPr>
            <a:r>
              <a:rPr lang="en-US" sz="2400" b="1" u="sng" dirty="0" smtClean="0"/>
              <a:t>Problem: </a:t>
            </a:r>
            <a:r>
              <a:rPr lang="en-US" sz="2400" dirty="0" smtClean="0"/>
              <a:t>Available materials had many fundamental problems</a:t>
            </a:r>
          </a:p>
          <a:p>
            <a:pPr lvl="1"/>
            <a:r>
              <a:rPr lang="en-US" sz="2200" dirty="0" smtClean="0"/>
              <a:t>Poor biological compatibility (toxicity)</a:t>
            </a:r>
          </a:p>
          <a:p>
            <a:pPr lvl="1"/>
            <a:r>
              <a:rPr lang="en-US" sz="2200" dirty="0" smtClean="0"/>
              <a:t>Impermeable to metabolites</a:t>
            </a:r>
          </a:p>
          <a:p>
            <a:pPr lvl="1"/>
            <a:r>
              <a:rPr lang="en-US" sz="2200" dirty="0" smtClean="0"/>
              <a:t>Mechanical irritation</a:t>
            </a:r>
          </a:p>
          <a:p>
            <a:pPr marL="0" indent="0">
              <a:buNone/>
            </a:pPr>
            <a:r>
              <a:rPr lang="en-US" sz="2400" b="1" u="sng" dirty="0" smtClean="0"/>
              <a:t>Demand for a suitable plastic:</a:t>
            </a:r>
          </a:p>
          <a:p>
            <a:pPr marL="914400" lvl="1" indent="-457200">
              <a:buAutoNum type="arabicParenBoth"/>
            </a:pPr>
            <a:r>
              <a:rPr lang="en-US" sz="2400" dirty="0"/>
              <a:t>Permitted High Water Content</a:t>
            </a:r>
          </a:p>
          <a:p>
            <a:pPr marL="914400" lvl="1" indent="-457200">
              <a:buAutoNum type="arabicParenBoth"/>
            </a:pPr>
            <a:r>
              <a:rPr lang="en-US" sz="2400" dirty="0"/>
              <a:t>Inert to normal biological </a:t>
            </a:r>
            <a:r>
              <a:rPr lang="en-US" sz="2400" dirty="0" smtClean="0"/>
              <a:t>systems</a:t>
            </a:r>
          </a:p>
          <a:p>
            <a:pPr marL="914400" lvl="1" indent="-457200">
              <a:buAutoNum type="arabicParenBoth"/>
            </a:pPr>
            <a:r>
              <a:rPr lang="en-US" sz="2400" dirty="0" smtClean="0"/>
              <a:t>Permeable to metabolites</a:t>
            </a:r>
            <a:endParaRPr lang="en-US" sz="2200" dirty="0"/>
          </a:p>
          <a:p>
            <a:pPr marL="0" indent="0">
              <a:buNone/>
            </a:pPr>
            <a:r>
              <a:rPr lang="en-US" sz="2400" b="1" u="sng" dirty="0" smtClean="0"/>
              <a:t>Solution: </a:t>
            </a:r>
            <a:r>
              <a:rPr lang="en-US" sz="2400" dirty="0" smtClean="0"/>
              <a:t>Hydrogels!</a:t>
            </a:r>
          </a:p>
          <a:p>
            <a:pPr lvl="1">
              <a:buFont typeface="Arial" pitchFamily="34" charset="0"/>
              <a:buChar char="•"/>
            </a:pPr>
            <a:r>
              <a:rPr lang="en-US" sz="2300" dirty="0" err="1" smtClean="0"/>
              <a:t>Glycolmonomethacrylates</a:t>
            </a:r>
            <a:r>
              <a:rPr lang="en-US" sz="2300" dirty="0" smtClean="0"/>
              <a:t> (Contact Lens)</a:t>
            </a:r>
            <a:endParaRPr lang="en-US" sz="23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59" t="16666" r="59570" b="26334"/>
          <a:stretch/>
        </p:blipFill>
        <p:spPr bwMode="auto">
          <a:xfrm>
            <a:off x="6705600" y="2590800"/>
            <a:ext cx="21526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7159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228600"/>
            <a:ext cx="4040188" cy="639762"/>
          </a:xfrm>
        </p:spPr>
        <p:txBody>
          <a:bodyPr/>
          <a:lstStyle/>
          <a:p>
            <a:r>
              <a:rPr lang="en-US" dirty="0" smtClean="0"/>
              <a:t>Present</a:t>
            </a:r>
            <a:endParaRPr lang="en-US" dirty="0"/>
          </a:p>
        </p:txBody>
      </p:sp>
      <p:sp>
        <p:nvSpPr>
          <p:cNvPr id="6" name="Content Placeholder 5"/>
          <p:cNvSpPr>
            <a:spLocks noGrp="1"/>
          </p:cNvSpPr>
          <p:nvPr>
            <p:ph sz="half" idx="2"/>
          </p:nvPr>
        </p:nvSpPr>
        <p:spPr>
          <a:xfrm>
            <a:off x="457200" y="914400"/>
            <a:ext cx="4040188" cy="5257800"/>
          </a:xfrm>
        </p:spPr>
        <p:txBody>
          <a:bodyPr/>
          <a:lstStyle/>
          <a:p>
            <a:r>
              <a:rPr lang="en-US" dirty="0" smtClean="0"/>
              <a:t>Encapsulated cells </a:t>
            </a:r>
          </a:p>
          <a:p>
            <a:r>
              <a:rPr lang="en-US" dirty="0" smtClean="0"/>
              <a:t>Degradable groups</a:t>
            </a:r>
          </a:p>
          <a:p>
            <a:r>
              <a:rPr lang="en-US" dirty="0" smtClean="0"/>
              <a:t>RGD adhesion site</a:t>
            </a:r>
            <a:endParaRPr lang="en-US" dirty="0"/>
          </a:p>
        </p:txBody>
      </p:sp>
      <p:sp>
        <p:nvSpPr>
          <p:cNvPr id="7" name="Text Placeholder 6"/>
          <p:cNvSpPr>
            <a:spLocks noGrp="1"/>
          </p:cNvSpPr>
          <p:nvPr>
            <p:ph type="body" sz="quarter" idx="3"/>
          </p:nvPr>
        </p:nvSpPr>
        <p:spPr>
          <a:xfrm>
            <a:off x="4645025" y="228600"/>
            <a:ext cx="4041775" cy="639762"/>
          </a:xfrm>
        </p:spPr>
        <p:txBody>
          <a:bodyPr/>
          <a:lstStyle/>
          <a:p>
            <a:r>
              <a:rPr lang="en-US" dirty="0" smtClean="0"/>
              <a:t>Future</a:t>
            </a:r>
            <a:endParaRPr lang="en-US" dirty="0"/>
          </a:p>
        </p:txBody>
      </p:sp>
      <p:sp>
        <p:nvSpPr>
          <p:cNvPr id="8" name="Content Placeholder 7"/>
          <p:cNvSpPr>
            <a:spLocks noGrp="1"/>
          </p:cNvSpPr>
          <p:nvPr>
            <p:ph sz="quarter" idx="4"/>
          </p:nvPr>
        </p:nvSpPr>
        <p:spPr>
          <a:xfrm>
            <a:off x="4645025" y="914400"/>
            <a:ext cx="4041775" cy="5181600"/>
          </a:xfrm>
        </p:spPr>
        <p:txBody>
          <a:bodyPr/>
          <a:lstStyle/>
          <a:p>
            <a:r>
              <a:rPr lang="en-US" dirty="0"/>
              <a:t>G</a:t>
            </a:r>
            <a:r>
              <a:rPr lang="en-US" dirty="0" smtClean="0"/>
              <a:t>roups that allow for matrix stiffening</a:t>
            </a:r>
          </a:p>
          <a:p>
            <a:r>
              <a:rPr lang="en-US" dirty="0" smtClean="0"/>
              <a:t>Adhesion sites specific to tissues of interest</a:t>
            </a:r>
          </a:p>
          <a:p>
            <a:r>
              <a:rPr lang="en-US" dirty="0" smtClean="0"/>
              <a:t>Addition of crosslinking PC groups</a:t>
            </a:r>
          </a:p>
          <a:p>
            <a:r>
              <a:rPr lang="en-US" dirty="0" smtClean="0"/>
              <a:t>Characterize bulk properties</a:t>
            </a:r>
          </a:p>
          <a:p>
            <a:pPr marL="0" indent="0">
              <a:buNone/>
            </a:pPr>
            <a:endParaRPr lang="en-US" dirty="0"/>
          </a:p>
        </p:txBody>
      </p:sp>
      <p:pic>
        <p:nvPicPr>
          <p:cNvPr id="9" name="LJDay4Wt-0003_Position(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258" y="3145339"/>
            <a:ext cx="4092742" cy="2833546"/>
          </a:xfrm>
          <a:prstGeom prst="rect">
            <a:avLst/>
          </a:prstGeom>
          <a:ln>
            <a:solidFill>
              <a:schemeClr val="bg1"/>
            </a:solidFill>
          </a:ln>
        </p:spPr>
      </p:pic>
    </p:spTree>
    <p:extLst>
      <p:ext uri="{BB962C8B-B14F-4D97-AF65-F5344CB8AC3E}">
        <p14:creationId xmlns:p14="http://schemas.microsoft.com/office/powerpoint/2010/main" val="16551157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Tissue Mimics</a:t>
            </a:r>
            <a:endParaRPr lang="en-US" dirty="0"/>
          </a:p>
        </p:txBody>
      </p:sp>
      <p:grpSp>
        <p:nvGrpSpPr>
          <p:cNvPr id="6" name="Group 5"/>
          <p:cNvGrpSpPr/>
          <p:nvPr/>
        </p:nvGrpSpPr>
        <p:grpSpPr>
          <a:xfrm>
            <a:off x="974367" y="1474391"/>
            <a:ext cx="7405656" cy="3919556"/>
            <a:chOff x="1686720" y="3733800"/>
            <a:chExt cx="5628480" cy="2612350"/>
          </a:xfrm>
        </p:grpSpPr>
        <p:grpSp>
          <p:nvGrpSpPr>
            <p:cNvPr id="7" name="Group 6"/>
            <p:cNvGrpSpPr/>
            <p:nvPr/>
          </p:nvGrpSpPr>
          <p:grpSpPr>
            <a:xfrm>
              <a:off x="1686720" y="3733800"/>
              <a:ext cx="5628480" cy="2612350"/>
              <a:chOff x="1686720" y="3733800"/>
              <a:chExt cx="5628480" cy="2612350"/>
            </a:xfrm>
          </p:grpSpPr>
          <p:sp>
            <p:nvSpPr>
              <p:cNvPr id="11" name="TextBox 10"/>
              <p:cNvSpPr txBox="1"/>
              <p:nvPr/>
            </p:nvSpPr>
            <p:spPr>
              <a:xfrm>
                <a:off x="1686720" y="6096000"/>
                <a:ext cx="1285080" cy="246157"/>
              </a:xfrm>
              <a:prstGeom prst="rect">
                <a:avLst/>
              </a:prstGeom>
              <a:noFill/>
            </p:spPr>
            <p:txBody>
              <a:bodyPr wrap="square" rtlCol="0">
                <a:spAutoFit/>
              </a:bodyPr>
              <a:lstStyle/>
              <a:p>
                <a:r>
                  <a:rPr lang="en-US" dirty="0" smtClean="0"/>
                  <a:t>Brain Mimic</a:t>
                </a:r>
                <a:endParaRPr lang="en-US" dirty="0"/>
              </a:p>
            </p:txBody>
          </p:sp>
          <p:sp>
            <p:nvSpPr>
              <p:cNvPr id="12" name="TextBox 11"/>
              <p:cNvSpPr txBox="1"/>
              <p:nvPr/>
            </p:nvSpPr>
            <p:spPr>
              <a:xfrm>
                <a:off x="3527518" y="6099993"/>
                <a:ext cx="1285080" cy="246157"/>
              </a:xfrm>
              <a:prstGeom prst="rect">
                <a:avLst/>
              </a:prstGeom>
              <a:noFill/>
            </p:spPr>
            <p:txBody>
              <a:bodyPr wrap="square" rtlCol="0">
                <a:spAutoFit/>
              </a:bodyPr>
              <a:lstStyle/>
              <a:p>
                <a:r>
                  <a:rPr lang="en-US" dirty="0" smtClean="0"/>
                  <a:t>Lung Mimic</a:t>
                </a:r>
                <a:endParaRPr lang="en-US" dirty="0"/>
              </a:p>
            </p:txBody>
          </p:sp>
          <p:sp>
            <p:nvSpPr>
              <p:cNvPr id="13" name="TextBox 12"/>
              <p:cNvSpPr txBox="1"/>
              <p:nvPr/>
            </p:nvSpPr>
            <p:spPr>
              <a:xfrm>
                <a:off x="5361709" y="6099993"/>
                <a:ext cx="1285080" cy="246157"/>
              </a:xfrm>
              <a:prstGeom prst="rect">
                <a:avLst/>
              </a:prstGeom>
              <a:noFill/>
            </p:spPr>
            <p:txBody>
              <a:bodyPr wrap="square" rtlCol="0">
                <a:spAutoFit/>
              </a:bodyPr>
              <a:lstStyle/>
              <a:p>
                <a:r>
                  <a:rPr lang="en-US" dirty="0" smtClean="0"/>
                  <a:t>Bone Mimic</a:t>
                </a:r>
                <a:endParaRPr lang="en-US" dirty="0"/>
              </a:p>
            </p:txBody>
          </p:sp>
          <p:grpSp>
            <p:nvGrpSpPr>
              <p:cNvPr id="14" name="Group 13"/>
              <p:cNvGrpSpPr/>
              <p:nvPr/>
            </p:nvGrpSpPr>
            <p:grpSpPr>
              <a:xfrm>
                <a:off x="1704108" y="3733800"/>
                <a:ext cx="5611092" cy="2309257"/>
                <a:chOff x="1704108" y="3962400"/>
                <a:chExt cx="5611092" cy="2309257"/>
              </a:xfrm>
            </p:grpSpPr>
            <p:grpSp>
              <p:nvGrpSpPr>
                <p:cNvPr id="15" name="Group 14"/>
                <p:cNvGrpSpPr/>
                <p:nvPr/>
              </p:nvGrpSpPr>
              <p:grpSpPr>
                <a:xfrm>
                  <a:off x="1704108" y="4357910"/>
                  <a:ext cx="5611092" cy="1913747"/>
                  <a:chOff x="1704108" y="4191000"/>
                  <a:chExt cx="5611092" cy="1913747"/>
                </a:xfrm>
              </p:grpSpPr>
              <p:grpSp>
                <p:nvGrpSpPr>
                  <p:cNvPr id="18" name="Group 17"/>
                  <p:cNvGrpSpPr/>
                  <p:nvPr/>
                </p:nvGrpSpPr>
                <p:grpSpPr>
                  <a:xfrm>
                    <a:off x="1704108" y="4191000"/>
                    <a:ext cx="5486401" cy="1905000"/>
                    <a:chOff x="1704108" y="4191000"/>
                    <a:chExt cx="5486401" cy="1905000"/>
                  </a:xfrm>
                </p:grpSpPr>
                <p:grpSp>
                  <p:nvGrpSpPr>
                    <p:cNvPr id="51" name="Group 50"/>
                    <p:cNvGrpSpPr/>
                    <p:nvPr/>
                  </p:nvGrpSpPr>
                  <p:grpSpPr>
                    <a:xfrm>
                      <a:off x="1704108" y="4450080"/>
                      <a:ext cx="5486401" cy="1645920"/>
                      <a:chOff x="1143000" y="4648200"/>
                      <a:chExt cx="5486401" cy="1828800"/>
                    </a:xfrm>
                    <a:solidFill>
                      <a:schemeClr val="bg1">
                        <a:lumMod val="85000"/>
                      </a:schemeClr>
                    </a:solidFill>
                    <a:effectLst>
                      <a:reflection endPos="0" dist="50800" dir="5400000" sy="-100000" algn="bl" rotWithShape="0"/>
                    </a:effectLst>
                    <a:scene3d>
                      <a:camera prst="perspectiveLeft" fov="1800000">
                        <a:rot lat="600000" lon="0" rev="0"/>
                      </a:camera>
                      <a:lightRig rig="threePt" dir="t"/>
                    </a:scene3d>
                  </p:grpSpPr>
                  <p:sp>
                    <p:nvSpPr>
                      <p:cNvPr id="99" name="Rectangle 98"/>
                      <p:cNvSpPr/>
                      <p:nvPr/>
                    </p:nvSpPr>
                    <p:spPr bwMode="auto">
                      <a:xfrm>
                        <a:off x="1143000" y="4648200"/>
                        <a:ext cx="1828800" cy="1828800"/>
                      </a:xfrm>
                      <a:prstGeom prst="rect">
                        <a:avLst/>
                      </a:prstGeom>
                      <a:grpFill/>
                      <a:ln w="22225" cap="flat" cmpd="sng" algn="ctr">
                        <a:solidFill>
                          <a:schemeClr val="bg1">
                            <a:lumMod val="85000"/>
                          </a:schemeClr>
                        </a:solidFill>
                        <a:prstDash val="solid"/>
                        <a:round/>
                        <a:headEnd type="none" w="med" len="med"/>
                        <a:tailEnd type="triangle" w="med" len="med"/>
                      </a:ln>
                      <a:effectLst/>
                      <a:sp3d extrusionH="2540000" contourW="12700">
                        <a:bevelB w="127000" prst="coolSlant"/>
                        <a:extrusionClr>
                          <a:schemeClr val="bg1">
                            <a:lumMod val="65000"/>
                          </a:schemeClr>
                        </a:extrusionClr>
                        <a:contourClr>
                          <a:schemeClr val="bg1">
                            <a:lumMod val="75000"/>
                          </a:schemeClr>
                        </a:contourClr>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00" name="Rectangle 99"/>
                      <p:cNvSpPr/>
                      <p:nvPr/>
                    </p:nvSpPr>
                    <p:spPr bwMode="auto">
                      <a:xfrm>
                        <a:off x="2971800" y="4648200"/>
                        <a:ext cx="1828800" cy="1828800"/>
                      </a:xfrm>
                      <a:prstGeom prst="rect">
                        <a:avLst/>
                      </a:prstGeom>
                      <a:solidFill>
                        <a:srgbClr val="FFAB85"/>
                      </a:solidFill>
                      <a:ln w="22225" cap="flat" cmpd="sng" algn="ctr">
                        <a:solidFill>
                          <a:schemeClr val="bg1">
                            <a:lumMod val="85000"/>
                          </a:schemeClr>
                        </a:solidFill>
                        <a:prstDash val="solid"/>
                        <a:round/>
                        <a:headEnd type="none" w="med" len="med"/>
                        <a:tailEnd type="triangle" w="med" len="med"/>
                      </a:ln>
                      <a:effectLst/>
                      <a:sp3d extrusionH="2540000" contourW="12700">
                        <a:bevelB w="127000" prst="coolSlant"/>
                        <a:extrusionClr>
                          <a:srgbClr val="FF6600"/>
                        </a:extrusionClr>
                        <a:contourClr>
                          <a:schemeClr val="bg1">
                            <a:lumMod val="75000"/>
                          </a:schemeClr>
                        </a:contourClr>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101" name="Rectangle 100"/>
                      <p:cNvSpPr/>
                      <p:nvPr/>
                    </p:nvSpPr>
                    <p:spPr bwMode="auto">
                      <a:xfrm>
                        <a:off x="4800601" y="4648200"/>
                        <a:ext cx="1828800" cy="1828800"/>
                      </a:xfrm>
                      <a:prstGeom prst="rect">
                        <a:avLst/>
                      </a:prstGeom>
                      <a:grpFill/>
                      <a:ln w="22225" cap="flat" cmpd="sng" algn="ctr">
                        <a:solidFill>
                          <a:schemeClr val="bg1">
                            <a:lumMod val="85000"/>
                          </a:schemeClr>
                        </a:solidFill>
                        <a:prstDash val="solid"/>
                        <a:round/>
                        <a:headEnd type="none" w="med" len="med"/>
                        <a:tailEnd type="triangle" w="med" len="med"/>
                      </a:ln>
                      <a:effectLst/>
                      <a:sp3d extrusionH="2540000" contourW="12700">
                        <a:bevelB w="127000" prst="coolSlant"/>
                        <a:extrusionClr>
                          <a:schemeClr val="bg1">
                            <a:lumMod val="65000"/>
                          </a:schemeClr>
                        </a:extrusionClr>
                        <a:contourClr>
                          <a:schemeClr val="bg1">
                            <a:lumMod val="75000"/>
                          </a:schemeClr>
                        </a:contourClr>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2" name="Group 51"/>
                    <p:cNvGrpSpPr/>
                    <p:nvPr/>
                  </p:nvGrpSpPr>
                  <p:grpSpPr>
                    <a:xfrm rot="21113690">
                      <a:off x="4458194" y="4209265"/>
                      <a:ext cx="609600" cy="228600"/>
                      <a:chOff x="7924800" y="4495800"/>
                      <a:chExt cx="609600" cy="228600"/>
                    </a:xfrm>
                    <a:scene3d>
                      <a:camera prst="orthographicFront">
                        <a:rot lat="2400000" lon="0" rev="0"/>
                      </a:camera>
                      <a:lightRig rig="threePt" dir="t"/>
                    </a:scene3d>
                  </p:grpSpPr>
                  <p:sp>
                    <p:nvSpPr>
                      <p:cNvPr id="97" name="Oval 96"/>
                      <p:cNvSpPr/>
                      <p:nvPr/>
                    </p:nvSpPr>
                    <p:spPr bwMode="auto">
                      <a:xfrm>
                        <a:off x="7924800" y="4495800"/>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8" name="Oval 97"/>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3" name="Group 52"/>
                    <p:cNvGrpSpPr/>
                    <p:nvPr/>
                  </p:nvGrpSpPr>
                  <p:grpSpPr>
                    <a:xfrm rot="21074609">
                      <a:off x="1967352" y="4222130"/>
                      <a:ext cx="609600" cy="228600"/>
                      <a:chOff x="7924800" y="4495800"/>
                      <a:chExt cx="609600" cy="228600"/>
                    </a:xfrm>
                    <a:scene3d>
                      <a:camera prst="orthographicFront">
                        <a:rot lat="2400000" lon="0" rev="0"/>
                      </a:camera>
                      <a:lightRig rig="threePt" dir="t"/>
                    </a:scene3d>
                  </p:grpSpPr>
                  <p:sp>
                    <p:nvSpPr>
                      <p:cNvPr id="95" name="Oval 94"/>
                      <p:cNvSpPr/>
                      <p:nvPr/>
                    </p:nvSpPr>
                    <p:spPr bwMode="auto">
                      <a:xfrm>
                        <a:off x="7924800" y="4495800"/>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6" name="Oval 95"/>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4" name="Group 53"/>
                    <p:cNvGrpSpPr/>
                    <p:nvPr/>
                  </p:nvGrpSpPr>
                  <p:grpSpPr>
                    <a:xfrm>
                      <a:off x="2819400" y="4191000"/>
                      <a:ext cx="609600" cy="228600"/>
                      <a:chOff x="7924800" y="4495800"/>
                      <a:chExt cx="609600" cy="228600"/>
                    </a:xfrm>
                    <a:scene3d>
                      <a:camera prst="orthographicFront">
                        <a:rot lat="2400000" lon="0" rev="0"/>
                      </a:camera>
                      <a:lightRig rig="threePt" dir="t"/>
                    </a:scene3d>
                  </p:grpSpPr>
                  <p:sp>
                    <p:nvSpPr>
                      <p:cNvPr id="93" name="Oval 92"/>
                      <p:cNvSpPr/>
                      <p:nvPr/>
                    </p:nvSpPr>
                    <p:spPr bwMode="auto">
                      <a:xfrm>
                        <a:off x="7924800" y="4495800"/>
                        <a:ext cx="609600" cy="228600"/>
                      </a:xfrm>
                      <a:prstGeom prst="ellipse">
                        <a:avLst/>
                      </a:prstGeom>
                      <a:solidFill>
                        <a:srgbClr val="FF66FF"/>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4" name="Oval 93"/>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5" name="Group 54"/>
                    <p:cNvGrpSpPr/>
                    <p:nvPr/>
                  </p:nvGrpSpPr>
                  <p:grpSpPr>
                    <a:xfrm rot="321930">
                      <a:off x="5488856" y="4192055"/>
                      <a:ext cx="609600" cy="228600"/>
                      <a:chOff x="7924800" y="4495800"/>
                      <a:chExt cx="609600" cy="228600"/>
                    </a:xfrm>
                    <a:scene3d>
                      <a:camera prst="orthographicFront">
                        <a:rot lat="2400000" lon="0" rev="0"/>
                      </a:camera>
                      <a:lightRig rig="threePt" dir="t"/>
                    </a:scene3d>
                  </p:grpSpPr>
                  <p:sp>
                    <p:nvSpPr>
                      <p:cNvPr id="91" name="Oval 90"/>
                      <p:cNvSpPr/>
                      <p:nvPr/>
                    </p:nvSpPr>
                    <p:spPr bwMode="auto">
                      <a:xfrm>
                        <a:off x="7924800" y="4495800"/>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2" name="Oval 91"/>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6" name="Group 55"/>
                    <p:cNvGrpSpPr/>
                    <p:nvPr/>
                  </p:nvGrpSpPr>
                  <p:grpSpPr>
                    <a:xfrm>
                      <a:off x="6324600" y="4191000"/>
                      <a:ext cx="609600" cy="228600"/>
                      <a:chOff x="7924800" y="4495800"/>
                      <a:chExt cx="609600" cy="228600"/>
                    </a:xfrm>
                    <a:scene3d>
                      <a:camera prst="orthographicFront">
                        <a:rot lat="2400000" lon="0" rev="0"/>
                      </a:camera>
                      <a:lightRig rig="threePt" dir="t"/>
                    </a:scene3d>
                  </p:grpSpPr>
                  <p:sp>
                    <p:nvSpPr>
                      <p:cNvPr id="89" name="Oval 88"/>
                      <p:cNvSpPr/>
                      <p:nvPr/>
                    </p:nvSpPr>
                    <p:spPr bwMode="auto">
                      <a:xfrm>
                        <a:off x="7924800" y="4495800"/>
                        <a:ext cx="609600" cy="228600"/>
                      </a:xfrm>
                      <a:prstGeom prst="ellipse">
                        <a:avLst/>
                      </a:prstGeom>
                      <a:solidFill>
                        <a:srgbClr val="FF66FF"/>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0" name="Oval 89"/>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7" name="Group 56"/>
                    <p:cNvGrpSpPr/>
                    <p:nvPr/>
                  </p:nvGrpSpPr>
                  <p:grpSpPr>
                    <a:xfrm>
                      <a:off x="6404285" y="4961226"/>
                      <a:ext cx="694188" cy="567950"/>
                      <a:chOff x="6506613" y="4922641"/>
                      <a:chExt cx="754405" cy="651080"/>
                    </a:xfrm>
                  </p:grpSpPr>
                  <p:sp>
                    <p:nvSpPr>
                      <p:cNvPr id="79" name="Oval 78"/>
                      <p:cNvSpPr/>
                      <p:nvPr/>
                    </p:nvSpPr>
                    <p:spPr bwMode="auto">
                      <a:xfrm rot="321930">
                        <a:off x="6664900" y="5107604"/>
                        <a:ext cx="428190" cy="277791"/>
                      </a:xfrm>
                      <a:prstGeom prst="ellipse">
                        <a:avLst/>
                      </a:prstGeom>
                      <a:solidFill>
                        <a:srgbClr val="FF9999"/>
                      </a:solidFill>
                      <a:ln w="22225" cap="flat" cmpd="sng" algn="ctr">
                        <a:solidFill>
                          <a:srgbClr val="FFAB8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nvGrpSpPr>
                      <p:cNvPr id="80" name="Group 79"/>
                      <p:cNvGrpSpPr/>
                      <p:nvPr/>
                    </p:nvGrpSpPr>
                    <p:grpSpPr>
                      <a:xfrm rot="18675590">
                        <a:off x="6431414" y="5045382"/>
                        <a:ext cx="428189" cy="277791"/>
                        <a:chOff x="9582470" y="5906484"/>
                        <a:chExt cx="609599" cy="228600"/>
                      </a:xfrm>
                    </p:grpSpPr>
                    <p:sp>
                      <p:nvSpPr>
                        <p:cNvPr id="87" name="Oval 86"/>
                        <p:cNvSpPr/>
                        <p:nvPr/>
                      </p:nvSpPr>
                      <p:spPr bwMode="auto">
                        <a:xfrm>
                          <a:off x="9582470" y="5906484"/>
                          <a:ext cx="609599" cy="228600"/>
                        </a:xfrm>
                        <a:prstGeom prst="ellipse">
                          <a:avLst/>
                        </a:prstGeom>
                        <a:solidFill>
                          <a:srgbClr val="FF9999"/>
                        </a:solidFill>
                        <a:ln w="22225" cap="flat" cmpd="sng" algn="ctr">
                          <a:solidFill>
                            <a:srgbClr val="FFAB85"/>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8" name="Oval 87"/>
                        <p:cNvSpPr/>
                        <p:nvPr/>
                      </p:nvSpPr>
                      <p:spPr bwMode="auto">
                        <a:xfrm>
                          <a:off x="9804144" y="5982683"/>
                          <a:ext cx="152401" cy="76200"/>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81" name="Group 80"/>
                      <p:cNvGrpSpPr/>
                      <p:nvPr/>
                    </p:nvGrpSpPr>
                    <p:grpSpPr>
                      <a:xfrm rot="20486905">
                        <a:off x="6601319" y="5295930"/>
                        <a:ext cx="428190" cy="277791"/>
                        <a:chOff x="10510328" y="5300242"/>
                        <a:chExt cx="609600" cy="228600"/>
                      </a:xfrm>
                    </p:grpSpPr>
                    <p:sp>
                      <p:nvSpPr>
                        <p:cNvPr id="85" name="Oval 84"/>
                        <p:cNvSpPr/>
                        <p:nvPr/>
                      </p:nvSpPr>
                      <p:spPr bwMode="auto">
                        <a:xfrm>
                          <a:off x="10510328" y="5300242"/>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6" name="Oval 85"/>
                        <p:cNvSpPr/>
                        <p:nvPr/>
                      </p:nvSpPr>
                      <p:spPr bwMode="auto">
                        <a:xfrm>
                          <a:off x="10731999" y="5376441"/>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82" name="Group 81"/>
                      <p:cNvGrpSpPr/>
                      <p:nvPr/>
                    </p:nvGrpSpPr>
                    <p:grpSpPr>
                      <a:xfrm rot="1703062">
                        <a:off x="6832827" y="4922641"/>
                        <a:ext cx="428191" cy="277791"/>
                        <a:chOff x="10603336" y="3836002"/>
                        <a:chExt cx="609601" cy="228600"/>
                      </a:xfrm>
                    </p:grpSpPr>
                    <p:sp>
                      <p:nvSpPr>
                        <p:cNvPr id="83" name="Oval 82"/>
                        <p:cNvSpPr/>
                        <p:nvPr/>
                      </p:nvSpPr>
                      <p:spPr bwMode="auto">
                        <a:xfrm>
                          <a:off x="10603336" y="3836002"/>
                          <a:ext cx="609601" cy="228600"/>
                        </a:xfrm>
                        <a:prstGeom prst="ellipse">
                          <a:avLst/>
                        </a:prstGeom>
                        <a:solidFill>
                          <a:srgbClr val="FF9999"/>
                        </a:solidFill>
                        <a:ln w="22225" cap="flat" cmpd="sng" algn="ctr">
                          <a:solidFill>
                            <a:srgbClr val="FFAB85"/>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4" name="Oval 83"/>
                        <p:cNvSpPr/>
                        <p:nvPr/>
                      </p:nvSpPr>
                      <p:spPr bwMode="auto">
                        <a:xfrm>
                          <a:off x="10754387" y="3948776"/>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grpSp>
                  <p:nvGrpSpPr>
                    <p:cNvPr id="58" name="Group 57"/>
                    <p:cNvGrpSpPr/>
                    <p:nvPr/>
                  </p:nvGrpSpPr>
                  <p:grpSpPr>
                    <a:xfrm rot="1494334">
                      <a:off x="6684547" y="5199327"/>
                      <a:ext cx="359514" cy="280037"/>
                      <a:chOff x="10976212" y="4062789"/>
                      <a:chExt cx="609600" cy="228600"/>
                    </a:xfrm>
                  </p:grpSpPr>
                  <p:sp>
                    <p:nvSpPr>
                      <p:cNvPr id="77" name="Oval 76"/>
                      <p:cNvSpPr/>
                      <p:nvPr/>
                    </p:nvSpPr>
                    <p:spPr bwMode="auto">
                      <a:xfrm>
                        <a:off x="10976212" y="4062789"/>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8" name="Oval 77"/>
                      <p:cNvSpPr/>
                      <p:nvPr/>
                    </p:nvSpPr>
                    <p:spPr bwMode="auto">
                      <a:xfrm>
                        <a:off x="11197884" y="4138989"/>
                        <a:ext cx="152401" cy="76200"/>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9" name="Group 58"/>
                    <p:cNvGrpSpPr/>
                    <p:nvPr/>
                  </p:nvGrpSpPr>
                  <p:grpSpPr>
                    <a:xfrm rot="321930">
                      <a:off x="6437819" y="4984539"/>
                      <a:ext cx="292012" cy="232051"/>
                      <a:chOff x="11835590" y="4596289"/>
                      <a:chExt cx="609600" cy="228600"/>
                    </a:xfrm>
                  </p:grpSpPr>
                  <p:sp>
                    <p:nvSpPr>
                      <p:cNvPr id="75" name="Oval 74"/>
                      <p:cNvSpPr/>
                      <p:nvPr/>
                    </p:nvSpPr>
                    <p:spPr bwMode="auto">
                      <a:xfrm>
                        <a:off x="11835590" y="4596289"/>
                        <a:ext cx="609600" cy="228600"/>
                      </a:xfrm>
                      <a:prstGeom prst="ellipse">
                        <a:avLst/>
                      </a:prstGeom>
                      <a:solidFill>
                        <a:srgbClr val="FF9999"/>
                      </a:solidFill>
                      <a:ln w="22225" cap="flat" cmpd="sng" algn="ctr">
                        <a:solidFill>
                          <a:srgbClr val="FFAB85"/>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6" name="Oval 75"/>
                      <p:cNvSpPr/>
                      <p:nvPr/>
                    </p:nvSpPr>
                    <p:spPr bwMode="auto">
                      <a:xfrm>
                        <a:off x="12057264" y="4672488"/>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cxnSp>
                  <p:nvCxnSpPr>
                    <p:cNvPr id="60" name="Curved Connector 59"/>
                    <p:cNvCxnSpPr>
                      <a:stCxn id="95" idx="4"/>
                    </p:cNvCxnSpPr>
                    <p:nvPr/>
                  </p:nvCxnSpPr>
                  <p:spPr bwMode="auto">
                    <a:xfrm rot="5400000">
                      <a:off x="1805907" y="4596996"/>
                      <a:ext cx="631245" cy="336049"/>
                    </a:xfrm>
                    <a:prstGeom prst="curvedConnector3">
                      <a:avLst>
                        <a:gd name="adj1" fmla="val 50000"/>
                      </a:avLst>
                    </a:prstGeom>
                    <a:solidFill>
                      <a:srgbClr val="CCFFFF"/>
                    </a:solidFill>
                    <a:ln w="22225" cap="flat" cmpd="sng" algn="ctr">
                      <a:solidFill>
                        <a:schemeClr val="tx1"/>
                      </a:solidFill>
                      <a:prstDash val="solid"/>
                      <a:round/>
                      <a:headEnd type="none" w="med" len="med"/>
                      <a:tailEnd type="arrow"/>
                    </a:ln>
                    <a:effectLst/>
                  </p:spPr>
                </p:cxnSp>
                <p:cxnSp>
                  <p:nvCxnSpPr>
                    <p:cNvPr id="61" name="Curved Connector 60"/>
                    <p:cNvCxnSpPr>
                      <a:stCxn id="93" idx="4"/>
                    </p:cNvCxnSpPr>
                    <p:nvPr/>
                  </p:nvCxnSpPr>
                  <p:spPr bwMode="auto">
                    <a:xfrm rot="16200000" flipH="1">
                      <a:off x="3023362" y="4520438"/>
                      <a:ext cx="506477" cy="304800"/>
                    </a:xfrm>
                    <a:prstGeom prst="curvedConnector3">
                      <a:avLst/>
                    </a:prstGeom>
                    <a:solidFill>
                      <a:srgbClr val="CCFFFF"/>
                    </a:solidFill>
                    <a:ln w="22225" cap="flat" cmpd="sng" algn="ctr">
                      <a:solidFill>
                        <a:schemeClr val="tx1"/>
                      </a:solidFill>
                      <a:prstDash val="solid"/>
                      <a:round/>
                      <a:headEnd type="none" w="med" len="med"/>
                      <a:tailEnd type="arrow"/>
                    </a:ln>
                    <a:effectLst/>
                  </p:spPr>
                </p:cxnSp>
                <p:cxnSp>
                  <p:nvCxnSpPr>
                    <p:cNvPr id="62" name="Curved Connector 61"/>
                    <p:cNvCxnSpPr>
                      <a:stCxn id="97" idx="5"/>
                    </p:cNvCxnSpPr>
                    <p:nvPr/>
                  </p:nvCxnSpPr>
                  <p:spPr bwMode="auto">
                    <a:xfrm rot="5400000">
                      <a:off x="4742340" y="4475441"/>
                      <a:ext cx="347670" cy="143175"/>
                    </a:xfrm>
                    <a:prstGeom prst="curvedConnector3">
                      <a:avLst>
                        <a:gd name="adj1" fmla="val 50000"/>
                      </a:avLst>
                    </a:prstGeom>
                    <a:solidFill>
                      <a:srgbClr val="CCFFFF"/>
                    </a:solidFill>
                    <a:ln w="22225" cap="flat" cmpd="sng" algn="ctr">
                      <a:solidFill>
                        <a:schemeClr val="tx1"/>
                      </a:solidFill>
                      <a:prstDash val="solid"/>
                      <a:round/>
                      <a:headEnd type="none" w="med" len="med"/>
                      <a:tailEnd type="arrow"/>
                    </a:ln>
                    <a:effectLst/>
                  </p:spPr>
                </p:cxnSp>
                <p:cxnSp>
                  <p:nvCxnSpPr>
                    <p:cNvPr id="63" name="Curved Connector 62"/>
                    <p:cNvCxnSpPr/>
                    <p:nvPr/>
                  </p:nvCxnSpPr>
                  <p:spPr bwMode="auto">
                    <a:xfrm rot="5400000">
                      <a:off x="3755705" y="4509691"/>
                      <a:ext cx="545790" cy="298653"/>
                    </a:xfrm>
                    <a:prstGeom prst="curvedConnector3">
                      <a:avLst/>
                    </a:prstGeom>
                    <a:solidFill>
                      <a:srgbClr val="CCFFFF"/>
                    </a:solidFill>
                    <a:ln w="22225" cap="flat" cmpd="sng" algn="ctr">
                      <a:solidFill>
                        <a:schemeClr val="tx1"/>
                      </a:solidFill>
                      <a:prstDash val="solid"/>
                      <a:round/>
                      <a:headEnd type="none" w="med" len="med"/>
                      <a:tailEnd type="arrow"/>
                    </a:ln>
                    <a:effectLst/>
                  </p:spPr>
                </p:cxnSp>
                <p:grpSp>
                  <p:nvGrpSpPr>
                    <p:cNvPr id="64" name="Group 63"/>
                    <p:cNvGrpSpPr/>
                    <p:nvPr/>
                  </p:nvGrpSpPr>
                  <p:grpSpPr>
                    <a:xfrm rot="458258">
                      <a:off x="3723800" y="4207214"/>
                      <a:ext cx="609600" cy="228600"/>
                      <a:chOff x="7924800" y="4495800"/>
                      <a:chExt cx="609600" cy="228600"/>
                    </a:xfrm>
                    <a:scene3d>
                      <a:camera prst="orthographicFront">
                        <a:rot lat="2400000" lon="0" rev="0"/>
                      </a:camera>
                      <a:lightRig rig="threePt" dir="t"/>
                    </a:scene3d>
                  </p:grpSpPr>
                  <p:sp>
                    <p:nvSpPr>
                      <p:cNvPr id="73" name="Oval 72"/>
                      <p:cNvSpPr/>
                      <p:nvPr/>
                    </p:nvSpPr>
                    <p:spPr bwMode="auto">
                      <a:xfrm>
                        <a:off x="7924800" y="4495800"/>
                        <a:ext cx="609600" cy="228600"/>
                      </a:xfrm>
                      <a:prstGeom prst="ellipse">
                        <a:avLst/>
                      </a:prstGeom>
                      <a:solidFill>
                        <a:srgbClr val="FF66FF"/>
                      </a:solidFill>
                      <a:ln w="22225" cap="flat" cmpd="sng" algn="ctr">
                        <a:solidFill>
                          <a:srgbClr val="FFAB85"/>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4" name="Oval 73"/>
                      <p:cNvSpPr/>
                      <p:nvPr/>
                    </p:nvSpPr>
                    <p:spPr bwMode="auto">
                      <a:xfrm>
                        <a:off x="8146473" y="4572000"/>
                        <a:ext cx="152400" cy="76200"/>
                      </a:xfrm>
                      <a:prstGeom prst="ellipse">
                        <a:avLst/>
                      </a:prstGeom>
                      <a:solidFill>
                        <a:schemeClr val="tx1"/>
                      </a:solidFill>
                      <a:ln w="22225" cap="flat" cmpd="sng" algn="ctr">
                        <a:solidFill>
                          <a:schemeClr val="tx1"/>
                        </a:solidFill>
                        <a:prstDash val="solid"/>
                        <a:round/>
                        <a:headEnd type="none" w="med" len="med"/>
                        <a:tailEnd type="triangle" w="med" len="med"/>
                      </a:ln>
                      <a:effectLst/>
                      <a:sp3d>
                        <a:bevelT h="444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sp>
                  <p:nvSpPr>
                    <p:cNvPr id="65" name="Oval 64"/>
                    <p:cNvSpPr/>
                    <p:nvPr/>
                  </p:nvSpPr>
                  <p:spPr bwMode="auto">
                    <a:xfrm>
                      <a:off x="6560127" y="4257102"/>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6" name="Oval 65"/>
                    <p:cNvSpPr/>
                    <p:nvPr/>
                  </p:nvSpPr>
                  <p:spPr bwMode="auto">
                    <a:xfrm>
                      <a:off x="5741497" y="4253219"/>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7" name="Oval 66"/>
                    <p:cNvSpPr/>
                    <p:nvPr/>
                  </p:nvSpPr>
                  <p:spPr bwMode="auto">
                    <a:xfrm>
                      <a:off x="2184193" y="4290711"/>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8" name="Oval 67"/>
                    <p:cNvSpPr/>
                    <p:nvPr/>
                  </p:nvSpPr>
                  <p:spPr bwMode="auto">
                    <a:xfrm>
                      <a:off x="3054927" y="4253219"/>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9" name="Oval 68"/>
                    <p:cNvSpPr/>
                    <p:nvPr/>
                  </p:nvSpPr>
                  <p:spPr bwMode="auto">
                    <a:xfrm>
                      <a:off x="3966254" y="4274874"/>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0" name="Oval 69"/>
                    <p:cNvSpPr/>
                    <p:nvPr/>
                  </p:nvSpPr>
                  <p:spPr bwMode="auto">
                    <a:xfrm>
                      <a:off x="4691811" y="4249843"/>
                      <a:ext cx="124691" cy="45719"/>
                    </a:xfrm>
                    <a:prstGeom prst="ellipse">
                      <a:avLst/>
                    </a:prstGeom>
                    <a:solidFill>
                      <a:schemeClr val="tx1"/>
                    </a:solidFill>
                    <a:ln w="222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cxnSp>
                  <p:nvCxnSpPr>
                    <p:cNvPr id="71" name="Curved Connector 70"/>
                    <p:cNvCxnSpPr>
                      <a:stCxn id="91" idx="3"/>
                    </p:cNvCxnSpPr>
                    <p:nvPr/>
                  </p:nvCxnSpPr>
                  <p:spPr bwMode="auto">
                    <a:xfrm rot="16200000" flipH="1">
                      <a:off x="5409588" y="4528597"/>
                      <a:ext cx="695941" cy="372083"/>
                    </a:xfrm>
                    <a:prstGeom prst="curvedConnector3">
                      <a:avLst/>
                    </a:prstGeom>
                    <a:solidFill>
                      <a:srgbClr val="CCFFFF"/>
                    </a:solidFill>
                    <a:ln w="22225" cap="flat" cmpd="sng" algn="ctr">
                      <a:solidFill>
                        <a:schemeClr val="tx1"/>
                      </a:solidFill>
                      <a:prstDash val="solid"/>
                      <a:round/>
                      <a:headEnd type="none" w="med" len="med"/>
                      <a:tailEnd type="arrow"/>
                    </a:ln>
                    <a:effectLst/>
                  </p:spPr>
                </p:cxnSp>
                <p:cxnSp>
                  <p:nvCxnSpPr>
                    <p:cNvPr id="72" name="Curved Connector 71"/>
                    <p:cNvCxnSpPr>
                      <a:stCxn id="89" idx="5"/>
                    </p:cNvCxnSpPr>
                    <p:nvPr/>
                  </p:nvCxnSpPr>
                  <p:spPr bwMode="auto">
                    <a:xfrm rot="5400000">
                      <a:off x="6389179" y="4543219"/>
                      <a:ext cx="612845" cy="298651"/>
                    </a:xfrm>
                    <a:prstGeom prst="curvedConnector3">
                      <a:avLst/>
                    </a:prstGeom>
                    <a:solidFill>
                      <a:srgbClr val="CCFFFF"/>
                    </a:solidFill>
                    <a:ln w="22225" cap="flat" cmpd="sng" algn="ctr">
                      <a:solidFill>
                        <a:schemeClr val="tx1"/>
                      </a:solidFill>
                      <a:prstDash val="solid"/>
                      <a:round/>
                      <a:headEnd type="none" w="med" len="med"/>
                      <a:tailEnd type="arrow"/>
                    </a:ln>
                    <a:effectLst/>
                  </p:spPr>
                </p:cxnSp>
              </p:grpSp>
              <p:grpSp>
                <p:nvGrpSpPr>
                  <p:cNvPr id="19" name="Group 18"/>
                  <p:cNvGrpSpPr/>
                  <p:nvPr/>
                </p:nvGrpSpPr>
                <p:grpSpPr>
                  <a:xfrm>
                    <a:off x="1753986" y="5291332"/>
                    <a:ext cx="4350018" cy="624728"/>
                    <a:chOff x="-1065414" y="5348505"/>
                    <a:chExt cx="4350018" cy="624728"/>
                  </a:xfrm>
                </p:grpSpPr>
                <p:grpSp>
                  <p:nvGrpSpPr>
                    <p:cNvPr id="38" name="Group 37"/>
                    <p:cNvGrpSpPr/>
                    <p:nvPr/>
                  </p:nvGrpSpPr>
                  <p:grpSpPr>
                    <a:xfrm>
                      <a:off x="2590800" y="5555738"/>
                      <a:ext cx="350571" cy="142535"/>
                      <a:chOff x="5562600" y="4267200"/>
                      <a:chExt cx="502378" cy="225749"/>
                    </a:xfrm>
                  </p:grpSpPr>
                  <p:sp>
                    <p:nvSpPr>
                      <p:cNvPr id="49" name="Oval 48"/>
                      <p:cNvSpPr/>
                      <p:nvPr/>
                    </p:nvSpPr>
                    <p:spPr bwMode="auto">
                      <a:xfrm>
                        <a:off x="5562600" y="4267200"/>
                        <a:ext cx="502378" cy="225749"/>
                      </a:xfrm>
                      <a:prstGeom prst="ellipse">
                        <a:avLst/>
                      </a:prstGeom>
                      <a:solidFill>
                        <a:schemeClr val="accent2">
                          <a:lumMod val="40000"/>
                          <a:lumOff val="60000"/>
                        </a:schemeClr>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50" name="Oval 49"/>
                      <p:cNvSpPr/>
                      <p:nvPr/>
                    </p:nvSpPr>
                    <p:spPr bwMode="auto">
                      <a:xfrm>
                        <a:off x="5684124" y="4350394"/>
                        <a:ext cx="259329" cy="45719"/>
                      </a:xfrm>
                      <a:prstGeom prst="ellipse">
                        <a:avLst/>
                      </a:prstGeom>
                      <a:solidFill>
                        <a:schemeClr val="tx1"/>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39" name="Group 38"/>
                    <p:cNvGrpSpPr/>
                    <p:nvPr/>
                  </p:nvGrpSpPr>
                  <p:grpSpPr>
                    <a:xfrm rot="1614243">
                      <a:off x="2691954" y="5348505"/>
                      <a:ext cx="350571" cy="142535"/>
                      <a:chOff x="5562600" y="4267200"/>
                      <a:chExt cx="502378" cy="225749"/>
                    </a:xfrm>
                  </p:grpSpPr>
                  <p:sp>
                    <p:nvSpPr>
                      <p:cNvPr id="47" name="Oval 46"/>
                      <p:cNvSpPr/>
                      <p:nvPr/>
                    </p:nvSpPr>
                    <p:spPr bwMode="auto">
                      <a:xfrm>
                        <a:off x="5562600" y="4267200"/>
                        <a:ext cx="502378" cy="225749"/>
                      </a:xfrm>
                      <a:prstGeom prst="ellipse">
                        <a:avLst/>
                      </a:prstGeom>
                      <a:solidFill>
                        <a:schemeClr val="accent2">
                          <a:lumMod val="40000"/>
                          <a:lumOff val="60000"/>
                        </a:schemeClr>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8" name="Oval 47"/>
                      <p:cNvSpPr/>
                      <p:nvPr/>
                    </p:nvSpPr>
                    <p:spPr bwMode="auto">
                      <a:xfrm>
                        <a:off x="5684124" y="4350394"/>
                        <a:ext cx="259329" cy="45719"/>
                      </a:xfrm>
                      <a:prstGeom prst="ellipse">
                        <a:avLst/>
                      </a:prstGeom>
                      <a:solidFill>
                        <a:schemeClr val="tx1"/>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40" name="Group 39"/>
                    <p:cNvGrpSpPr/>
                    <p:nvPr/>
                  </p:nvGrpSpPr>
                  <p:grpSpPr>
                    <a:xfrm rot="18457576">
                      <a:off x="2825453" y="5735068"/>
                      <a:ext cx="320053" cy="156277"/>
                      <a:chOff x="5590929" y="4135293"/>
                      <a:chExt cx="502378" cy="225967"/>
                    </a:xfrm>
                  </p:grpSpPr>
                  <p:sp>
                    <p:nvSpPr>
                      <p:cNvPr id="45" name="Oval 44"/>
                      <p:cNvSpPr/>
                      <p:nvPr/>
                    </p:nvSpPr>
                    <p:spPr bwMode="auto">
                      <a:xfrm>
                        <a:off x="5590929" y="4135293"/>
                        <a:ext cx="502378" cy="225967"/>
                      </a:xfrm>
                      <a:prstGeom prst="ellipse">
                        <a:avLst/>
                      </a:prstGeom>
                      <a:solidFill>
                        <a:schemeClr val="accent2">
                          <a:lumMod val="40000"/>
                          <a:lumOff val="60000"/>
                        </a:schemeClr>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6" name="Oval 45"/>
                      <p:cNvSpPr/>
                      <p:nvPr/>
                    </p:nvSpPr>
                    <p:spPr bwMode="auto">
                      <a:xfrm>
                        <a:off x="5712450" y="4218476"/>
                        <a:ext cx="259329" cy="66107"/>
                      </a:xfrm>
                      <a:prstGeom prst="ellipse">
                        <a:avLst/>
                      </a:prstGeom>
                      <a:solidFill>
                        <a:schemeClr val="tx1"/>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cxnSp>
                  <p:nvCxnSpPr>
                    <p:cNvPr id="41" name="Curved Connector 40"/>
                    <p:cNvCxnSpPr/>
                    <p:nvPr/>
                  </p:nvCxnSpPr>
                  <p:spPr bwMode="auto">
                    <a:xfrm>
                      <a:off x="-1065414" y="5356082"/>
                      <a:ext cx="558472" cy="447660"/>
                    </a:xfrm>
                    <a:prstGeom prst="curvedConnector3">
                      <a:avLst>
                        <a:gd name="adj1" fmla="val 34254"/>
                      </a:avLst>
                    </a:prstGeom>
                    <a:solidFill>
                      <a:srgbClr val="CCFFFF"/>
                    </a:solidFill>
                    <a:ln w="22225" cap="flat" cmpd="sng" algn="ctr">
                      <a:solidFill>
                        <a:srgbClr val="003300"/>
                      </a:solidFill>
                      <a:prstDash val="solid"/>
                      <a:round/>
                      <a:headEnd type="none" w="med" len="med"/>
                      <a:tailEnd type="none" w="med" len="med"/>
                    </a:ln>
                    <a:effectLst>
                      <a:reflection endPos="0" dist="50800" dir="5400000" sy="-100000" algn="bl" rotWithShape="0"/>
                    </a:effectLst>
                    <a:scene3d>
                      <a:camera prst="orthographicFront"/>
                      <a:lightRig rig="threePt" dir="t"/>
                    </a:scene3d>
                    <a:sp3d>
                      <a:bevelT w="12700"/>
                    </a:sp3d>
                  </p:spPr>
                </p:cxnSp>
                <p:grpSp>
                  <p:nvGrpSpPr>
                    <p:cNvPr id="42" name="Group 41"/>
                    <p:cNvGrpSpPr/>
                    <p:nvPr/>
                  </p:nvGrpSpPr>
                  <p:grpSpPr>
                    <a:xfrm rot="15694190">
                      <a:off x="3038051" y="5559479"/>
                      <a:ext cx="350571" cy="142535"/>
                      <a:chOff x="5504667" y="4066431"/>
                      <a:chExt cx="502378" cy="225749"/>
                    </a:xfrm>
                  </p:grpSpPr>
                  <p:sp>
                    <p:nvSpPr>
                      <p:cNvPr id="43" name="Oval 42"/>
                      <p:cNvSpPr/>
                      <p:nvPr/>
                    </p:nvSpPr>
                    <p:spPr bwMode="auto">
                      <a:xfrm>
                        <a:off x="5504667" y="4066431"/>
                        <a:ext cx="502378" cy="225749"/>
                      </a:xfrm>
                      <a:prstGeom prst="ellipse">
                        <a:avLst/>
                      </a:prstGeom>
                      <a:solidFill>
                        <a:schemeClr val="accent2">
                          <a:lumMod val="40000"/>
                          <a:lumOff val="60000"/>
                        </a:schemeClr>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4" name="Oval 43"/>
                      <p:cNvSpPr/>
                      <p:nvPr/>
                    </p:nvSpPr>
                    <p:spPr bwMode="auto">
                      <a:xfrm>
                        <a:off x="5626189" y="4149616"/>
                        <a:ext cx="259329" cy="45718"/>
                      </a:xfrm>
                      <a:prstGeom prst="ellipse">
                        <a:avLst/>
                      </a:prstGeom>
                      <a:solidFill>
                        <a:schemeClr val="tx1"/>
                      </a:solidFill>
                      <a:ln w="22225" cap="flat" cmpd="sng" algn="ctr">
                        <a:solidFill>
                          <a:schemeClr val="tx1"/>
                        </a:solidFill>
                        <a:prstDash val="solid"/>
                        <a:round/>
                        <a:headEnd type="none" w="med" len="med"/>
                        <a:tailEnd type="triangle" w="med" len="med"/>
                      </a:ln>
                      <a:effectLst>
                        <a:reflection endPos="0" dist="50800" dir="5400000" sy="-100000" algn="bl" rotWithShape="0"/>
                      </a:effectLst>
                      <a:scene3d>
                        <a:camera prst="orthographicFront"/>
                        <a:lightRig rig="threePt" dir="t"/>
                      </a:scene3d>
                      <a:sp3d>
                        <a:bevelT w="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grpSp>
                <p:nvGrpSpPr>
                  <p:cNvPr id="20" name="Group 19"/>
                  <p:cNvGrpSpPr/>
                  <p:nvPr/>
                </p:nvGrpSpPr>
                <p:grpSpPr>
                  <a:xfrm>
                    <a:off x="1728615" y="5243555"/>
                    <a:ext cx="224890" cy="212255"/>
                    <a:chOff x="2121529" y="5159005"/>
                    <a:chExt cx="224890" cy="212255"/>
                  </a:xfrm>
                </p:grpSpPr>
                <p:sp>
                  <p:nvSpPr>
                    <p:cNvPr id="36" name="Oval 35"/>
                    <p:cNvSpPr/>
                    <p:nvPr/>
                  </p:nvSpPr>
                  <p:spPr bwMode="auto">
                    <a:xfrm>
                      <a:off x="2121529" y="5159005"/>
                      <a:ext cx="224890" cy="212255"/>
                    </a:xfrm>
                    <a:prstGeom prst="ellipse">
                      <a:avLst/>
                    </a:prstGeom>
                    <a:solidFill>
                      <a:schemeClr val="accent1">
                        <a:lumMod val="75000"/>
                      </a:schemeClr>
                    </a:solidFill>
                    <a:ln w="22225" cap="flat" cmpd="sng" algn="ctr">
                      <a:solidFill>
                        <a:schemeClr val="accent1">
                          <a:lumMod val="75000"/>
                        </a:schemeClr>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37" name="Oval 36"/>
                    <p:cNvSpPr/>
                    <p:nvPr/>
                  </p:nvSpPr>
                  <p:spPr bwMode="auto">
                    <a:xfrm>
                      <a:off x="2208438" y="5168640"/>
                      <a:ext cx="76200" cy="45719"/>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21" name="Group 20"/>
                  <p:cNvGrpSpPr/>
                  <p:nvPr/>
                </p:nvGrpSpPr>
                <p:grpSpPr>
                  <a:xfrm>
                    <a:off x="2009084" y="5406719"/>
                    <a:ext cx="224890" cy="212255"/>
                    <a:chOff x="2121529" y="5159005"/>
                    <a:chExt cx="224890" cy="212255"/>
                  </a:xfrm>
                </p:grpSpPr>
                <p:sp>
                  <p:nvSpPr>
                    <p:cNvPr id="34" name="Oval 33"/>
                    <p:cNvSpPr/>
                    <p:nvPr/>
                  </p:nvSpPr>
                  <p:spPr bwMode="auto">
                    <a:xfrm>
                      <a:off x="2121529" y="5159005"/>
                      <a:ext cx="224890" cy="212255"/>
                    </a:xfrm>
                    <a:prstGeom prst="ellipse">
                      <a:avLst/>
                    </a:prstGeom>
                    <a:solidFill>
                      <a:schemeClr val="accent1">
                        <a:lumMod val="75000"/>
                      </a:schemeClr>
                    </a:solidFill>
                    <a:ln w="22225" cap="flat" cmpd="sng" algn="ctr">
                      <a:solidFill>
                        <a:schemeClr val="accent1">
                          <a:lumMod val="75000"/>
                        </a:schemeClr>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35" name="Oval 34"/>
                    <p:cNvSpPr/>
                    <p:nvPr/>
                  </p:nvSpPr>
                  <p:spPr bwMode="auto">
                    <a:xfrm>
                      <a:off x="2208438" y="5168640"/>
                      <a:ext cx="76200" cy="45719"/>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22" name="Group 21"/>
                  <p:cNvGrpSpPr/>
                  <p:nvPr/>
                </p:nvGrpSpPr>
                <p:grpSpPr>
                  <a:xfrm>
                    <a:off x="1841060" y="5696296"/>
                    <a:ext cx="224890" cy="212255"/>
                    <a:chOff x="2121529" y="5159005"/>
                    <a:chExt cx="224890" cy="212255"/>
                  </a:xfrm>
                </p:grpSpPr>
                <p:sp>
                  <p:nvSpPr>
                    <p:cNvPr id="32" name="Oval 31"/>
                    <p:cNvSpPr/>
                    <p:nvPr/>
                  </p:nvSpPr>
                  <p:spPr bwMode="auto">
                    <a:xfrm>
                      <a:off x="2121529" y="5159005"/>
                      <a:ext cx="224890" cy="212255"/>
                    </a:xfrm>
                    <a:prstGeom prst="ellipse">
                      <a:avLst/>
                    </a:prstGeom>
                    <a:solidFill>
                      <a:schemeClr val="accent1">
                        <a:lumMod val="75000"/>
                      </a:schemeClr>
                    </a:solidFill>
                    <a:ln w="22225" cap="flat" cmpd="sng" algn="ctr">
                      <a:solidFill>
                        <a:schemeClr val="accent1">
                          <a:lumMod val="75000"/>
                        </a:schemeClr>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33" name="Oval 32"/>
                    <p:cNvSpPr/>
                    <p:nvPr/>
                  </p:nvSpPr>
                  <p:spPr bwMode="auto">
                    <a:xfrm>
                      <a:off x="2208438" y="5168640"/>
                      <a:ext cx="76200" cy="45719"/>
                    </a:xfrm>
                    <a:prstGeom prst="ellipse">
                      <a:avLst/>
                    </a:prstGeom>
                    <a:solidFill>
                      <a:schemeClr val="tx1"/>
                    </a:solidFill>
                    <a:ln w="22225" cap="flat" cmpd="sng" algn="ctr">
                      <a:solidFill>
                        <a:schemeClr val="tx1"/>
                      </a:solidFill>
                      <a:prstDash val="solid"/>
                      <a:round/>
                      <a:headEnd type="none" w="med" len="med"/>
                      <a:tailEnd type="triangle" w="med" len="med"/>
                    </a:ln>
                    <a:effectLst/>
                    <a:scene3d>
                      <a:camera prst="orthographicFront"/>
                      <a:lightRig rig="threePt" dir="t"/>
                    </a:scene3d>
                    <a:sp3d>
                      <a:bevelT h="635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sp>
                <p:nvSpPr>
                  <p:cNvPr id="23" name="TextBox 22"/>
                  <p:cNvSpPr txBox="1"/>
                  <p:nvPr/>
                </p:nvSpPr>
                <p:spPr>
                  <a:xfrm>
                    <a:off x="2066515" y="5705460"/>
                    <a:ext cx="1112487" cy="389747"/>
                  </a:xfrm>
                  <a:prstGeom prst="rect">
                    <a:avLst/>
                  </a:prstGeom>
                  <a:noFill/>
                </p:spPr>
                <p:txBody>
                  <a:bodyPr wrap="square" rtlCol="0">
                    <a:spAutoFit/>
                  </a:bodyPr>
                  <a:lstStyle/>
                  <a:p>
                    <a:r>
                      <a:rPr lang="en-US" sz="1600" b="0" i="1" dirty="0" smtClean="0"/>
                      <a:t>Neural </a:t>
                    </a:r>
                  </a:p>
                  <a:p>
                    <a:r>
                      <a:rPr lang="en-US" sz="1600" b="0" i="1" dirty="0" smtClean="0"/>
                      <a:t>Stem Cells</a:t>
                    </a:r>
                    <a:endParaRPr lang="en-US" sz="1600" b="0" i="1" dirty="0"/>
                  </a:p>
                </p:txBody>
              </p:sp>
              <p:sp>
                <p:nvSpPr>
                  <p:cNvPr id="24" name="TextBox 23"/>
                  <p:cNvSpPr txBox="1"/>
                  <p:nvPr/>
                </p:nvSpPr>
                <p:spPr>
                  <a:xfrm>
                    <a:off x="4191000" y="5693107"/>
                    <a:ext cx="1326966" cy="389747"/>
                  </a:xfrm>
                  <a:prstGeom prst="rect">
                    <a:avLst/>
                  </a:prstGeom>
                  <a:noFill/>
                </p:spPr>
                <p:txBody>
                  <a:bodyPr wrap="square" rtlCol="0">
                    <a:spAutoFit/>
                  </a:bodyPr>
                  <a:lstStyle/>
                  <a:p>
                    <a:r>
                      <a:rPr lang="en-US" sz="1600" b="0" i="1" dirty="0" smtClean="0"/>
                      <a:t>Lung</a:t>
                    </a:r>
                  </a:p>
                  <a:p>
                    <a:r>
                      <a:rPr lang="en-US" sz="1600" b="0" i="1" dirty="0" smtClean="0"/>
                      <a:t>Stem Cells</a:t>
                    </a:r>
                    <a:endParaRPr lang="en-US" sz="1600" b="0" i="1" dirty="0"/>
                  </a:p>
                </p:txBody>
              </p:sp>
              <p:grpSp>
                <p:nvGrpSpPr>
                  <p:cNvPr id="25" name="Group 24"/>
                  <p:cNvGrpSpPr/>
                  <p:nvPr/>
                </p:nvGrpSpPr>
                <p:grpSpPr>
                  <a:xfrm>
                    <a:off x="3561985" y="5382883"/>
                    <a:ext cx="634576" cy="208311"/>
                    <a:chOff x="3561985" y="5382883"/>
                    <a:chExt cx="634576" cy="208311"/>
                  </a:xfrm>
                </p:grpSpPr>
                <p:sp>
                  <p:nvSpPr>
                    <p:cNvPr id="30" name="Oval 29"/>
                    <p:cNvSpPr/>
                    <p:nvPr/>
                  </p:nvSpPr>
                  <p:spPr bwMode="auto">
                    <a:xfrm>
                      <a:off x="3561985" y="5382883"/>
                      <a:ext cx="634576" cy="208311"/>
                    </a:xfrm>
                    <a:prstGeom prst="ellipse">
                      <a:avLst/>
                    </a:prstGeom>
                    <a:solidFill>
                      <a:schemeClr val="accent3">
                        <a:lumMod val="85000"/>
                      </a:schemeClr>
                    </a:solidFill>
                    <a:ln w="22225" cap="flat" cmpd="sng" algn="ctr">
                      <a:solidFill>
                        <a:schemeClr val="accent3">
                          <a:lumMod val="50000"/>
                        </a:schemeClr>
                      </a:solidFill>
                      <a:prstDash val="solid"/>
                      <a:round/>
                      <a:headEnd type="none" w="med" len="med"/>
                      <a:tailEnd type="triangle" w="med" len="med"/>
                    </a:ln>
                    <a:effectLst/>
                    <a:scene3d>
                      <a:camera prst="orthographicFront"/>
                      <a:lightRig rig="threePt" dir="t"/>
                    </a:scene3d>
                    <a:sp3d>
                      <a:bevelT h="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31" name="Oval 30"/>
                    <p:cNvSpPr/>
                    <p:nvPr/>
                  </p:nvSpPr>
                  <p:spPr bwMode="auto">
                    <a:xfrm>
                      <a:off x="3879273" y="5410200"/>
                      <a:ext cx="159327" cy="76838"/>
                    </a:xfrm>
                    <a:prstGeom prst="ellipse">
                      <a:avLst/>
                    </a:prstGeom>
                    <a:solidFill>
                      <a:srgbClr val="0070C0"/>
                    </a:solidFill>
                    <a:ln w="22225" cap="flat" cmpd="sng" algn="ctr">
                      <a:solidFill>
                        <a:schemeClr val="tx2"/>
                      </a:solidFill>
                      <a:prstDash val="solid"/>
                      <a:round/>
                      <a:headEnd type="none" w="med" len="med"/>
                      <a:tailEnd type="triangle" w="med" len="med"/>
                    </a:ln>
                    <a:effectLst/>
                    <a:scene3d>
                      <a:camera prst="orthographicFront"/>
                      <a:lightRig rig="threePt" dir="t"/>
                    </a:scene3d>
                    <a:sp3d>
                      <a:bevelT h="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26" name="Group 25"/>
                  <p:cNvGrpSpPr/>
                  <p:nvPr/>
                </p:nvGrpSpPr>
                <p:grpSpPr>
                  <a:xfrm rot="603349">
                    <a:off x="3595089" y="5657918"/>
                    <a:ext cx="634576" cy="208311"/>
                    <a:chOff x="3561985" y="5382883"/>
                    <a:chExt cx="634576" cy="208311"/>
                  </a:xfrm>
                </p:grpSpPr>
                <p:sp>
                  <p:nvSpPr>
                    <p:cNvPr id="28" name="Oval 27"/>
                    <p:cNvSpPr/>
                    <p:nvPr/>
                  </p:nvSpPr>
                  <p:spPr bwMode="auto">
                    <a:xfrm>
                      <a:off x="3561985" y="5382883"/>
                      <a:ext cx="634576" cy="208311"/>
                    </a:xfrm>
                    <a:prstGeom prst="ellipse">
                      <a:avLst/>
                    </a:prstGeom>
                    <a:solidFill>
                      <a:schemeClr val="accent3">
                        <a:lumMod val="85000"/>
                      </a:schemeClr>
                    </a:solidFill>
                    <a:ln w="22225" cap="flat" cmpd="sng" algn="ctr">
                      <a:solidFill>
                        <a:schemeClr val="accent3">
                          <a:lumMod val="50000"/>
                        </a:schemeClr>
                      </a:solidFill>
                      <a:prstDash val="solid"/>
                      <a:round/>
                      <a:headEnd type="none" w="med" len="med"/>
                      <a:tailEnd type="triangle" w="med" len="med"/>
                    </a:ln>
                    <a:effectLst/>
                    <a:scene3d>
                      <a:camera prst="orthographicFront"/>
                      <a:lightRig rig="threePt" dir="t"/>
                    </a:scene3d>
                    <a:sp3d>
                      <a:bevelT h="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29" name="Oval 28"/>
                    <p:cNvSpPr/>
                    <p:nvPr/>
                  </p:nvSpPr>
                  <p:spPr bwMode="auto">
                    <a:xfrm>
                      <a:off x="3879273" y="5410200"/>
                      <a:ext cx="159327" cy="76838"/>
                    </a:xfrm>
                    <a:prstGeom prst="ellipse">
                      <a:avLst/>
                    </a:prstGeom>
                    <a:solidFill>
                      <a:srgbClr val="0070C0"/>
                    </a:solidFill>
                    <a:ln w="22225" cap="flat" cmpd="sng" algn="ctr">
                      <a:solidFill>
                        <a:schemeClr val="tx2"/>
                      </a:solidFill>
                      <a:prstDash val="solid"/>
                      <a:round/>
                      <a:headEnd type="none" w="med" len="med"/>
                      <a:tailEnd type="triangle" w="med" len="med"/>
                    </a:ln>
                    <a:effectLst/>
                    <a:scene3d>
                      <a:camera prst="orthographicFront"/>
                      <a:lightRig rig="threePt" dir="t"/>
                    </a:scene3d>
                    <a:sp3d>
                      <a:bevelT h="12700"/>
                    </a:sp3d>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sp>
                <p:nvSpPr>
                  <p:cNvPr id="27" name="TextBox 26"/>
                  <p:cNvSpPr txBox="1"/>
                  <p:nvPr/>
                </p:nvSpPr>
                <p:spPr>
                  <a:xfrm>
                    <a:off x="5943600" y="5715000"/>
                    <a:ext cx="1371600" cy="389747"/>
                  </a:xfrm>
                  <a:prstGeom prst="rect">
                    <a:avLst/>
                  </a:prstGeom>
                  <a:noFill/>
                </p:spPr>
                <p:txBody>
                  <a:bodyPr wrap="square" rtlCol="0">
                    <a:spAutoFit/>
                  </a:bodyPr>
                  <a:lstStyle/>
                  <a:p>
                    <a:r>
                      <a:rPr lang="en-US" sz="1600" b="0" i="1" dirty="0" smtClean="0"/>
                      <a:t>Marrow-Derived</a:t>
                    </a:r>
                  </a:p>
                  <a:p>
                    <a:r>
                      <a:rPr lang="en-US" sz="1600" b="0" i="1" dirty="0" smtClean="0"/>
                      <a:t>Stem Cells</a:t>
                    </a:r>
                    <a:endParaRPr lang="en-US" sz="1600" b="0" i="1" dirty="0"/>
                  </a:p>
                </p:txBody>
              </p:sp>
            </p:grpSp>
            <p:sp>
              <p:nvSpPr>
                <p:cNvPr id="16" name="TextBox 15"/>
                <p:cNvSpPr txBox="1"/>
                <p:nvPr/>
              </p:nvSpPr>
              <p:spPr>
                <a:xfrm>
                  <a:off x="2310174" y="3962400"/>
                  <a:ext cx="4243026" cy="307696"/>
                </a:xfrm>
                <a:prstGeom prst="rect">
                  <a:avLst/>
                </a:prstGeom>
                <a:noFill/>
              </p:spPr>
              <p:txBody>
                <a:bodyPr wrap="square" rtlCol="0">
                  <a:spAutoFit/>
                </a:bodyPr>
                <a:lstStyle/>
                <a:p>
                  <a:r>
                    <a:rPr lang="en-US" sz="2400" dirty="0" smtClean="0"/>
                    <a:t>OVERLAID BREAST CANCER CELLS </a:t>
                  </a:r>
                  <a:endParaRPr lang="en-US" sz="2400" dirty="0"/>
                </a:p>
              </p:txBody>
            </p:sp>
            <p:cxnSp>
              <p:nvCxnSpPr>
                <p:cNvPr id="17" name="Curved Connector 16"/>
                <p:cNvCxnSpPr/>
                <p:nvPr/>
              </p:nvCxnSpPr>
              <p:spPr bwMode="auto">
                <a:xfrm rot="5400000">
                  <a:off x="1732217" y="5504827"/>
                  <a:ext cx="478893" cy="425059"/>
                </a:xfrm>
                <a:prstGeom prst="curvedConnector3">
                  <a:avLst>
                    <a:gd name="adj1" fmla="val 50000"/>
                  </a:avLst>
                </a:prstGeom>
                <a:solidFill>
                  <a:srgbClr val="CCFFFF"/>
                </a:solidFill>
                <a:ln w="22225" cap="flat" cmpd="sng" algn="ctr">
                  <a:solidFill>
                    <a:srgbClr val="003300"/>
                  </a:solidFill>
                  <a:prstDash val="solid"/>
                  <a:round/>
                  <a:headEnd type="none" w="med" len="med"/>
                  <a:tailEnd type="none" w="med" len="med"/>
                </a:ln>
                <a:effectLst>
                  <a:reflection endPos="0" dist="50800" dir="5400000" sy="-100000" algn="bl" rotWithShape="0"/>
                </a:effectLst>
                <a:scene3d>
                  <a:camera prst="orthographicFront"/>
                  <a:lightRig rig="threePt" dir="t"/>
                </a:scene3d>
                <a:sp3d>
                  <a:bevelT w="12700"/>
                </a:sp3d>
              </p:spPr>
            </p:cxnSp>
          </p:grpSp>
        </p:grpSp>
        <p:sp>
          <p:nvSpPr>
            <p:cNvPr id="8" name="TextBox 7"/>
            <p:cNvSpPr txBox="1"/>
            <p:nvPr/>
          </p:nvSpPr>
          <p:spPr>
            <a:xfrm>
              <a:off x="2043858" y="4724400"/>
              <a:ext cx="1237964" cy="430774"/>
            </a:xfrm>
            <a:prstGeom prst="rect">
              <a:avLst/>
            </a:prstGeom>
            <a:noFill/>
          </p:spPr>
          <p:txBody>
            <a:bodyPr wrap="square" rtlCol="0">
              <a:spAutoFit/>
            </a:bodyPr>
            <a:lstStyle/>
            <a:p>
              <a:r>
                <a:rPr lang="en-US" dirty="0" smtClean="0"/>
                <a:t>Niche formation</a:t>
              </a:r>
              <a:endParaRPr lang="en-US" dirty="0"/>
            </a:p>
          </p:txBody>
        </p:sp>
        <p:sp>
          <p:nvSpPr>
            <p:cNvPr id="9" name="TextBox 8"/>
            <p:cNvSpPr txBox="1"/>
            <p:nvPr/>
          </p:nvSpPr>
          <p:spPr>
            <a:xfrm>
              <a:off x="4124503" y="4645223"/>
              <a:ext cx="1285697" cy="246157"/>
            </a:xfrm>
            <a:prstGeom prst="rect">
              <a:avLst/>
            </a:prstGeom>
            <a:noFill/>
          </p:spPr>
          <p:txBody>
            <a:bodyPr wrap="square" rtlCol="0">
              <a:spAutoFit/>
            </a:bodyPr>
            <a:lstStyle/>
            <a:p>
              <a:r>
                <a:rPr lang="en-US" dirty="0" smtClean="0"/>
                <a:t>Cell Invasion</a:t>
              </a:r>
              <a:endParaRPr lang="en-US" dirty="0"/>
            </a:p>
          </p:txBody>
        </p:sp>
        <p:sp>
          <p:nvSpPr>
            <p:cNvPr id="10" name="TextBox 9"/>
            <p:cNvSpPr txBox="1"/>
            <p:nvPr/>
          </p:nvSpPr>
          <p:spPr>
            <a:xfrm>
              <a:off x="5638800" y="4363197"/>
              <a:ext cx="1260763" cy="246157"/>
            </a:xfrm>
            <a:prstGeom prst="rect">
              <a:avLst/>
            </a:prstGeom>
            <a:noFill/>
          </p:spPr>
          <p:txBody>
            <a:bodyPr wrap="square" rtlCol="0">
              <a:spAutoFit/>
            </a:bodyPr>
            <a:lstStyle/>
            <a:p>
              <a:r>
                <a:rPr lang="en-US" dirty="0" smtClean="0"/>
                <a:t>Proliferation</a:t>
              </a:r>
              <a:endParaRPr lang="en-US" dirty="0"/>
            </a:p>
          </p:txBody>
        </p:sp>
      </p:grpSp>
    </p:spTree>
    <p:extLst>
      <p:ext uri="{BB962C8B-B14F-4D97-AF65-F5344CB8AC3E}">
        <p14:creationId xmlns:p14="http://schemas.microsoft.com/office/powerpoint/2010/main" val="33681393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References</a:t>
            </a:r>
            <a:endParaRPr lang="en-US" dirty="0"/>
          </a:p>
        </p:txBody>
      </p:sp>
      <p:sp>
        <p:nvSpPr>
          <p:cNvPr id="5" name="Content Placeholder 4"/>
          <p:cNvSpPr>
            <a:spLocks noGrp="1"/>
          </p:cNvSpPr>
          <p:nvPr>
            <p:ph idx="1"/>
          </p:nvPr>
        </p:nvSpPr>
        <p:spPr>
          <a:xfrm>
            <a:off x="0" y="827088"/>
            <a:ext cx="9144000" cy="5649912"/>
          </a:xfrm>
        </p:spPr>
        <p:txBody>
          <a:bodyPr/>
          <a:lstStyle/>
          <a:p>
            <a:pPr marL="0" indent="0">
              <a:buNone/>
            </a:pPr>
            <a:r>
              <a:rPr lang="en-US" sz="1600" dirty="0"/>
              <a:t>O. </a:t>
            </a:r>
            <a:r>
              <a:rPr lang="en-US" sz="1600" dirty="0" err="1"/>
              <a:t>Wichterle</a:t>
            </a:r>
            <a:r>
              <a:rPr lang="en-US" sz="1600" dirty="0"/>
              <a:t>, et al. </a:t>
            </a:r>
            <a:r>
              <a:rPr lang="en-US" sz="1600" i="1" dirty="0"/>
              <a:t>Hydrophilic Gels for Biological Use</a:t>
            </a:r>
            <a:r>
              <a:rPr lang="en-US" sz="1600" dirty="0"/>
              <a:t>. Nature 1960. 185(4706): p. </a:t>
            </a:r>
            <a:r>
              <a:rPr lang="en-US" sz="1600" dirty="0" smtClean="0"/>
              <a:t>117-118</a:t>
            </a:r>
          </a:p>
          <a:p>
            <a:pPr marL="0" indent="0">
              <a:buNone/>
            </a:pPr>
            <a:r>
              <a:rPr lang="en-US" sz="1600" dirty="0" err="1"/>
              <a:t>Vlierberghe</a:t>
            </a:r>
            <a:r>
              <a:rPr lang="en-US" sz="1600" dirty="0"/>
              <a:t>, et al. </a:t>
            </a:r>
            <a:r>
              <a:rPr lang="en-US" sz="1600" i="1" dirty="0"/>
              <a:t>Biopolymer-Based Hydrogels As Scaffolds for Tissue Engineering Applications: A Review.</a:t>
            </a:r>
            <a:r>
              <a:rPr lang="en-US" sz="1600" dirty="0"/>
              <a:t> Bio. Mac., 12(5), p. </a:t>
            </a:r>
            <a:r>
              <a:rPr lang="en-US" sz="1600" dirty="0" smtClean="0"/>
              <a:t>1387–1408</a:t>
            </a:r>
          </a:p>
          <a:p>
            <a:pPr marL="0" indent="0">
              <a:buNone/>
            </a:pPr>
            <a:r>
              <a:rPr lang="en-US" sz="1600" dirty="0" err="1" smtClean="0"/>
              <a:t>Kloxin</a:t>
            </a:r>
            <a:r>
              <a:rPr lang="en-US" sz="1600" dirty="0"/>
              <a:t>, et al. </a:t>
            </a:r>
            <a:r>
              <a:rPr lang="en-US" sz="1600" i="1" dirty="0"/>
              <a:t>Mechanical Properties of </a:t>
            </a:r>
            <a:r>
              <a:rPr lang="en-US" sz="1600" i="1" dirty="0" err="1"/>
              <a:t>Cellularly</a:t>
            </a:r>
            <a:r>
              <a:rPr lang="en-US" sz="1600" i="1" dirty="0"/>
              <a:t> Responsive Hydrogels and Their Experimental Determination</a:t>
            </a:r>
            <a:r>
              <a:rPr lang="en-US" sz="1600" dirty="0"/>
              <a:t>. Adv. Mat., 2010. 22(31): p. 3484-94.</a:t>
            </a:r>
          </a:p>
          <a:p>
            <a:pPr marL="0" indent="0">
              <a:buNone/>
            </a:pPr>
            <a:r>
              <a:rPr lang="en-US" sz="1600" dirty="0" err="1" smtClean="0"/>
              <a:t>Lutolf</a:t>
            </a:r>
            <a:r>
              <a:rPr lang="en-US" sz="1600" dirty="0" smtClean="0"/>
              <a:t>, et al. </a:t>
            </a:r>
            <a:r>
              <a:rPr lang="en-US" sz="1600" i="1" dirty="0" smtClean="0"/>
              <a:t>Cell-Responsive Synthetic Hydrogels</a:t>
            </a:r>
            <a:r>
              <a:rPr lang="en-US" sz="1600" dirty="0" smtClean="0"/>
              <a:t>. Adv. Mat., 2003. 15(11): p. 888-92.</a:t>
            </a:r>
          </a:p>
          <a:p>
            <a:pPr marL="0" indent="0">
              <a:buNone/>
            </a:pPr>
            <a:r>
              <a:rPr lang="en-US" sz="1600" dirty="0" err="1" smtClean="0"/>
              <a:t>Tibbitt</a:t>
            </a:r>
            <a:r>
              <a:rPr lang="en-US" sz="1600" dirty="0"/>
              <a:t>, et al. </a:t>
            </a:r>
            <a:r>
              <a:rPr lang="en-US" sz="1600" i="1" dirty="0"/>
              <a:t>Hydrogels as Extracellular Matrix Mimics for</a:t>
            </a:r>
          </a:p>
          <a:p>
            <a:pPr marL="0" indent="0">
              <a:buNone/>
            </a:pPr>
            <a:r>
              <a:rPr lang="en-US" sz="1600" i="1" dirty="0"/>
              <a:t>3D Cell </a:t>
            </a:r>
            <a:r>
              <a:rPr lang="en-US" sz="1600" i="1" dirty="0" smtClean="0"/>
              <a:t>Culture</a:t>
            </a:r>
            <a:r>
              <a:rPr lang="en-US" sz="1600" dirty="0" smtClean="0"/>
              <a:t>. Biotech. and </a:t>
            </a:r>
            <a:r>
              <a:rPr lang="en-US" sz="1600" dirty="0" err="1" smtClean="0"/>
              <a:t>BioEng</a:t>
            </a:r>
            <a:r>
              <a:rPr lang="en-US" sz="1600" dirty="0" smtClean="0"/>
              <a:t>., 2009. 103(4): p. 655-63</a:t>
            </a:r>
          </a:p>
          <a:p>
            <a:pPr marL="0" indent="0">
              <a:buNone/>
            </a:pPr>
            <a:r>
              <a:rPr lang="en-US" sz="1600" dirty="0" smtClean="0"/>
              <a:t>Hoffman, et al. </a:t>
            </a:r>
            <a:r>
              <a:rPr lang="en-US" sz="1600" i="1" dirty="0" smtClean="0"/>
              <a:t>Biomaterials </a:t>
            </a:r>
            <a:r>
              <a:rPr lang="en-US" sz="1600" i="1" dirty="0"/>
              <a:t>Science - An Introduction to Materials in </a:t>
            </a:r>
            <a:r>
              <a:rPr lang="en-US" sz="1600" i="1" dirty="0" smtClean="0"/>
              <a:t>Medicine 2</a:t>
            </a:r>
            <a:r>
              <a:rPr lang="en-US" sz="1600" i="1" baseline="30000" dirty="0" smtClean="0"/>
              <a:t>nd</a:t>
            </a:r>
            <a:r>
              <a:rPr lang="en-US" sz="1600" i="1" dirty="0" smtClean="0"/>
              <a:t> Edition. </a:t>
            </a:r>
            <a:r>
              <a:rPr lang="en-US" sz="1600" dirty="0" smtClean="0"/>
              <a:t>2004. p:35-41</a:t>
            </a:r>
          </a:p>
          <a:p>
            <a:pPr marL="0" indent="0">
              <a:buNone/>
            </a:pPr>
            <a:r>
              <a:rPr lang="en-US" sz="1600" dirty="0" err="1"/>
              <a:t>Bruice</a:t>
            </a:r>
            <a:r>
              <a:rPr lang="en-US" sz="1600" dirty="0"/>
              <a:t>. </a:t>
            </a:r>
            <a:r>
              <a:rPr lang="en-US" sz="1600" i="1" dirty="0"/>
              <a:t>Organic Chemistry 3</a:t>
            </a:r>
            <a:r>
              <a:rPr lang="en-US" sz="1600" i="1" baseline="30000" dirty="0"/>
              <a:t>rd</a:t>
            </a:r>
            <a:r>
              <a:rPr lang="en-US" sz="1600" i="1" dirty="0"/>
              <a:t> edition</a:t>
            </a:r>
            <a:r>
              <a:rPr lang="en-US" sz="1600" dirty="0"/>
              <a:t>. 2007. p. 869-70 </a:t>
            </a:r>
            <a:endParaRPr lang="en-US" sz="1600" dirty="0" smtClean="0"/>
          </a:p>
          <a:p>
            <a:pPr marL="0" indent="0">
              <a:buNone/>
            </a:pPr>
            <a:r>
              <a:rPr lang="en-US" sz="1600" dirty="0"/>
              <a:t>Fairbanks, et al. </a:t>
            </a:r>
            <a:r>
              <a:rPr lang="en-US" sz="1600" i="1" dirty="0"/>
              <a:t>A Versatile Synthetic Extracellular Matrix Mimic </a:t>
            </a:r>
            <a:r>
              <a:rPr lang="en-US" sz="1600" i="1" dirty="0" smtClean="0"/>
              <a:t>via </a:t>
            </a:r>
            <a:r>
              <a:rPr lang="en-US" sz="1600" i="1" dirty="0" err="1" smtClean="0"/>
              <a:t>Thiol-Norbornene</a:t>
            </a:r>
            <a:r>
              <a:rPr lang="en-US" sz="1600" i="1" dirty="0" smtClean="0"/>
              <a:t> </a:t>
            </a:r>
            <a:r>
              <a:rPr lang="en-US" sz="1600" i="1" dirty="0" err="1" smtClean="0"/>
              <a:t>Photopolymerization</a:t>
            </a:r>
            <a:r>
              <a:rPr lang="en-US" sz="1600" i="1" dirty="0" smtClean="0"/>
              <a:t>. Adv. Mat. 2009. 21(48): p. 5005-10</a:t>
            </a:r>
            <a:endParaRPr lang="en-US" sz="1600" i="1" dirty="0"/>
          </a:p>
          <a:p>
            <a:pPr marL="0" indent="0">
              <a:buNone/>
            </a:pPr>
            <a:r>
              <a:rPr lang="en-US" sz="1600" dirty="0" err="1" smtClean="0"/>
              <a:t>Ji</a:t>
            </a:r>
            <a:r>
              <a:rPr lang="en-US" sz="1600" dirty="0" smtClean="0"/>
              <a:t>, et al. </a:t>
            </a:r>
            <a:r>
              <a:rPr lang="en-US" sz="1600" i="1" dirty="0" err="1" smtClean="0"/>
              <a:t>Maleimide</a:t>
            </a:r>
            <a:r>
              <a:rPr lang="en-US" sz="1600" i="1" dirty="0" smtClean="0"/>
              <a:t> Functionalized Poly(</a:t>
            </a:r>
            <a:r>
              <a:rPr lang="el-GR" sz="1600" i="1" dirty="0" smtClean="0"/>
              <a:t>ε</a:t>
            </a:r>
            <a:r>
              <a:rPr lang="en-US" sz="1600" i="1" dirty="0" smtClean="0"/>
              <a:t>-</a:t>
            </a:r>
            <a:r>
              <a:rPr lang="en-US" sz="1600" i="1" dirty="0" err="1" smtClean="0"/>
              <a:t>caprolactone</a:t>
            </a:r>
            <a:r>
              <a:rPr lang="en-US" sz="1600" i="1" dirty="0" smtClean="0"/>
              <a:t>)-block-poly(ethylene glycol) (PCL-PEG-MAL): Synthesis, nanoparticle Formation, and </a:t>
            </a:r>
            <a:r>
              <a:rPr lang="en-US" sz="1600" i="1" dirty="0" err="1" smtClean="0"/>
              <a:t>Thiol</a:t>
            </a:r>
            <a:r>
              <a:rPr lang="en-US" sz="1600" i="1" dirty="0" smtClean="0"/>
              <a:t> Conjugation. </a:t>
            </a:r>
            <a:r>
              <a:rPr lang="en-US" sz="1600" dirty="0" err="1" smtClean="0"/>
              <a:t>Macromol</a:t>
            </a:r>
            <a:r>
              <a:rPr lang="en-US" sz="1600" dirty="0" smtClean="0"/>
              <a:t> </a:t>
            </a:r>
            <a:r>
              <a:rPr lang="en-US" sz="1600" dirty="0" err="1" smtClean="0"/>
              <a:t>Chem</a:t>
            </a:r>
            <a:r>
              <a:rPr lang="en-US" sz="1600" dirty="0" smtClean="0"/>
              <a:t> Phys. 2009. 210(10): p. 823</a:t>
            </a:r>
            <a:endParaRPr lang="en-US" sz="1600" dirty="0"/>
          </a:p>
          <a:p>
            <a:pPr marL="0" indent="0">
              <a:buNone/>
            </a:pPr>
            <a:r>
              <a:rPr lang="en-US" sz="1600" i="1" dirty="0" err="1" smtClean="0"/>
              <a:t>Datta</a:t>
            </a:r>
            <a:r>
              <a:rPr lang="en-US" sz="1600" i="1" dirty="0" smtClean="0"/>
              <a:t>.  Characterization of PEG Hydrogels for Biomedical Applications. </a:t>
            </a:r>
            <a:r>
              <a:rPr lang="en-US" sz="1600" dirty="0" err="1" smtClean="0"/>
              <a:t>Louisana</a:t>
            </a:r>
            <a:r>
              <a:rPr lang="en-US" sz="1600" dirty="0" smtClean="0"/>
              <a:t> State University. 2007.</a:t>
            </a:r>
            <a:endParaRPr lang="en-US" sz="1600" dirty="0"/>
          </a:p>
        </p:txBody>
      </p:sp>
    </p:spTree>
    <p:extLst>
      <p:ext uri="{BB962C8B-B14F-4D97-AF65-F5344CB8AC3E}">
        <p14:creationId xmlns:p14="http://schemas.microsoft.com/office/powerpoint/2010/main" val="32270618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Questions??</a:t>
            </a:r>
            <a:endParaRPr lang="en-US" sz="6000" dirty="0"/>
          </a:p>
        </p:txBody>
      </p:sp>
    </p:spTree>
    <p:extLst>
      <p:ext uri="{BB962C8B-B14F-4D97-AF65-F5344CB8AC3E}">
        <p14:creationId xmlns:p14="http://schemas.microsoft.com/office/powerpoint/2010/main" val="41377612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for Hydrogels</a:t>
            </a:r>
            <a:endParaRPr lang="en-US" dirty="0"/>
          </a:p>
        </p:txBody>
      </p:sp>
      <p:sp>
        <p:nvSpPr>
          <p:cNvPr id="3" name="Content Placeholder 2"/>
          <p:cNvSpPr>
            <a:spLocks noGrp="1"/>
          </p:cNvSpPr>
          <p:nvPr>
            <p:ph idx="1"/>
          </p:nvPr>
        </p:nvSpPr>
        <p:spPr/>
        <p:txBody>
          <a:bodyPr/>
          <a:lstStyle/>
          <a:p>
            <a:r>
              <a:rPr lang="en-US" dirty="0" smtClean="0"/>
              <a:t>Drug delivery, </a:t>
            </a:r>
            <a:r>
              <a:rPr lang="en-US" dirty="0"/>
              <a:t>s</a:t>
            </a:r>
            <a:r>
              <a:rPr lang="en-US" dirty="0" smtClean="0"/>
              <a:t>caffolds, </a:t>
            </a:r>
            <a:r>
              <a:rPr lang="en-US" dirty="0"/>
              <a:t>f</a:t>
            </a:r>
            <a:r>
              <a:rPr lang="en-US" dirty="0" smtClean="0"/>
              <a:t>ood preservation, biosensors</a:t>
            </a:r>
          </a:p>
          <a:p>
            <a:r>
              <a:rPr lang="en-US" dirty="0" smtClean="0"/>
              <a:t>Study </a:t>
            </a:r>
            <a:r>
              <a:rPr lang="en-US" dirty="0"/>
              <a:t>cell and tissue physiology</a:t>
            </a:r>
            <a:endParaRPr lang="en-US" dirty="0" smtClean="0"/>
          </a:p>
          <a:p>
            <a:pPr lvl="1"/>
            <a:r>
              <a:rPr lang="en-US" dirty="0" smtClean="0"/>
              <a:t>Large water content and rubbery consistency makes hydrogels great mimics for living tissue</a:t>
            </a:r>
          </a:p>
          <a:p>
            <a:pPr marL="457200" lvl="1" indent="0">
              <a:buNone/>
            </a:pPr>
            <a:endParaRPr lang="en-US" dirty="0" smtClean="0"/>
          </a:p>
          <a:p>
            <a:pPr marL="0" indent="0" algn="ctr">
              <a:buNone/>
            </a:pPr>
            <a:r>
              <a:rPr lang="en-US" sz="2400" i="1" dirty="0"/>
              <a:t>“A cell can no longer be thought of as a solitary entity deﬁned by its genome, but must be evaluated in the context of the ECM</a:t>
            </a:r>
            <a:r>
              <a:rPr lang="en-US" sz="2400" i="1" dirty="0" smtClean="0"/>
              <a:t>” -Kristy </a:t>
            </a:r>
            <a:r>
              <a:rPr lang="en-US" sz="2400" i="1" dirty="0" err="1" smtClean="0"/>
              <a:t>Anseth</a:t>
            </a:r>
            <a:endParaRPr lang="en-US" sz="2000" i="1" dirty="0"/>
          </a:p>
          <a:p>
            <a:pPr marL="0" indent="0">
              <a:buNone/>
            </a:pPr>
            <a:endParaRPr lang="en-US"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196" t="16000" r="6250" b="39333"/>
          <a:stretch/>
        </p:blipFill>
        <p:spPr bwMode="auto">
          <a:xfrm>
            <a:off x="2362200" y="3886200"/>
            <a:ext cx="4374676" cy="2628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728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Hydrogels Classification</a:t>
            </a:r>
            <a:endParaRPr lang="en-US" dirty="0"/>
          </a:p>
        </p:txBody>
      </p:sp>
      <p:sp>
        <p:nvSpPr>
          <p:cNvPr id="3" name="Content Placeholder 2"/>
          <p:cNvSpPr>
            <a:spLocks noGrp="1"/>
          </p:cNvSpPr>
          <p:nvPr>
            <p:ph idx="1"/>
          </p:nvPr>
        </p:nvSpPr>
        <p:spPr/>
        <p:txBody>
          <a:bodyPr/>
          <a:lstStyle/>
          <a:p>
            <a:r>
              <a:rPr lang="en-US" b="1" dirty="0" smtClean="0"/>
              <a:t>Preparation</a:t>
            </a:r>
          </a:p>
          <a:p>
            <a:pPr lvl="1"/>
            <a:r>
              <a:rPr lang="en-US" i="1" dirty="0" smtClean="0"/>
              <a:t>Type</a:t>
            </a:r>
            <a:r>
              <a:rPr lang="en-US" dirty="0" smtClean="0"/>
              <a:t>: </a:t>
            </a:r>
            <a:r>
              <a:rPr lang="en-US" dirty="0" err="1" smtClean="0"/>
              <a:t>Homopolymer</a:t>
            </a:r>
            <a:r>
              <a:rPr lang="en-US" dirty="0" smtClean="0"/>
              <a:t>, </a:t>
            </a:r>
            <a:r>
              <a:rPr lang="en-US" dirty="0" err="1" smtClean="0"/>
              <a:t>multipolymer</a:t>
            </a:r>
            <a:r>
              <a:rPr lang="en-US" dirty="0" smtClean="0"/>
              <a:t>, interpenetrating, and </a:t>
            </a:r>
            <a:r>
              <a:rPr lang="en-US" dirty="0"/>
              <a:t>copolymer </a:t>
            </a:r>
            <a:r>
              <a:rPr lang="en-US" dirty="0" smtClean="0"/>
              <a:t>hydrogels</a:t>
            </a:r>
          </a:p>
          <a:p>
            <a:pPr lvl="1"/>
            <a:r>
              <a:rPr lang="en-US" i="1" dirty="0" smtClean="0"/>
              <a:t>Polymerization Method</a:t>
            </a:r>
            <a:r>
              <a:rPr lang="en-US" dirty="0" smtClean="0"/>
              <a:t>: chemical, </a:t>
            </a:r>
            <a:r>
              <a:rPr lang="en-US" dirty="0" err="1"/>
              <a:t>photopolymerization</a:t>
            </a:r>
            <a:r>
              <a:rPr lang="en-US" dirty="0"/>
              <a:t>, or </a:t>
            </a:r>
            <a:r>
              <a:rPr lang="en-US" dirty="0" smtClean="0"/>
              <a:t>irradiative</a:t>
            </a:r>
          </a:p>
          <a:p>
            <a:r>
              <a:rPr lang="en-US" b="1" dirty="0" smtClean="0"/>
              <a:t>Overall charge</a:t>
            </a:r>
          </a:p>
          <a:p>
            <a:pPr lvl="1"/>
            <a:r>
              <a:rPr lang="en-US" dirty="0" smtClean="0"/>
              <a:t>Neutral</a:t>
            </a:r>
            <a:r>
              <a:rPr lang="en-US" dirty="0"/>
              <a:t>, anionic</a:t>
            </a:r>
            <a:r>
              <a:rPr lang="en-US" dirty="0" smtClean="0"/>
              <a:t>, </a:t>
            </a:r>
            <a:r>
              <a:rPr lang="en-US" dirty="0" err="1" smtClean="0"/>
              <a:t>ampholytic</a:t>
            </a:r>
            <a:r>
              <a:rPr lang="en-US" dirty="0" smtClean="0"/>
              <a:t>, </a:t>
            </a:r>
            <a:r>
              <a:rPr lang="en-US" dirty="0"/>
              <a:t>or cationic</a:t>
            </a:r>
            <a:endParaRPr lang="en-US" dirty="0" smtClean="0"/>
          </a:p>
          <a:p>
            <a:r>
              <a:rPr lang="en-US" b="1" dirty="0" smtClean="0"/>
              <a:t>Crosslinking</a:t>
            </a:r>
          </a:p>
          <a:p>
            <a:pPr lvl="1"/>
            <a:r>
              <a:rPr lang="en-US" dirty="0" smtClean="0"/>
              <a:t>Physical, chemical</a:t>
            </a:r>
          </a:p>
          <a:p>
            <a:r>
              <a:rPr lang="en-US" b="1" dirty="0"/>
              <a:t>Physical characteristics</a:t>
            </a:r>
          </a:p>
          <a:p>
            <a:pPr lvl="1"/>
            <a:r>
              <a:rPr lang="en-US" dirty="0"/>
              <a:t>Amorphous, </a:t>
            </a:r>
            <a:r>
              <a:rPr lang="en-US" dirty="0" err="1"/>
              <a:t>semicrystalline</a:t>
            </a:r>
            <a:r>
              <a:rPr lang="en-US" dirty="0"/>
              <a:t>, hydrogen-bonded, </a:t>
            </a:r>
            <a:r>
              <a:rPr lang="en-US" dirty="0" err="1"/>
              <a:t>supramolecular</a:t>
            </a:r>
            <a:r>
              <a:rPr lang="en-US" dirty="0"/>
              <a:t>, or </a:t>
            </a:r>
            <a:r>
              <a:rPr lang="en-US" dirty="0" err="1" smtClean="0"/>
              <a:t>hydrocolloidal</a:t>
            </a:r>
            <a:endParaRPr lang="en-US" dirty="0" smtClean="0"/>
          </a:p>
          <a:p>
            <a:r>
              <a:rPr lang="en-US" i="1" dirty="0" smtClean="0"/>
              <a:t>Smart Polymers: </a:t>
            </a:r>
            <a:r>
              <a:rPr lang="en-US" dirty="0" smtClean="0"/>
              <a:t>respond to environmental conditions</a:t>
            </a:r>
          </a:p>
          <a:p>
            <a:pPr lvl="1"/>
            <a:r>
              <a:rPr lang="en-US" dirty="0" smtClean="0"/>
              <a:t>Examples: pH sensitive, thermo polymers, </a:t>
            </a:r>
            <a:r>
              <a:rPr lang="en-US" dirty="0" err="1" smtClean="0"/>
              <a:t>cryo</a:t>
            </a:r>
            <a:r>
              <a:rPr lang="en-US" dirty="0" smtClean="0"/>
              <a:t>-polymers, self assembling</a:t>
            </a:r>
          </a:p>
          <a:p>
            <a:pPr marL="457200" lvl="1" indent="0">
              <a:buNone/>
            </a:pPr>
            <a:endParaRPr lang="en-US" dirty="0" smtClean="0"/>
          </a:p>
          <a:p>
            <a:pPr lvl="1"/>
            <a:endParaRPr lang="en-US" dirty="0"/>
          </a:p>
          <a:p>
            <a:endParaRPr lang="en-US" dirty="0"/>
          </a:p>
        </p:txBody>
      </p:sp>
    </p:spTree>
    <p:extLst>
      <p:ext uri="{BB962C8B-B14F-4D97-AF65-F5344CB8AC3E}">
        <p14:creationId xmlns:p14="http://schemas.microsoft.com/office/powerpoint/2010/main" val="20708063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76200"/>
            <a:ext cx="8720138" cy="1143000"/>
          </a:xfrm>
        </p:spPr>
        <p:txBody>
          <a:bodyPr>
            <a:normAutofit fontScale="90000"/>
          </a:bodyPr>
          <a:lstStyle/>
          <a:p>
            <a:r>
              <a:rPr lang="en-US" u="sng" dirty="0"/>
              <a:t>For Tissue </a:t>
            </a:r>
            <a:r>
              <a:rPr lang="en-US" u="sng" dirty="0" smtClean="0"/>
              <a:t>Engineering:</a:t>
            </a:r>
            <a:r>
              <a:rPr lang="en-US" dirty="0" smtClean="0"/>
              <a:t> Important Biophysical and Biochemical Properties</a:t>
            </a:r>
            <a:endParaRPr lang="en-US" dirty="0"/>
          </a:p>
        </p:txBody>
      </p:sp>
      <p:sp>
        <p:nvSpPr>
          <p:cNvPr id="3" name="Content Placeholder 2"/>
          <p:cNvSpPr>
            <a:spLocks noGrp="1"/>
          </p:cNvSpPr>
          <p:nvPr>
            <p:ph idx="1"/>
          </p:nvPr>
        </p:nvSpPr>
        <p:spPr>
          <a:xfrm>
            <a:off x="254000" y="1371600"/>
            <a:ext cx="8702675" cy="5029200"/>
          </a:xfrm>
        </p:spPr>
        <p:txBody>
          <a:bodyPr>
            <a:normAutofit/>
          </a:bodyPr>
          <a:lstStyle/>
          <a:p>
            <a:pPr marL="514350" indent="-514350">
              <a:buFont typeface="+mj-lt"/>
              <a:buAutoNum type="arabicPeriod"/>
            </a:pPr>
            <a:r>
              <a:rPr lang="en-US" sz="2400" dirty="0" smtClean="0"/>
              <a:t>Physiological water content for cell transport and survival</a:t>
            </a:r>
          </a:p>
          <a:p>
            <a:pPr marL="514350" indent="-514350">
              <a:buFont typeface="+mj-lt"/>
              <a:buAutoNum type="arabicPeriod"/>
            </a:pPr>
            <a:r>
              <a:rPr lang="en-US" sz="2400" dirty="0" smtClean="0"/>
              <a:t>Tissue-like elasticity for </a:t>
            </a:r>
            <a:r>
              <a:rPr lang="en-US" sz="2400" dirty="0" err="1" smtClean="0"/>
              <a:t>mechanotransduction</a:t>
            </a:r>
            <a:endParaRPr lang="en-US" sz="2400" dirty="0" smtClean="0"/>
          </a:p>
          <a:p>
            <a:pPr marL="514350" indent="-514350">
              <a:buFont typeface="+mj-lt"/>
              <a:buAutoNum type="arabicPeriod"/>
            </a:pPr>
            <a:r>
              <a:rPr lang="en-US" sz="2400" dirty="0" smtClean="0"/>
              <a:t>Diffusivity of important cell-secreted molecules</a:t>
            </a:r>
          </a:p>
          <a:p>
            <a:pPr marL="514350" indent="-514350">
              <a:buFont typeface="+mj-lt"/>
              <a:buAutoNum type="arabicPeriod"/>
            </a:pPr>
            <a:r>
              <a:rPr lang="en-US" sz="2400" dirty="0" smtClean="0"/>
              <a:t>Incorporation of ligands for cell adhesion and function</a:t>
            </a:r>
          </a:p>
          <a:p>
            <a:pPr marL="514350" indent="-514350">
              <a:buFont typeface="+mj-lt"/>
              <a:buAutoNum type="arabicPeriod"/>
            </a:pPr>
            <a:r>
              <a:rPr lang="en-US" sz="2400" dirty="0" smtClean="0"/>
              <a:t>Matrix degradability for cell remodeling</a:t>
            </a:r>
            <a:endParaRPr lang="en-US" sz="2400" dirty="0"/>
          </a:p>
        </p:txBody>
      </p:sp>
    </p:spTree>
    <p:extLst>
      <p:ext uri="{BB962C8B-B14F-4D97-AF65-F5344CB8AC3E}">
        <p14:creationId xmlns:p14="http://schemas.microsoft.com/office/powerpoint/2010/main" val="26321075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Hydrogel Polymers</a:t>
            </a:r>
            <a:endParaRPr lang="en-US" dirty="0"/>
          </a:p>
        </p:txBody>
      </p:sp>
      <p:sp>
        <p:nvSpPr>
          <p:cNvPr id="3" name="Content Placeholder 2"/>
          <p:cNvSpPr>
            <a:spLocks noGrp="1"/>
          </p:cNvSpPr>
          <p:nvPr>
            <p:ph idx="1"/>
          </p:nvPr>
        </p:nvSpPr>
        <p:spPr/>
        <p:txBody>
          <a:bodyPr/>
          <a:lstStyle/>
          <a:p>
            <a:r>
              <a:rPr lang="en-US" b="1" dirty="0" smtClean="0"/>
              <a:t>Formed from proteins and </a:t>
            </a:r>
            <a:r>
              <a:rPr lang="en-US" b="1" dirty="0"/>
              <a:t>ECM </a:t>
            </a:r>
            <a:r>
              <a:rPr lang="en-US" b="1" dirty="0" smtClean="0"/>
              <a:t>components</a:t>
            </a:r>
            <a:endParaRPr lang="en-US" dirty="0" smtClean="0"/>
          </a:p>
          <a:p>
            <a:pPr lvl="1"/>
            <a:r>
              <a:rPr lang="en-US" dirty="0" smtClean="0"/>
              <a:t>Collagen, Hyaluronic acid, </a:t>
            </a:r>
            <a:r>
              <a:rPr lang="en-US" dirty="0" err="1" smtClean="0"/>
              <a:t>Matrigel</a:t>
            </a:r>
            <a:endParaRPr lang="en-US" dirty="0" smtClean="0"/>
          </a:p>
          <a:p>
            <a:r>
              <a:rPr lang="en-US" b="1" dirty="0" smtClean="0"/>
              <a:t>Biological sources</a:t>
            </a:r>
          </a:p>
          <a:p>
            <a:pPr lvl="1"/>
            <a:r>
              <a:rPr lang="en-US" dirty="0" smtClean="0"/>
              <a:t>Chitosan, Alginate, Fibroin</a:t>
            </a:r>
          </a:p>
          <a:p>
            <a:r>
              <a:rPr lang="en-US" b="1" dirty="0" smtClean="0"/>
              <a:t>Pros</a:t>
            </a:r>
          </a:p>
          <a:p>
            <a:pPr lvl="1"/>
            <a:r>
              <a:rPr lang="en-US" dirty="0"/>
              <a:t>I</a:t>
            </a:r>
            <a:r>
              <a:rPr lang="en-US" dirty="0" smtClean="0"/>
              <a:t>nherently </a:t>
            </a:r>
            <a:r>
              <a:rPr lang="en-US" dirty="0"/>
              <a:t>biocompatible and </a:t>
            </a:r>
            <a:r>
              <a:rPr lang="en-US" dirty="0" smtClean="0"/>
              <a:t>bioactive</a:t>
            </a:r>
          </a:p>
          <a:p>
            <a:pPr lvl="1"/>
            <a:r>
              <a:rPr lang="en-US" dirty="0" smtClean="0"/>
              <a:t>Promote </a:t>
            </a:r>
            <a:r>
              <a:rPr lang="en-US" dirty="0"/>
              <a:t>many cellular functions</a:t>
            </a:r>
            <a:endParaRPr lang="en-US" dirty="0" smtClean="0"/>
          </a:p>
          <a:p>
            <a:pPr lvl="1"/>
            <a:r>
              <a:rPr lang="en-US" dirty="0" smtClean="0"/>
              <a:t>Embedded </a:t>
            </a:r>
            <a:r>
              <a:rPr lang="en-US" dirty="0"/>
              <a:t>proteins, growth factors, and </a:t>
            </a:r>
            <a:r>
              <a:rPr lang="en-US" dirty="0" smtClean="0"/>
              <a:t>enzymes</a:t>
            </a:r>
          </a:p>
          <a:p>
            <a:r>
              <a:rPr lang="en-US" b="1" dirty="0" smtClean="0"/>
              <a:t>Cons</a:t>
            </a:r>
          </a:p>
          <a:p>
            <a:pPr lvl="1"/>
            <a:r>
              <a:rPr lang="en-US" dirty="0" smtClean="0"/>
              <a:t>Vary </a:t>
            </a:r>
            <a:r>
              <a:rPr lang="en-US" dirty="0"/>
              <a:t>by </a:t>
            </a:r>
            <a:r>
              <a:rPr lang="en-US" dirty="0" smtClean="0"/>
              <a:t>batch</a:t>
            </a:r>
          </a:p>
          <a:p>
            <a:pPr lvl="1"/>
            <a:r>
              <a:rPr lang="en-US" dirty="0" smtClean="0"/>
              <a:t>High affinity to proteins present in serum </a:t>
            </a:r>
          </a:p>
          <a:p>
            <a:pPr lvl="1"/>
            <a:r>
              <a:rPr lang="en-US" dirty="0" smtClean="0"/>
              <a:t>Lacks </a:t>
            </a:r>
            <a:r>
              <a:rPr lang="en-US" dirty="0" err="1" smtClean="0"/>
              <a:t>tunability</a:t>
            </a:r>
            <a:endParaRPr lang="en-US" dirty="0" smtClean="0"/>
          </a:p>
          <a:p>
            <a:endParaRPr lang="en-US" dirty="0" smtClean="0"/>
          </a:p>
        </p:txBody>
      </p:sp>
    </p:spTree>
    <p:extLst>
      <p:ext uri="{BB962C8B-B14F-4D97-AF65-F5344CB8AC3E}">
        <p14:creationId xmlns:p14="http://schemas.microsoft.com/office/powerpoint/2010/main" val="3073206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Hydrogel Polymers</a:t>
            </a:r>
            <a:endParaRPr lang="en-US" dirty="0"/>
          </a:p>
        </p:txBody>
      </p:sp>
      <p:sp>
        <p:nvSpPr>
          <p:cNvPr id="3" name="Content Placeholder 2"/>
          <p:cNvSpPr>
            <a:spLocks noGrp="1"/>
          </p:cNvSpPr>
          <p:nvPr>
            <p:ph idx="1"/>
          </p:nvPr>
        </p:nvSpPr>
        <p:spPr/>
        <p:txBody>
          <a:bodyPr/>
          <a:lstStyle/>
          <a:p>
            <a:r>
              <a:rPr lang="en-US" b="1" dirty="0" smtClean="0"/>
              <a:t>Non-natural materials</a:t>
            </a:r>
          </a:p>
          <a:p>
            <a:pPr lvl="1"/>
            <a:r>
              <a:rPr lang="en-US" dirty="0" smtClean="0"/>
              <a:t>Examples: </a:t>
            </a:r>
            <a:r>
              <a:rPr lang="en-US" i="1" dirty="0" smtClean="0">
                <a:solidFill>
                  <a:srgbClr val="C00000"/>
                </a:solidFill>
              </a:rPr>
              <a:t>poly(ethylene </a:t>
            </a:r>
            <a:r>
              <a:rPr lang="en-US" i="1" dirty="0">
                <a:solidFill>
                  <a:srgbClr val="C00000"/>
                </a:solidFill>
              </a:rPr>
              <a:t>glycol</a:t>
            </a:r>
            <a:r>
              <a:rPr lang="en-US" i="1" dirty="0" smtClean="0">
                <a:solidFill>
                  <a:srgbClr val="C00000"/>
                </a:solidFill>
              </a:rPr>
              <a:t>)</a:t>
            </a:r>
            <a:r>
              <a:rPr lang="en-US" i="1" dirty="0" smtClean="0"/>
              <a:t>,</a:t>
            </a:r>
            <a:r>
              <a:rPr lang="en-US" i="1" dirty="0" smtClean="0">
                <a:solidFill>
                  <a:srgbClr val="C00000"/>
                </a:solidFill>
              </a:rPr>
              <a:t> </a:t>
            </a:r>
            <a:r>
              <a:rPr lang="en-US" dirty="0" smtClean="0"/>
              <a:t>poly(vinyl </a:t>
            </a:r>
            <a:r>
              <a:rPr lang="en-US" dirty="0"/>
              <a:t>alcohol</a:t>
            </a:r>
            <a:r>
              <a:rPr lang="en-US" dirty="0" smtClean="0"/>
              <a:t>), and </a:t>
            </a:r>
            <a:r>
              <a:rPr lang="en-US" dirty="0"/>
              <a:t>poly(2-hydroxy ethyl methacrylate)</a:t>
            </a:r>
          </a:p>
          <a:p>
            <a:r>
              <a:rPr lang="en-US" b="1" dirty="0" smtClean="0"/>
              <a:t>Pros</a:t>
            </a:r>
          </a:p>
          <a:p>
            <a:pPr lvl="1"/>
            <a:r>
              <a:rPr lang="en-US" dirty="0"/>
              <a:t>M</a:t>
            </a:r>
            <a:r>
              <a:rPr lang="en-US" dirty="0" smtClean="0"/>
              <a:t>inimal </a:t>
            </a:r>
            <a:r>
              <a:rPr lang="en-US" dirty="0"/>
              <a:t>tendency to adsorb </a:t>
            </a:r>
            <a:r>
              <a:rPr lang="en-US" dirty="0" smtClean="0"/>
              <a:t>proteins</a:t>
            </a:r>
          </a:p>
          <a:p>
            <a:pPr lvl="1"/>
            <a:r>
              <a:rPr lang="en-US" dirty="0" smtClean="0"/>
              <a:t>Highly reproducible </a:t>
            </a:r>
          </a:p>
          <a:p>
            <a:pPr lvl="1"/>
            <a:r>
              <a:rPr lang="en-US" dirty="0" smtClean="0"/>
              <a:t>Readily available</a:t>
            </a:r>
          </a:p>
          <a:p>
            <a:pPr lvl="1"/>
            <a:r>
              <a:rPr lang="en-US" dirty="0" smtClean="0"/>
              <a:t>Opportunity to control presentation of mechanical properties and biochemical cues</a:t>
            </a:r>
          </a:p>
          <a:p>
            <a:r>
              <a:rPr lang="en-US" b="1" dirty="0" smtClean="0"/>
              <a:t>Cons</a:t>
            </a:r>
          </a:p>
          <a:p>
            <a:pPr lvl="1"/>
            <a:r>
              <a:rPr lang="en-US" dirty="0" smtClean="0"/>
              <a:t>Lacks cell adhesion sites</a:t>
            </a:r>
          </a:p>
          <a:p>
            <a:pPr lvl="1"/>
            <a:r>
              <a:rPr lang="en-US" dirty="0" smtClean="0"/>
              <a:t>Tight crosslinks render cells immobile</a:t>
            </a:r>
          </a:p>
          <a:p>
            <a:pPr lvl="1"/>
            <a:r>
              <a:rPr lang="en-US" dirty="0" smtClean="0"/>
              <a:t>Protein diffusion is limited preventing cells from secrete ECM</a:t>
            </a:r>
          </a:p>
        </p:txBody>
      </p:sp>
    </p:spTree>
    <p:extLst>
      <p:ext uri="{BB962C8B-B14F-4D97-AF65-F5344CB8AC3E}">
        <p14:creationId xmlns:p14="http://schemas.microsoft.com/office/powerpoint/2010/main" val="33195788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Polyethylene glycol (PEG)</a:t>
            </a:r>
            <a:endParaRPr lang="en-US" dirty="0"/>
          </a:p>
        </p:txBody>
      </p:sp>
      <p:sp>
        <p:nvSpPr>
          <p:cNvPr id="3" name="Content Placeholder 2"/>
          <p:cNvSpPr>
            <a:spLocks noGrp="1"/>
          </p:cNvSpPr>
          <p:nvPr>
            <p:ph idx="1"/>
          </p:nvPr>
        </p:nvSpPr>
        <p:spPr/>
        <p:txBody>
          <a:bodyPr/>
          <a:lstStyle/>
          <a:p>
            <a:r>
              <a:rPr lang="en-US" sz="2400" dirty="0" smtClean="0"/>
              <a:t>“Gold Standard” for synthetic materials</a:t>
            </a:r>
          </a:p>
          <a:p>
            <a:r>
              <a:rPr lang="en-US" sz="2400" dirty="0" smtClean="0"/>
              <a:t>Multiple preparation methods </a:t>
            </a:r>
          </a:p>
          <a:p>
            <a:r>
              <a:rPr lang="en-US" sz="2400" dirty="0" smtClean="0"/>
              <a:t>Non-fouling</a:t>
            </a:r>
          </a:p>
          <a:p>
            <a:r>
              <a:rPr lang="en-US" sz="2400" dirty="0" smtClean="0"/>
              <a:t>Low inflammatory, safe for </a:t>
            </a:r>
            <a:r>
              <a:rPr lang="en-US" sz="2400" i="1" dirty="0" smtClean="0"/>
              <a:t>in vivo </a:t>
            </a:r>
          </a:p>
          <a:p>
            <a:r>
              <a:rPr lang="en-US" sz="2400" dirty="0" smtClean="0"/>
              <a:t>Easy to incorporate functional groups</a:t>
            </a:r>
          </a:p>
          <a:p>
            <a:r>
              <a:rPr lang="en-US" sz="2400" dirty="0" smtClean="0"/>
              <a:t>Commercially available</a:t>
            </a:r>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5333" r="22266" b="27667"/>
          <a:stretch/>
        </p:blipFill>
        <p:spPr bwMode="auto">
          <a:xfrm>
            <a:off x="2286000" y="4343400"/>
            <a:ext cx="4419600" cy="189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65624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umass_red">
  <a:themeElements>
    <a:clrScheme name="umass_red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umass_re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222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CFFFF"/>
        </a:solidFill>
        <a:ln w="222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lnDef>
  </a:objectDefaults>
  <a:extraClrSchemeLst>
    <a:extraClrScheme>
      <a:clrScheme name="umass_red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umass_red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umass_red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umass_red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umass_red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umass_red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umass_red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9342</TotalTime>
  <Words>2497</Words>
  <Application>Microsoft Macintosh PowerPoint</Application>
  <PresentationFormat>On-screen Show (4:3)</PresentationFormat>
  <Paragraphs>393</Paragraphs>
  <Slides>33</Slides>
  <Notes>33</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umass_red</vt:lpstr>
      <vt:lpstr>3-D PEG HYDROGELS</vt:lpstr>
      <vt:lpstr>What is a Hydrogel?</vt:lpstr>
      <vt:lpstr>1960: The First Hydrogel</vt:lpstr>
      <vt:lpstr>Motivation for Hydrogels</vt:lpstr>
      <vt:lpstr>Hydrogels Classification</vt:lpstr>
      <vt:lpstr>For Tissue Engineering: Important Biophysical and Biochemical Properties</vt:lpstr>
      <vt:lpstr>Natural Hydrogel Polymers</vt:lpstr>
      <vt:lpstr>Synthetic Hydrogel Polymers</vt:lpstr>
      <vt:lpstr>Polyethylene glycol (PEG)</vt:lpstr>
      <vt:lpstr>Two common methods of forming PEG-based hydrogels</vt:lpstr>
      <vt:lpstr>Chain Polymerization</vt:lpstr>
      <vt:lpstr>Chain Polymerization</vt:lpstr>
      <vt:lpstr>Step Growth Polymerization</vt:lpstr>
      <vt:lpstr>Michael Addition Reaction</vt:lpstr>
      <vt:lpstr>Hydrogel Reaction</vt:lpstr>
      <vt:lpstr>Hydrogel Reaction</vt:lpstr>
      <vt:lpstr>Hydrogel Reaction</vt:lpstr>
      <vt:lpstr>Hydrogel Reaction</vt:lpstr>
      <vt:lpstr>Final Product</vt:lpstr>
      <vt:lpstr>Bulk Characterization Properties</vt:lpstr>
      <vt:lpstr>PEG Functional Groups</vt:lpstr>
      <vt:lpstr>Why use Peg Maleimide?</vt:lpstr>
      <vt:lpstr>PEG Mal Synthesis: Attempt #1</vt:lpstr>
      <vt:lpstr>PEG Mal Synthesis: Attempt #2</vt:lpstr>
      <vt:lpstr>PEG Mal Synthesis: Attempt #2</vt:lpstr>
      <vt:lpstr>PEG Mal NMR: Attempt #2</vt:lpstr>
      <vt:lpstr>For Tissue Engineering: Important Biophysical and Biochemical Properties</vt:lpstr>
      <vt:lpstr>Proposed PEG Network</vt:lpstr>
      <vt:lpstr>Difficulties with 3D networks</vt:lpstr>
      <vt:lpstr>PowerPoint Presentation</vt:lpstr>
      <vt:lpstr>Proposed Tissue Mimics</vt:lpstr>
      <vt:lpstr>References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Lauren Jansen</cp:lastModifiedBy>
  <cp:revision>1507</cp:revision>
  <cp:lastPrinted>2013-04-23T20:11:11Z</cp:lastPrinted>
  <dcterms:created xsi:type="dcterms:W3CDTF">2010-12-01T07:23:00Z</dcterms:created>
  <dcterms:modified xsi:type="dcterms:W3CDTF">2013-11-22T21:10:49Z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