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6"/>
  </p:notesMasterIdLst>
  <p:sldIdLst>
    <p:sldId id="256" r:id="rId2"/>
    <p:sldId id="276" r:id="rId3"/>
    <p:sldId id="280" r:id="rId4"/>
    <p:sldId id="258" r:id="rId5"/>
    <p:sldId id="260" r:id="rId6"/>
    <p:sldId id="262" r:id="rId7"/>
    <p:sldId id="266" r:id="rId8"/>
    <p:sldId id="263" r:id="rId9"/>
    <p:sldId id="264" r:id="rId10"/>
    <p:sldId id="265" r:id="rId11"/>
    <p:sldId id="267" r:id="rId12"/>
    <p:sldId id="277" r:id="rId13"/>
    <p:sldId id="279" r:id="rId14"/>
    <p:sldId id="278" r:id="rId15"/>
    <p:sldId id="281" r:id="rId16"/>
    <p:sldId id="282" r:id="rId17"/>
    <p:sldId id="261" r:id="rId18"/>
    <p:sldId id="269" r:id="rId19"/>
    <p:sldId id="270" r:id="rId20"/>
    <p:sldId id="275" r:id="rId21"/>
    <p:sldId id="283" r:id="rId22"/>
    <p:sldId id="271" r:id="rId23"/>
    <p:sldId id="284" r:id="rId24"/>
    <p:sldId id="272" r:id="rId25"/>
    <p:sldId id="285" r:id="rId26"/>
    <p:sldId id="286" r:id="rId27"/>
    <p:sldId id="287" r:id="rId28"/>
    <p:sldId id="288" r:id="rId29"/>
    <p:sldId id="273" r:id="rId30"/>
    <p:sldId id="289" r:id="rId31"/>
    <p:sldId id="290" r:id="rId32"/>
    <p:sldId id="291" r:id="rId33"/>
    <p:sldId id="292" r:id="rId34"/>
    <p:sldId id="274" r:id="rId35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95" d="100"/>
          <a:sy n="95" d="100"/>
        </p:scale>
        <p:origin x="-690" y="-22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663D9D4-3794-4B5D-88EC-120D29D52B7B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471F254-36CD-4B92-AF4D-E7FF58C814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84899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These genes should have no significant dynamics, given nothing</a:t>
            </a:r>
            <a:r>
              <a:rPr lang="en-US" baseline="0" dirty="0" smtClean="0"/>
              <a:t> is up or down-regulating them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71F254-36CD-4B92-AF4D-E7FF58C81440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7842075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71F254-36CD-4B92-AF4D-E7FF58C81440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2927196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NOTE: largest weight (for </a:t>
            </a:r>
            <a:r>
              <a:rPr lang="en-US" dirty="0" err="1" smtClean="0"/>
              <a:t>wt</a:t>
            </a:r>
            <a:r>
              <a:rPr lang="en-US" dirty="0" smtClean="0"/>
              <a:t> w0 run) was -1.44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71F254-36CD-4B92-AF4D-E7FF58C81440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4969631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471F254-36CD-4B92-AF4D-E7FF58C81440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52578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AA4E-9D2C-4598-A4B3-34D84D1C64E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4850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AA4E-9D2C-4598-A4B3-34D84D1C64E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42957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AA4E-9D2C-4598-A4B3-34D84D1C64E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89746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AA4E-9D2C-4598-A4B3-34D84D1C64E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19447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AA4E-9D2C-4598-A4B3-34D84D1C64E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36836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AA4E-9D2C-4598-A4B3-34D84D1C64E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57075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AA4E-9D2C-4598-A4B3-34D84D1C64E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8406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AA4E-9D2C-4598-A4B3-34D84D1C64E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672982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AA4E-9D2C-4598-A4B3-34D84D1C64E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9765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AA4E-9D2C-4598-A4B3-34D84D1C64E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9367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619AA4E-9D2C-4598-A4B3-34D84D1C64E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2808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19AA4E-9D2C-4598-A4B3-34D84D1C64E6}" type="datetimeFigureOut">
              <a:rPr lang="en-US" smtClean="0"/>
              <a:t>6/23/2015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8E2C29-BFB9-48A4-8E7E-0F1B5FDCC00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00277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2.jpeg"/><Relationship Id="rId4" Type="http://schemas.openxmlformats.org/officeDocument/2006/relationships/image" Target="../media/image11.jpe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4.jpeg"/><Relationship Id="rId4" Type="http://schemas.openxmlformats.org/officeDocument/2006/relationships/image" Target="../media/image1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6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jpeg"/><Relationship Id="rId2" Type="http://schemas.openxmlformats.org/officeDocument/2006/relationships/image" Target="../media/image19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8.jpe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jpeg"/><Relationship Id="rId4" Type="http://schemas.openxmlformats.org/officeDocument/2006/relationships/image" Target="../media/image15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1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jpeg"/><Relationship Id="rId3" Type="http://schemas.openxmlformats.org/officeDocument/2006/relationships/image" Target="../media/image23.jpeg"/><Relationship Id="rId7" Type="http://schemas.openxmlformats.org/officeDocument/2006/relationships/image" Target="../media/image8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8.jpeg"/><Relationship Id="rId5" Type="http://schemas.openxmlformats.org/officeDocument/2006/relationships/image" Target="../media/image15.jpeg"/><Relationship Id="rId4" Type="http://schemas.openxmlformats.org/officeDocument/2006/relationships/image" Target="../media/image17.jpeg"/><Relationship Id="rId9" Type="http://schemas.openxmlformats.org/officeDocument/2006/relationships/image" Target="../media/image25.jpe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3.jpe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5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24.jpeg"/><Relationship Id="rId4" Type="http://schemas.openxmlformats.org/officeDocument/2006/relationships/image" Target="../media/image25.jpeg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5.jpeg"/><Relationship Id="rId4" Type="http://schemas.openxmlformats.org/officeDocument/2006/relationships/image" Target="../media/image25.jpe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1.jpeg"/><Relationship Id="rId3" Type="http://schemas.openxmlformats.org/officeDocument/2006/relationships/image" Target="../media/image26.jpeg"/><Relationship Id="rId7" Type="http://schemas.openxmlformats.org/officeDocument/2006/relationships/image" Target="../media/image30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9.jpeg"/><Relationship Id="rId5" Type="http://schemas.openxmlformats.org/officeDocument/2006/relationships/image" Target="../media/image28.jpeg"/><Relationship Id="rId4" Type="http://schemas.openxmlformats.org/officeDocument/2006/relationships/image" Target="../media/image27.jpeg"/></Relationships>
</file>

<file path=ppt/slides/_rels/slide3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7.jpeg"/><Relationship Id="rId3" Type="http://schemas.openxmlformats.org/officeDocument/2006/relationships/image" Target="../media/image32.jpeg"/><Relationship Id="rId7" Type="http://schemas.openxmlformats.org/officeDocument/2006/relationships/image" Target="../media/image36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35.jpeg"/><Relationship Id="rId5" Type="http://schemas.openxmlformats.org/officeDocument/2006/relationships/image" Target="../media/image34.jpeg"/><Relationship Id="rId4" Type="http://schemas.openxmlformats.org/officeDocument/2006/relationships/image" Target="../media/image33.jpeg"/><Relationship Id="rId9" Type="http://schemas.openxmlformats.org/officeDocument/2006/relationships/image" Target="../media/image38.jpeg"/></Relationships>
</file>

<file path=ppt/slides/_rels/slide32.xml.rels><?xml version="1.0" encoding="UTF-8" standalone="yes"?>
<Relationships xmlns="http://schemas.openxmlformats.org/package/2006/relationships"><Relationship Id="rId8" Type="http://schemas.openxmlformats.org/officeDocument/2006/relationships/image" Target="../media/image44.jpeg"/><Relationship Id="rId3" Type="http://schemas.openxmlformats.org/officeDocument/2006/relationships/image" Target="../media/image39.jpeg"/><Relationship Id="rId7" Type="http://schemas.openxmlformats.org/officeDocument/2006/relationships/image" Target="../media/image43.jpeg"/><Relationship Id="rId2" Type="http://schemas.openxmlformats.org/officeDocument/2006/relationships/image" Target="../media/image25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2.jpeg"/><Relationship Id="rId5" Type="http://schemas.openxmlformats.org/officeDocument/2006/relationships/image" Target="../media/image41.jpeg"/><Relationship Id="rId4" Type="http://schemas.openxmlformats.org/officeDocument/2006/relationships/image" Target="../media/image40.jpeg"/><Relationship Id="rId9" Type="http://schemas.openxmlformats.org/officeDocument/2006/relationships/image" Target="../media/image45.jpeg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7.jpe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Individual Gene Analysis, Categorized </a:t>
            </a:r>
            <a:r>
              <a:rPr lang="en-US" smtClean="0"/>
              <a:t>on Validity of Inputs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2671787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Genes with Two Inputs (ACE2, HOT1, MGA2, MAL33)</a:t>
            </a:r>
            <a:endParaRPr lang="en-US" dirty="0"/>
          </a:p>
        </p:txBody>
      </p:sp>
      <p:pic>
        <p:nvPicPr>
          <p:cNvPr id="4" name="Picture 2" descr="J:\GRNmapTesting\wt_alone_2014b\figure_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683"/>
          <a:stretch/>
        </p:blipFill>
        <p:spPr bwMode="auto">
          <a:xfrm>
            <a:off x="16091" y="2133600"/>
            <a:ext cx="2278076" cy="2209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23667" y="23622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p=0.8702</a:t>
            </a:r>
            <a:endParaRPr lang="en-US" sz="700" dirty="0"/>
          </a:p>
        </p:txBody>
      </p:sp>
      <p:pic>
        <p:nvPicPr>
          <p:cNvPr id="6" name="Picture 10" descr="J:\GRNmapTesting\wt_alone_2014b\figure_9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r="21650"/>
          <a:stretch/>
        </p:blipFill>
        <p:spPr bwMode="auto">
          <a:xfrm>
            <a:off x="2618874" y="2133600"/>
            <a:ext cx="1981200" cy="2012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3352800" y="2362199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p=0.6387</a:t>
            </a:r>
            <a:endParaRPr lang="en-US" sz="700" dirty="0"/>
          </a:p>
        </p:txBody>
      </p:sp>
      <p:pic>
        <p:nvPicPr>
          <p:cNvPr id="8" name="Picture 13" descr="J:\GRNmapTesting\wt_alone_2014b\figure_12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0" r="22355"/>
          <a:stretch/>
        </p:blipFill>
        <p:spPr bwMode="auto">
          <a:xfrm>
            <a:off x="4876800" y="2133600"/>
            <a:ext cx="1998315" cy="2012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638800" y="2264024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p=0.1028</a:t>
            </a:r>
            <a:endParaRPr lang="en-US" sz="700" dirty="0"/>
          </a:p>
        </p:txBody>
      </p:sp>
      <p:pic>
        <p:nvPicPr>
          <p:cNvPr id="10" name="Picture 11" descr="J:\GRNmapTesting\wt_alone_2014b\figure_10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5" r="21581"/>
          <a:stretch/>
        </p:blipFill>
        <p:spPr bwMode="auto">
          <a:xfrm>
            <a:off x="6911210" y="2121568"/>
            <a:ext cx="2023812" cy="197934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7772400" y="2285854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p=0.0101</a:t>
            </a:r>
            <a:endParaRPr lang="en-US" sz="700" dirty="0"/>
          </a:p>
        </p:txBody>
      </p:sp>
      <p:sp>
        <p:nvSpPr>
          <p:cNvPr id="3" name="TextBox 2"/>
          <p:cNvSpPr txBox="1"/>
          <p:nvPr/>
        </p:nvSpPr>
        <p:spPr>
          <a:xfrm>
            <a:off x="7038474" y="4777154"/>
            <a:ext cx="21616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Poor fit, large variance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Significant dynamics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611338" y="4763756"/>
            <a:ext cx="2161674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Okay fit, given large variance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 significant dynamics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4876800" y="4748684"/>
            <a:ext cx="2161674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Fairly good fit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 statistically significant dynamics, but visible upward trend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14562" y="4710499"/>
            <a:ext cx="216167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Decent fit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 significant dynamics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04034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1820"/>
            <a:ext cx="8229600" cy="1143000"/>
          </a:xfrm>
        </p:spPr>
        <p:txBody>
          <a:bodyPr/>
          <a:lstStyle/>
          <a:p>
            <a:r>
              <a:rPr lang="en-US" dirty="0" smtClean="0"/>
              <a:t>ACE2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68847" y="990600"/>
            <a:ext cx="8229600" cy="685800"/>
          </a:xfrm>
        </p:spPr>
        <p:txBody>
          <a:bodyPr/>
          <a:lstStyle/>
          <a:p>
            <a:r>
              <a:rPr lang="en-US" dirty="0" smtClean="0"/>
              <a:t>Regulators: ZAP1 and FKH2</a:t>
            </a:r>
            <a:endParaRPr lang="en-US" dirty="0"/>
          </a:p>
        </p:txBody>
      </p:sp>
      <p:pic>
        <p:nvPicPr>
          <p:cNvPr id="4" name="Picture 2" descr="J:\GRNmapTesting\wt_alone_2014b\figure_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683"/>
          <a:stretch/>
        </p:blipFill>
        <p:spPr bwMode="auto">
          <a:xfrm>
            <a:off x="5938294" y="1816248"/>
            <a:ext cx="2748506" cy="266613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205448" y="207209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p=0.8702</a:t>
            </a:r>
            <a:endParaRPr lang="en-US" sz="700" dirty="0"/>
          </a:p>
        </p:txBody>
      </p:sp>
      <p:pic>
        <p:nvPicPr>
          <p:cNvPr id="6" name="Picture 6" descr="J:\GRNmapTesting\wt_alone_2014b\figure_5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05"/>
          <a:stretch/>
        </p:blipFill>
        <p:spPr bwMode="auto">
          <a:xfrm>
            <a:off x="808401" y="1524000"/>
            <a:ext cx="2133600" cy="20756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447800" y="1872035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p=0.1274</a:t>
            </a:r>
            <a:endParaRPr lang="en-US" sz="700" dirty="0"/>
          </a:p>
        </p:txBody>
      </p:sp>
      <p:pic>
        <p:nvPicPr>
          <p:cNvPr id="8" name="Picture 22" descr="J:\GRNmapTesting\wt_alone_2014b\figure_21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4" r="27021"/>
          <a:stretch/>
        </p:blipFill>
        <p:spPr bwMode="auto">
          <a:xfrm>
            <a:off x="931002" y="3750152"/>
            <a:ext cx="1888398" cy="195989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654023" y="38862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p=0.0086</a:t>
            </a:r>
            <a:endParaRPr lang="en-US" sz="700" dirty="0"/>
          </a:p>
        </p:txBody>
      </p:sp>
      <p:sp>
        <p:nvSpPr>
          <p:cNvPr id="10" name="TextBox 9"/>
          <p:cNvSpPr txBox="1"/>
          <p:nvPr/>
        </p:nvSpPr>
        <p:spPr>
          <a:xfrm>
            <a:off x="4191000" y="4543365"/>
            <a:ext cx="3962400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W and b parameters of ACE2 are easier to estimate because both its regulators have dynamics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Both regulators activate ACE2 in the network. If this was true, ACE2 should show significant upward dynamics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ACE2 is wired incorrectly</a:t>
            </a:r>
            <a:endParaRPr lang="en-US" sz="1600" dirty="0"/>
          </a:p>
        </p:txBody>
      </p:sp>
      <p:sp>
        <p:nvSpPr>
          <p:cNvPr id="11" name="TextBox 10"/>
          <p:cNvSpPr txBox="1"/>
          <p:nvPr/>
        </p:nvSpPr>
        <p:spPr>
          <a:xfrm>
            <a:off x="3429000" y="2172117"/>
            <a:ext cx="2509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0.22 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456633" y="3563807"/>
            <a:ext cx="25092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0.082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67170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HOT1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1"/>
            <a:ext cx="8229600" cy="533400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Regulators: CIN5 and SKN7</a:t>
            </a:r>
            <a:endParaRPr lang="en-US" dirty="0"/>
          </a:p>
        </p:txBody>
      </p:sp>
      <p:pic>
        <p:nvPicPr>
          <p:cNvPr id="4" name="Picture 10" descr="J:\GRNmapTesting\wt_alone_2014b\figure_9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23" r="21650"/>
          <a:stretch/>
        </p:blipFill>
        <p:spPr bwMode="auto">
          <a:xfrm>
            <a:off x="6172200" y="1812648"/>
            <a:ext cx="1981200" cy="201268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315200" y="20574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p=0.6387</a:t>
            </a:r>
            <a:endParaRPr lang="en-US" sz="700" dirty="0"/>
          </a:p>
        </p:txBody>
      </p:sp>
      <p:pic>
        <p:nvPicPr>
          <p:cNvPr id="6" name="Picture 4" descr="J:\GRNmapTesting\wt_alone_2014b\figure_3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4" r="21881"/>
          <a:stretch/>
        </p:blipFill>
        <p:spPr bwMode="auto">
          <a:xfrm>
            <a:off x="444107" y="1295400"/>
            <a:ext cx="2240929" cy="22392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228341" y="1447800"/>
            <a:ext cx="10130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p=0.0642</a:t>
            </a:r>
            <a:endParaRPr lang="en-US" sz="700" dirty="0"/>
          </a:p>
        </p:txBody>
      </p:sp>
      <p:pic>
        <p:nvPicPr>
          <p:cNvPr id="8" name="Picture 16" descr="J:\GRNmapTesting\wt_alone_2014b\figure_15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7" r="22065"/>
          <a:stretch/>
        </p:blipFill>
        <p:spPr bwMode="auto">
          <a:xfrm>
            <a:off x="475795" y="3534676"/>
            <a:ext cx="2169674" cy="21987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179720" y="3684111"/>
            <a:ext cx="108346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p=0.0228</a:t>
            </a:r>
            <a:endParaRPr lang="en-US" sz="700" dirty="0"/>
          </a:p>
        </p:txBody>
      </p:sp>
      <p:sp>
        <p:nvSpPr>
          <p:cNvPr id="10" name="TextBox 9"/>
          <p:cNvSpPr txBox="1"/>
          <p:nvPr/>
        </p:nvSpPr>
        <p:spPr>
          <a:xfrm>
            <a:off x="4191000" y="4057222"/>
            <a:ext cx="4343400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Both regulators show significant dynamics, so it is easier to estimate HOT1’s parameters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Given that both regulators increase their expression, HOT1’s expression should decrease more towards then end of the time series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Unsure… variance of data makes it tricky to determine problem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76600" y="2157427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-0.19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276600" y="3663925"/>
            <a:ext cx="2590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-0.078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093022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smtClean="0"/>
              <a:t>MGA2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838201"/>
            <a:ext cx="8229600" cy="685800"/>
          </a:xfrm>
        </p:spPr>
        <p:txBody>
          <a:bodyPr/>
          <a:lstStyle/>
          <a:p>
            <a:r>
              <a:rPr lang="en-US" dirty="0" smtClean="0"/>
              <a:t>Regulators: GLN3 and SMP1</a:t>
            </a:r>
            <a:endParaRPr lang="en-US" dirty="0"/>
          </a:p>
        </p:txBody>
      </p:sp>
      <p:pic>
        <p:nvPicPr>
          <p:cNvPr id="4" name="Picture 13" descr="J:\GRNmapTesting\wt_alone_2014b\figure_1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180" r="22355"/>
          <a:stretch/>
        </p:blipFill>
        <p:spPr bwMode="auto">
          <a:xfrm>
            <a:off x="5867400" y="1566704"/>
            <a:ext cx="2590800" cy="260942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791067" y="18288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p=0.1028</a:t>
            </a:r>
            <a:endParaRPr lang="en-US" sz="700" dirty="0"/>
          </a:p>
        </p:txBody>
      </p:sp>
      <p:pic>
        <p:nvPicPr>
          <p:cNvPr id="6" name="Picture 7" descr="J:\GRNmapTesting\wt_alone_2014b\figure_6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1" r="22712"/>
          <a:stretch/>
        </p:blipFill>
        <p:spPr bwMode="auto">
          <a:xfrm>
            <a:off x="632148" y="1371600"/>
            <a:ext cx="1905000" cy="1934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295400" y="1566704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p=0.4125</a:t>
            </a:r>
            <a:endParaRPr lang="en-US" sz="700" dirty="0"/>
          </a:p>
        </p:txBody>
      </p:sp>
      <p:pic>
        <p:nvPicPr>
          <p:cNvPr id="8" name="Picture 18" descr="J:\GRNmapTesting\wt_alone_2014b\figure_17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5" r="22117"/>
          <a:stretch/>
        </p:blipFill>
        <p:spPr bwMode="auto">
          <a:xfrm>
            <a:off x="632148" y="3421752"/>
            <a:ext cx="1970635" cy="198844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295400" y="355182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p=0.6046</a:t>
            </a:r>
            <a:endParaRPr lang="en-US" sz="700" dirty="0"/>
          </a:p>
        </p:txBody>
      </p:sp>
      <p:sp>
        <p:nvSpPr>
          <p:cNvPr id="10" name="TextBox 9"/>
          <p:cNvSpPr txBox="1"/>
          <p:nvPr/>
        </p:nvSpPr>
        <p:spPr>
          <a:xfrm>
            <a:off x="3276600" y="2133600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0.33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276600" y="3551820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-0.028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3279112" y="4724400"/>
            <a:ext cx="5334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Regulators do not have significant dynamics. MGA2’s parameters are difficult to estimate.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High estimated production rate relative to degradation rate is also causing the upward dynamics. Knowing actual production rate would give a more conclusive case.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3969120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MGA2 with dGLN3</a:t>
            </a:r>
            <a:endParaRPr lang="en-US" dirty="0"/>
          </a:p>
        </p:txBody>
      </p:sp>
      <p:pic>
        <p:nvPicPr>
          <p:cNvPr id="4" name="Picture 3" descr="E:\GRNmapTesting\dGLN3\figure_1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68426" y="1852246"/>
            <a:ext cx="4114800" cy="30860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220976" y="2127968"/>
            <a:ext cx="14097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dGLN3 B&amp;H p=0.4322</a:t>
            </a:r>
            <a:endParaRPr lang="en-US" sz="700" dirty="0"/>
          </a:p>
        </p:txBody>
      </p:sp>
      <p:sp>
        <p:nvSpPr>
          <p:cNvPr id="7" name="TextBox 6"/>
          <p:cNvSpPr txBox="1"/>
          <p:nvPr/>
        </p:nvSpPr>
        <p:spPr>
          <a:xfrm>
            <a:off x="990600" y="5257800"/>
            <a:ext cx="7696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Deleting GLN3 decreases the expression of MGA2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MGA2’s wiring to GLN3 is modeled correctly  </a:t>
            </a:r>
            <a:endParaRPr lang="en-US" dirty="0"/>
          </a:p>
        </p:txBody>
      </p:sp>
      <p:pic>
        <p:nvPicPr>
          <p:cNvPr id="3074" name="Picture 2" descr="E:\GRNmapTesting\wt_dGLN3\figure_12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1676400"/>
            <a:ext cx="3566160" cy="26746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600200" y="1958972"/>
            <a:ext cx="144780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err="1" smtClean="0"/>
              <a:t>Wt</a:t>
            </a:r>
            <a:r>
              <a:rPr lang="en-US" sz="700" dirty="0" smtClean="0"/>
              <a:t> B&amp;H p=0.1028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208890478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>
            <a:normAutofit/>
          </a:bodyPr>
          <a:lstStyle/>
          <a:p>
            <a:r>
              <a:rPr lang="en-US" dirty="0" smtClean="0"/>
              <a:t>MAL33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762001"/>
            <a:ext cx="8229600" cy="609600"/>
          </a:xfrm>
        </p:spPr>
        <p:txBody>
          <a:bodyPr/>
          <a:lstStyle/>
          <a:p>
            <a:r>
              <a:rPr lang="en-US" dirty="0" smtClean="0"/>
              <a:t>Regulators: MBP1 and SMP1</a:t>
            </a:r>
            <a:endParaRPr lang="en-US" dirty="0"/>
          </a:p>
        </p:txBody>
      </p:sp>
      <p:pic>
        <p:nvPicPr>
          <p:cNvPr id="4" name="Picture 11" descr="J:\GRNmapTesting\wt_alone_2014b\figure_10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5" r="21581"/>
          <a:stretch/>
        </p:blipFill>
        <p:spPr bwMode="auto">
          <a:xfrm>
            <a:off x="6004690" y="1371600"/>
            <a:ext cx="2362200" cy="231030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65880" y="1535886"/>
            <a:ext cx="86777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p=0.0101</a:t>
            </a:r>
            <a:endParaRPr lang="en-US" sz="700" dirty="0"/>
          </a:p>
        </p:txBody>
      </p:sp>
      <p:pic>
        <p:nvPicPr>
          <p:cNvPr id="6" name="Picture 12" descr="J:\GRNmapTesting\wt_alone_2014b\figure_11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9" r="21595"/>
          <a:stretch/>
        </p:blipFill>
        <p:spPr bwMode="auto">
          <a:xfrm>
            <a:off x="381000" y="1219200"/>
            <a:ext cx="2152286" cy="2133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143000" y="1535885"/>
            <a:ext cx="100501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p=0.5240</a:t>
            </a:r>
            <a:endParaRPr lang="en-US" sz="700" dirty="0"/>
          </a:p>
        </p:txBody>
      </p:sp>
      <p:pic>
        <p:nvPicPr>
          <p:cNvPr id="8" name="Picture 18" descr="J:\GRNmapTesting\wt_alone_2014b\figure_17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5" r="22117"/>
          <a:stretch/>
        </p:blipFill>
        <p:spPr bwMode="auto">
          <a:xfrm>
            <a:off x="533400" y="3352800"/>
            <a:ext cx="1999886" cy="201796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982290" y="3532636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p=0.6046</a:t>
            </a:r>
            <a:endParaRPr lang="en-US" sz="700" dirty="0"/>
          </a:p>
        </p:txBody>
      </p:sp>
      <p:sp>
        <p:nvSpPr>
          <p:cNvPr id="10" name="TextBox 9"/>
          <p:cNvSpPr txBox="1"/>
          <p:nvPr/>
        </p:nvSpPr>
        <p:spPr>
          <a:xfrm>
            <a:off x="3312607" y="1735940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-1.45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426488" y="3442163"/>
            <a:ext cx="21336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0.77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971800" y="4114800"/>
            <a:ext cx="55626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Production rate is huge relative to other genes. The model is attempting to fit the large initial spike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Are these dynamics due to a regulator we’re not seeing?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Why does MBP1 repress MAL33?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Because inputs have no dynamics, it is difficult to estimate w’s and b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Unsure of MAL33 connection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535168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98151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4803"/>
            <a:ext cx="8229600" cy="1143000"/>
          </a:xfrm>
        </p:spPr>
        <p:txBody>
          <a:bodyPr/>
          <a:lstStyle/>
          <a:p>
            <a:r>
              <a:rPr lang="en-US" dirty="0" smtClean="0"/>
              <a:t>Genes with Three Inputs (MSS11)</a:t>
            </a:r>
            <a:endParaRPr lang="en-US" dirty="0"/>
          </a:p>
        </p:txBody>
      </p:sp>
      <p:pic>
        <p:nvPicPr>
          <p:cNvPr id="4" name="Picture 14" descr="J:\GRNmapTesting\wt_alone_2014b\figure_13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41" r="22842"/>
          <a:stretch/>
        </p:blipFill>
        <p:spPr bwMode="auto">
          <a:xfrm>
            <a:off x="5208586" y="1143001"/>
            <a:ext cx="3127892" cy="31866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400800" y="14478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p=0.4275</a:t>
            </a:r>
            <a:endParaRPr lang="en-US" sz="700" dirty="0"/>
          </a:p>
        </p:txBody>
      </p:sp>
      <p:sp>
        <p:nvSpPr>
          <p:cNvPr id="3" name="TextBox 2"/>
          <p:cNvSpPr txBox="1"/>
          <p:nvPr/>
        </p:nvSpPr>
        <p:spPr>
          <a:xfrm>
            <a:off x="4206071" y="4329623"/>
            <a:ext cx="4785527" cy="24622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Good fit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No significant dynamics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Inputs have some significant dynamics, weights are probably estimated well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Given this, why is there a downward expression?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Estimated production rate is about the same as degradation… this is causing downward model line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Weights are probably good… a good example of why we need to find production and degradation rates from literature </a:t>
            </a: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Validity of connection is uncertain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304800" y="1045235"/>
            <a:ext cx="457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Regulators: SKO1, CIN5 and SKN7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2743200" y="1647855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Weight: 0.024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2710543" y="3010622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Weight: 0.16</a:t>
            </a:r>
            <a:endParaRPr lang="en-US" sz="1600" dirty="0"/>
          </a:p>
        </p:txBody>
      </p:sp>
      <p:sp>
        <p:nvSpPr>
          <p:cNvPr id="9" name="TextBox 8"/>
          <p:cNvSpPr txBox="1"/>
          <p:nvPr/>
        </p:nvSpPr>
        <p:spPr>
          <a:xfrm>
            <a:off x="2590800" y="4375175"/>
            <a:ext cx="182880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Weight: 0.078</a:t>
            </a:r>
            <a:endParaRPr lang="en-US" sz="1600" dirty="0"/>
          </a:p>
        </p:txBody>
      </p:sp>
      <p:pic>
        <p:nvPicPr>
          <p:cNvPr id="10" name="Picture 17" descr="J:\GRNmapTesting\wt_alone_2014b\figure_16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5" r="23006"/>
          <a:stretch/>
        </p:blipFill>
        <p:spPr bwMode="auto">
          <a:xfrm>
            <a:off x="762000" y="1381438"/>
            <a:ext cx="1480792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1158396" y="1510335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p=0.1330</a:t>
            </a:r>
          </a:p>
        </p:txBody>
      </p:sp>
      <p:pic>
        <p:nvPicPr>
          <p:cNvPr id="12" name="Picture 4" descr="J:\GRNmapTesting\wt_alone_2014b\figure_3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4" r="21881"/>
          <a:stretch/>
        </p:blipFill>
        <p:spPr bwMode="auto">
          <a:xfrm>
            <a:off x="755301" y="2890198"/>
            <a:ext cx="150987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1258013" y="2979844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p=0.0642</a:t>
            </a:r>
            <a:endParaRPr lang="en-US" sz="700" dirty="0"/>
          </a:p>
        </p:txBody>
      </p:sp>
      <p:pic>
        <p:nvPicPr>
          <p:cNvPr id="14" name="Picture 16" descr="J:\GRNmapTesting\wt_alone_2014b\figure_15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7" r="22065"/>
          <a:stretch/>
        </p:blipFill>
        <p:spPr bwMode="auto">
          <a:xfrm>
            <a:off x="785718" y="4495800"/>
            <a:ext cx="1488820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1293770" y="454445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p=0.0228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2735272299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5376075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Genes with Self-Regulation Only (MBP1, SKN7, ZAP1)</a:t>
            </a:r>
            <a:endParaRPr lang="en-US" dirty="0"/>
          </a:p>
        </p:txBody>
      </p:sp>
      <p:pic>
        <p:nvPicPr>
          <p:cNvPr id="4" name="Picture 12" descr="J:\GRNmapTesting\wt_alone_2014b\figure_1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9" r="21595"/>
          <a:stretch/>
        </p:blipFill>
        <p:spPr bwMode="auto">
          <a:xfrm>
            <a:off x="288833" y="1960058"/>
            <a:ext cx="2590800" cy="256830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219200" y="210027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p=0.5240</a:t>
            </a:r>
            <a:endParaRPr lang="en-US" sz="700" dirty="0"/>
          </a:p>
        </p:txBody>
      </p:sp>
      <p:pic>
        <p:nvPicPr>
          <p:cNvPr id="6" name="Picture 16" descr="J:\GRNmapTesting\wt_alone_2014b\figure_15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7" r="22065"/>
          <a:stretch/>
        </p:blipFill>
        <p:spPr bwMode="auto">
          <a:xfrm>
            <a:off x="3267332" y="2093431"/>
            <a:ext cx="2362200" cy="23938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4076699" y="2210057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p=0.0228</a:t>
            </a:r>
            <a:endParaRPr lang="en-US" sz="700" dirty="0"/>
          </a:p>
        </p:txBody>
      </p:sp>
      <p:pic>
        <p:nvPicPr>
          <p:cNvPr id="8" name="Picture 22" descr="J:\GRNmapTesting\wt_alone_2014b\figure_2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4" r="27021"/>
          <a:stretch/>
        </p:blipFill>
        <p:spPr bwMode="auto">
          <a:xfrm>
            <a:off x="6115565" y="1941636"/>
            <a:ext cx="2514600" cy="2609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6629400" y="210027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p=0.0086</a:t>
            </a:r>
            <a:endParaRPr lang="en-US" sz="700" dirty="0"/>
          </a:p>
        </p:txBody>
      </p:sp>
      <p:sp>
        <p:nvSpPr>
          <p:cNvPr id="3" name="TextBox 2"/>
          <p:cNvSpPr txBox="1"/>
          <p:nvPr/>
        </p:nvSpPr>
        <p:spPr>
          <a:xfrm>
            <a:off x="533400" y="4800600"/>
            <a:ext cx="2438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Decent fit, large variance though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 significant dynamics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198464" y="4809811"/>
            <a:ext cx="2438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Good fit, large variance though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Significant upward dynamics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124200" y="4809811"/>
            <a:ext cx="24384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Decent fit, large variance though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Significant upward dynamics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42527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7039213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MBP1 Self Regulation</a:t>
            </a:r>
            <a:endParaRPr lang="en-US" dirty="0"/>
          </a:p>
        </p:txBody>
      </p:sp>
      <p:pic>
        <p:nvPicPr>
          <p:cNvPr id="4" name="Picture 12" descr="J:\GRNmapTesting\wt_alone_2014b\figure_1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9" r="21595"/>
          <a:stretch/>
        </p:blipFill>
        <p:spPr bwMode="auto">
          <a:xfrm>
            <a:off x="5334000" y="1308798"/>
            <a:ext cx="2898168" cy="2873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511502" y="153647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p=0.5240</a:t>
            </a:r>
            <a:endParaRPr lang="en-US" sz="700" dirty="0"/>
          </a:p>
        </p:txBody>
      </p:sp>
      <p:pic>
        <p:nvPicPr>
          <p:cNvPr id="7" name="Picture 12" descr="J:\GRNmapTesting\wt_alone_2014b\figure_1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9" r="21595"/>
          <a:stretch/>
        </p:blipFill>
        <p:spPr bwMode="auto">
          <a:xfrm>
            <a:off x="490418" y="1321358"/>
            <a:ext cx="2898168" cy="28730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1676400" y="1555641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p=0.5240</a:t>
            </a:r>
            <a:endParaRPr lang="en-US" sz="700" dirty="0"/>
          </a:p>
        </p:txBody>
      </p:sp>
      <p:sp>
        <p:nvSpPr>
          <p:cNvPr id="9" name="TextBox 8"/>
          <p:cNvSpPr txBox="1"/>
          <p:nvPr/>
        </p:nvSpPr>
        <p:spPr>
          <a:xfrm>
            <a:off x="3643365" y="2286000"/>
            <a:ext cx="1600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-0.03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09600" y="4495800"/>
            <a:ext cx="8077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Upward trend of model described by estimated production rate 4X that of degradation rate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 smtClean="0"/>
              <a:t>Weight can be almost anything because MBP1 has no significant dynamics… the model made it small so it would fit the up-</a:t>
            </a:r>
            <a:r>
              <a:rPr lang="en-US" dirty="0" err="1" smtClean="0"/>
              <a:t>ish</a:t>
            </a:r>
            <a:r>
              <a:rPr lang="en-US" dirty="0" smtClean="0"/>
              <a:t> trend of the data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Because of variance of data, it is difficult to tell if MBP1 is missing an activator (it’s probably not wired correctly though… we really need production rates to tell)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9341365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SKN7 Self Regulation</a:t>
            </a:r>
            <a:endParaRPr lang="en-US" dirty="0"/>
          </a:p>
        </p:txBody>
      </p:sp>
      <p:pic>
        <p:nvPicPr>
          <p:cNvPr id="4" name="Picture 16" descr="J:\GRNmapTesting\wt_alone_2014b\figure_1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7" r="22065"/>
          <a:stretch/>
        </p:blipFill>
        <p:spPr bwMode="auto">
          <a:xfrm>
            <a:off x="457200" y="1371600"/>
            <a:ext cx="2706946" cy="2743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438940" y="16002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p=0.0228</a:t>
            </a:r>
            <a:endParaRPr lang="en-US" sz="700" dirty="0"/>
          </a:p>
        </p:txBody>
      </p:sp>
      <p:pic>
        <p:nvPicPr>
          <p:cNvPr id="6" name="Picture 16" descr="J:\GRNmapTesting\wt_alone_2014b\figure_1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7" r="22065"/>
          <a:stretch/>
        </p:blipFill>
        <p:spPr bwMode="auto">
          <a:xfrm>
            <a:off x="6019800" y="1447800"/>
            <a:ext cx="2667000" cy="27027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981567" y="1622227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p=0.0228</a:t>
            </a:r>
            <a:endParaRPr lang="en-US" sz="700" dirty="0"/>
          </a:p>
        </p:txBody>
      </p:sp>
      <p:sp>
        <p:nvSpPr>
          <p:cNvPr id="8" name="TextBox 7"/>
          <p:cNvSpPr txBox="1"/>
          <p:nvPr/>
        </p:nvSpPr>
        <p:spPr>
          <a:xfrm>
            <a:off x="3733800" y="2286000"/>
            <a:ext cx="1828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0.50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457200" y="4343400"/>
            <a:ext cx="7848600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Because of SKN7’s significant dynamics, we can be fairly confident in the validity of the weight value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Model appears fits the positive feedback connection in the network...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However, the trend looks as if it’s leveling off, which should not be the case with complete positive feedback (see ZAP1) – unless weight is smallish and degradation rate kicks in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SKN7 may have a repressor that levels this off… or a larger degradation rate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Connection validity is uncertain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995467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ZAP1 Self Regulation</a:t>
            </a:r>
            <a:endParaRPr lang="en-US" dirty="0"/>
          </a:p>
        </p:txBody>
      </p:sp>
      <p:pic>
        <p:nvPicPr>
          <p:cNvPr id="4" name="Picture 22" descr="J:\GRNmapTesting\wt_alone_2014b\figure_2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4" r="27021"/>
          <a:stretch/>
        </p:blipFill>
        <p:spPr bwMode="auto">
          <a:xfrm>
            <a:off x="6115565" y="1556657"/>
            <a:ext cx="2514600" cy="2609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086600" y="1782663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p=0.0086</a:t>
            </a:r>
            <a:endParaRPr lang="en-US" sz="700" dirty="0"/>
          </a:p>
        </p:txBody>
      </p:sp>
      <p:pic>
        <p:nvPicPr>
          <p:cNvPr id="6" name="Picture 22" descr="J:\GRNmapTesting\wt_alone_2014b\figure_21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14" r="27021"/>
          <a:stretch/>
        </p:blipFill>
        <p:spPr bwMode="auto">
          <a:xfrm>
            <a:off x="685800" y="1524000"/>
            <a:ext cx="2514600" cy="26097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571367" y="1682636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p=0.0086</a:t>
            </a:r>
            <a:endParaRPr lang="en-US" sz="700" dirty="0"/>
          </a:p>
        </p:txBody>
      </p:sp>
      <p:sp>
        <p:nvSpPr>
          <p:cNvPr id="8" name="TextBox 7"/>
          <p:cNvSpPr txBox="1"/>
          <p:nvPr/>
        </p:nvSpPr>
        <p:spPr>
          <a:xfrm>
            <a:off x="3733800" y="2301073"/>
            <a:ext cx="1676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0.77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04800" y="4495800"/>
            <a:ext cx="8458200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Because of ZAP1’s significant dynamics, we can be a little more confident in the validity of this weight. ZAP1 seems to be exhibiting a positive feedback cycle trend, which matches the continuous upward trend in expression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strength of this weight could be masking other activators, but other than this ZAP1 seems to be modeled well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8544537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896192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109" y="76200"/>
            <a:ext cx="8686800" cy="1143000"/>
          </a:xfrm>
        </p:spPr>
        <p:txBody>
          <a:bodyPr>
            <a:noAutofit/>
          </a:bodyPr>
          <a:lstStyle/>
          <a:p>
            <a:r>
              <a:rPr lang="en-US" sz="3200" dirty="0" smtClean="0"/>
              <a:t>Genes with Self Regulation and Other Inputs (FKH2, AFT2, GLN3, CIN5, SMP1, SWI4, YAP6, PHD1)</a:t>
            </a:r>
            <a:endParaRPr lang="en-US" sz="3200" dirty="0"/>
          </a:p>
        </p:txBody>
      </p:sp>
      <p:pic>
        <p:nvPicPr>
          <p:cNvPr id="4" name="Picture 6" descr="J:\GRNmapTesting\wt_alone_2014b\figure_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05"/>
          <a:stretch/>
        </p:blipFill>
        <p:spPr bwMode="auto">
          <a:xfrm>
            <a:off x="184220" y="1379220"/>
            <a:ext cx="1550895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85800" y="15240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p=0.1274</a:t>
            </a:r>
            <a:endParaRPr lang="en-US" sz="700" dirty="0"/>
          </a:p>
        </p:txBody>
      </p:sp>
      <p:pic>
        <p:nvPicPr>
          <p:cNvPr id="6" name="Picture 3" descr="J:\GRNmapTesting\wt_alone_2014b\figure_2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2" r="22950"/>
          <a:stretch/>
        </p:blipFill>
        <p:spPr bwMode="auto">
          <a:xfrm>
            <a:off x="2405978" y="1276680"/>
            <a:ext cx="1496652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2886752" y="140259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p=0.7161</a:t>
            </a:r>
            <a:endParaRPr lang="en-US" sz="700" dirty="0"/>
          </a:p>
        </p:txBody>
      </p:sp>
      <p:pic>
        <p:nvPicPr>
          <p:cNvPr id="8" name="Picture 7" descr="J:\GRNmapTesting\wt_alone_2014b\figure_6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1" r="22712"/>
          <a:stretch/>
        </p:blipFill>
        <p:spPr bwMode="auto">
          <a:xfrm>
            <a:off x="4648200" y="1279192"/>
            <a:ext cx="1485966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5159769" y="1424745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p=0.4125</a:t>
            </a:r>
            <a:endParaRPr lang="en-US" sz="700" dirty="0"/>
          </a:p>
        </p:txBody>
      </p:sp>
      <p:pic>
        <p:nvPicPr>
          <p:cNvPr id="10" name="Picture 4" descr="J:\GRNmapTesting\wt_alone_2014b\figure_3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4" r="21881"/>
          <a:stretch/>
        </p:blipFill>
        <p:spPr bwMode="auto">
          <a:xfrm>
            <a:off x="7010400" y="1391251"/>
            <a:ext cx="150987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7509611" y="1523999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p=0.0642</a:t>
            </a:r>
            <a:endParaRPr lang="en-US" sz="700" dirty="0"/>
          </a:p>
        </p:txBody>
      </p:sp>
      <p:pic>
        <p:nvPicPr>
          <p:cNvPr id="12" name="Picture 18" descr="J:\GRNmapTesting\wt_alone_2014b\figure_17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5" r="22117"/>
          <a:stretch/>
        </p:blipFill>
        <p:spPr bwMode="auto">
          <a:xfrm>
            <a:off x="386109" y="4191000"/>
            <a:ext cx="1495245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773743" y="43434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p=0.6046</a:t>
            </a:r>
            <a:endParaRPr lang="en-US" sz="700" dirty="0"/>
          </a:p>
        </p:txBody>
      </p:sp>
      <p:pic>
        <p:nvPicPr>
          <p:cNvPr id="14" name="Picture 23" descr="J:\GRNmapTesting\wt_alone_2014b\figure_18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6" r="21865"/>
          <a:stretch/>
        </p:blipFill>
        <p:spPr bwMode="auto">
          <a:xfrm>
            <a:off x="2362200" y="4191000"/>
            <a:ext cx="151698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" name="TextBox 14"/>
          <p:cNvSpPr txBox="1"/>
          <p:nvPr/>
        </p:nvSpPr>
        <p:spPr>
          <a:xfrm>
            <a:off x="2748959" y="4355218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p=0.6367</a:t>
            </a:r>
            <a:endParaRPr lang="en-US" sz="700" dirty="0"/>
          </a:p>
        </p:txBody>
      </p:sp>
      <p:pic>
        <p:nvPicPr>
          <p:cNvPr id="16" name="Picture 21" descr="J:\GRNmapTesting\wt_alone_2014b\figure_20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3" r="22556"/>
          <a:stretch/>
        </p:blipFill>
        <p:spPr bwMode="auto">
          <a:xfrm>
            <a:off x="4038600" y="4223886"/>
            <a:ext cx="1492902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7" name="TextBox 16"/>
          <p:cNvSpPr txBox="1"/>
          <p:nvPr/>
        </p:nvSpPr>
        <p:spPr>
          <a:xfrm>
            <a:off x="4501242" y="443635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p=0.0003</a:t>
            </a:r>
            <a:endParaRPr lang="en-US" sz="700" dirty="0"/>
          </a:p>
        </p:txBody>
      </p:sp>
      <p:pic>
        <p:nvPicPr>
          <p:cNvPr id="18" name="Picture 15" descr="J:\GRNmapTesting\wt_alone_2014b\figure_14.jp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5" r="22407"/>
          <a:stretch/>
        </p:blipFill>
        <p:spPr bwMode="auto">
          <a:xfrm>
            <a:off x="6019800" y="4203833"/>
            <a:ext cx="150488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6403004" y="4336324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p=0.0017</a:t>
            </a:r>
            <a:endParaRPr lang="en-US" sz="700" dirty="0"/>
          </a:p>
        </p:txBody>
      </p:sp>
    </p:spTree>
    <p:extLst>
      <p:ext uri="{BB962C8B-B14F-4D97-AF65-F5344CB8AC3E}">
        <p14:creationId xmlns:p14="http://schemas.microsoft.com/office/powerpoint/2010/main" val="313595218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"/>
            <a:ext cx="8229600" cy="1143000"/>
          </a:xfrm>
        </p:spPr>
        <p:txBody>
          <a:bodyPr/>
          <a:lstStyle/>
          <a:p>
            <a:r>
              <a:rPr lang="en-US" dirty="0" smtClean="0"/>
              <a:t>AFT2 (Two regulators)</a:t>
            </a:r>
            <a:endParaRPr lang="en-US" dirty="0"/>
          </a:p>
        </p:txBody>
      </p:sp>
      <p:pic>
        <p:nvPicPr>
          <p:cNvPr id="4" name="Picture 3" descr="J:\GRNmapTesting\wt_alone_2014b\figure_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2" r="22950"/>
          <a:stretch/>
        </p:blipFill>
        <p:spPr bwMode="auto">
          <a:xfrm>
            <a:off x="5257800" y="1159724"/>
            <a:ext cx="3124200" cy="31494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6595309" y="1357714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p=0.7161</a:t>
            </a:r>
            <a:endParaRPr lang="en-US" sz="700" dirty="0"/>
          </a:p>
        </p:txBody>
      </p:sp>
      <p:pic>
        <p:nvPicPr>
          <p:cNvPr id="6" name="Picture 3" descr="J:\GRNmapTesting\wt_alone_2014b\figure_2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52" r="22950"/>
          <a:stretch/>
        </p:blipFill>
        <p:spPr bwMode="auto">
          <a:xfrm>
            <a:off x="612350" y="1344391"/>
            <a:ext cx="2013487" cy="202977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335664" y="15240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p=0.7161</a:t>
            </a:r>
            <a:endParaRPr lang="en-US" sz="700" dirty="0"/>
          </a:p>
        </p:txBody>
      </p:sp>
      <p:pic>
        <p:nvPicPr>
          <p:cNvPr id="8" name="Picture 16" descr="J:\GRNmapTesting\wt_alone_2014b\figure_15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7" r="22065"/>
          <a:stretch/>
        </p:blipFill>
        <p:spPr bwMode="auto">
          <a:xfrm>
            <a:off x="531387" y="3374167"/>
            <a:ext cx="2105336" cy="213353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1281236" y="3526422"/>
            <a:ext cx="104951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p=0.0228</a:t>
            </a:r>
            <a:endParaRPr lang="en-US" sz="700" dirty="0"/>
          </a:p>
        </p:txBody>
      </p:sp>
      <p:sp>
        <p:nvSpPr>
          <p:cNvPr id="10" name="TextBox 9"/>
          <p:cNvSpPr txBox="1"/>
          <p:nvPr/>
        </p:nvSpPr>
        <p:spPr>
          <a:xfrm>
            <a:off x="593928" y="975059"/>
            <a:ext cx="709815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Regulators: AFT2 and SKN7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2971800" y="1724055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0.045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971800" y="3441783"/>
            <a:ext cx="1981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-0.094</a:t>
            </a:r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3301721" y="4459486"/>
            <a:ext cx="54864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AFT2 has a decent fit, no significant dynamics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Weights are too small to see any effect.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Uncertain of AFT2’s connectivity… because of its dynamics (or absence thereof) it looks like we’re modeling noise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410276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FKH2 (Two regulators)</a:t>
            </a:r>
            <a:endParaRPr lang="en-US" dirty="0"/>
          </a:p>
        </p:txBody>
      </p:sp>
      <p:pic>
        <p:nvPicPr>
          <p:cNvPr id="4" name="Picture 6" descr="J:\GRNmapTesting\wt_alone_2014b\figure_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05"/>
          <a:stretch/>
        </p:blipFill>
        <p:spPr bwMode="auto">
          <a:xfrm>
            <a:off x="186732" y="1579572"/>
            <a:ext cx="1949380" cy="1896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89689" y="1724055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p=0.1274</a:t>
            </a:r>
            <a:endParaRPr lang="en-US" sz="700" dirty="0"/>
          </a:p>
        </p:txBody>
      </p:sp>
      <p:pic>
        <p:nvPicPr>
          <p:cNvPr id="6" name="Picture 6" descr="J:\GRNmapTesting\wt_alone_2014b\figure_5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05"/>
          <a:stretch/>
        </p:blipFill>
        <p:spPr bwMode="auto">
          <a:xfrm>
            <a:off x="5442020" y="1479247"/>
            <a:ext cx="2743200" cy="2668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477000" y="1624027"/>
            <a:ext cx="131503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p=0.1274</a:t>
            </a:r>
            <a:endParaRPr lang="en-US" sz="700" dirty="0"/>
          </a:p>
        </p:txBody>
      </p:sp>
      <p:sp>
        <p:nvSpPr>
          <p:cNvPr id="8" name="TextBox 7"/>
          <p:cNvSpPr txBox="1"/>
          <p:nvPr/>
        </p:nvSpPr>
        <p:spPr>
          <a:xfrm>
            <a:off x="457200" y="1295400"/>
            <a:ext cx="4114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Regulators: FKH2 and FHL1</a:t>
            </a:r>
            <a:endParaRPr lang="en-US" dirty="0"/>
          </a:p>
        </p:txBody>
      </p:sp>
      <p:pic>
        <p:nvPicPr>
          <p:cNvPr id="9" name="Picture 5" descr="J:\GRNmapTesting\wt_alone_2014b\figure_4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024"/>
          <a:stretch/>
        </p:blipFill>
        <p:spPr bwMode="auto">
          <a:xfrm>
            <a:off x="304800" y="3581399"/>
            <a:ext cx="1831312" cy="17843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920320" y="3685762"/>
            <a:ext cx="879244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p=0.4454</a:t>
            </a:r>
            <a:endParaRPr lang="en-US" sz="700" dirty="0"/>
          </a:p>
        </p:txBody>
      </p:sp>
      <p:sp>
        <p:nvSpPr>
          <p:cNvPr id="11" name="TextBox 10"/>
          <p:cNvSpPr txBox="1"/>
          <p:nvPr/>
        </p:nvSpPr>
        <p:spPr>
          <a:xfrm>
            <a:off x="2819400" y="20574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-0.014</a:t>
            </a:r>
            <a:endParaRPr lang="en-US" dirty="0"/>
          </a:p>
        </p:txBody>
      </p:sp>
      <p:sp>
        <p:nvSpPr>
          <p:cNvPr id="12" name="TextBox 11"/>
          <p:cNvSpPr txBox="1"/>
          <p:nvPr/>
        </p:nvSpPr>
        <p:spPr>
          <a:xfrm>
            <a:off x="2794279" y="3501096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0.062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667000" y="4147919"/>
            <a:ext cx="6248400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FKH2 has a fairly good fit with statistically insignificant dynamics, but a visible downward trend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Because FKH2’s regulators do not have much dynamics, it is difficult to estimate w’s and b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Degradation rate is higher than production rate… model decreased P in attempt to fit data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Unsure of connection validity… no glaring errors, but having a literature production rate would help elucidate weights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799123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6024" y="0"/>
            <a:ext cx="8229600" cy="1143000"/>
          </a:xfrm>
        </p:spPr>
        <p:txBody>
          <a:bodyPr/>
          <a:lstStyle/>
          <a:p>
            <a:r>
              <a:rPr lang="en-US" dirty="0" smtClean="0"/>
              <a:t>GLN3 (Two regulators)</a:t>
            </a:r>
            <a:endParaRPr lang="en-US" dirty="0"/>
          </a:p>
        </p:txBody>
      </p:sp>
      <p:pic>
        <p:nvPicPr>
          <p:cNvPr id="4" name="Picture 3" descr="J:\GRNmapTesting\wt_alone_2014b\figure_6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1" r="22712"/>
          <a:stretch/>
        </p:blipFill>
        <p:spPr bwMode="auto">
          <a:xfrm>
            <a:off x="6019800" y="1282541"/>
            <a:ext cx="2667000" cy="270791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7086600" y="152477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p=0.4125</a:t>
            </a:r>
            <a:endParaRPr lang="en-US" sz="700" dirty="0"/>
          </a:p>
        </p:txBody>
      </p:sp>
      <p:pic>
        <p:nvPicPr>
          <p:cNvPr id="6" name="Picture 5" descr="J:\GRNmapTesting\wt_alone_2014b\figure_6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421" r="22712"/>
          <a:stretch/>
        </p:blipFill>
        <p:spPr bwMode="auto">
          <a:xfrm>
            <a:off x="381000" y="1624798"/>
            <a:ext cx="1828800" cy="185685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892569" y="1777209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p=0.4125</a:t>
            </a:r>
            <a:endParaRPr lang="en-US" sz="700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1066800"/>
            <a:ext cx="3733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Regulators: GLN3 and MAL33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933700" y="1724827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-0.18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2933700" y="3504920"/>
            <a:ext cx="2362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0.55</a:t>
            </a:r>
            <a:endParaRPr lang="en-US" dirty="0"/>
          </a:p>
        </p:txBody>
      </p:sp>
      <p:pic>
        <p:nvPicPr>
          <p:cNvPr id="11" name="Picture 11" descr="J:\GRNmapTesting\wt_alone_2014b\figure_10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5" r="21581"/>
          <a:stretch/>
        </p:blipFill>
        <p:spPr bwMode="auto">
          <a:xfrm>
            <a:off x="492974" y="3621118"/>
            <a:ext cx="1754925" cy="171636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1426369" y="3705757"/>
            <a:ext cx="845768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p=0.0101</a:t>
            </a:r>
            <a:endParaRPr lang="en-US" sz="700" dirty="0"/>
          </a:p>
        </p:txBody>
      </p:sp>
      <p:sp>
        <p:nvSpPr>
          <p:cNvPr id="13" name="TextBox 12"/>
          <p:cNvSpPr txBox="1"/>
          <p:nvPr/>
        </p:nvSpPr>
        <p:spPr>
          <a:xfrm>
            <a:off x="3048000" y="4191000"/>
            <a:ext cx="5486400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GLN3 has an okay fit with no significant dynamics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Slight self repression may work to keep levels stable… not enough data points to tell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Regulator MAL33 has a relatively large weight and increased levels of expression…. GLN3 should exhibit more increased expression. Perhaps GLN3 is missing a repressor.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GLN3 is probably missing an input, although variance gives uncertainty.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911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CIN5 (Four regulators)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16040" y="697468"/>
            <a:ext cx="4343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Regulators: CIN5, SKO1, PHD1, YAP6</a:t>
            </a:r>
            <a:endParaRPr lang="en-US" dirty="0"/>
          </a:p>
        </p:txBody>
      </p:sp>
      <p:pic>
        <p:nvPicPr>
          <p:cNvPr id="5" name="Picture 4" descr="J:\GRNmapTesting\wt_alone_2014b\figure_3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4" r="21881"/>
          <a:stretch/>
        </p:blipFill>
        <p:spPr bwMode="auto">
          <a:xfrm>
            <a:off x="6096000" y="882134"/>
            <a:ext cx="2667000" cy="266503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7086600" y="1056750"/>
            <a:ext cx="131323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p=0.0642</a:t>
            </a:r>
            <a:endParaRPr lang="en-US" sz="700" dirty="0"/>
          </a:p>
        </p:txBody>
      </p:sp>
      <p:pic>
        <p:nvPicPr>
          <p:cNvPr id="7" name="Picture 4" descr="J:\GRNmapTesting\wt_alone_2014b\figure_3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4" r="21881"/>
          <a:stretch/>
        </p:blipFill>
        <p:spPr bwMode="auto">
          <a:xfrm>
            <a:off x="76200" y="969674"/>
            <a:ext cx="150987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575411" y="110242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p=0.0642</a:t>
            </a:r>
            <a:endParaRPr lang="en-US" sz="700" dirty="0"/>
          </a:p>
        </p:txBody>
      </p:sp>
      <p:pic>
        <p:nvPicPr>
          <p:cNvPr id="9" name="Picture 17" descr="J:\GRNmapTesting\wt_alone_2014b\figure_16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5" r="23006"/>
          <a:stretch/>
        </p:blipFill>
        <p:spPr bwMode="auto">
          <a:xfrm>
            <a:off x="1586074" y="2106490"/>
            <a:ext cx="1480792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982470" y="2144528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p=0.1330</a:t>
            </a:r>
          </a:p>
        </p:txBody>
      </p:sp>
      <p:pic>
        <p:nvPicPr>
          <p:cNvPr id="11" name="Picture 15" descr="J:\GRNmapTesting\wt_alone_2014b\figure_14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5" r="22407"/>
          <a:stretch/>
        </p:blipFill>
        <p:spPr bwMode="auto">
          <a:xfrm>
            <a:off x="84355" y="3352800"/>
            <a:ext cx="150488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550701" y="338276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p=0.0017</a:t>
            </a:r>
            <a:endParaRPr lang="en-US" sz="700" dirty="0"/>
          </a:p>
        </p:txBody>
      </p:sp>
      <p:pic>
        <p:nvPicPr>
          <p:cNvPr id="13" name="Picture 21" descr="J:\GRNmapTesting\wt_alone_2014b\figure_20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3" r="22556"/>
          <a:stretch/>
        </p:blipFill>
        <p:spPr bwMode="auto">
          <a:xfrm>
            <a:off x="1641289" y="4499723"/>
            <a:ext cx="1492902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085323" y="4593957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p=0.0003</a:t>
            </a:r>
            <a:endParaRPr lang="en-US" sz="700" dirty="0"/>
          </a:p>
        </p:txBody>
      </p:sp>
      <p:sp>
        <p:nvSpPr>
          <p:cNvPr id="15" name="TextBox 14"/>
          <p:cNvSpPr txBox="1"/>
          <p:nvPr/>
        </p:nvSpPr>
        <p:spPr>
          <a:xfrm>
            <a:off x="3155125" y="1256805"/>
            <a:ext cx="1496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0.73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160987" y="2491538"/>
            <a:ext cx="1496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-0.21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200615" y="3841820"/>
            <a:ext cx="1496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-0.29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200615" y="5069437"/>
            <a:ext cx="1496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-0.50</a:t>
            </a:r>
            <a:endParaRPr lang="en-US" dirty="0"/>
          </a:p>
        </p:txBody>
      </p:sp>
      <p:sp>
        <p:nvSpPr>
          <p:cNvPr id="19" name="TextBox 18"/>
          <p:cNvSpPr txBox="1"/>
          <p:nvPr/>
        </p:nvSpPr>
        <p:spPr>
          <a:xfrm>
            <a:off x="4876800" y="3615250"/>
            <a:ext cx="4038600" cy="31700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CIN5 has a fairly good fit with visible expression change, but no statistically significant dynamics because of large variance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Majority of regulators show significant dynamics, making the weights easier to estimate (i.e. they are probably reliable)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CIN5’s production rate is much higher than its degradation rate. This is contributing to large upward dynamics, even with several repressors present. </a:t>
            </a:r>
            <a:endParaRPr lang="en-US" sz="14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Again, without knowledge of production and degradation rates, it is difficult to say if CIN5 has the correct inputs.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09184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0034" y="-228600"/>
            <a:ext cx="8229600" cy="1143000"/>
          </a:xfrm>
        </p:spPr>
        <p:txBody>
          <a:bodyPr/>
          <a:lstStyle/>
          <a:p>
            <a:r>
              <a:rPr lang="en-US" dirty="0" smtClean="0"/>
              <a:t>SMP1 (Four regulators)</a:t>
            </a:r>
            <a:endParaRPr lang="en-US" dirty="0"/>
          </a:p>
        </p:txBody>
      </p:sp>
      <p:pic>
        <p:nvPicPr>
          <p:cNvPr id="4" name="Picture 18" descr="J:\GRNmapTesting\wt_alone_2014b\figure_17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5" r="22117"/>
          <a:stretch/>
        </p:blipFill>
        <p:spPr bwMode="auto">
          <a:xfrm>
            <a:off x="152399" y="1103644"/>
            <a:ext cx="1495245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577715" y="1236403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p=0.6046</a:t>
            </a:r>
            <a:endParaRPr lang="en-US" sz="700" dirty="0"/>
          </a:p>
        </p:txBody>
      </p:sp>
      <p:pic>
        <p:nvPicPr>
          <p:cNvPr id="6" name="Picture 18" descr="J:\GRNmapTesting\wt_alone_2014b\figure_17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55" r="22117"/>
          <a:stretch/>
        </p:blipFill>
        <p:spPr bwMode="auto">
          <a:xfrm>
            <a:off x="6102699" y="896396"/>
            <a:ext cx="2590800" cy="26142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858000" y="1121302"/>
            <a:ext cx="128819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p=0.6046</a:t>
            </a:r>
            <a:endParaRPr lang="en-US" sz="700" dirty="0"/>
          </a:p>
        </p:txBody>
      </p:sp>
      <p:sp>
        <p:nvSpPr>
          <p:cNvPr id="8" name="TextBox 7"/>
          <p:cNvSpPr txBox="1"/>
          <p:nvPr/>
        </p:nvSpPr>
        <p:spPr>
          <a:xfrm>
            <a:off x="381000" y="685800"/>
            <a:ext cx="4267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Regulators: SMP1, CIN5, FHL1, PHD1</a:t>
            </a:r>
            <a:endParaRPr lang="en-US" dirty="0"/>
          </a:p>
        </p:txBody>
      </p:sp>
      <p:pic>
        <p:nvPicPr>
          <p:cNvPr id="11" name="Picture 5" descr="J:\GRNmapTesting\wt_alone_2014b\figure_4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024"/>
          <a:stretch/>
        </p:blipFill>
        <p:spPr bwMode="auto">
          <a:xfrm>
            <a:off x="39626" y="3352800"/>
            <a:ext cx="1548508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55146" y="345716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p=0.4454</a:t>
            </a:r>
            <a:endParaRPr lang="en-US" sz="700" dirty="0"/>
          </a:p>
        </p:txBody>
      </p:sp>
      <p:pic>
        <p:nvPicPr>
          <p:cNvPr id="13" name="Picture 15" descr="J:\GRNmapTesting\wt_alone_2014b\figure_14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5" r="22407"/>
          <a:stretch/>
        </p:blipFill>
        <p:spPr bwMode="auto">
          <a:xfrm>
            <a:off x="1647644" y="4495800"/>
            <a:ext cx="150488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2113990" y="452576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p=0.0017</a:t>
            </a:r>
            <a:endParaRPr lang="en-US" sz="700" dirty="0"/>
          </a:p>
        </p:txBody>
      </p:sp>
      <p:sp>
        <p:nvSpPr>
          <p:cNvPr id="15" name="TextBox 14"/>
          <p:cNvSpPr txBox="1"/>
          <p:nvPr/>
        </p:nvSpPr>
        <p:spPr>
          <a:xfrm>
            <a:off x="3165441" y="1221329"/>
            <a:ext cx="1496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0.017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3193346" y="2369685"/>
            <a:ext cx="1496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0.19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3210931" y="3707078"/>
            <a:ext cx="1496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0.03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3210931" y="4861560"/>
            <a:ext cx="14960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-0.04</a:t>
            </a:r>
            <a:endParaRPr lang="en-US" dirty="0"/>
          </a:p>
        </p:txBody>
      </p:sp>
      <p:pic>
        <p:nvPicPr>
          <p:cNvPr id="19" name="Picture 4" descr="J:\GRNmapTesting\wt_alone_2014b\figure_3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4" r="21881"/>
          <a:stretch/>
        </p:blipFill>
        <p:spPr bwMode="auto">
          <a:xfrm>
            <a:off x="1586074" y="2198318"/>
            <a:ext cx="1509874" cy="15087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2085285" y="2331066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p=0.0642</a:t>
            </a:r>
            <a:endParaRPr lang="en-US" sz="700" dirty="0"/>
          </a:p>
        </p:txBody>
      </p:sp>
      <p:sp>
        <p:nvSpPr>
          <p:cNvPr id="21" name="TextBox 20"/>
          <p:cNvSpPr txBox="1"/>
          <p:nvPr/>
        </p:nvSpPr>
        <p:spPr>
          <a:xfrm>
            <a:off x="4953000" y="3457162"/>
            <a:ext cx="3962400" cy="33239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SMP1 has a good fit with no significant dynamics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Only two of its four regulators have significant dynamics, making weights difficult to estimate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The largest weight comes from CIN5, which is also up-regulated. SMP1 should also exhibit upward expression.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The slightly downward trend is due to an estimated production rate that is roughly equivalent to the degradation rate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Without knowledge of pro and degradation rates, we cant’s say much about the validity of SMP1’s inputs.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 smtClean="0"/>
              <a:t>All the weights are so low and SMP1 has no dynamics… we could just be modeling noise</a:t>
            </a:r>
            <a:endParaRPr lang="en-US" sz="1400" dirty="0"/>
          </a:p>
        </p:txBody>
      </p:sp>
    </p:spTree>
    <p:extLst>
      <p:ext uri="{BB962C8B-B14F-4D97-AF65-F5344CB8AC3E}">
        <p14:creationId xmlns:p14="http://schemas.microsoft.com/office/powerpoint/2010/main" val="2984091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143000"/>
          </a:xfrm>
        </p:spPr>
        <p:txBody>
          <a:bodyPr/>
          <a:lstStyle/>
          <a:p>
            <a:r>
              <a:rPr lang="en-US" dirty="0" err="1" smtClean="0"/>
              <a:t>Wt</a:t>
            </a:r>
            <a:r>
              <a:rPr lang="en-US" dirty="0" smtClean="0"/>
              <a:t>, initial weight 1 run</a:t>
            </a:r>
            <a:endParaRPr lang="en-US" dirty="0"/>
          </a:p>
        </p:txBody>
      </p:sp>
      <p:pic>
        <p:nvPicPr>
          <p:cNvPr id="1026" name="Picture 2" descr="E:\GRNmapTesting\wt_alone_2014b\wt_alone_w1_network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0211" y="873369"/>
            <a:ext cx="7772400" cy="58293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6103934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SWI4 (Six regulators)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228600" y="762000"/>
            <a:ext cx="5715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Regulators: SWI4, MBP1, MAL33, PHD1, SWI6, YAP6 </a:t>
            </a:r>
            <a:endParaRPr lang="en-US" dirty="0"/>
          </a:p>
        </p:txBody>
      </p:sp>
      <p:pic>
        <p:nvPicPr>
          <p:cNvPr id="5" name="Picture 23" descr="J:\GRNmapTesting\wt_alone_2014b\figure_18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6" r="21865"/>
          <a:stretch/>
        </p:blipFill>
        <p:spPr bwMode="auto">
          <a:xfrm>
            <a:off x="5867400" y="762000"/>
            <a:ext cx="2895600" cy="28799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966229" y="968532"/>
            <a:ext cx="141911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p=0.6367</a:t>
            </a:r>
            <a:endParaRPr lang="en-US" sz="700" dirty="0"/>
          </a:p>
        </p:txBody>
      </p:sp>
      <p:pic>
        <p:nvPicPr>
          <p:cNvPr id="7" name="Picture 23" descr="J:\GRNmapTesting\wt_alone_2014b\figure_1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6" r="21865"/>
          <a:stretch/>
        </p:blipFill>
        <p:spPr bwMode="auto">
          <a:xfrm>
            <a:off x="76200" y="1097029"/>
            <a:ext cx="1276745" cy="126982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462959" y="1261247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p=0.6367</a:t>
            </a:r>
            <a:endParaRPr lang="en-US" sz="700" dirty="0"/>
          </a:p>
        </p:txBody>
      </p:sp>
      <p:pic>
        <p:nvPicPr>
          <p:cNvPr id="9" name="Picture 12" descr="J:\GRNmapTesting\wt_alone_2014b\figure_11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49" r="21595"/>
          <a:stretch/>
        </p:blipFill>
        <p:spPr bwMode="auto">
          <a:xfrm>
            <a:off x="1339399" y="1901023"/>
            <a:ext cx="1258498" cy="12475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27391" y="2166797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p=0.5240</a:t>
            </a:r>
            <a:endParaRPr lang="en-US" sz="700" dirty="0"/>
          </a:p>
        </p:txBody>
      </p:sp>
      <p:pic>
        <p:nvPicPr>
          <p:cNvPr id="11" name="Picture 11" descr="J:\GRNmapTesting\wt_alone_2014b\figure_10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35" r="21581"/>
          <a:stretch/>
        </p:blipFill>
        <p:spPr bwMode="auto">
          <a:xfrm>
            <a:off x="51381" y="3037963"/>
            <a:ext cx="1235010" cy="120787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681903" y="3142596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p=0.0101</a:t>
            </a:r>
            <a:endParaRPr lang="en-US" sz="700" dirty="0"/>
          </a:p>
        </p:txBody>
      </p:sp>
      <p:pic>
        <p:nvPicPr>
          <p:cNvPr id="13" name="Picture 21" descr="J:\GRNmapTesting\wt_alone_2014b\figure_20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3" r="22556"/>
          <a:stretch/>
        </p:blipFill>
        <p:spPr bwMode="auto">
          <a:xfrm>
            <a:off x="1352945" y="5625914"/>
            <a:ext cx="1201726" cy="12144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671590" y="57912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p=0.0003</a:t>
            </a:r>
            <a:endParaRPr lang="en-US" sz="700" dirty="0"/>
          </a:p>
        </p:txBody>
      </p:sp>
      <p:sp>
        <p:nvSpPr>
          <p:cNvPr id="15" name="TextBox 14"/>
          <p:cNvSpPr txBox="1"/>
          <p:nvPr/>
        </p:nvSpPr>
        <p:spPr>
          <a:xfrm>
            <a:off x="2614649" y="1281839"/>
            <a:ext cx="2092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-0.00015</a:t>
            </a:r>
            <a:endParaRPr lang="en-US" dirty="0"/>
          </a:p>
        </p:txBody>
      </p:sp>
      <p:sp>
        <p:nvSpPr>
          <p:cNvPr id="16" name="TextBox 15"/>
          <p:cNvSpPr txBox="1"/>
          <p:nvPr/>
        </p:nvSpPr>
        <p:spPr>
          <a:xfrm>
            <a:off x="2593469" y="2340143"/>
            <a:ext cx="1759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-0.0002</a:t>
            </a:r>
            <a:endParaRPr lang="en-US" dirty="0"/>
          </a:p>
        </p:txBody>
      </p:sp>
      <p:sp>
        <p:nvSpPr>
          <p:cNvPr id="17" name="TextBox 16"/>
          <p:cNvSpPr txBox="1"/>
          <p:nvPr/>
        </p:nvSpPr>
        <p:spPr>
          <a:xfrm>
            <a:off x="2589282" y="3342651"/>
            <a:ext cx="174206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-0.0004</a:t>
            </a:r>
            <a:endParaRPr lang="en-US" dirty="0"/>
          </a:p>
        </p:txBody>
      </p:sp>
      <p:sp>
        <p:nvSpPr>
          <p:cNvPr id="18" name="TextBox 17"/>
          <p:cNvSpPr txBox="1"/>
          <p:nvPr/>
        </p:nvSpPr>
        <p:spPr>
          <a:xfrm>
            <a:off x="2614649" y="5991255"/>
            <a:ext cx="226215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-0.00014</a:t>
            </a:r>
            <a:endParaRPr lang="en-US" dirty="0"/>
          </a:p>
        </p:txBody>
      </p:sp>
      <p:pic>
        <p:nvPicPr>
          <p:cNvPr id="19" name="Picture 15" descr="J:\GRNmapTesting\wt_alone_2014b\figure_14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5" r="22407"/>
          <a:stretch/>
        </p:blipFill>
        <p:spPr bwMode="auto">
          <a:xfrm>
            <a:off x="1385887" y="3851063"/>
            <a:ext cx="1190931" cy="119399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1761958" y="3926304"/>
            <a:ext cx="790742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p=0.0017</a:t>
            </a:r>
            <a:endParaRPr lang="en-US" sz="700" dirty="0"/>
          </a:p>
        </p:txBody>
      </p:sp>
      <p:sp>
        <p:nvSpPr>
          <p:cNvPr id="21" name="TextBox 20"/>
          <p:cNvSpPr txBox="1"/>
          <p:nvPr/>
        </p:nvSpPr>
        <p:spPr>
          <a:xfrm>
            <a:off x="2614649" y="4251276"/>
            <a:ext cx="175965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-0.0002</a:t>
            </a:r>
            <a:endParaRPr lang="en-US" dirty="0"/>
          </a:p>
        </p:txBody>
      </p:sp>
      <p:pic>
        <p:nvPicPr>
          <p:cNvPr id="22" name="Picture 20" descr="J:\GRNmapTesting\wt_alone_2014b\figure_19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1" r="22425"/>
          <a:stretch/>
        </p:blipFill>
        <p:spPr bwMode="auto">
          <a:xfrm>
            <a:off x="108949" y="4817875"/>
            <a:ext cx="1198863" cy="121058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312167" y="4945034"/>
            <a:ext cx="972726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p=0.1178</a:t>
            </a:r>
            <a:endParaRPr lang="en-US" sz="700" dirty="0"/>
          </a:p>
        </p:txBody>
      </p:sp>
      <p:sp>
        <p:nvSpPr>
          <p:cNvPr id="24" name="TextBox 23"/>
          <p:cNvSpPr txBox="1"/>
          <p:nvPr/>
        </p:nvSpPr>
        <p:spPr>
          <a:xfrm>
            <a:off x="2552700" y="5152462"/>
            <a:ext cx="2092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-0.00015</a:t>
            </a:r>
            <a:endParaRPr lang="en-US" dirty="0"/>
          </a:p>
        </p:txBody>
      </p:sp>
      <p:sp>
        <p:nvSpPr>
          <p:cNvPr id="25" name="TextBox 24"/>
          <p:cNvSpPr txBox="1"/>
          <p:nvPr/>
        </p:nvSpPr>
        <p:spPr>
          <a:xfrm>
            <a:off x="4495800" y="3641902"/>
            <a:ext cx="4495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With SWI4, we are probably modeling noise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SWI4 has a fairly poor fit with no significant dynamics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Several regulators have insignificant dynamics or poor fits themselves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Weights are all very small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Production rate is tiny compared to degradation rate – the model is trying to account for the slightly downward trend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Too many inputs?</a:t>
            </a:r>
          </a:p>
        </p:txBody>
      </p:sp>
    </p:spTree>
    <p:extLst>
      <p:ext uri="{BB962C8B-B14F-4D97-AF65-F5344CB8AC3E}">
        <p14:creationId xmlns:p14="http://schemas.microsoft.com/office/powerpoint/2010/main" val="37657604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152400"/>
            <a:ext cx="8229600" cy="1143000"/>
          </a:xfrm>
        </p:spPr>
        <p:txBody>
          <a:bodyPr/>
          <a:lstStyle/>
          <a:p>
            <a:r>
              <a:rPr lang="en-US" dirty="0" smtClean="0"/>
              <a:t>YAP6 (Seven regulators)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752600" y="762000"/>
            <a:ext cx="70104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Regulators: YAP6, CIN5, FHL1, FKH2, PHD1, SKN7, SKO1 </a:t>
            </a:r>
            <a:endParaRPr lang="en-US" dirty="0"/>
          </a:p>
        </p:txBody>
      </p:sp>
      <p:pic>
        <p:nvPicPr>
          <p:cNvPr id="5" name="Picture 21" descr="J:\GRNmapTesting\wt_alone_2014b\figure_20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3" r="22556"/>
          <a:stretch/>
        </p:blipFill>
        <p:spPr bwMode="auto">
          <a:xfrm>
            <a:off x="6096000" y="1139650"/>
            <a:ext cx="2514600" cy="25413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558642" y="1352117"/>
            <a:ext cx="125227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p=0.0003</a:t>
            </a:r>
            <a:endParaRPr lang="en-US" sz="700" dirty="0"/>
          </a:p>
        </p:txBody>
      </p:sp>
      <p:pic>
        <p:nvPicPr>
          <p:cNvPr id="7" name="Picture 21" descr="J:\GRNmapTesting\wt_alone_2014b\figure_20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233" r="22556"/>
          <a:stretch/>
        </p:blipFill>
        <p:spPr bwMode="auto">
          <a:xfrm>
            <a:off x="91276" y="565183"/>
            <a:ext cx="1316450" cy="133043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81000" y="790824"/>
            <a:ext cx="853807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p=0.0003</a:t>
            </a:r>
            <a:endParaRPr lang="en-US" sz="700" dirty="0"/>
          </a:p>
        </p:txBody>
      </p:sp>
      <p:pic>
        <p:nvPicPr>
          <p:cNvPr id="9" name="Picture 4" descr="J:\GRNmapTesting\wt_alone_2014b\figure_3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4" r="21881"/>
          <a:stretch/>
        </p:blipFill>
        <p:spPr bwMode="auto">
          <a:xfrm>
            <a:off x="1419329" y="1552172"/>
            <a:ext cx="1295401" cy="129444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775209" y="1595534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p=0.0642</a:t>
            </a:r>
            <a:endParaRPr lang="en-US" sz="700" dirty="0"/>
          </a:p>
        </p:txBody>
      </p:sp>
      <p:pic>
        <p:nvPicPr>
          <p:cNvPr id="11" name="Picture 5" descr="J:\GRNmapTesting\wt_alone_2014b\figure_4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024"/>
          <a:stretch/>
        </p:blipFill>
        <p:spPr bwMode="auto">
          <a:xfrm>
            <a:off x="-9269" y="2270202"/>
            <a:ext cx="1358985" cy="132410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491342" y="2410305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p=0.4454</a:t>
            </a:r>
            <a:endParaRPr lang="en-US" sz="700" dirty="0"/>
          </a:p>
        </p:txBody>
      </p:sp>
      <p:pic>
        <p:nvPicPr>
          <p:cNvPr id="13" name="Picture 6" descr="J:\GRNmapTesting\wt_alone_2014b\figure_5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2905"/>
          <a:stretch/>
        </p:blipFill>
        <p:spPr bwMode="auto">
          <a:xfrm>
            <a:off x="1380253" y="3031850"/>
            <a:ext cx="1334477" cy="12982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752600" y="3202148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p=0.1274</a:t>
            </a:r>
            <a:endParaRPr lang="en-US" sz="700" dirty="0"/>
          </a:p>
        </p:txBody>
      </p:sp>
      <p:pic>
        <p:nvPicPr>
          <p:cNvPr id="15" name="Picture 15" descr="J:\GRNmapTesting\wt_alone_2014b\figure_14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5" r="22407"/>
          <a:stretch/>
        </p:blipFill>
        <p:spPr bwMode="auto">
          <a:xfrm>
            <a:off x="57644" y="3959888"/>
            <a:ext cx="1292072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36170" y="4049575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p=0.0017</a:t>
            </a:r>
            <a:endParaRPr lang="en-US" sz="700" dirty="0"/>
          </a:p>
        </p:txBody>
      </p:sp>
      <p:pic>
        <p:nvPicPr>
          <p:cNvPr id="17" name="Picture 16" descr="J:\GRNmapTesting\wt_alone_2014b\figure_15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7" r="22065"/>
          <a:stretch/>
        </p:blipFill>
        <p:spPr bwMode="auto">
          <a:xfrm>
            <a:off x="1463213" y="4641920"/>
            <a:ext cx="1251517" cy="126827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1927381" y="469057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p=0.0228</a:t>
            </a:r>
            <a:endParaRPr lang="en-US" sz="700" dirty="0"/>
          </a:p>
        </p:txBody>
      </p:sp>
      <p:pic>
        <p:nvPicPr>
          <p:cNvPr id="19" name="Picture 17" descr="J:\GRNmapTesting\wt_alone_2014b\figure_16.jp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5" r="23006"/>
          <a:stretch/>
        </p:blipFill>
        <p:spPr bwMode="auto">
          <a:xfrm>
            <a:off x="88259" y="5486400"/>
            <a:ext cx="1230620" cy="12538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400583" y="5524438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p=0.1330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2678622" y="1119288"/>
            <a:ext cx="20923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Weight: -0.17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2719052" y="1869765"/>
            <a:ext cx="17596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Weight: 0.26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2719052" y="2762976"/>
            <a:ext cx="17420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Weight: -0.022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2745713" y="5086011"/>
            <a:ext cx="22621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Weight: 0.19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2746060" y="3511684"/>
            <a:ext cx="17596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Weight: -0.17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2746060" y="4327730"/>
            <a:ext cx="20923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Weight: -0.01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2746060" y="5910199"/>
            <a:ext cx="22621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Weight: -0.026</a:t>
            </a:r>
            <a:endParaRPr lang="en-US" sz="1600" dirty="0"/>
          </a:p>
        </p:txBody>
      </p:sp>
      <p:sp>
        <p:nvSpPr>
          <p:cNvPr id="28" name="TextBox 27"/>
          <p:cNvSpPr txBox="1"/>
          <p:nvPr/>
        </p:nvSpPr>
        <p:spPr>
          <a:xfrm>
            <a:off x="4461121" y="3680961"/>
            <a:ext cx="4530479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YAP6 has significant dynamics and is modeled fairly well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Estimated production rate is less than the degradation rate. This is contributing to the downward trend, even when the strongest weights (coming from genes with significant dynamics) are activating YAP6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Because YAP6’s regulators are mostly dynamic, the weights are probably estimated well. However, the validity of these inputs is uncertain without further knowledge of actual production and degradation rates.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838812581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r>
              <a:rPr lang="en-US" dirty="0" smtClean="0"/>
              <a:t>PHD1 (Seven regulators)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1828800" y="685800"/>
            <a:ext cx="6172200" cy="3810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Regulators: PHD1, CIN5, FHL1, SKN7, SKO1, SWI4, SWI6 </a:t>
            </a:r>
            <a:endParaRPr lang="en-US" dirty="0"/>
          </a:p>
        </p:txBody>
      </p:sp>
      <p:pic>
        <p:nvPicPr>
          <p:cNvPr id="5" name="Picture 15" descr="J:\GRNmapTesting\wt_alone_2014b\figure_14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5" r="22407"/>
          <a:stretch/>
        </p:blipFill>
        <p:spPr bwMode="auto">
          <a:xfrm>
            <a:off x="6011898" y="1066799"/>
            <a:ext cx="2751101" cy="27581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6" name="TextBox 5"/>
          <p:cNvSpPr txBox="1"/>
          <p:nvPr/>
        </p:nvSpPr>
        <p:spPr>
          <a:xfrm>
            <a:off x="6395103" y="1199291"/>
            <a:ext cx="1359140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p=0.0017</a:t>
            </a:r>
            <a:endParaRPr lang="en-US" sz="700" dirty="0"/>
          </a:p>
        </p:txBody>
      </p:sp>
      <p:pic>
        <p:nvPicPr>
          <p:cNvPr id="7" name="Picture 15" descr="J:\GRNmapTesting\wt_alone_2014b\figure_14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85" r="22407"/>
          <a:stretch/>
        </p:blipFill>
        <p:spPr bwMode="auto">
          <a:xfrm>
            <a:off x="-7595" y="634720"/>
            <a:ext cx="1304330" cy="13076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375609" y="767211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p=0.0017</a:t>
            </a:r>
            <a:endParaRPr lang="en-US" sz="700" dirty="0"/>
          </a:p>
        </p:txBody>
      </p:sp>
      <p:pic>
        <p:nvPicPr>
          <p:cNvPr id="9" name="Picture 4" descr="J:\GRNmapTesting\wt_alone_2014b\figure_3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064" r="21881"/>
          <a:stretch/>
        </p:blipFill>
        <p:spPr bwMode="auto">
          <a:xfrm>
            <a:off x="1384147" y="1505781"/>
            <a:ext cx="1292436" cy="129148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TextBox 9"/>
          <p:cNvSpPr txBox="1"/>
          <p:nvPr/>
        </p:nvSpPr>
        <p:spPr>
          <a:xfrm>
            <a:off x="1837998" y="1595428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p=0.0642</a:t>
            </a:r>
            <a:endParaRPr lang="en-US" sz="700" dirty="0"/>
          </a:p>
        </p:txBody>
      </p:sp>
      <p:pic>
        <p:nvPicPr>
          <p:cNvPr id="11" name="Picture 5" descr="J:\GRNmapTesting\wt_alone_2014b\figure_4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024"/>
          <a:stretch/>
        </p:blipFill>
        <p:spPr bwMode="auto">
          <a:xfrm>
            <a:off x="-19318" y="2133600"/>
            <a:ext cx="1329527" cy="12954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2" name="TextBox 11"/>
          <p:cNvSpPr txBox="1"/>
          <p:nvPr/>
        </p:nvSpPr>
        <p:spPr>
          <a:xfrm>
            <a:off x="434699" y="2255238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p=0.4454</a:t>
            </a:r>
            <a:endParaRPr lang="en-US" sz="700" dirty="0"/>
          </a:p>
        </p:txBody>
      </p:sp>
      <p:pic>
        <p:nvPicPr>
          <p:cNvPr id="13" name="Picture 16" descr="J:\GRNmapTesting\wt_alone_2014b\figure_15.jpg"/>
          <p:cNvPicPr>
            <a:picLocks noChangeAspect="1" noChangeArrowheads="1"/>
          </p:cNvPicPr>
          <p:nvPr/>
        </p:nvPicPr>
        <p:blipFill rotWithShape="1"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927" r="22065"/>
          <a:stretch/>
        </p:blipFill>
        <p:spPr bwMode="auto">
          <a:xfrm>
            <a:off x="1402582" y="3104037"/>
            <a:ext cx="1292436" cy="130974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/>
        </p:nvSpPr>
        <p:spPr>
          <a:xfrm>
            <a:off x="1863421" y="3192304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p=0.0228</a:t>
            </a:r>
            <a:endParaRPr lang="en-US" sz="700" dirty="0"/>
          </a:p>
        </p:txBody>
      </p:sp>
      <p:pic>
        <p:nvPicPr>
          <p:cNvPr id="15" name="Picture 17" descr="J:\GRNmapTesting\wt_alone_2014b\figure_16.jpg"/>
          <p:cNvPicPr>
            <a:picLocks noChangeAspect="1" noChangeArrowheads="1"/>
          </p:cNvPicPr>
          <p:nvPr/>
        </p:nvPicPr>
        <p:blipFill rotWithShape="1"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5" r="23006"/>
          <a:stretch/>
        </p:blipFill>
        <p:spPr bwMode="auto">
          <a:xfrm>
            <a:off x="74880" y="3963051"/>
            <a:ext cx="1256679" cy="128041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434699" y="4041944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p=0.1330</a:t>
            </a:r>
          </a:p>
        </p:txBody>
      </p:sp>
      <p:pic>
        <p:nvPicPr>
          <p:cNvPr id="17" name="Picture 23" descr="J:\GRNmapTesting\wt_alone_2014b\figure_18.jpg"/>
          <p:cNvPicPr>
            <a:picLocks noChangeAspect="1" noChangeArrowheads="1"/>
          </p:cNvPicPr>
          <p:nvPr/>
        </p:nvPicPr>
        <p:blipFill rotWithShape="1"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6" r="21865"/>
          <a:stretch/>
        </p:blipFill>
        <p:spPr bwMode="auto">
          <a:xfrm>
            <a:off x="1344548" y="4699279"/>
            <a:ext cx="1319488" cy="131233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8" name="TextBox 17"/>
          <p:cNvSpPr txBox="1"/>
          <p:nvPr/>
        </p:nvSpPr>
        <p:spPr>
          <a:xfrm>
            <a:off x="1786567" y="4808152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p=0.6367</a:t>
            </a:r>
            <a:endParaRPr lang="en-US" sz="700" dirty="0"/>
          </a:p>
        </p:txBody>
      </p:sp>
      <p:pic>
        <p:nvPicPr>
          <p:cNvPr id="19" name="Picture 20" descr="J:\GRNmapTesting\wt_alone_2014b\figure_19.jpg"/>
          <p:cNvPicPr>
            <a:picLocks noChangeAspect="1" noChangeArrowheads="1"/>
          </p:cNvPicPr>
          <p:nvPr/>
        </p:nvPicPr>
        <p:blipFill rotWithShape="1"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1" r="22425"/>
          <a:stretch/>
        </p:blipFill>
        <p:spPr bwMode="auto">
          <a:xfrm>
            <a:off x="7861" y="5471783"/>
            <a:ext cx="1297332" cy="13100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0" name="TextBox 19"/>
          <p:cNvSpPr txBox="1"/>
          <p:nvPr/>
        </p:nvSpPr>
        <p:spPr>
          <a:xfrm>
            <a:off x="474082" y="5576528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p=0.1178</a:t>
            </a:r>
            <a:endParaRPr lang="en-US" sz="700" dirty="0"/>
          </a:p>
        </p:txBody>
      </p:sp>
      <p:sp>
        <p:nvSpPr>
          <p:cNvPr id="21" name="TextBox 20"/>
          <p:cNvSpPr txBox="1"/>
          <p:nvPr/>
        </p:nvSpPr>
        <p:spPr>
          <a:xfrm>
            <a:off x="2678622" y="1119288"/>
            <a:ext cx="20923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Weight: 0.16</a:t>
            </a:r>
            <a:endParaRPr lang="en-US" sz="1600" dirty="0"/>
          </a:p>
        </p:txBody>
      </p:sp>
      <p:sp>
        <p:nvSpPr>
          <p:cNvPr id="22" name="TextBox 21"/>
          <p:cNvSpPr txBox="1"/>
          <p:nvPr/>
        </p:nvSpPr>
        <p:spPr>
          <a:xfrm>
            <a:off x="2719052" y="1869765"/>
            <a:ext cx="17596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Weight: -0.28</a:t>
            </a:r>
            <a:endParaRPr lang="en-US" sz="1600" dirty="0"/>
          </a:p>
        </p:txBody>
      </p:sp>
      <p:sp>
        <p:nvSpPr>
          <p:cNvPr id="23" name="TextBox 22"/>
          <p:cNvSpPr txBox="1"/>
          <p:nvPr/>
        </p:nvSpPr>
        <p:spPr>
          <a:xfrm>
            <a:off x="2719052" y="2762976"/>
            <a:ext cx="174206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Weight: 0.062</a:t>
            </a:r>
            <a:endParaRPr lang="en-US" sz="1600" dirty="0"/>
          </a:p>
        </p:txBody>
      </p:sp>
      <p:sp>
        <p:nvSpPr>
          <p:cNvPr id="24" name="TextBox 23"/>
          <p:cNvSpPr txBox="1"/>
          <p:nvPr/>
        </p:nvSpPr>
        <p:spPr>
          <a:xfrm>
            <a:off x="2745713" y="5086011"/>
            <a:ext cx="22621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Weight: 0.16</a:t>
            </a:r>
            <a:endParaRPr lang="en-US" sz="1600" dirty="0"/>
          </a:p>
        </p:txBody>
      </p:sp>
      <p:sp>
        <p:nvSpPr>
          <p:cNvPr id="25" name="TextBox 24"/>
          <p:cNvSpPr txBox="1"/>
          <p:nvPr/>
        </p:nvSpPr>
        <p:spPr>
          <a:xfrm>
            <a:off x="2746060" y="3511684"/>
            <a:ext cx="1759654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Weight: -0.10</a:t>
            </a:r>
            <a:endParaRPr lang="en-US" sz="1600" dirty="0"/>
          </a:p>
        </p:txBody>
      </p:sp>
      <p:sp>
        <p:nvSpPr>
          <p:cNvPr id="26" name="TextBox 25"/>
          <p:cNvSpPr txBox="1"/>
          <p:nvPr/>
        </p:nvSpPr>
        <p:spPr>
          <a:xfrm>
            <a:off x="2746060" y="4327730"/>
            <a:ext cx="20923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Weight: 0.085</a:t>
            </a:r>
            <a:endParaRPr lang="en-US" sz="1600" dirty="0"/>
          </a:p>
        </p:txBody>
      </p:sp>
      <p:sp>
        <p:nvSpPr>
          <p:cNvPr id="27" name="TextBox 26"/>
          <p:cNvSpPr txBox="1"/>
          <p:nvPr/>
        </p:nvSpPr>
        <p:spPr>
          <a:xfrm>
            <a:off x="2746060" y="5910199"/>
            <a:ext cx="226215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 smtClean="0"/>
              <a:t>Weight: 0.14</a:t>
            </a:r>
            <a:endParaRPr lang="en-US" sz="1600" dirty="0"/>
          </a:p>
        </p:txBody>
      </p:sp>
      <p:sp>
        <p:nvSpPr>
          <p:cNvPr id="30" name="TextBox 29"/>
          <p:cNvSpPr txBox="1"/>
          <p:nvPr/>
        </p:nvSpPr>
        <p:spPr>
          <a:xfrm>
            <a:off x="4267200" y="3850238"/>
            <a:ext cx="48006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PHD1 has a good fit with significant dynamics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Most regulators also have significant dynamics, making the weights easier to estimate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Production rate is 3X degradation rate (a relatively stable value)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Although it is difficult to tell with so many inputs, PHD1’s model follows the trend of its inputs well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Initially activated, then slightly repressed as the two repressors (CIN5 and SKN7) increase their expression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600" dirty="0" smtClean="0"/>
              <a:t>PHD1’s inputs seem justified</a:t>
            </a:r>
            <a:endParaRPr lang="en-US" sz="1600" dirty="0"/>
          </a:p>
        </p:txBody>
      </p:sp>
      <p:sp>
        <p:nvSpPr>
          <p:cNvPr id="31" name="TextBox 30"/>
          <p:cNvSpPr txBox="1"/>
          <p:nvPr/>
        </p:nvSpPr>
        <p:spPr>
          <a:xfrm>
            <a:off x="2217702" y="6256922"/>
            <a:ext cx="235429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b="1" dirty="0" smtClean="0"/>
              <a:t>Total repression: -0.38</a:t>
            </a:r>
            <a:endParaRPr lang="en-US" sz="1600" b="1" dirty="0"/>
          </a:p>
          <a:p>
            <a:r>
              <a:rPr lang="en-US" sz="1600" b="1" dirty="0" smtClean="0"/>
              <a:t>Total activation: 0.61</a:t>
            </a:r>
            <a:endParaRPr lang="en-US" sz="1600" b="1" dirty="0"/>
          </a:p>
        </p:txBody>
      </p:sp>
    </p:spTree>
    <p:extLst>
      <p:ext uri="{BB962C8B-B14F-4D97-AF65-F5344CB8AC3E}">
        <p14:creationId xmlns:p14="http://schemas.microsoft.com/office/powerpoint/2010/main" val="17888300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58924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General Conclusions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400" dirty="0" smtClean="0"/>
              <a:t>We definitely need to get literature production and degradation rates</a:t>
            </a:r>
          </a:p>
          <a:p>
            <a:r>
              <a:rPr lang="en-US" sz="2400" dirty="0" smtClean="0"/>
              <a:t>It is difficult to make any conclusive statements about the connections in the network without knowing the production and degradation rates… too many parameters to take into consideration</a:t>
            </a:r>
          </a:p>
          <a:p>
            <a:r>
              <a:rPr lang="en-US" sz="2400" dirty="0" smtClean="0"/>
              <a:t>In terms of inputs:</a:t>
            </a:r>
          </a:p>
          <a:p>
            <a:pPr lvl="1"/>
            <a:r>
              <a:rPr lang="en-US" sz="2000" dirty="0" smtClean="0"/>
              <a:t>6 genes are modeled well</a:t>
            </a:r>
          </a:p>
          <a:p>
            <a:pPr lvl="1"/>
            <a:r>
              <a:rPr lang="en-US" sz="2000" dirty="0" smtClean="0"/>
              <a:t>11 genes are uncertain in their inputs (due to the need of P and d) – we could say something definitive about these genes if we didn’t have to estimate P</a:t>
            </a:r>
          </a:p>
          <a:p>
            <a:pPr lvl="1"/>
            <a:r>
              <a:rPr lang="en-US" sz="2000" dirty="0" smtClean="0"/>
              <a:t>4 genes are modeled poorly/missing inputs</a:t>
            </a:r>
          </a:p>
          <a:p>
            <a:pPr marL="914400" lvl="2" indent="0">
              <a:buNone/>
            </a:pP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0065163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Genes with no Inputs (FHL1, SKO1, SWI6)</a:t>
            </a:r>
            <a:endParaRPr lang="en-US" dirty="0"/>
          </a:p>
        </p:txBody>
      </p:sp>
      <p:pic>
        <p:nvPicPr>
          <p:cNvPr id="6" name="Picture 5" descr="J:\GRNmapTesting\wt_alone_2014b\figure_4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024"/>
          <a:stretch/>
        </p:blipFill>
        <p:spPr bwMode="auto">
          <a:xfrm>
            <a:off x="118273" y="2316145"/>
            <a:ext cx="2659054" cy="2590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1016558" y="2570746"/>
            <a:ext cx="12192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err="1" smtClean="0"/>
              <a:t>wt</a:t>
            </a:r>
            <a:r>
              <a:rPr lang="en-US" sz="1000" dirty="0" smtClean="0"/>
              <a:t> B&amp;H p=0.4454</a:t>
            </a:r>
            <a:endParaRPr lang="en-US" sz="1000" dirty="0"/>
          </a:p>
        </p:txBody>
      </p:sp>
      <p:pic>
        <p:nvPicPr>
          <p:cNvPr id="8" name="Picture 17" descr="J:\GRNmapTesting\wt_alone_2014b\figure_16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85" r="23006"/>
          <a:stretch/>
        </p:blipFill>
        <p:spPr bwMode="auto">
          <a:xfrm>
            <a:off x="3276598" y="2381145"/>
            <a:ext cx="2456789" cy="25031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9" name="TextBox 8"/>
          <p:cNvSpPr txBox="1"/>
          <p:nvPr/>
        </p:nvSpPr>
        <p:spPr>
          <a:xfrm>
            <a:off x="4151722" y="2570746"/>
            <a:ext cx="1581665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B&amp;H p=0.1330</a:t>
            </a:r>
          </a:p>
        </p:txBody>
      </p:sp>
      <p:pic>
        <p:nvPicPr>
          <p:cNvPr id="10" name="Picture 20" descr="J:\GRNmapTesting\wt_alone_2014b\figure_19.jpg"/>
          <p:cNvPicPr>
            <a:picLocks noChangeAspect="1" noChangeArrowheads="1"/>
          </p:cNvPicPr>
          <p:nvPr/>
        </p:nvPicPr>
        <p:blipFill rotWithShape="1"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301" r="22425"/>
          <a:stretch/>
        </p:blipFill>
        <p:spPr bwMode="auto">
          <a:xfrm>
            <a:off x="5943599" y="2331180"/>
            <a:ext cx="2514600" cy="25391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1" name="TextBox 10"/>
          <p:cNvSpPr txBox="1"/>
          <p:nvPr/>
        </p:nvSpPr>
        <p:spPr>
          <a:xfrm>
            <a:off x="6829167" y="2616912"/>
            <a:ext cx="1248033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B&amp;H p=0.1178</a:t>
            </a:r>
            <a:endParaRPr lang="en-US" sz="1000" dirty="0"/>
          </a:p>
        </p:txBody>
      </p:sp>
      <p:sp>
        <p:nvSpPr>
          <p:cNvPr id="3" name="TextBox 2"/>
          <p:cNvSpPr txBox="1"/>
          <p:nvPr/>
        </p:nvSpPr>
        <p:spPr>
          <a:xfrm>
            <a:off x="609600" y="4876800"/>
            <a:ext cx="2286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Good fit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No significant change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Modeled well</a:t>
            </a:r>
            <a:endParaRPr lang="en-US" sz="1200" dirty="0"/>
          </a:p>
        </p:txBody>
      </p:sp>
      <p:sp>
        <p:nvSpPr>
          <p:cNvPr id="13" name="TextBox 12"/>
          <p:cNvSpPr txBox="1"/>
          <p:nvPr/>
        </p:nvSpPr>
        <p:spPr>
          <a:xfrm>
            <a:off x="3447388" y="4876800"/>
            <a:ext cx="2286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Good fit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No significant change, but maybe because of large variance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Modeled well, could have an activator</a:t>
            </a:r>
            <a:endParaRPr lang="en-US" sz="1200" dirty="0"/>
          </a:p>
        </p:txBody>
      </p:sp>
      <p:sp>
        <p:nvSpPr>
          <p:cNvPr id="14" name="TextBox 13"/>
          <p:cNvSpPr txBox="1"/>
          <p:nvPr/>
        </p:nvSpPr>
        <p:spPr>
          <a:xfrm>
            <a:off x="6158383" y="4876800"/>
            <a:ext cx="26670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Fair fit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No significant change, but some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Modeled fairly well, may have a missing repressor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Current downward trend of model is due to a pro rate only slightly larger than degradation rate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200" dirty="0" smtClean="0"/>
              <a:t>It would be helpful to know actual production rate</a:t>
            </a:r>
            <a:endParaRPr lang="en-US" sz="1200" dirty="0"/>
          </a:p>
        </p:txBody>
      </p:sp>
      <p:sp>
        <p:nvSpPr>
          <p:cNvPr id="4" name="TextBox 3"/>
          <p:cNvSpPr txBox="1"/>
          <p:nvPr/>
        </p:nvSpPr>
        <p:spPr>
          <a:xfrm>
            <a:off x="960452" y="1723309"/>
            <a:ext cx="152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dCIN5 </a:t>
            </a:r>
            <a:r>
              <a:rPr lang="en-US" sz="1000" dirty="0" smtClean="0"/>
              <a:t>B&amp;H p=0.9626</a:t>
            </a:r>
            <a:endParaRPr lang="en-US" sz="1000" dirty="0"/>
          </a:p>
        </p:txBody>
      </p:sp>
      <p:sp>
        <p:nvSpPr>
          <p:cNvPr id="5" name="TextBox 4"/>
          <p:cNvSpPr txBox="1"/>
          <p:nvPr/>
        </p:nvSpPr>
        <p:spPr>
          <a:xfrm>
            <a:off x="960452" y="2023455"/>
            <a:ext cx="17607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dGLN3 B&amp;H</a:t>
            </a:r>
            <a:r>
              <a:rPr lang="en-US" sz="1000" dirty="0"/>
              <a:t> </a:t>
            </a:r>
            <a:r>
              <a:rPr lang="en-US" sz="1000" dirty="0" smtClean="0"/>
              <a:t>p=0.6771</a:t>
            </a:r>
            <a:endParaRPr lang="en-US" sz="1000" dirty="0"/>
          </a:p>
        </p:txBody>
      </p:sp>
      <p:sp>
        <p:nvSpPr>
          <p:cNvPr id="15" name="TextBox 14"/>
          <p:cNvSpPr txBox="1"/>
          <p:nvPr/>
        </p:nvSpPr>
        <p:spPr>
          <a:xfrm>
            <a:off x="4152688" y="1764755"/>
            <a:ext cx="152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dCIN5 </a:t>
            </a:r>
            <a:r>
              <a:rPr lang="en-US" sz="1000" dirty="0" smtClean="0"/>
              <a:t>B&amp;H p=0.2005</a:t>
            </a:r>
            <a:endParaRPr lang="en-US" sz="1000" dirty="0"/>
          </a:p>
        </p:txBody>
      </p:sp>
      <p:sp>
        <p:nvSpPr>
          <p:cNvPr id="16" name="TextBox 15"/>
          <p:cNvSpPr txBox="1"/>
          <p:nvPr/>
        </p:nvSpPr>
        <p:spPr>
          <a:xfrm>
            <a:off x="4147661" y="2064900"/>
            <a:ext cx="17607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dGLN5 B&amp;H</a:t>
            </a:r>
            <a:r>
              <a:rPr lang="en-US" sz="1000" dirty="0"/>
              <a:t> </a:t>
            </a:r>
            <a:r>
              <a:rPr lang="en-US" sz="1000" dirty="0" smtClean="0"/>
              <a:t>p=0.6552</a:t>
            </a:r>
            <a:endParaRPr lang="en-US" sz="1000" dirty="0"/>
          </a:p>
        </p:txBody>
      </p:sp>
      <p:sp>
        <p:nvSpPr>
          <p:cNvPr id="17" name="TextBox 16"/>
          <p:cNvSpPr txBox="1"/>
          <p:nvPr/>
        </p:nvSpPr>
        <p:spPr>
          <a:xfrm>
            <a:off x="6834194" y="1723310"/>
            <a:ext cx="1524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/>
              <a:t>dCIN5 </a:t>
            </a:r>
            <a:r>
              <a:rPr lang="en-US" sz="1000" dirty="0" smtClean="0"/>
              <a:t>B&amp;H p=0.6350</a:t>
            </a:r>
            <a:endParaRPr lang="en-US" sz="1000" dirty="0"/>
          </a:p>
        </p:txBody>
      </p:sp>
      <p:sp>
        <p:nvSpPr>
          <p:cNvPr id="18" name="TextBox 17"/>
          <p:cNvSpPr txBox="1"/>
          <p:nvPr/>
        </p:nvSpPr>
        <p:spPr>
          <a:xfrm>
            <a:off x="6829167" y="2023455"/>
            <a:ext cx="1760769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/>
              <a:t>dGLN5 B&amp;H</a:t>
            </a:r>
            <a:r>
              <a:rPr lang="en-US" sz="1000" dirty="0"/>
              <a:t> </a:t>
            </a:r>
            <a:r>
              <a:rPr lang="en-US" sz="1000" dirty="0" smtClean="0"/>
              <a:t>p=0.4557</a:t>
            </a:r>
            <a:endParaRPr lang="en-US" sz="1000" dirty="0"/>
          </a:p>
        </p:txBody>
      </p:sp>
    </p:spTree>
    <p:extLst>
      <p:ext uri="{BB962C8B-B14F-4D97-AF65-F5344CB8AC3E}">
        <p14:creationId xmlns:p14="http://schemas.microsoft.com/office/powerpoint/2010/main" val="2156858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Genes with No inputs are modeled well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Because these genes are not regulated by any other genes, they should have no significant dynamics.</a:t>
            </a:r>
          </a:p>
          <a:p>
            <a:r>
              <a:rPr lang="en-US" dirty="0" smtClean="0"/>
              <a:t>This is reflected in their p-values</a:t>
            </a:r>
          </a:p>
          <a:p>
            <a:pPr lvl="1"/>
            <a:r>
              <a:rPr lang="en-US" dirty="0" smtClean="0"/>
              <a:t>No significant dynamics in the </a:t>
            </a:r>
            <a:r>
              <a:rPr lang="en-US" dirty="0" err="1" smtClean="0"/>
              <a:t>wt</a:t>
            </a:r>
            <a:r>
              <a:rPr lang="en-US" dirty="0" smtClean="0"/>
              <a:t> or dCIN5 and dGLN3 deletion strains</a:t>
            </a:r>
          </a:p>
          <a:p>
            <a:r>
              <a:rPr lang="en-US" dirty="0" smtClean="0"/>
              <a:t>Genes with no inputs are modeled well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94804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Genes with One Input (HAP5, HMO1)</a:t>
            </a:r>
            <a:endParaRPr lang="en-US" dirty="0"/>
          </a:p>
        </p:txBody>
      </p:sp>
      <p:pic>
        <p:nvPicPr>
          <p:cNvPr id="4" name="Picture 8" descr="J:\GRNmapTesting\wt_alone_2014b\figure_7.jpg"/>
          <p:cNvPicPr>
            <a:picLocks noChangeAspect="1" noChangeArrowheads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9" r="23064"/>
          <a:stretch/>
        </p:blipFill>
        <p:spPr bwMode="auto">
          <a:xfrm>
            <a:off x="762000" y="1799434"/>
            <a:ext cx="2806851" cy="2870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981200" y="2058176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p=0.1539</a:t>
            </a:r>
            <a:endParaRPr lang="en-US" sz="700" dirty="0"/>
          </a:p>
        </p:txBody>
      </p:sp>
      <p:pic>
        <p:nvPicPr>
          <p:cNvPr id="6" name="Picture 9" descr="J:\GRNmapTesting\wt_alone_2014b\figure_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2" r="22846"/>
          <a:stretch/>
        </p:blipFill>
        <p:spPr bwMode="auto">
          <a:xfrm>
            <a:off x="5334000" y="1902231"/>
            <a:ext cx="2667000" cy="2754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477000" y="2049497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p=0.0409</a:t>
            </a:r>
            <a:endParaRPr lang="en-US" sz="700" dirty="0"/>
          </a:p>
        </p:txBody>
      </p:sp>
      <p:sp>
        <p:nvSpPr>
          <p:cNvPr id="8" name="TextBox 7"/>
          <p:cNvSpPr txBox="1"/>
          <p:nvPr/>
        </p:nvSpPr>
        <p:spPr>
          <a:xfrm>
            <a:off x="1066800" y="5029200"/>
            <a:ext cx="2502051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Poor fit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No significant dynamics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5562600" y="4953000"/>
            <a:ext cx="28194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Good fit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Significant upward dynamics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038522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HAP5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219200"/>
            <a:ext cx="8229600" cy="4525963"/>
          </a:xfrm>
        </p:spPr>
        <p:txBody>
          <a:bodyPr/>
          <a:lstStyle/>
          <a:p>
            <a:r>
              <a:rPr lang="en-US" dirty="0" smtClean="0"/>
              <a:t>Regulator: SWI4 </a:t>
            </a:r>
            <a:endParaRPr lang="en-US" dirty="0"/>
          </a:p>
        </p:txBody>
      </p:sp>
      <p:pic>
        <p:nvPicPr>
          <p:cNvPr id="4" name="Picture 23" descr="J:\GRNmapTesting\wt_alone_2014b\figure_18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726" r="21865"/>
          <a:stretch/>
        </p:blipFill>
        <p:spPr bwMode="auto">
          <a:xfrm>
            <a:off x="381000" y="2179342"/>
            <a:ext cx="2819400" cy="280411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1524000" y="23622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p=0.6367</a:t>
            </a:r>
            <a:endParaRPr lang="en-US" sz="700" dirty="0"/>
          </a:p>
        </p:txBody>
      </p:sp>
      <p:pic>
        <p:nvPicPr>
          <p:cNvPr id="6" name="Picture 8" descr="J:\GRNmapTesting\wt_alone_2014b\figure_7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09" r="23064"/>
          <a:stretch/>
        </p:blipFill>
        <p:spPr bwMode="auto">
          <a:xfrm>
            <a:off x="5410199" y="2112590"/>
            <a:ext cx="2806851" cy="287086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/>
        </p:nvSpPr>
        <p:spPr>
          <a:xfrm>
            <a:off x="6553200" y="2362199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p=0.1539</a:t>
            </a:r>
            <a:endParaRPr lang="en-US" sz="700" dirty="0"/>
          </a:p>
        </p:txBody>
      </p:sp>
      <p:sp>
        <p:nvSpPr>
          <p:cNvPr id="8" name="TextBox 7"/>
          <p:cNvSpPr txBox="1"/>
          <p:nvPr/>
        </p:nvSpPr>
        <p:spPr>
          <a:xfrm>
            <a:off x="228600" y="5220232"/>
            <a:ext cx="86106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Because the dynamics of HAP5’s only regulator are not significant, it is difficult to estimate HAP5’s w and b. SWI4 seems to have essentially no effect on HAP5.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The estimated production rate and weight is extremely small. This could just be noise modeling</a:t>
            </a:r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3657600" y="3410968"/>
            <a:ext cx="1752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-4.4E-5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9662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HMO1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158398"/>
            <a:ext cx="8229600" cy="4525963"/>
          </a:xfrm>
        </p:spPr>
        <p:txBody>
          <a:bodyPr/>
          <a:lstStyle/>
          <a:p>
            <a:r>
              <a:rPr lang="en-US" dirty="0" smtClean="0"/>
              <a:t>Regulator: FHL1</a:t>
            </a:r>
            <a:endParaRPr lang="en-US" dirty="0"/>
          </a:p>
        </p:txBody>
      </p:sp>
      <p:pic>
        <p:nvPicPr>
          <p:cNvPr id="6" name="Picture 5" descr="J:\GRNmapTesting\wt_alone_2014b\figure_4.jpg"/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23024"/>
          <a:stretch/>
        </p:blipFill>
        <p:spPr bwMode="auto">
          <a:xfrm>
            <a:off x="171965" y="1912536"/>
            <a:ext cx="2876035" cy="2802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/>
          <p:cNvSpPr txBox="1"/>
          <p:nvPr/>
        </p:nvSpPr>
        <p:spPr>
          <a:xfrm>
            <a:off x="990600" y="2133600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p=0.4454</a:t>
            </a:r>
            <a:endParaRPr lang="en-US" sz="700" dirty="0"/>
          </a:p>
        </p:txBody>
      </p:sp>
      <p:pic>
        <p:nvPicPr>
          <p:cNvPr id="7" name="Picture 9" descr="J:\GRNmapTesting\wt_alone_2014b\figure_8.jpg"/>
          <p:cNvPicPr>
            <a:picLocks noChangeAspect="1" noChangeArrowheads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4542" r="22846"/>
          <a:stretch/>
        </p:blipFill>
        <p:spPr bwMode="auto">
          <a:xfrm>
            <a:off x="5571698" y="1912536"/>
            <a:ext cx="2667000" cy="27546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TextBox 7"/>
          <p:cNvSpPr txBox="1"/>
          <p:nvPr/>
        </p:nvSpPr>
        <p:spPr>
          <a:xfrm>
            <a:off x="6629400" y="2133599"/>
            <a:ext cx="743465" cy="20005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700" dirty="0" smtClean="0"/>
              <a:t>B&amp;H p=0.0409</a:t>
            </a:r>
            <a:endParaRPr lang="en-US" sz="700" dirty="0"/>
          </a:p>
        </p:txBody>
      </p:sp>
      <p:sp>
        <p:nvSpPr>
          <p:cNvPr id="9" name="TextBox 8"/>
          <p:cNvSpPr txBox="1"/>
          <p:nvPr/>
        </p:nvSpPr>
        <p:spPr>
          <a:xfrm>
            <a:off x="3581400" y="2819400"/>
            <a:ext cx="2133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Weight: 0.24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685800" y="5105400"/>
            <a:ext cx="7315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Although FHL1 has insignificant dynamics, making parameters difficult to estimate, </a:t>
            </a:r>
            <a:r>
              <a:rPr lang="en-US" dirty="0"/>
              <a:t>i</a:t>
            </a:r>
            <a:r>
              <a:rPr lang="en-US" dirty="0" smtClean="0"/>
              <a:t>t does produce the correct output in HMO1. HMO1 is probably modeled well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 smtClean="0"/>
              <a:t>High estimated production rate also contributes to the large upward trend. It would be helpful to know actual production rate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7552251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0833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721</TotalTime>
  <Words>2088</Words>
  <Application>Microsoft Office PowerPoint</Application>
  <PresentationFormat>On-screen Show (4:3)</PresentationFormat>
  <Paragraphs>308</Paragraphs>
  <Slides>34</Slides>
  <Notes>4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34</vt:i4>
      </vt:variant>
    </vt:vector>
  </HeadingPairs>
  <TitlesOfParts>
    <vt:vector size="35" baseType="lpstr">
      <vt:lpstr>Office Theme</vt:lpstr>
      <vt:lpstr>Individual Gene Analysis, Categorized on Validity of Inputs</vt:lpstr>
      <vt:lpstr>PowerPoint Presentation</vt:lpstr>
      <vt:lpstr>Wt, initial weight 1 run</vt:lpstr>
      <vt:lpstr>Genes with no Inputs (FHL1, SKO1, SWI6)</vt:lpstr>
      <vt:lpstr>Genes with No inputs are modeled well</vt:lpstr>
      <vt:lpstr>Genes with One Input (HAP5, HMO1)</vt:lpstr>
      <vt:lpstr>HAP5</vt:lpstr>
      <vt:lpstr>HMO1</vt:lpstr>
      <vt:lpstr>PowerPoint Presentation</vt:lpstr>
      <vt:lpstr>Genes with Two Inputs (ACE2, HOT1, MGA2, MAL33)</vt:lpstr>
      <vt:lpstr>ACE2</vt:lpstr>
      <vt:lpstr>HOT1</vt:lpstr>
      <vt:lpstr>MGA2</vt:lpstr>
      <vt:lpstr>MGA2 with dGLN3</vt:lpstr>
      <vt:lpstr>MAL33</vt:lpstr>
      <vt:lpstr>PowerPoint Presentation</vt:lpstr>
      <vt:lpstr>Genes with Three Inputs (MSS11)</vt:lpstr>
      <vt:lpstr>PowerPoint Presentation</vt:lpstr>
      <vt:lpstr>Genes with Self-Regulation Only (MBP1, SKN7, ZAP1)</vt:lpstr>
      <vt:lpstr>MBP1 Self Regulation</vt:lpstr>
      <vt:lpstr>SKN7 Self Regulation</vt:lpstr>
      <vt:lpstr>ZAP1 Self Regulation</vt:lpstr>
      <vt:lpstr>PowerPoint Presentation</vt:lpstr>
      <vt:lpstr>Genes with Self Regulation and Other Inputs (FKH2, AFT2, GLN3, CIN5, SMP1, SWI4, YAP6, PHD1)</vt:lpstr>
      <vt:lpstr>AFT2 (Two regulators)</vt:lpstr>
      <vt:lpstr>FKH2 (Two regulators)</vt:lpstr>
      <vt:lpstr>GLN3 (Two regulators)</vt:lpstr>
      <vt:lpstr>CIN5 (Four regulators)</vt:lpstr>
      <vt:lpstr>SMP1 (Four regulators)</vt:lpstr>
      <vt:lpstr>SWI4 (Six regulators)</vt:lpstr>
      <vt:lpstr>YAP6 (Seven regulators)</vt:lpstr>
      <vt:lpstr>PHD1 (Seven regulators)</vt:lpstr>
      <vt:lpstr>PowerPoint Presentation</vt:lpstr>
      <vt:lpstr>General Conclusions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SURP 2015 Presentation draft</dc:title>
  <dc:creator>Student</dc:creator>
  <cp:lastModifiedBy>Student</cp:lastModifiedBy>
  <cp:revision>159</cp:revision>
  <dcterms:created xsi:type="dcterms:W3CDTF">2015-06-18T00:04:41Z</dcterms:created>
  <dcterms:modified xsi:type="dcterms:W3CDTF">2015-06-24T00:29:27Z</dcterms:modified>
</cp:coreProperties>
</file>