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27"/>
  </p:notesMasterIdLst>
  <p:handoutMasterIdLst>
    <p:handoutMasterId r:id="rId28"/>
  </p:handoutMasterIdLst>
  <p:sldIdLst>
    <p:sldId id="334" r:id="rId2"/>
    <p:sldId id="335" r:id="rId3"/>
    <p:sldId id="336" r:id="rId4"/>
    <p:sldId id="294" r:id="rId5"/>
    <p:sldId id="330" r:id="rId6"/>
    <p:sldId id="331" r:id="rId7"/>
    <p:sldId id="332" r:id="rId8"/>
    <p:sldId id="333" r:id="rId9"/>
    <p:sldId id="277" r:id="rId10"/>
    <p:sldId id="337" r:id="rId11"/>
    <p:sldId id="303" r:id="rId12"/>
    <p:sldId id="304" r:id="rId13"/>
    <p:sldId id="300" r:id="rId14"/>
    <p:sldId id="281" r:id="rId15"/>
    <p:sldId id="338" r:id="rId16"/>
    <p:sldId id="292" r:id="rId17"/>
    <p:sldId id="286" r:id="rId18"/>
    <p:sldId id="322" r:id="rId19"/>
    <p:sldId id="323" r:id="rId20"/>
    <p:sldId id="339" r:id="rId21"/>
    <p:sldId id="327" r:id="rId22"/>
    <p:sldId id="328" r:id="rId23"/>
    <p:sldId id="329" r:id="rId24"/>
    <p:sldId id="289" r:id="rId25"/>
    <p:sldId id="29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6600CC"/>
    <a:srgbClr val="663300"/>
    <a:srgbClr val="08360B"/>
    <a:srgbClr val="14821C"/>
    <a:srgbClr val="800000"/>
    <a:srgbClr val="99FF99"/>
    <a:srgbClr val="66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807" autoAdjust="0"/>
    <p:restoredTop sz="73179" autoAdjust="0"/>
  </p:normalViewPr>
  <p:slideViewPr>
    <p:cSldViewPr>
      <p:cViewPr varScale="1">
        <p:scale>
          <a:sx n="78" d="100"/>
          <a:sy n="78" d="100"/>
        </p:scale>
        <p:origin x="-11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18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C71215-941A-4440-AB01-9B74B64C426B}" type="datetimeFigureOut">
              <a:rPr lang="en-US" smtClean="0"/>
              <a:t>11/2/2007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71E6ED-2B31-4DBE-B3AD-16719F52EEF7}"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950DF1DA-FEEB-4581-B471-88414030CC85}" type="datetimeFigureOut">
              <a:rPr lang="en-US"/>
              <a:pPr>
                <a:defRPr/>
              </a:pPr>
              <a:t>11/2/2007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A09EC0FD-3428-48EF-B9C1-B81DB4807E4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Hello</a:t>
            </a:r>
            <a:r>
              <a:rPr lang="en-US" dirty="0" smtClean="0"/>
              <a:t>, we are the Harvard </a:t>
            </a:r>
            <a:r>
              <a:rPr lang="en-US" dirty="0" err="1" smtClean="0"/>
              <a:t>iGEM</a:t>
            </a:r>
            <a:r>
              <a:rPr lang="en-US" dirty="0" smtClean="0"/>
              <a:t> team of 2007, and our project this summer was Cling-E. coli: Bacteria on Target.</a:t>
            </a:r>
          </a:p>
        </p:txBody>
      </p:sp>
      <p:sp>
        <p:nvSpPr>
          <p:cNvPr id="46084" name="Slide Number Placeholder 3"/>
          <p:cNvSpPr>
            <a:spLocks noGrp="1"/>
          </p:cNvSpPr>
          <p:nvPr>
            <p:ph type="sldNum" sz="quarter" idx="5"/>
          </p:nvPr>
        </p:nvSpPr>
        <p:spPr bwMode="auto">
          <a:noFill/>
          <a:ln>
            <a:miter lim="800000"/>
            <a:headEnd/>
            <a:tailEnd/>
          </a:ln>
        </p:spPr>
        <p:txBody>
          <a:bodyPr/>
          <a:lstStyle/>
          <a:p>
            <a:fld id="{2DDB277F-05AD-417B-826A-A06AC7C21D49}"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Sammy </a:t>
            </a:r>
            <a:r>
              <a:rPr lang="en-US" dirty="0" smtClean="0"/>
              <a:t>just talked about the cell targeting aspect of the project where, in a liquid culture </a:t>
            </a:r>
            <a:r>
              <a:rPr lang="en-US" b="1" dirty="0" smtClean="0"/>
              <a:t>*CLICK*</a:t>
            </a:r>
            <a:r>
              <a:rPr lang="en-US" dirty="0" smtClean="0"/>
              <a:t>, we have specific binding to a target. Now I’m going to introduce the Intercellular Signaling aspect of our project. The motivation for this portion of the project is to effect a signal </a:t>
            </a:r>
            <a:r>
              <a:rPr lang="en-US" b="1" dirty="0" smtClean="0"/>
              <a:t>*CLICK*</a:t>
            </a:r>
            <a:r>
              <a:rPr lang="en-US" dirty="0" smtClean="0"/>
              <a:t> only in those cells bound to a target. To do this, we utilized the relatively high local concentration of cells bound to the target and the </a:t>
            </a:r>
            <a:r>
              <a:rPr lang="en-US" dirty="0" err="1" smtClean="0"/>
              <a:t>luxI</a:t>
            </a:r>
            <a:r>
              <a:rPr lang="en-US" dirty="0" smtClean="0"/>
              <a:t>/</a:t>
            </a:r>
            <a:r>
              <a:rPr lang="en-US" dirty="0" err="1" smtClean="0"/>
              <a:t>luxR</a:t>
            </a:r>
            <a:r>
              <a:rPr lang="en-US" dirty="0" smtClean="0"/>
              <a:t> Quorum Sensing circuit. </a:t>
            </a:r>
          </a:p>
          <a:p>
            <a:r>
              <a:rPr lang="en-US" dirty="0" smtClean="0"/>
              <a:t>The </a:t>
            </a:r>
            <a:r>
              <a:rPr lang="en-US" dirty="0" err="1" smtClean="0"/>
              <a:t>luxI</a:t>
            </a:r>
            <a:r>
              <a:rPr lang="en-US" dirty="0" smtClean="0"/>
              <a:t>/</a:t>
            </a:r>
            <a:r>
              <a:rPr lang="en-US" dirty="0" err="1" smtClean="0"/>
              <a:t>luxR</a:t>
            </a:r>
            <a:r>
              <a:rPr lang="en-US" dirty="0" smtClean="0"/>
              <a:t> quorum sensing circuit involves the two genes </a:t>
            </a:r>
            <a:r>
              <a:rPr lang="en-US" dirty="0" err="1" smtClean="0"/>
              <a:t>luxr</a:t>
            </a:r>
            <a:r>
              <a:rPr lang="en-US" dirty="0" smtClean="0"/>
              <a:t> </a:t>
            </a:r>
            <a:r>
              <a:rPr lang="en-US" b="1" dirty="0" smtClean="0"/>
              <a:t>*CLICK*</a:t>
            </a:r>
            <a:r>
              <a:rPr lang="en-US" dirty="0" smtClean="0"/>
              <a:t> and </a:t>
            </a:r>
            <a:r>
              <a:rPr lang="en-US" dirty="0" err="1" smtClean="0"/>
              <a:t>luxI</a:t>
            </a:r>
            <a:r>
              <a:rPr lang="en-US" dirty="0" smtClean="0"/>
              <a:t> </a:t>
            </a:r>
            <a:r>
              <a:rPr lang="en-US" b="1" dirty="0" smtClean="0"/>
              <a:t>*CLICK* </a:t>
            </a:r>
            <a:r>
              <a:rPr lang="en-US" dirty="0" smtClean="0"/>
              <a:t>that were taken from the marine bacterium </a:t>
            </a:r>
            <a:r>
              <a:rPr lang="en-US" i="1" dirty="0" err="1" smtClean="0"/>
              <a:t>Vibrio</a:t>
            </a:r>
            <a:r>
              <a:rPr lang="en-US" i="1" dirty="0" smtClean="0"/>
              <a:t> </a:t>
            </a:r>
            <a:r>
              <a:rPr lang="en-US" i="1" dirty="0" err="1" smtClean="0"/>
              <a:t>fischeri</a:t>
            </a:r>
            <a:r>
              <a:rPr lang="en-US" i="1" dirty="0" smtClean="0"/>
              <a:t>.</a:t>
            </a:r>
            <a:r>
              <a:rPr lang="en-US" dirty="0" smtClean="0"/>
              <a:t> </a:t>
            </a:r>
            <a:r>
              <a:rPr lang="en-US" dirty="0" err="1" smtClean="0"/>
              <a:t>luxR</a:t>
            </a:r>
            <a:r>
              <a:rPr lang="en-US" dirty="0" smtClean="0"/>
              <a:t> codes for a protein </a:t>
            </a:r>
            <a:r>
              <a:rPr lang="en-US" b="1" dirty="0" smtClean="0"/>
              <a:t>*CLICK*</a:t>
            </a:r>
            <a:r>
              <a:rPr lang="en-US" dirty="0" smtClean="0"/>
              <a:t>, which we’ll call R, that is localized within the cell. This acts as the receiver molecule. </a:t>
            </a:r>
            <a:r>
              <a:rPr lang="en-US" dirty="0" err="1" smtClean="0"/>
              <a:t>luxI</a:t>
            </a:r>
            <a:r>
              <a:rPr lang="en-US" dirty="0" smtClean="0"/>
              <a:t> codes for an enzyme that breaks down the small molecule SAM into the </a:t>
            </a:r>
            <a:r>
              <a:rPr lang="en-US" dirty="0" err="1" smtClean="0"/>
              <a:t>Homoserine</a:t>
            </a:r>
            <a:r>
              <a:rPr lang="en-US" dirty="0" smtClean="0"/>
              <a:t> </a:t>
            </a:r>
            <a:r>
              <a:rPr lang="en-US" dirty="0" err="1" smtClean="0"/>
              <a:t>Lactone</a:t>
            </a:r>
            <a:r>
              <a:rPr lang="en-US" dirty="0" smtClean="0"/>
              <a:t>, OHHL </a:t>
            </a:r>
            <a:r>
              <a:rPr lang="en-US" b="1" dirty="0" smtClean="0"/>
              <a:t>*CLICK*</a:t>
            </a:r>
            <a:r>
              <a:rPr lang="en-US" dirty="0" smtClean="0"/>
              <a:t>. OHHL is freely diffusible through the membrane and will spread out from the cell </a:t>
            </a:r>
            <a:r>
              <a:rPr lang="en-US" b="1" dirty="0" smtClean="0"/>
              <a:t>*CLICK*</a:t>
            </a:r>
            <a:r>
              <a:rPr lang="en-US" dirty="0" smtClean="0"/>
              <a:t>. In areas of high cell concentration, the concentration of OHHL will also be high. These OHHL will then bind to the R </a:t>
            </a:r>
            <a:r>
              <a:rPr lang="en-US" b="1" dirty="0" smtClean="0"/>
              <a:t>*CLICK* </a:t>
            </a:r>
            <a:r>
              <a:rPr lang="en-US" dirty="0" smtClean="0"/>
              <a:t>and form a complex </a:t>
            </a:r>
            <a:r>
              <a:rPr lang="en-US" b="1" dirty="0" smtClean="0"/>
              <a:t>*CLICK* </a:t>
            </a:r>
            <a:r>
              <a:rPr lang="en-US" dirty="0" smtClean="0"/>
              <a:t>that </a:t>
            </a:r>
            <a:r>
              <a:rPr lang="en-US" dirty="0" err="1" smtClean="0"/>
              <a:t>upregulates</a:t>
            </a:r>
            <a:r>
              <a:rPr lang="en-US" dirty="0" smtClean="0"/>
              <a:t> the </a:t>
            </a:r>
            <a:r>
              <a:rPr lang="en-US" dirty="0" err="1" smtClean="0"/>
              <a:t>luxpR</a:t>
            </a:r>
            <a:r>
              <a:rPr lang="en-US" dirty="0" smtClean="0"/>
              <a:t> promoter, causing transcription of the reporter gene, which in our case is GFP. </a:t>
            </a:r>
            <a:r>
              <a:rPr lang="en-US" b="1" dirty="0" smtClean="0"/>
              <a:t>*CLICK*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As </a:t>
            </a:r>
            <a:r>
              <a:rPr lang="en-US" dirty="0" smtClean="0"/>
              <a:t>you can see, we built several constructs to test this circuit, including swapping promoters and reporters. In the end, we settled on a two-cell system of Receiver constructs </a:t>
            </a:r>
            <a:r>
              <a:rPr lang="en-US" b="1" dirty="0" smtClean="0"/>
              <a:t>*CLICK*</a:t>
            </a:r>
            <a:r>
              <a:rPr lang="en-US" dirty="0" smtClean="0"/>
              <a:t>, which contain the genes for the receiver protein and the GFP reporter,</a:t>
            </a:r>
            <a:r>
              <a:rPr lang="en-US" b="1" dirty="0" smtClean="0"/>
              <a:t> </a:t>
            </a:r>
            <a:r>
              <a:rPr lang="en-US" dirty="0" smtClean="0"/>
              <a:t>and Sender constructs </a:t>
            </a:r>
            <a:r>
              <a:rPr lang="en-US" b="1" dirty="0" smtClean="0"/>
              <a:t>*CLICK*</a:t>
            </a:r>
            <a:r>
              <a:rPr lang="en-US" dirty="0" smtClean="0"/>
              <a:t>, which contain a </a:t>
            </a:r>
            <a:r>
              <a:rPr lang="en-US" dirty="0" err="1" smtClean="0"/>
              <a:t>bicistronic</a:t>
            </a:r>
            <a:r>
              <a:rPr lang="en-US" dirty="0" smtClean="0"/>
              <a:t> sender protein and RFP reporter. This RFP helped us quantify how many Sender cells we had in our cultures. In addition to this two-cell system, we also emulated the construct created by Dr. Voigt in his paper, “Environmentally Controlled Invasion of Cancer Cells by Engineered Bacteria,” namely a single-cell construct that contains both the receiver and sender parts in one cell. We believe that this would more closely emulate the wild-type cassette present in </a:t>
            </a:r>
            <a:r>
              <a:rPr lang="en-US" i="1" dirty="0" err="1" smtClean="0"/>
              <a:t>Vibrio</a:t>
            </a:r>
            <a:r>
              <a:rPr lang="en-US" i="1" dirty="0" smtClean="0"/>
              <a:t> </a:t>
            </a:r>
            <a:r>
              <a:rPr lang="en-US" i="1" dirty="0" err="1" smtClean="0"/>
              <a:t>fischerii</a:t>
            </a:r>
            <a:r>
              <a:rPr lang="en-US" dirty="0" smtClean="0"/>
              <a:t>, which contains both parts in a single cell. At this time, we are still in the process of characterizing this system. </a:t>
            </a:r>
            <a:r>
              <a:rPr lang="en-US" b="1" dirty="0" smtClean="0"/>
              <a:t>*CLICK*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wrap="square" numCol="1" anchor="t" anchorCtr="0" compatLnSpc="1">
            <a:prstTxWarp prst="textNoShape">
              <a:avLst/>
            </a:prstTxWarp>
          </a:bodyPr>
          <a:lstStyle/>
          <a:p>
            <a:endParaRPr lang="en-US" b="1" smtClean="0"/>
          </a:p>
          <a:p>
            <a:r>
              <a:rPr lang="en-US" b="1" smtClean="0"/>
              <a:t>	</a:t>
            </a:r>
            <a:r>
              <a:rPr lang="en-US" smtClean="0"/>
              <a:t>For the two-cell system, we have been able to show that the reporter response is switch-like and consistent with a quorum circuit. We made several mixed cultures </a:t>
            </a:r>
            <a:r>
              <a:rPr lang="en-US" b="1" smtClean="0"/>
              <a:t>*CLICK* </a:t>
            </a:r>
            <a:r>
              <a:rPr lang="en-US" smtClean="0"/>
              <a:t>of both sender and receiver cells. </a:t>
            </a:r>
            <a:r>
              <a:rPr lang="en-US" b="1" smtClean="0"/>
              <a:t>*CLICK.* </a:t>
            </a:r>
            <a:r>
              <a:rPr lang="en-US" smtClean="0"/>
              <a:t>We noticed that at a certain concentration of sender cells, the reporter response increase drastically. This switch-like behavior shows that constructs indeed exhibit quorum response.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 </a:t>
            </a:r>
            <a:r>
              <a:rPr lang="en-US" dirty="0" smtClean="0"/>
              <a:t>a merging of the quorum and targeting projects, the AIDA-N-terminal insertion </a:t>
            </a:r>
            <a:r>
              <a:rPr lang="en-US" b="1" dirty="0" smtClean="0"/>
              <a:t>*CLICK*</a:t>
            </a:r>
            <a:r>
              <a:rPr lang="en-US" dirty="0" smtClean="0"/>
              <a:t> was </a:t>
            </a:r>
            <a:r>
              <a:rPr lang="en-US" dirty="0" err="1" smtClean="0"/>
              <a:t>cotransformed</a:t>
            </a:r>
            <a:r>
              <a:rPr lang="en-US" dirty="0" smtClean="0"/>
              <a:t> with the quorum parts. </a:t>
            </a:r>
            <a:r>
              <a:rPr lang="en-US" b="1" dirty="0" smtClean="0"/>
              <a:t>*CLICK*</a:t>
            </a:r>
            <a:r>
              <a:rPr lang="en-US" dirty="0" smtClean="0"/>
              <a:t>. Shown here, constitutively red sender cells were selected for via a direct magnetic bead assay against untagged green background cells.</a:t>
            </a:r>
          </a:p>
        </p:txBody>
      </p:sp>
      <p:sp>
        <p:nvSpPr>
          <p:cNvPr id="58372" name="Slide Number Placeholder 3"/>
          <p:cNvSpPr>
            <a:spLocks noGrp="1"/>
          </p:cNvSpPr>
          <p:nvPr>
            <p:ph type="sldNum" sz="quarter" idx="5"/>
          </p:nvPr>
        </p:nvSpPr>
        <p:spPr bwMode="auto">
          <a:noFill/>
          <a:ln>
            <a:miter lim="800000"/>
            <a:headEnd/>
            <a:tailEnd/>
          </a:ln>
        </p:spPr>
        <p:txBody>
          <a:bodyPr/>
          <a:lstStyle/>
          <a:p>
            <a:fld id="{EB0F70FE-CA39-44F8-A0D7-C5C1481FEE41}"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assay was successful, yielding a 60-fold enrichment of the red strep-tagged sender cells. On the left, the plate with the control is shown. It is likely that the green cells had a significant growth advantage because they did not need energy to express the sender construct or the tagged membrane proteins. Through the magnetic bead assay, we were able to select for the red tagged cells (on right). </a:t>
            </a:r>
          </a:p>
        </p:txBody>
      </p:sp>
      <p:sp>
        <p:nvSpPr>
          <p:cNvPr id="59396" name="Slide Number Placeholder 3"/>
          <p:cNvSpPr>
            <a:spLocks noGrp="1"/>
          </p:cNvSpPr>
          <p:nvPr>
            <p:ph type="sldNum" sz="quarter" idx="5"/>
          </p:nvPr>
        </p:nvSpPr>
        <p:spPr bwMode="auto">
          <a:noFill/>
          <a:ln>
            <a:miter lim="800000"/>
            <a:headEnd/>
            <a:tailEnd/>
          </a:ln>
        </p:spPr>
        <p:txBody>
          <a:bodyPr/>
          <a:lstStyle/>
          <a:p>
            <a:fld id="{963CFCDD-E2A6-4EF6-8C24-07E9446CD3B6}"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a:t>
            </a:r>
            <a:r>
              <a:rPr lang="en-US" dirty="0" smtClean="0"/>
              <a:t>the plate drop experiment, we spread receiver cells on an LB plate. We then took tagged, constitutively red sender cells and selected for them through the direct magnetic bead assay. After selection, we plated them in the middle of the plate containing the receivers. A green halo resulted, indicating that the sender cells had successfully been enriched and were able to act as a quorum system, catalyzing the synthesis of OHHL, which subsequently activated the GFP reporter of the nearby receiver cells. This is in contrast to the negative control, in which non-tagged sender cells were not enriched, so no halo was detectable. </a:t>
            </a:r>
          </a:p>
        </p:txBody>
      </p:sp>
      <p:sp>
        <p:nvSpPr>
          <p:cNvPr id="60420" name="Slide Number Placeholder 3"/>
          <p:cNvSpPr>
            <a:spLocks noGrp="1"/>
          </p:cNvSpPr>
          <p:nvPr>
            <p:ph type="sldNum" sz="quarter" idx="5"/>
          </p:nvPr>
        </p:nvSpPr>
        <p:spPr bwMode="auto">
          <a:noFill/>
          <a:ln>
            <a:miter lim="800000"/>
            <a:headEnd/>
            <a:tailEnd/>
          </a:ln>
        </p:spPr>
        <p:txBody>
          <a:bodyPr/>
          <a:lstStyle/>
          <a:p>
            <a:fld id="{79BD1DD0-8937-46B1-A708-E7C6547501F3}" type="slidenum">
              <a:rPr lang="en-US" smtClean="0"/>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1444" name="Slide Number Placeholder 3"/>
          <p:cNvSpPr>
            <a:spLocks noGrp="1"/>
          </p:cNvSpPr>
          <p:nvPr>
            <p:ph type="sldNum" sz="quarter" idx="5"/>
          </p:nvPr>
        </p:nvSpPr>
        <p:spPr bwMode="auto">
          <a:noFill/>
          <a:ln>
            <a:miter lim="800000"/>
            <a:headEnd/>
            <a:tailEnd/>
          </a:ln>
        </p:spPr>
        <p:txBody>
          <a:bodyPr/>
          <a:lstStyle/>
          <a:p>
            <a:fld id="{D592645B-835E-40B4-ABA8-256E6C24655F}" type="slidenum">
              <a:rPr lang="en-US" smtClean="0"/>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EA85E9D3-239B-4828-BA68-3186B1A30E85}"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09EC0FD-3428-48EF-B9C1-B81DB4807E44}"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 the basic motivation behind this summer’s work was to engineer a system where we could make bacteria bind to a target, and then</a:t>
            </a:r>
            <a:r>
              <a:rPr lang="en-US" baseline="0" dirty="0" smtClean="0"/>
              <a:t> induce a signal to make it do something.</a:t>
            </a: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a:lstStyle/>
          <a:p>
            <a:fld id="{0A989032-4CA6-4024-98DB-6F5D24C3157F}"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a:lstStyle/>
          <a:p>
            <a:fld id="{9D88A822-8D11-4923-BF53-528211EEE476}" type="slidenum">
              <a:rPr lang="en-US" smtClean="0"/>
              <a:pPr/>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 we’ve made some</a:t>
            </a:r>
            <a:r>
              <a:rPr lang="en-US" baseline="0" dirty="0" smtClean="0"/>
              <a:t> progress. We successfully engineered the E. coli surface, using the outer membrane protein AIDA, and we displayed </a:t>
            </a:r>
            <a:r>
              <a:rPr lang="en-US" baseline="0" dirty="0" err="1" smtClean="0"/>
              <a:t>histidine</a:t>
            </a:r>
            <a:r>
              <a:rPr lang="en-US" baseline="0" dirty="0" smtClean="0"/>
              <a:t> and strep2 tags, and demonstrated that they </a:t>
            </a:r>
            <a:r>
              <a:rPr lang="en-US" baseline="0" dirty="0" err="1" smtClean="0"/>
              <a:t>binded</a:t>
            </a:r>
            <a:r>
              <a:rPr lang="en-US" baseline="0" dirty="0" smtClean="0"/>
              <a:t> to nickel and </a:t>
            </a:r>
            <a:r>
              <a:rPr lang="en-US" baseline="0" dirty="0" err="1" smtClean="0"/>
              <a:t>streptavidin</a:t>
            </a:r>
            <a:r>
              <a:rPr lang="en-US" baseline="0" dirty="0" smtClean="0"/>
              <a:t> beads in the MACS assay. With quorum-sensing, we constructed one cell and two cell systems, and made some characterization, but more importantly, we were able to put together targeting and quorum-sensing and create a new type of cell that binds to a substrate and sends a quorum signal. And with the </a:t>
            </a:r>
            <a:r>
              <a:rPr lang="en-US" baseline="0" dirty="0" err="1" smtClean="0"/>
              <a:t>Fec</a:t>
            </a:r>
            <a:r>
              <a:rPr lang="en-US" baseline="0" dirty="0" smtClean="0"/>
              <a:t> system, we were able to implement and characterize native </a:t>
            </a:r>
            <a:r>
              <a:rPr lang="en-US" baseline="0" dirty="0" err="1" smtClean="0"/>
              <a:t>Fec</a:t>
            </a:r>
            <a:r>
              <a:rPr lang="en-US" baseline="0" dirty="0" smtClean="0"/>
              <a:t> signaling. </a:t>
            </a:r>
          </a:p>
          <a:p>
            <a:pPr eaLnBrk="1" hangingPunct="1">
              <a:spcBef>
                <a:spcPct val="0"/>
              </a:spcBef>
            </a:pPr>
            <a:endParaRPr lang="en-US" baseline="0" dirty="0" smtClean="0"/>
          </a:p>
          <a:p>
            <a:pPr eaLnBrk="1" hangingPunct="1">
              <a:spcBef>
                <a:spcPct val="0"/>
              </a:spcBef>
            </a:pPr>
            <a:r>
              <a:rPr lang="en-US" baseline="0" dirty="0" smtClean="0"/>
              <a:t>We’re excited to have taken these steps in adding extracellular interaction to the toolkit of synthetic biology. In the future, we hope to employ new tags in AIDA and in </a:t>
            </a:r>
            <a:r>
              <a:rPr lang="en-US" baseline="0" dirty="0" err="1" smtClean="0"/>
              <a:t>FecA</a:t>
            </a:r>
            <a:r>
              <a:rPr lang="en-US" baseline="0" dirty="0" smtClean="0"/>
              <a:t>. Some interesting approaches to developing tags for novel targets include random peptide libraries, by which you grow up a bacterial library of surface peptides and screen for the one that binds to your target, or computational design, using computers to figure out the peptide that binds your target. Finally, with targeted quorum-sensing, we need to  optimize the localized quorum response at the time of target-binding</a:t>
            </a:r>
            <a:endParaRPr lang="en-US" dirty="0" smtClean="0"/>
          </a:p>
        </p:txBody>
      </p:sp>
      <p:sp>
        <p:nvSpPr>
          <p:cNvPr id="68612" name="Slide Number Placeholder 3"/>
          <p:cNvSpPr>
            <a:spLocks noGrp="1"/>
          </p:cNvSpPr>
          <p:nvPr>
            <p:ph type="sldNum" sz="quarter" idx="5"/>
          </p:nvPr>
        </p:nvSpPr>
        <p:spPr bwMode="auto">
          <a:noFill/>
          <a:ln>
            <a:miter lim="800000"/>
            <a:headEnd/>
            <a:tailEnd/>
          </a:ln>
        </p:spPr>
        <p:txBody>
          <a:bodyPr/>
          <a:lstStyle/>
          <a:p>
            <a:fld id="{54FB609A-F9ED-4834-9BF5-A1B8CC0BDD8D}" type="slidenum">
              <a:rPr lang="en-US" smtClean="0"/>
              <a:pPr/>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So there are</a:t>
            </a:r>
            <a:r>
              <a:rPr lang="en-US" baseline="0" dirty="0" smtClean="0"/>
              <a:t> a lot of targets out there. On the small scale, you could have bacteria binding to proteins, nucleic acids, small molecule drugs or toxins, or larger viruses and cells, or even large metal surfaces and whole tissues. And there are also a lot of applications.  On the research side, you could study protein-protein interactions with whole cells, or engineer cell-cell interactions. For biotech, you could make patterned </a:t>
            </a:r>
            <a:r>
              <a:rPr lang="en-US" baseline="0" dirty="0" err="1" smtClean="0"/>
              <a:t>biofilms</a:t>
            </a:r>
            <a:r>
              <a:rPr lang="en-US" baseline="0" dirty="0" smtClean="0"/>
              <a:t> as a </a:t>
            </a:r>
            <a:r>
              <a:rPr lang="en-US" baseline="0" dirty="0" err="1" smtClean="0"/>
              <a:t>a</a:t>
            </a:r>
            <a:r>
              <a:rPr lang="en-US" baseline="0" dirty="0" smtClean="0"/>
              <a:t> surface microarray. And medically speaking, bacteria might be utilized to deliver drugs or gene therapies, sequester toxins, fight viruses, or invade cancer tissue. Now these are just some of the current and future goals of synthetic biology, but the next important steps are (1) to get bacteria to bind to something in the surroundings, be it a liquid culture or the human body, and (2) to get them to do something once bound. that’s where targeting and signaling come in.</a:t>
            </a:r>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a:lstStyle/>
          <a:p>
            <a:fld id="{0C4A2BEB-1CCF-45D0-8CE3-96D79D729547}"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This summer we took on three main focuses. The first was bacterial targeting, using peptides on the surface of bacteria to bind to targets. Then we had two different approaches to getting downstream activity.  One was quorum-sensing, an indirect way by which bacteria that bind to a target would reach a high enough local concentration to induce a quorum response. The other was </a:t>
            </a:r>
            <a:r>
              <a:rPr lang="en-US" baseline="0" dirty="0" err="1" smtClean="0"/>
              <a:t>Fec</a:t>
            </a:r>
            <a:r>
              <a:rPr lang="en-US" baseline="0" dirty="0" smtClean="0"/>
              <a:t> signal transduction, a more direct way by which binding a target via </a:t>
            </a:r>
            <a:r>
              <a:rPr lang="en-US" baseline="0" dirty="0" err="1" smtClean="0"/>
              <a:t>FecA</a:t>
            </a:r>
            <a:r>
              <a:rPr lang="en-US" baseline="0" dirty="0" smtClean="0"/>
              <a:t> would </a:t>
            </a:r>
            <a:r>
              <a:rPr lang="en-US" baseline="0" dirty="0" err="1" smtClean="0"/>
              <a:t>transduce</a:t>
            </a:r>
            <a:r>
              <a:rPr lang="en-US" baseline="0" dirty="0" smtClean="0"/>
              <a:t> a signal into the cell for a response. And so first up, we’ve got targeting.</a:t>
            </a:r>
            <a:endParaRPr lang="en-US" dirty="0" smtClean="0"/>
          </a:p>
        </p:txBody>
      </p:sp>
      <p:sp>
        <p:nvSpPr>
          <p:cNvPr id="49156" name="Slide Number Placeholder 3"/>
          <p:cNvSpPr>
            <a:spLocks noGrp="1"/>
          </p:cNvSpPr>
          <p:nvPr>
            <p:ph type="sldNum" sz="quarter" idx="5"/>
          </p:nvPr>
        </p:nvSpPr>
        <p:spPr bwMode="auto">
          <a:noFill/>
          <a:ln>
            <a:miter lim="800000"/>
            <a:headEnd/>
            <a:tailEnd/>
          </a:ln>
        </p:spPr>
        <p:txBody>
          <a:bodyPr/>
          <a:lstStyle/>
          <a:p>
            <a:fld id="{A108476B-A0D3-476E-A81C-A575011C40D2}"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xfrm>
            <a:off x="762000" y="4267200"/>
            <a:ext cx="5486400" cy="4114800"/>
          </a:xfrm>
          <a:noFill/>
        </p:spPr>
        <p:txBody>
          <a:bodyPr wrap="square" numCol="1" anchor="t" anchorCtr="0" compatLnSpc="1">
            <a:prstTxWarp prst="textNoShape">
              <a:avLst/>
            </a:prstTxWarp>
          </a:bodyPr>
          <a:lstStyle/>
          <a:p>
            <a:pPr eaLnBrk="1" hangingPunct="1">
              <a:spcBef>
                <a:spcPct val="0"/>
              </a:spcBef>
            </a:pPr>
            <a:r>
              <a:rPr lang="en-US" dirty="0" smtClean="0"/>
              <a:t>In </a:t>
            </a:r>
            <a:r>
              <a:rPr lang="en-US" dirty="0" smtClean="0"/>
              <a:t>order to successfully target, we were able to engineer the following constructs, each of which contained a fusion protein which displays a peptide on the outer membrane surface of the cell, serving as a membrane anchor for surface binding.  Two of the candidate membrane proteins are OmpA1 and AIDA-1.   We successfully engineered three different constructs using these two proteins: </a:t>
            </a:r>
            <a:r>
              <a:rPr lang="en-US" dirty="0" err="1" smtClean="0"/>
              <a:t>OmpA</a:t>
            </a:r>
            <a:r>
              <a:rPr lang="en-US" dirty="0" smtClean="0"/>
              <a:t> with a C terminal insertion, </a:t>
            </a:r>
            <a:r>
              <a:rPr lang="en-US" dirty="0" err="1" smtClean="0"/>
              <a:t>OmpA</a:t>
            </a:r>
            <a:r>
              <a:rPr lang="en-US" dirty="0" smtClean="0"/>
              <a:t> with an insertion in it’s Loop1 region, and AIDA-1 with an N terminal insertion.  We received positive results for all three constructs, but stuck with the AIDA construct because of its superior enrichment.</a:t>
            </a:r>
          </a:p>
        </p:txBody>
      </p:sp>
      <p:sp>
        <p:nvSpPr>
          <p:cNvPr id="501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9761EA8-D0F8-4308-8D31-EE7DFDDEF134}" type="slidenum">
              <a:rPr lang="en-US" sz="1200">
                <a:latin typeface="Calibri" pitchFamily="34" charset="0"/>
              </a:rPr>
              <a:pPr algn="r"/>
              <a:t>5</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xfrm>
            <a:off x="762000" y="4267200"/>
            <a:ext cx="5486400" cy="4114800"/>
          </a:xfrm>
          <a:noFill/>
        </p:spPr>
        <p:txBody>
          <a:bodyPr wrap="square" numCol="1" anchor="t" anchorCtr="0" compatLnSpc="1">
            <a:prstTxWarp prst="textNoShape">
              <a:avLst/>
            </a:prstTxWarp>
          </a:bodyPr>
          <a:lstStyle/>
          <a:p>
            <a:r>
              <a:rPr lang="en-US" smtClean="0"/>
              <a:t>In order to test each of our constructs, we added a His tag and a Strep2 tag to our OmpA and AIDA constructs, which bind to nickel beads and streptavidin beads, respectively.  Using these tagged constructs, we ran a series of assays in order to find a robust assay that could cell sort through interaction with the outer membrane proteins with the his and strep2 tags. Magnetism Activated Cell Sorting (MACS) proved to be our most robust assay, allowing us to successfully sort for cells expressing our tagged. surface membrane proteins.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xfrm>
            <a:off x="762000" y="4267200"/>
            <a:ext cx="5486400" cy="4114800"/>
          </a:xfrm>
          <a:noFill/>
        </p:spPr>
        <p:txBody>
          <a:bodyPr wrap="square" numCol="1" anchor="t" anchorCtr="0" compatLnSpc="1">
            <a:prstTxWarp prst="textNoShape">
              <a:avLst/>
            </a:prstTxWarp>
          </a:bodyPr>
          <a:lstStyle/>
          <a:p>
            <a:r>
              <a:rPr lang="en-US" dirty="0" smtClean="0"/>
              <a:t>This </a:t>
            </a:r>
            <a:r>
              <a:rPr lang="en-US" dirty="0" smtClean="0"/>
              <a:t>is how MACS works: first you grow up two separate colonies.  One with the his or strep2 tagged bacteria, and the other which will be used as background cells.  In this specific trial we were selecting for AIDA1 + his and AIDA + strep colonies, using RFP labeled bacteria as background.  It works in this manner.  After you bind the magnetic beads to the tagged bacteria, you put them together in a solution with the RFP-labeled cells, and then run them through a magnetic column.  The RFP labeled cells will flow straight through the column while the tagged cells bound to the magnetic bead will stick onto the column.   Then, once removed from the magnets you can rinse the column and get all of the desired cells, and plate them.  As you can see, the majority of the cells were those tagged with his or strep2 tags, with very low amounts of RFP labeled cells, which are background caused by nonspecific binding of the RFP cells to the magnetically-labeled cells.</a:t>
            </a:r>
          </a:p>
          <a:p>
            <a:endParaRPr lang="en-US" dirty="0" smtClean="0"/>
          </a:p>
        </p:txBody>
      </p:sp>
      <p:sp>
        <p:nvSpPr>
          <p:cNvPr id="522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31D6EC0-9BF9-4B76-8C93-807AFA208400}" type="slidenum">
              <a:rPr lang="en-US" sz="1200">
                <a:latin typeface="Calibri" pitchFamily="34" charset="0"/>
              </a:rPr>
              <a:pPr algn="r"/>
              <a:t>7</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xfrm>
            <a:off x="762000" y="4267200"/>
            <a:ext cx="5486400" cy="4114800"/>
          </a:xfrm>
          <a:noFill/>
        </p:spPr>
        <p:txBody>
          <a:bodyPr wrap="square" numCol="1" anchor="t" anchorCtr="0" compatLnSpc="1">
            <a:prstTxWarp prst="textNoShape">
              <a:avLst/>
            </a:prstTxWarp>
          </a:bodyPr>
          <a:lstStyle/>
          <a:p>
            <a:endParaRPr lang="en-US" dirty="0" smtClean="0"/>
          </a:p>
        </p:txBody>
      </p:sp>
      <p:sp>
        <p:nvSpPr>
          <p:cNvPr id="532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898CE0F-34C8-4B1B-8126-5DE623CD1779}" type="slidenum">
              <a:rPr lang="en-US" sz="1200">
                <a:latin typeface="Calibri" pitchFamily="34" charset="0"/>
              </a:rPr>
              <a:pPr algn="r"/>
              <a:t>8</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a:lstStyle/>
          <a:p>
            <a:fld id="{A01B046A-CB84-47BB-8C11-8681ED18528A}"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81" r:id="rId1"/>
    <p:sldLayoutId id="2147484617" r:id="rId2"/>
    <p:sldLayoutId id="2147484618" r:id="rId3"/>
    <p:sldLayoutId id="2147484619"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19.png"/><Relationship Id="rId5" Type="http://schemas.openxmlformats.org/officeDocument/2006/relationships/image" Target="../media/image22.png"/><Relationship Id="rId10" Type="http://schemas.openxmlformats.org/officeDocument/2006/relationships/image" Target="../media/image3.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7.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19.png"/><Relationship Id="rId5" Type="http://schemas.openxmlformats.org/officeDocument/2006/relationships/image" Target="../media/image30.png"/><Relationship Id="rId10" Type="http://schemas.openxmlformats.org/officeDocument/2006/relationships/image" Target="../media/image3.png"/><Relationship Id="rId4" Type="http://schemas.openxmlformats.org/officeDocument/2006/relationships/image" Target="../media/image29.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3.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34.png"/><Relationship Id="rId4" Type="http://schemas.openxmlformats.org/officeDocument/2006/relationships/image" Target="../media/image17.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openwetware.org/wiki/Image:Shlo810SISplates1.jpg" TargetMode="External"/><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8.jpeg"/><Relationship Id="rId10" Type="http://schemas.openxmlformats.org/officeDocument/2006/relationships/image" Target="../media/image17.png"/><Relationship Id="rId4" Type="http://schemas.openxmlformats.org/officeDocument/2006/relationships/image" Target="../media/image37.jpe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4.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openwetware.org/wiki/Image:Shlo88hissenderwithhisbead.jpg" TargetMode="External"/><Relationship Id="rId7" Type="http://schemas.openxmlformats.org/officeDocument/2006/relationships/image" Target="../media/image19.png"/><Relationship Id="rId12"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2.png"/><Relationship Id="rId5" Type="http://schemas.openxmlformats.org/officeDocument/2006/relationships/image" Target="../media/image17.png"/><Relationship Id="rId10" Type="http://schemas.openxmlformats.org/officeDocument/2006/relationships/image" Target="../media/image41.png"/><Relationship Id="rId4" Type="http://schemas.openxmlformats.org/officeDocument/2006/relationships/image" Target="../media/image40.jpe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4.pn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hyperlink" Target="http://www.ncbi.nlm.nih.gov.ezp1.harvard.edu/entrez/utils/fref.fcgi?PrId=3055&amp;itool=AbstractPlus-def&amp;uid=16718597&amp;db=pubmed&amp;url=http://dx.doi.org.ezp1.harvard.edu/10.1007/s10534-005-8253-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8.pn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3.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3.png"/><Relationship Id="rId3" Type="http://schemas.openxmlformats.org/officeDocument/2006/relationships/notesSlide" Target="../notesSlides/notesSlide7.xml"/><Relationship Id="rId7" Type="http://schemas.openxmlformats.org/officeDocument/2006/relationships/oleObject" Target="../embeddings/oleObject3.bin"/><Relationship Id="rId12"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5.png"/><Relationship Id="rId11" Type="http://schemas.openxmlformats.org/officeDocument/2006/relationships/image" Target="../media/image17.png"/><Relationship Id="rId5" Type="http://schemas.openxmlformats.org/officeDocument/2006/relationships/oleObject" Target="../embeddings/oleObject2.bin"/><Relationship Id="rId10" Type="http://schemas.openxmlformats.org/officeDocument/2006/relationships/oleObject" Target="../embeddings/oleObject6.bin"/><Relationship Id="rId4" Type="http://schemas.openxmlformats.org/officeDocument/2006/relationships/image" Target="../media/image16.png"/><Relationship Id="rId9" Type="http://schemas.openxmlformats.org/officeDocument/2006/relationships/oleObject" Target="../embeddings/oleObject5.bin"/><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530" name="Group 16"/>
          <p:cNvGrpSpPr>
            <a:grpSpLocks/>
          </p:cNvGrpSpPr>
          <p:nvPr/>
        </p:nvGrpSpPr>
        <p:grpSpPr bwMode="auto">
          <a:xfrm>
            <a:off x="3429000" y="1981201"/>
            <a:ext cx="2209800" cy="2209800"/>
            <a:chOff x="1219200" y="1066800"/>
            <a:chExt cx="1371600" cy="1371600"/>
          </a:xfrm>
        </p:grpSpPr>
        <p:sp>
          <p:nvSpPr>
            <p:cNvPr id="7" name="Oval 6"/>
            <p:cNvSpPr/>
            <p:nvPr/>
          </p:nvSpPr>
          <p:spPr>
            <a:xfrm>
              <a:off x="1219200" y="1066800"/>
              <a:ext cx="1371600" cy="137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Oval 5"/>
            <p:cNvSpPr/>
            <p:nvPr/>
          </p:nvSpPr>
          <p:spPr>
            <a:xfrm>
              <a:off x="1447800" y="1295400"/>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Oval 4"/>
            <p:cNvSpPr/>
            <p:nvPr/>
          </p:nvSpPr>
          <p:spPr>
            <a:xfrm>
              <a:off x="1600529" y="1447143"/>
              <a:ext cx="608943" cy="6109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pic>
        <p:nvPicPr>
          <p:cNvPr id="22531"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962400" y="2133600"/>
            <a:ext cx="1287463" cy="1863725"/>
          </a:xfrm>
          <a:prstGeom prst="rect">
            <a:avLst/>
          </a:prstGeom>
          <a:noFill/>
          <a:ln w="9525">
            <a:noFill/>
            <a:miter lim="800000"/>
            <a:headEnd/>
            <a:tailEnd/>
          </a:ln>
        </p:spPr>
      </p:pic>
      <p:sp>
        <p:nvSpPr>
          <p:cNvPr id="22532" name="Title 1"/>
          <p:cNvSpPr>
            <a:spLocks noGrp="1"/>
          </p:cNvSpPr>
          <p:nvPr>
            <p:ph type="ctrTitle" idx="4294967295"/>
          </p:nvPr>
        </p:nvSpPr>
        <p:spPr>
          <a:xfrm>
            <a:off x="1447800" y="381000"/>
            <a:ext cx="6324600" cy="1981200"/>
          </a:xfrm>
          <a:prstGeom prst="rect">
            <a:avLst/>
          </a:prstGeom>
        </p:spPr>
        <p:txBody>
          <a:bodyPr/>
          <a:lstStyle/>
          <a:p>
            <a:pPr eaLnBrk="1" hangingPunct="1"/>
            <a:r>
              <a:rPr lang="en-US" b="1" dirty="0" smtClean="0"/>
              <a:t>Cling-</a:t>
            </a:r>
            <a:r>
              <a:rPr lang="en-US" b="1" i="1" dirty="0" smtClean="0"/>
              <a:t>E. coli </a:t>
            </a:r>
            <a:r>
              <a:rPr lang="en-US" b="1" dirty="0" smtClean="0"/>
              <a:t>:</a:t>
            </a:r>
            <a:br>
              <a:rPr lang="en-US" b="1" dirty="0" smtClean="0"/>
            </a:br>
            <a:r>
              <a:rPr lang="en-US" b="1" dirty="0" smtClean="0"/>
              <a:t>Bacteria on target</a:t>
            </a:r>
          </a:p>
        </p:txBody>
      </p:sp>
      <p:sp>
        <p:nvSpPr>
          <p:cNvPr id="22533" name="Subtitle 2"/>
          <p:cNvSpPr>
            <a:spLocks noGrp="1"/>
          </p:cNvSpPr>
          <p:nvPr>
            <p:ph type="subTitle" idx="4294967295"/>
          </p:nvPr>
        </p:nvSpPr>
        <p:spPr>
          <a:xfrm>
            <a:off x="1676400" y="4343400"/>
            <a:ext cx="5410200" cy="685800"/>
          </a:xfrm>
          <a:prstGeom prst="rect">
            <a:avLst/>
          </a:prstGeom>
        </p:spPr>
        <p:txBody>
          <a:bodyPr/>
          <a:lstStyle/>
          <a:p>
            <a:pPr marL="0" indent="0" algn="ctr" eaLnBrk="1" hangingPunct="1">
              <a:buFontTx/>
              <a:buNone/>
            </a:pPr>
            <a:r>
              <a:rPr lang="en-US" sz="3600" dirty="0" smtClean="0"/>
              <a:t>  Harvard </a:t>
            </a:r>
            <a:r>
              <a:rPr lang="en-US" sz="3600" dirty="0" err="1" smtClean="0"/>
              <a:t>iGEM</a:t>
            </a:r>
            <a:r>
              <a:rPr lang="en-US" sz="3600" dirty="0" smtClean="0"/>
              <a:t> 2007</a:t>
            </a:r>
          </a:p>
        </p:txBody>
      </p:sp>
      <p:sp>
        <p:nvSpPr>
          <p:cNvPr id="22534" name="Text Box 16"/>
          <p:cNvSpPr txBox="1">
            <a:spLocks noChangeArrowheads="1"/>
          </p:cNvSpPr>
          <p:nvPr/>
        </p:nvSpPr>
        <p:spPr bwMode="auto">
          <a:xfrm>
            <a:off x="2895600" y="4979987"/>
            <a:ext cx="2971800" cy="1878013"/>
          </a:xfrm>
          <a:prstGeom prst="rect">
            <a:avLst/>
          </a:prstGeom>
          <a:noFill/>
          <a:ln w="9525">
            <a:noFill/>
            <a:miter lim="800000"/>
            <a:headEnd/>
            <a:tailEnd/>
          </a:ln>
        </p:spPr>
        <p:txBody>
          <a:bodyPr>
            <a:spAutoFit/>
          </a:bodyPr>
          <a:lstStyle/>
          <a:p>
            <a:r>
              <a:rPr lang="en-US"/>
              <a:t>Ellenor Brown</a:t>
            </a:r>
          </a:p>
          <a:p>
            <a:r>
              <a:rPr lang="en-US"/>
              <a:t>Stephanie Lo</a:t>
            </a:r>
          </a:p>
          <a:p>
            <a:r>
              <a:rPr lang="en-US"/>
              <a:t>Alex Pickett</a:t>
            </a:r>
          </a:p>
          <a:p>
            <a:r>
              <a:rPr lang="en-US"/>
              <a:t>Sammy Sambu</a:t>
            </a:r>
          </a:p>
          <a:p>
            <a:endParaRPr lang="en-US"/>
          </a:p>
          <a:p>
            <a:pPr>
              <a:spcBef>
                <a:spcPct val="50000"/>
              </a:spcBef>
            </a:pPr>
            <a:endParaRPr lang="en-US"/>
          </a:p>
        </p:txBody>
      </p:sp>
      <p:sp>
        <p:nvSpPr>
          <p:cNvPr id="22535" name="Text Box 18"/>
          <p:cNvSpPr txBox="1">
            <a:spLocks noChangeArrowheads="1"/>
          </p:cNvSpPr>
          <p:nvPr/>
        </p:nvSpPr>
        <p:spPr bwMode="auto">
          <a:xfrm>
            <a:off x="4572000" y="4979987"/>
            <a:ext cx="2514600" cy="1603375"/>
          </a:xfrm>
          <a:prstGeom prst="rect">
            <a:avLst/>
          </a:prstGeom>
          <a:noFill/>
          <a:ln w="9525">
            <a:noFill/>
            <a:miter lim="800000"/>
            <a:headEnd/>
            <a:tailEnd/>
          </a:ln>
        </p:spPr>
        <p:txBody>
          <a:bodyPr>
            <a:spAutoFit/>
          </a:bodyPr>
          <a:lstStyle/>
          <a:p>
            <a:r>
              <a:rPr lang="en-US" dirty="0"/>
              <a:t>Kevin </a:t>
            </a:r>
            <a:r>
              <a:rPr lang="en-US" dirty="0" err="1"/>
              <a:t>Shee</a:t>
            </a:r>
            <a:endParaRPr lang="en-US" dirty="0"/>
          </a:p>
          <a:p>
            <a:r>
              <a:rPr lang="en-US" dirty="0"/>
              <a:t>Perry Tsai</a:t>
            </a:r>
          </a:p>
          <a:p>
            <a:r>
              <a:rPr lang="en-US" dirty="0" err="1"/>
              <a:t>Shaunak</a:t>
            </a:r>
            <a:r>
              <a:rPr lang="en-US" dirty="0"/>
              <a:t> </a:t>
            </a:r>
            <a:r>
              <a:rPr lang="en-US" dirty="0" err="1"/>
              <a:t>Vankudre</a:t>
            </a:r>
            <a:endParaRPr lang="en-US" dirty="0"/>
          </a:p>
          <a:p>
            <a:r>
              <a:rPr lang="en-US" dirty="0"/>
              <a:t>George </a:t>
            </a:r>
            <a:r>
              <a:rPr lang="en-US" dirty="0" err="1"/>
              <a:t>Xu</a:t>
            </a:r>
            <a:endParaRPr lang="en-US" dirty="0"/>
          </a:p>
          <a:p>
            <a:pPr>
              <a:spcBef>
                <a:spcPct val="50000"/>
              </a:spcBef>
            </a:pPr>
            <a:endParaRPr lang="en-US" dirty="0"/>
          </a:p>
        </p:txBody>
      </p:sp>
      <p:pic>
        <p:nvPicPr>
          <p:cNvPr id="11"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267200" y="3124200"/>
            <a:ext cx="533400" cy="6485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a:stretch>
            <a:fillRect/>
          </a:stretch>
        </p:blipFill>
        <p:spPr bwMode="auto">
          <a:xfrm>
            <a:off x="3021013" y="1895475"/>
            <a:ext cx="819150" cy="3057525"/>
          </a:xfrm>
          <a:prstGeom prst="rect">
            <a:avLst/>
          </a:prstGeom>
          <a:noFill/>
          <a:ln w="9525">
            <a:noFill/>
            <a:miter lim="800000"/>
            <a:headEnd/>
            <a:tailEnd/>
          </a:ln>
        </p:spPr>
      </p:pic>
      <p:pic>
        <p:nvPicPr>
          <p:cNvPr id="128003" name="Picture 3"/>
          <p:cNvPicPr>
            <a:picLocks noChangeAspect="1" noChangeArrowheads="1"/>
          </p:cNvPicPr>
          <p:nvPr/>
        </p:nvPicPr>
        <p:blipFill>
          <a:blip r:embed="rId4"/>
          <a:srcRect/>
          <a:stretch>
            <a:fillRect/>
          </a:stretch>
        </p:blipFill>
        <p:spPr bwMode="auto">
          <a:xfrm>
            <a:off x="509588" y="1447800"/>
            <a:ext cx="5334000" cy="4362450"/>
          </a:xfrm>
          <a:prstGeom prst="rect">
            <a:avLst/>
          </a:prstGeom>
          <a:noFill/>
          <a:ln w="9525">
            <a:noFill/>
            <a:miter lim="800000"/>
            <a:headEnd/>
            <a:tailEnd/>
          </a:ln>
        </p:spPr>
      </p:pic>
      <p:sp>
        <p:nvSpPr>
          <p:cNvPr id="2" name="Title 1"/>
          <p:cNvSpPr>
            <a:spLocks/>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r>
              <a:rPr lang="en-US" sz="4000">
                <a:solidFill>
                  <a:schemeClr val="tx2"/>
                </a:solidFill>
              </a:rPr>
              <a:t>luxI/luxR Quorum Sensing</a:t>
            </a:r>
          </a:p>
        </p:txBody>
      </p:sp>
      <p:sp>
        <p:nvSpPr>
          <p:cNvPr id="130" name="TextBox 129"/>
          <p:cNvSpPr txBox="1">
            <a:spLocks noChangeArrowheads="1"/>
          </p:cNvSpPr>
          <p:nvPr/>
        </p:nvSpPr>
        <p:spPr bwMode="auto">
          <a:xfrm>
            <a:off x="6934200" y="3581400"/>
            <a:ext cx="1219200" cy="427038"/>
          </a:xfrm>
          <a:prstGeom prst="rect">
            <a:avLst/>
          </a:prstGeom>
          <a:noFill/>
          <a:ln w="9525">
            <a:noFill/>
            <a:miter lim="800000"/>
            <a:headEnd/>
            <a:tailEnd/>
          </a:ln>
        </p:spPr>
        <p:txBody>
          <a:bodyPr>
            <a:spAutoFit/>
          </a:bodyPr>
          <a:lstStyle/>
          <a:p>
            <a:r>
              <a:rPr lang="en-US" sz="2200">
                <a:solidFill>
                  <a:srgbClr val="190DFF"/>
                </a:solidFill>
                <a:latin typeface="Calibri" pitchFamily="34" charset="0"/>
              </a:rPr>
              <a:t>Sender</a:t>
            </a:r>
          </a:p>
        </p:txBody>
      </p:sp>
      <p:sp>
        <p:nvSpPr>
          <p:cNvPr id="267" name="TextBox 266"/>
          <p:cNvSpPr txBox="1">
            <a:spLocks noChangeArrowheads="1"/>
          </p:cNvSpPr>
          <p:nvPr/>
        </p:nvSpPr>
        <p:spPr bwMode="auto">
          <a:xfrm>
            <a:off x="7315200" y="3124200"/>
            <a:ext cx="381000" cy="457200"/>
          </a:xfrm>
          <a:prstGeom prst="rect">
            <a:avLst/>
          </a:prstGeom>
          <a:noFill/>
          <a:ln w="9525">
            <a:noFill/>
            <a:miter lim="800000"/>
            <a:headEnd/>
            <a:tailEnd/>
          </a:ln>
        </p:spPr>
        <p:txBody>
          <a:bodyPr>
            <a:spAutoFit/>
          </a:bodyPr>
          <a:lstStyle/>
          <a:p>
            <a:r>
              <a:rPr lang="en-US" sz="2400">
                <a:latin typeface="Calibri" pitchFamily="34" charset="0"/>
              </a:rPr>
              <a:t>+</a:t>
            </a:r>
          </a:p>
        </p:txBody>
      </p:sp>
      <p:pic>
        <p:nvPicPr>
          <p:cNvPr id="65" name="Picture 10"/>
          <p:cNvPicPr>
            <a:picLocks noChangeAspect="1" noChangeArrowheads="1"/>
          </p:cNvPicPr>
          <p:nvPr/>
        </p:nvPicPr>
        <p:blipFill>
          <a:blip r:embed="rId5">
            <a:clrChange>
              <a:clrFrom>
                <a:srgbClr val="FFFFFF"/>
              </a:clrFrom>
              <a:clrTo>
                <a:srgbClr val="FFFFFF">
                  <a:alpha val="0"/>
                </a:srgbClr>
              </a:clrTo>
            </a:clrChange>
          </a:blip>
          <a:srcRect l="4950"/>
          <a:stretch>
            <a:fillRect/>
          </a:stretch>
        </p:blipFill>
        <p:spPr bwMode="auto">
          <a:xfrm>
            <a:off x="5867400" y="2468563"/>
            <a:ext cx="2743200" cy="857250"/>
          </a:xfrm>
          <a:prstGeom prst="rect">
            <a:avLst/>
          </a:prstGeom>
          <a:noFill/>
          <a:ln w="9525">
            <a:noFill/>
            <a:miter lim="800000"/>
            <a:headEnd/>
            <a:tailEnd/>
          </a:ln>
        </p:spPr>
      </p:pic>
      <p:pic>
        <p:nvPicPr>
          <p:cNvPr id="128013" name="Picture 13"/>
          <p:cNvPicPr>
            <a:picLocks noChangeAspect="1" noChangeArrowheads="1"/>
          </p:cNvPicPr>
          <p:nvPr/>
        </p:nvPicPr>
        <p:blipFill>
          <a:blip r:embed="rId6">
            <a:clrChange>
              <a:clrFrom>
                <a:srgbClr val="FFFFFF"/>
              </a:clrFrom>
              <a:clrTo>
                <a:srgbClr val="FFFFFF">
                  <a:alpha val="0"/>
                </a:srgbClr>
              </a:clrTo>
            </a:clrChange>
          </a:blip>
          <a:srcRect l="1662"/>
          <a:stretch>
            <a:fillRect/>
          </a:stretch>
        </p:blipFill>
        <p:spPr bwMode="auto">
          <a:xfrm>
            <a:off x="5791200" y="3429000"/>
            <a:ext cx="2819400" cy="838200"/>
          </a:xfrm>
          <a:prstGeom prst="rect">
            <a:avLst/>
          </a:prstGeom>
          <a:noFill/>
          <a:ln w="9525">
            <a:noFill/>
            <a:miter lim="800000"/>
            <a:headEnd/>
            <a:tailEnd/>
          </a:ln>
        </p:spPr>
      </p:pic>
      <p:grpSp>
        <p:nvGrpSpPr>
          <p:cNvPr id="3" name="Group 65"/>
          <p:cNvGrpSpPr>
            <a:grpSpLocks/>
          </p:cNvGrpSpPr>
          <p:nvPr/>
        </p:nvGrpSpPr>
        <p:grpSpPr bwMode="auto">
          <a:xfrm>
            <a:off x="6029325" y="2620963"/>
            <a:ext cx="685800" cy="533400"/>
            <a:chOff x="3352800" y="3575022"/>
            <a:chExt cx="838200" cy="768378"/>
          </a:xfrm>
        </p:grpSpPr>
        <p:sp>
          <p:nvSpPr>
            <p:cNvPr id="29829" name="Isosceles Triangle 66"/>
            <p:cNvSpPr>
              <a:spLocks noChangeArrowheads="1"/>
            </p:cNvSpPr>
            <p:nvPr/>
          </p:nvSpPr>
          <p:spPr bwMode="auto">
            <a:xfrm rot="10800000">
              <a:off x="3352800" y="3581400"/>
              <a:ext cx="838200" cy="762000"/>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solidFill>
                  <a:srgbClr val="FFFFFF"/>
                </a:solidFill>
                <a:latin typeface="Calibri" pitchFamily="34" charset="0"/>
              </a:endParaRPr>
            </a:p>
          </p:txBody>
        </p:sp>
        <p:sp>
          <p:nvSpPr>
            <p:cNvPr id="29830" name="TextBox 67"/>
            <p:cNvSpPr txBox="1">
              <a:spLocks noChangeArrowheads="1"/>
            </p:cNvSpPr>
            <p:nvPr/>
          </p:nvSpPr>
          <p:spPr bwMode="auto">
            <a:xfrm>
              <a:off x="3560356" y="3575022"/>
              <a:ext cx="415109" cy="527617"/>
            </a:xfrm>
            <a:prstGeom prst="rect">
              <a:avLst/>
            </a:prstGeom>
            <a:noFill/>
            <a:ln w="9525">
              <a:noFill/>
              <a:miter lim="800000"/>
              <a:headEnd/>
              <a:tailEnd/>
            </a:ln>
          </p:spPr>
          <p:txBody>
            <a:bodyPr>
              <a:spAutoFit/>
            </a:bodyPr>
            <a:lstStyle/>
            <a:p>
              <a:r>
                <a:rPr lang="en-US">
                  <a:latin typeface="Calibri" pitchFamily="34" charset="0"/>
                </a:rPr>
                <a:t>R</a:t>
              </a:r>
            </a:p>
          </p:txBody>
        </p:sp>
      </p:grpSp>
      <p:grpSp>
        <p:nvGrpSpPr>
          <p:cNvPr id="5" name="Group 126"/>
          <p:cNvGrpSpPr>
            <a:grpSpLocks/>
          </p:cNvGrpSpPr>
          <p:nvPr/>
        </p:nvGrpSpPr>
        <p:grpSpPr bwMode="auto">
          <a:xfrm>
            <a:off x="5867400" y="3463925"/>
            <a:ext cx="990600" cy="1489075"/>
            <a:chOff x="6477000" y="2519065"/>
            <a:chExt cx="990600" cy="1489075"/>
          </a:xfrm>
        </p:grpSpPr>
        <p:grpSp>
          <p:nvGrpSpPr>
            <p:cNvPr id="29822" name="Group 103"/>
            <p:cNvGrpSpPr>
              <a:grpSpLocks/>
            </p:cNvGrpSpPr>
            <p:nvPr/>
          </p:nvGrpSpPr>
          <p:grpSpPr bwMode="auto">
            <a:xfrm>
              <a:off x="6477000" y="2519065"/>
              <a:ext cx="914400" cy="986135"/>
              <a:chOff x="7543800" y="1223665"/>
              <a:chExt cx="914400" cy="986135"/>
            </a:xfrm>
          </p:grpSpPr>
          <p:sp>
            <p:nvSpPr>
              <p:cNvPr id="98" name="Oval 97"/>
              <p:cNvSpPr/>
              <p:nvPr/>
            </p:nvSpPr>
            <p:spPr>
              <a:xfrm>
                <a:off x="8153400" y="15237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99" name="Oval 98"/>
              <p:cNvSpPr/>
              <p:nvPr/>
            </p:nvSpPr>
            <p:spPr>
              <a:xfrm>
                <a:off x="7543800" y="15999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100" name="Oval 99"/>
              <p:cNvSpPr/>
              <p:nvPr/>
            </p:nvSpPr>
            <p:spPr>
              <a:xfrm>
                <a:off x="7696200" y="15237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101" name="Oval 100"/>
              <p:cNvSpPr/>
              <p:nvPr/>
            </p:nvSpPr>
            <p:spPr>
              <a:xfrm>
                <a:off x="7848600" y="19047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103" name="Oval 102"/>
              <p:cNvSpPr/>
              <p:nvPr/>
            </p:nvSpPr>
            <p:spPr>
              <a:xfrm>
                <a:off x="8077200" y="1223665"/>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grpSp>
        <p:sp>
          <p:nvSpPr>
            <p:cNvPr id="29823" name="TextBox 125"/>
            <p:cNvSpPr txBox="1">
              <a:spLocks noChangeArrowheads="1"/>
            </p:cNvSpPr>
            <p:nvPr/>
          </p:nvSpPr>
          <p:spPr bwMode="auto">
            <a:xfrm>
              <a:off x="6477000" y="3581103"/>
              <a:ext cx="990600" cy="427037"/>
            </a:xfrm>
            <a:prstGeom prst="rect">
              <a:avLst/>
            </a:prstGeom>
            <a:noFill/>
            <a:ln w="9525">
              <a:noFill/>
              <a:miter lim="800000"/>
              <a:headEnd/>
              <a:tailEnd/>
            </a:ln>
          </p:spPr>
          <p:txBody>
            <a:bodyPr>
              <a:spAutoFit/>
            </a:bodyPr>
            <a:lstStyle/>
            <a:p>
              <a:r>
                <a:rPr lang="en-US" sz="2200">
                  <a:latin typeface="Calibri" pitchFamily="34" charset="0"/>
                </a:rPr>
                <a:t>OHHL</a:t>
              </a:r>
            </a:p>
          </p:txBody>
        </p:sp>
      </p:grpSp>
      <p:grpSp>
        <p:nvGrpSpPr>
          <p:cNvPr id="22" name="Group 193"/>
          <p:cNvGrpSpPr>
            <a:grpSpLocks/>
          </p:cNvGrpSpPr>
          <p:nvPr/>
        </p:nvGrpSpPr>
        <p:grpSpPr bwMode="auto">
          <a:xfrm>
            <a:off x="6172200" y="3082925"/>
            <a:ext cx="762000" cy="909638"/>
            <a:chOff x="7315200" y="2667000"/>
            <a:chExt cx="762000" cy="909972"/>
          </a:xfrm>
        </p:grpSpPr>
        <p:grpSp>
          <p:nvGrpSpPr>
            <p:cNvPr id="29813" name="Group 186"/>
            <p:cNvGrpSpPr>
              <a:grpSpLocks/>
            </p:cNvGrpSpPr>
            <p:nvPr/>
          </p:nvGrpSpPr>
          <p:grpSpPr bwMode="auto">
            <a:xfrm>
              <a:off x="7315200" y="2895600"/>
              <a:ext cx="304800" cy="300372"/>
              <a:chOff x="8153400" y="4576428"/>
              <a:chExt cx="304800" cy="300372"/>
            </a:xfrm>
          </p:grpSpPr>
          <p:sp>
            <p:nvSpPr>
              <p:cNvPr id="29820" name="Isosceles Triangle 182"/>
              <p:cNvSpPr>
                <a:spLocks noChangeArrowheads="1"/>
              </p:cNvSpPr>
              <p:nvPr/>
            </p:nvSpPr>
            <p:spPr bwMode="auto">
              <a:xfrm rot="10800000">
                <a:off x="8153400" y="4576428"/>
                <a:ext cx="304800" cy="224172"/>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solidFill>
                    <a:srgbClr val="FFFFFF"/>
                  </a:solidFill>
                  <a:latin typeface="Calibri" pitchFamily="34" charset="0"/>
                </a:endParaRPr>
              </a:p>
            </p:txBody>
          </p:sp>
          <p:sp>
            <p:nvSpPr>
              <p:cNvPr id="186" name="Oval 185"/>
              <p:cNvSpPr/>
              <p:nvPr/>
            </p:nvSpPr>
            <p:spPr>
              <a:xfrm>
                <a:off x="8229600" y="4724204"/>
                <a:ext cx="152400" cy="152456"/>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grpSp>
        <p:grpSp>
          <p:nvGrpSpPr>
            <p:cNvPr id="29814" name="Group 187"/>
            <p:cNvGrpSpPr>
              <a:grpSpLocks/>
            </p:cNvGrpSpPr>
            <p:nvPr/>
          </p:nvGrpSpPr>
          <p:grpSpPr bwMode="auto">
            <a:xfrm>
              <a:off x="7772400" y="2667000"/>
              <a:ext cx="304800" cy="300372"/>
              <a:chOff x="8153400" y="4576428"/>
              <a:chExt cx="304800" cy="300372"/>
            </a:xfrm>
          </p:grpSpPr>
          <p:sp>
            <p:nvSpPr>
              <p:cNvPr id="29818" name="Isosceles Triangle 188"/>
              <p:cNvSpPr>
                <a:spLocks noChangeArrowheads="1"/>
              </p:cNvSpPr>
              <p:nvPr/>
            </p:nvSpPr>
            <p:spPr bwMode="auto">
              <a:xfrm rot="10800000">
                <a:off x="8153400" y="4576428"/>
                <a:ext cx="304800" cy="224172"/>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solidFill>
                    <a:srgbClr val="FFFFFF"/>
                  </a:solidFill>
                  <a:latin typeface="Calibri" pitchFamily="34" charset="0"/>
                </a:endParaRPr>
              </a:p>
            </p:txBody>
          </p:sp>
          <p:sp>
            <p:nvSpPr>
              <p:cNvPr id="190" name="Oval 189"/>
              <p:cNvSpPr/>
              <p:nvPr/>
            </p:nvSpPr>
            <p:spPr>
              <a:xfrm>
                <a:off x="8229600" y="4724120"/>
                <a:ext cx="152400" cy="152456"/>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grpSp>
        <p:grpSp>
          <p:nvGrpSpPr>
            <p:cNvPr id="29815" name="Group 190"/>
            <p:cNvGrpSpPr>
              <a:grpSpLocks/>
            </p:cNvGrpSpPr>
            <p:nvPr/>
          </p:nvGrpSpPr>
          <p:grpSpPr bwMode="auto">
            <a:xfrm>
              <a:off x="7772400" y="3276600"/>
              <a:ext cx="304800" cy="300372"/>
              <a:chOff x="8153400" y="4576428"/>
              <a:chExt cx="304800" cy="300372"/>
            </a:xfrm>
          </p:grpSpPr>
          <p:sp>
            <p:nvSpPr>
              <p:cNvPr id="29816" name="Isosceles Triangle 191"/>
              <p:cNvSpPr>
                <a:spLocks noChangeArrowheads="1"/>
              </p:cNvSpPr>
              <p:nvPr/>
            </p:nvSpPr>
            <p:spPr bwMode="auto">
              <a:xfrm rot="10800000">
                <a:off x="8153400" y="4576428"/>
                <a:ext cx="304800" cy="224172"/>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solidFill>
                    <a:srgbClr val="FFFFFF"/>
                  </a:solidFill>
                  <a:latin typeface="Calibri" pitchFamily="34" charset="0"/>
                </a:endParaRPr>
              </a:p>
            </p:txBody>
          </p:sp>
          <p:sp>
            <p:nvSpPr>
              <p:cNvPr id="193" name="Oval 192"/>
              <p:cNvSpPr/>
              <p:nvPr/>
            </p:nvSpPr>
            <p:spPr>
              <a:xfrm>
                <a:off x="8229600" y="4724344"/>
                <a:ext cx="152400" cy="152456"/>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grpSp>
      </p:grpSp>
      <p:sp>
        <p:nvSpPr>
          <p:cNvPr id="155" name="Sun 154"/>
          <p:cNvSpPr/>
          <p:nvPr/>
        </p:nvSpPr>
        <p:spPr>
          <a:xfrm>
            <a:off x="4938699" y="4225059"/>
            <a:ext cx="964170" cy="960582"/>
          </a:xfrm>
          <a:prstGeom prst="sun">
            <a:avLst>
              <a:gd name="adj" fmla="val 46875"/>
            </a:avLst>
          </a:prstGeom>
          <a:solidFill>
            <a:srgbClr val="190DFF"/>
          </a:solidFill>
          <a:ln>
            <a:gradFill flip="none" rotWithShape="1">
              <a:gsLst>
                <a:gs pos="0">
                  <a:srgbClr val="0900C0"/>
                </a:gs>
                <a:gs pos="50000">
                  <a:schemeClr val="accent1">
                    <a:tint val="44500"/>
                    <a:satMod val="160000"/>
                  </a:schemeClr>
                </a:gs>
                <a:gs pos="100000">
                  <a:schemeClr val="accent1">
                    <a:tint val="23500"/>
                    <a:satMod val="16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4" name="Sun 154"/>
          <p:cNvSpPr/>
          <p:nvPr/>
        </p:nvSpPr>
        <p:spPr>
          <a:xfrm>
            <a:off x="1752587" y="4696547"/>
            <a:ext cx="964169" cy="960582"/>
          </a:xfrm>
          <a:prstGeom prst="sun">
            <a:avLst>
              <a:gd name="adj" fmla="val 46875"/>
            </a:avLst>
          </a:prstGeom>
          <a:solidFill>
            <a:srgbClr val="190DFF"/>
          </a:solidFill>
          <a:ln>
            <a:gradFill flip="none" rotWithShape="1">
              <a:gsLst>
                <a:gs pos="0">
                  <a:srgbClr val="0900C0"/>
                </a:gs>
                <a:gs pos="50000">
                  <a:schemeClr val="accent1">
                    <a:tint val="44500"/>
                    <a:satMod val="160000"/>
                  </a:schemeClr>
                </a:gs>
                <a:gs pos="100000">
                  <a:schemeClr val="accent1">
                    <a:tint val="23500"/>
                    <a:satMod val="16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8" name="Sun 154"/>
          <p:cNvSpPr/>
          <p:nvPr/>
        </p:nvSpPr>
        <p:spPr>
          <a:xfrm>
            <a:off x="3565512" y="2134322"/>
            <a:ext cx="964170" cy="960582"/>
          </a:xfrm>
          <a:prstGeom prst="sun">
            <a:avLst>
              <a:gd name="adj" fmla="val 46875"/>
            </a:avLst>
          </a:prstGeom>
          <a:solidFill>
            <a:srgbClr val="190DFF"/>
          </a:solidFill>
          <a:ln>
            <a:gradFill flip="none" rotWithShape="1">
              <a:gsLst>
                <a:gs pos="0">
                  <a:srgbClr val="0900C0"/>
                </a:gs>
                <a:gs pos="50000">
                  <a:schemeClr val="accent1">
                    <a:tint val="44500"/>
                    <a:satMod val="160000"/>
                  </a:schemeClr>
                </a:gs>
                <a:gs pos="100000">
                  <a:schemeClr val="accent1">
                    <a:tint val="23500"/>
                    <a:satMod val="16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9" name="Sun 154"/>
          <p:cNvSpPr/>
          <p:nvPr/>
        </p:nvSpPr>
        <p:spPr>
          <a:xfrm>
            <a:off x="365112" y="1465984"/>
            <a:ext cx="964170" cy="960582"/>
          </a:xfrm>
          <a:prstGeom prst="sun">
            <a:avLst>
              <a:gd name="adj" fmla="val 46875"/>
            </a:avLst>
          </a:prstGeom>
          <a:solidFill>
            <a:srgbClr val="190DFF"/>
          </a:solidFill>
          <a:ln>
            <a:gradFill flip="none" rotWithShape="1">
              <a:gsLst>
                <a:gs pos="0">
                  <a:srgbClr val="0900C0"/>
                </a:gs>
                <a:gs pos="50000">
                  <a:schemeClr val="accent1">
                    <a:tint val="44500"/>
                    <a:satMod val="160000"/>
                  </a:schemeClr>
                </a:gs>
                <a:gs pos="100000">
                  <a:schemeClr val="accent1">
                    <a:tint val="23500"/>
                    <a:satMod val="16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10" name="Sun 154"/>
          <p:cNvSpPr/>
          <p:nvPr/>
        </p:nvSpPr>
        <p:spPr>
          <a:xfrm>
            <a:off x="2932098" y="2058122"/>
            <a:ext cx="964170" cy="960582"/>
          </a:xfrm>
          <a:prstGeom prst="sun">
            <a:avLst>
              <a:gd name="adj" fmla="val 46875"/>
            </a:avLst>
          </a:prstGeom>
          <a:solidFill>
            <a:srgbClr val="190DFF"/>
          </a:solidFill>
          <a:ln>
            <a:gradFill flip="none" rotWithShape="1">
              <a:gsLst>
                <a:gs pos="0">
                  <a:srgbClr val="0900C0"/>
                </a:gs>
                <a:gs pos="50000">
                  <a:schemeClr val="accent1">
                    <a:tint val="44500"/>
                    <a:satMod val="160000"/>
                  </a:schemeClr>
                </a:gs>
                <a:gs pos="100000">
                  <a:schemeClr val="accent1">
                    <a:tint val="23500"/>
                    <a:satMod val="16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11" name="Sun 154"/>
          <p:cNvSpPr/>
          <p:nvPr/>
        </p:nvSpPr>
        <p:spPr>
          <a:xfrm>
            <a:off x="3136886" y="3512272"/>
            <a:ext cx="964170" cy="960582"/>
          </a:xfrm>
          <a:prstGeom prst="sun">
            <a:avLst>
              <a:gd name="adj" fmla="val 46875"/>
            </a:avLst>
          </a:prstGeom>
          <a:solidFill>
            <a:srgbClr val="190DFF"/>
          </a:solidFill>
          <a:ln>
            <a:gradFill flip="none" rotWithShape="1">
              <a:gsLst>
                <a:gs pos="0">
                  <a:srgbClr val="0900C0"/>
                </a:gs>
                <a:gs pos="50000">
                  <a:schemeClr val="accent1">
                    <a:tint val="44500"/>
                    <a:satMod val="160000"/>
                  </a:schemeClr>
                </a:gs>
                <a:gs pos="100000">
                  <a:schemeClr val="accent1">
                    <a:tint val="23500"/>
                    <a:satMod val="16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12" name="Sun 154"/>
          <p:cNvSpPr/>
          <p:nvPr/>
        </p:nvSpPr>
        <p:spPr>
          <a:xfrm>
            <a:off x="2403461" y="2434359"/>
            <a:ext cx="964171" cy="960582"/>
          </a:xfrm>
          <a:prstGeom prst="sun">
            <a:avLst>
              <a:gd name="adj" fmla="val 46875"/>
            </a:avLst>
          </a:prstGeom>
          <a:solidFill>
            <a:srgbClr val="190DFF"/>
          </a:solidFill>
          <a:ln>
            <a:gradFill flip="none" rotWithShape="1">
              <a:gsLst>
                <a:gs pos="0">
                  <a:srgbClr val="0900C0"/>
                </a:gs>
                <a:gs pos="50000">
                  <a:schemeClr val="accent1">
                    <a:tint val="44500"/>
                    <a:satMod val="160000"/>
                  </a:schemeClr>
                </a:gs>
                <a:gs pos="100000">
                  <a:schemeClr val="accent1">
                    <a:tint val="23500"/>
                    <a:satMod val="16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13" name="Sun 154"/>
          <p:cNvSpPr/>
          <p:nvPr/>
        </p:nvSpPr>
        <p:spPr>
          <a:xfrm>
            <a:off x="2438387" y="3158259"/>
            <a:ext cx="964170" cy="960582"/>
          </a:xfrm>
          <a:prstGeom prst="sun">
            <a:avLst>
              <a:gd name="adj" fmla="val 46875"/>
            </a:avLst>
          </a:prstGeom>
          <a:solidFill>
            <a:srgbClr val="190DFF"/>
          </a:solidFill>
          <a:ln>
            <a:gradFill flip="none" rotWithShape="1">
              <a:gsLst>
                <a:gs pos="0">
                  <a:srgbClr val="0900C0"/>
                </a:gs>
                <a:gs pos="50000">
                  <a:schemeClr val="accent1">
                    <a:tint val="44500"/>
                    <a:satMod val="160000"/>
                  </a:schemeClr>
                </a:gs>
                <a:gs pos="100000">
                  <a:schemeClr val="accent1">
                    <a:tint val="23500"/>
                    <a:satMod val="16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14" name="Sun 154"/>
          <p:cNvSpPr/>
          <p:nvPr/>
        </p:nvSpPr>
        <p:spPr>
          <a:xfrm>
            <a:off x="320661" y="3434484"/>
            <a:ext cx="964170" cy="960582"/>
          </a:xfrm>
          <a:prstGeom prst="sun">
            <a:avLst>
              <a:gd name="adj" fmla="val 46875"/>
            </a:avLst>
          </a:prstGeom>
          <a:solidFill>
            <a:srgbClr val="190DFF"/>
          </a:solidFill>
          <a:ln>
            <a:gradFill flip="none" rotWithShape="1">
              <a:gsLst>
                <a:gs pos="0">
                  <a:srgbClr val="0900C0"/>
                </a:gs>
                <a:gs pos="50000">
                  <a:schemeClr val="accent1">
                    <a:tint val="44500"/>
                    <a:satMod val="160000"/>
                  </a:schemeClr>
                </a:gs>
                <a:gs pos="100000">
                  <a:schemeClr val="accent1">
                    <a:tint val="23500"/>
                    <a:satMod val="16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16" name="Sun 154"/>
          <p:cNvSpPr/>
          <p:nvPr/>
        </p:nvSpPr>
        <p:spPr>
          <a:xfrm>
            <a:off x="3779823" y="2758209"/>
            <a:ext cx="964171" cy="960582"/>
          </a:xfrm>
          <a:prstGeom prst="sun">
            <a:avLst>
              <a:gd name="adj" fmla="val 46875"/>
            </a:avLst>
          </a:prstGeom>
          <a:solidFill>
            <a:srgbClr val="190DFF"/>
          </a:solidFill>
          <a:ln>
            <a:gradFill flip="none" rotWithShape="1">
              <a:gsLst>
                <a:gs pos="0">
                  <a:srgbClr val="0900C0"/>
                </a:gs>
                <a:gs pos="50000">
                  <a:schemeClr val="accent1">
                    <a:tint val="44500"/>
                    <a:satMod val="160000"/>
                  </a:schemeClr>
                </a:gs>
                <a:gs pos="100000">
                  <a:schemeClr val="accent1">
                    <a:tint val="23500"/>
                    <a:satMod val="16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grpSp>
        <p:nvGrpSpPr>
          <p:cNvPr id="67" name="Group 65"/>
          <p:cNvGrpSpPr>
            <a:grpSpLocks/>
          </p:cNvGrpSpPr>
          <p:nvPr/>
        </p:nvGrpSpPr>
        <p:grpSpPr bwMode="auto">
          <a:xfrm>
            <a:off x="585788" y="1619250"/>
            <a:ext cx="5070475" cy="3886200"/>
            <a:chOff x="1008" y="1680"/>
            <a:chExt cx="3194" cy="2448"/>
          </a:xfrm>
        </p:grpSpPr>
        <p:grpSp>
          <p:nvGrpSpPr>
            <p:cNvPr id="29799" name="Group 16"/>
            <p:cNvGrpSpPr>
              <a:grpSpLocks/>
            </p:cNvGrpSpPr>
            <p:nvPr/>
          </p:nvGrpSpPr>
          <p:grpSpPr bwMode="auto">
            <a:xfrm>
              <a:off x="2471" y="2304"/>
              <a:ext cx="864" cy="864"/>
              <a:chOff x="1219200" y="1066800"/>
              <a:chExt cx="1371600" cy="1371600"/>
            </a:xfrm>
          </p:grpSpPr>
          <p:sp>
            <p:nvSpPr>
              <p:cNvPr id="7" name="Oval 6"/>
              <p:cNvSpPr/>
              <p:nvPr/>
            </p:nvSpPr>
            <p:spPr>
              <a:xfrm>
                <a:off x="1219199" y="1066800"/>
                <a:ext cx="1371600" cy="137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Oval 5"/>
              <p:cNvSpPr/>
              <p:nvPr/>
            </p:nvSpPr>
            <p:spPr>
              <a:xfrm>
                <a:off x="1447799" y="1295400"/>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Oval 4"/>
              <p:cNvSpPr/>
              <p:nvPr/>
            </p:nvSpPr>
            <p:spPr>
              <a:xfrm>
                <a:off x="1600199" y="1447800"/>
                <a:ext cx="609600" cy="609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pic>
          <p:nvPicPr>
            <p:cNvPr id="29800" name="Picture 70"/>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374" y="2736"/>
              <a:ext cx="266" cy="384"/>
            </a:xfrm>
            <a:prstGeom prst="rect">
              <a:avLst/>
            </a:prstGeom>
            <a:noFill/>
            <a:ln w="9525">
              <a:noFill/>
              <a:miter lim="800000"/>
              <a:headEnd/>
              <a:tailEnd/>
            </a:ln>
          </p:spPr>
        </p:pic>
        <p:pic>
          <p:nvPicPr>
            <p:cNvPr id="29801" name="Picture 7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806" y="2976"/>
              <a:ext cx="266" cy="384"/>
            </a:xfrm>
            <a:prstGeom prst="rect">
              <a:avLst/>
            </a:prstGeom>
            <a:noFill/>
            <a:ln w="9525">
              <a:noFill/>
              <a:miter lim="800000"/>
              <a:headEnd/>
              <a:tailEnd/>
            </a:ln>
          </p:spPr>
        </p:pic>
        <p:pic>
          <p:nvPicPr>
            <p:cNvPr id="29802" name="Picture 7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190" y="2496"/>
              <a:ext cx="266" cy="384"/>
            </a:xfrm>
            <a:prstGeom prst="rect">
              <a:avLst/>
            </a:prstGeom>
            <a:noFill/>
            <a:ln w="9525">
              <a:noFill/>
              <a:miter lim="800000"/>
              <a:headEnd/>
              <a:tailEnd/>
            </a:ln>
          </p:spPr>
        </p:pic>
        <p:pic>
          <p:nvPicPr>
            <p:cNvPr id="29803" name="Picture 7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046" y="2112"/>
              <a:ext cx="266" cy="384"/>
            </a:xfrm>
            <a:prstGeom prst="rect">
              <a:avLst/>
            </a:prstGeom>
            <a:noFill/>
            <a:ln w="9525">
              <a:noFill/>
              <a:miter lim="800000"/>
              <a:headEnd/>
              <a:tailEnd/>
            </a:ln>
          </p:spPr>
        </p:pic>
        <p:pic>
          <p:nvPicPr>
            <p:cNvPr id="29804" name="Picture 7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662" y="2112"/>
              <a:ext cx="266" cy="384"/>
            </a:xfrm>
            <a:prstGeom prst="rect">
              <a:avLst/>
            </a:prstGeom>
            <a:noFill/>
            <a:ln w="9525">
              <a:noFill/>
              <a:miter lim="800000"/>
              <a:headEnd/>
              <a:tailEnd/>
            </a:ln>
          </p:spPr>
        </p:pic>
        <p:pic>
          <p:nvPicPr>
            <p:cNvPr id="29805" name="Picture 7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326" y="2304"/>
              <a:ext cx="266" cy="384"/>
            </a:xfrm>
            <a:prstGeom prst="rect">
              <a:avLst/>
            </a:prstGeom>
            <a:noFill/>
            <a:ln w="9525">
              <a:noFill/>
              <a:miter lim="800000"/>
              <a:headEnd/>
              <a:tailEnd/>
            </a:ln>
          </p:spPr>
        </p:pic>
        <p:pic>
          <p:nvPicPr>
            <p:cNvPr id="29806" name="Picture 76"/>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008" y="2928"/>
              <a:ext cx="266" cy="384"/>
            </a:xfrm>
            <a:prstGeom prst="rect">
              <a:avLst/>
            </a:prstGeom>
            <a:noFill/>
            <a:ln w="9525">
              <a:noFill/>
              <a:miter lim="800000"/>
              <a:headEnd/>
              <a:tailEnd/>
            </a:ln>
          </p:spPr>
        </p:pic>
        <p:pic>
          <p:nvPicPr>
            <p:cNvPr id="29807" name="Picture 77"/>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920" y="3744"/>
              <a:ext cx="266" cy="384"/>
            </a:xfrm>
            <a:prstGeom prst="rect">
              <a:avLst/>
            </a:prstGeom>
            <a:noFill/>
            <a:ln w="9525">
              <a:noFill/>
              <a:miter lim="800000"/>
              <a:headEnd/>
              <a:tailEnd/>
            </a:ln>
          </p:spPr>
        </p:pic>
        <p:pic>
          <p:nvPicPr>
            <p:cNvPr id="29808" name="Picture 78"/>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936" y="3408"/>
              <a:ext cx="266" cy="384"/>
            </a:xfrm>
            <a:prstGeom prst="rect">
              <a:avLst/>
            </a:prstGeom>
            <a:noFill/>
            <a:ln w="9525">
              <a:noFill/>
              <a:miter lim="800000"/>
              <a:headEnd/>
              <a:tailEnd/>
            </a:ln>
          </p:spPr>
        </p:pic>
        <p:pic>
          <p:nvPicPr>
            <p:cNvPr id="29809" name="Picture 79"/>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056" y="1680"/>
              <a:ext cx="266" cy="384"/>
            </a:xfrm>
            <a:prstGeom prst="rect">
              <a:avLst/>
            </a:prstGeom>
            <a:noFill/>
            <a:ln w="9525">
              <a:noFill/>
              <a:miter lim="800000"/>
              <a:headEnd/>
              <a:tailEnd/>
            </a:ln>
          </p:spPr>
        </p:pic>
      </p:grpSp>
      <p:grpSp>
        <p:nvGrpSpPr>
          <p:cNvPr id="69" name="Group 80"/>
          <p:cNvGrpSpPr>
            <a:grpSpLocks/>
          </p:cNvGrpSpPr>
          <p:nvPr/>
        </p:nvGrpSpPr>
        <p:grpSpPr bwMode="auto">
          <a:xfrm>
            <a:off x="2676525" y="2305050"/>
            <a:ext cx="1792288" cy="1981200"/>
            <a:chOff x="2327" y="2112"/>
            <a:chExt cx="1129" cy="1248"/>
          </a:xfrm>
        </p:grpSpPr>
        <p:pic>
          <p:nvPicPr>
            <p:cNvPr id="29793" name="Picture 4"/>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375" y="2736"/>
              <a:ext cx="265" cy="384"/>
            </a:xfrm>
            <a:prstGeom prst="rect">
              <a:avLst/>
            </a:prstGeom>
            <a:noFill/>
            <a:ln w="9525">
              <a:noFill/>
              <a:miter lim="800000"/>
              <a:headEnd/>
              <a:tailEnd/>
            </a:ln>
          </p:spPr>
        </p:pic>
        <p:pic>
          <p:nvPicPr>
            <p:cNvPr id="29794" name="Picture 4"/>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327" y="2304"/>
              <a:ext cx="265" cy="384"/>
            </a:xfrm>
            <a:prstGeom prst="rect">
              <a:avLst/>
            </a:prstGeom>
            <a:noFill/>
            <a:ln w="9525">
              <a:noFill/>
              <a:miter lim="800000"/>
              <a:headEnd/>
              <a:tailEnd/>
            </a:ln>
          </p:spPr>
        </p:pic>
        <p:pic>
          <p:nvPicPr>
            <p:cNvPr id="29795" name="Picture 4"/>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191" y="2496"/>
              <a:ext cx="265" cy="384"/>
            </a:xfrm>
            <a:prstGeom prst="rect">
              <a:avLst/>
            </a:prstGeom>
            <a:noFill/>
            <a:ln w="9525">
              <a:noFill/>
              <a:miter lim="800000"/>
              <a:headEnd/>
              <a:tailEnd/>
            </a:ln>
          </p:spPr>
        </p:pic>
        <p:pic>
          <p:nvPicPr>
            <p:cNvPr id="29796" name="Picture 4"/>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047" y="2112"/>
              <a:ext cx="265" cy="384"/>
            </a:xfrm>
            <a:prstGeom prst="rect">
              <a:avLst/>
            </a:prstGeom>
            <a:noFill/>
            <a:ln w="9525">
              <a:noFill/>
              <a:miter lim="800000"/>
              <a:headEnd/>
              <a:tailEnd/>
            </a:ln>
          </p:spPr>
        </p:pic>
        <p:pic>
          <p:nvPicPr>
            <p:cNvPr id="29797" name="Picture 4"/>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663" y="2112"/>
              <a:ext cx="265" cy="384"/>
            </a:xfrm>
            <a:prstGeom prst="rect">
              <a:avLst/>
            </a:prstGeom>
            <a:noFill/>
            <a:ln w="9525">
              <a:noFill/>
              <a:miter lim="800000"/>
              <a:headEnd/>
              <a:tailEnd/>
            </a:ln>
          </p:spPr>
        </p:pic>
        <p:pic>
          <p:nvPicPr>
            <p:cNvPr id="29798" name="Picture 4"/>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807" y="2976"/>
              <a:ext cx="265" cy="384"/>
            </a:xfrm>
            <a:prstGeom prst="rect">
              <a:avLst/>
            </a:prstGeom>
            <a:noFill/>
            <a:ln w="9525">
              <a:noFill/>
              <a:miter lim="800000"/>
              <a:headEnd/>
              <a:tailEnd/>
            </a:ln>
          </p:spPr>
        </p:pic>
      </p:grpSp>
      <p:sp>
        <p:nvSpPr>
          <p:cNvPr id="31879" name="Isosceles Triangle 207"/>
          <p:cNvSpPr>
            <a:spLocks noChangeArrowheads="1"/>
          </p:cNvSpPr>
          <p:nvPr/>
        </p:nvSpPr>
        <p:spPr bwMode="auto">
          <a:xfrm rot="10800000">
            <a:off x="5334000" y="4648200"/>
            <a:ext cx="182563" cy="122238"/>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solidFill>
                <a:srgbClr val="FFFFFF"/>
              </a:solidFill>
              <a:latin typeface="Calibri" pitchFamily="34" charset="0"/>
            </a:endParaRPr>
          </a:p>
        </p:txBody>
      </p:sp>
      <p:sp>
        <p:nvSpPr>
          <p:cNvPr id="129" name="TextBox 128"/>
          <p:cNvSpPr txBox="1">
            <a:spLocks noChangeArrowheads="1"/>
          </p:cNvSpPr>
          <p:nvPr/>
        </p:nvSpPr>
        <p:spPr bwMode="auto">
          <a:xfrm>
            <a:off x="6858000" y="2667000"/>
            <a:ext cx="1295400" cy="427038"/>
          </a:xfrm>
          <a:prstGeom prst="rect">
            <a:avLst/>
          </a:prstGeom>
          <a:noFill/>
          <a:ln w="9525">
            <a:noFill/>
            <a:miter lim="800000"/>
            <a:headEnd/>
            <a:tailEnd/>
          </a:ln>
        </p:spPr>
        <p:txBody>
          <a:bodyPr>
            <a:spAutoFit/>
          </a:bodyPr>
          <a:lstStyle/>
          <a:p>
            <a:r>
              <a:rPr lang="en-US" sz="2200">
                <a:solidFill>
                  <a:srgbClr val="F79646"/>
                </a:solidFill>
                <a:latin typeface="Calibri" pitchFamily="34" charset="0"/>
              </a:rPr>
              <a:t>Receiver</a:t>
            </a:r>
          </a:p>
        </p:txBody>
      </p:sp>
      <p:grpSp>
        <p:nvGrpSpPr>
          <p:cNvPr id="70" name="Group 190"/>
          <p:cNvGrpSpPr>
            <a:grpSpLocks/>
          </p:cNvGrpSpPr>
          <p:nvPr/>
        </p:nvGrpSpPr>
        <p:grpSpPr bwMode="auto">
          <a:xfrm>
            <a:off x="5867400" y="1676400"/>
            <a:ext cx="2819400" cy="1719263"/>
            <a:chOff x="3696" y="1056"/>
            <a:chExt cx="1776" cy="1083"/>
          </a:xfrm>
        </p:grpSpPr>
        <p:pic>
          <p:nvPicPr>
            <p:cNvPr id="29791" name="Picture 11"/>
            <p:cNvPicPr>
              <a:picLocks noChangeAspect="1" noChangeArrowheads="1"/>
            </p:cNvPicPr>
            <p:nvPr/>
          </p:nvPicPr>
          <p:blipFill>
            <a:blip r:embed="rId9">
              <a:clrChange>
                <a:clrFrom>
                  <a:srgbClr val="EFFFFF"/>
                </a:clrFrom>
                <a:clrTo>
                  <a:srgbClr val="EFFFFF">
                    <a:alpha val="0"/>
                  </a:srgbClr>
                </a:clrTo>
              </a:clrChange>
            </a:blip>
            <a:srcRect/>
            <a:stretch>
              <a:fillRect/>
            </a:stretch>
          </p:blipFill>
          <p:spPr bwMode="auto">
            <a:xfrm>
              <a:off x="3696" y="1056"/>
              <a:ext cx="1776" cy="522"/>
            </a:xfrm>
            <a:prstGeom prst="rect">
              <a:avLst/>
            </a:prstGeom>
            <a:noFill/>
            <a:ln w="9525">
              <a:noFill/>
              <a:miter lim="800000"/>
              <a:headEnd/>
              <a:tailEnd/>
            </a:ln>
          </p:spPr>
        </p:pic>
        <p:cxnSp>
          <p:nvCxnSpPr>
            <p:cNvPr id="29792" name="Straight Arrow Connector 195"/>
            <p:cNvCxnSpPr>
              <a:cxnSpLocks noChangeShapeType="1"/>
            </p:cNvCxnSpPr>
            <p:nvPr/>
          </p:nvCxnSpPr>
          <p:spPr bwMode="auto">
            <a:xfrm flipH="1" flipV="1">
              <a:off x="3888" y="1488"/>
              <a:ext cx="290" cy="651"/>
            </a:xfrm>
            <a:prstGeom prst="straightConnector1">
              <a:avLst/>
            </a:prstGeom>
            <a:noFill/>
            <a:ln w="63500" algn="ctr">
              <a:solidFill>
                <a:srgbClr val="00B050"/>
              </a:solidFill>
              <a:round/>
              <a:headEnd/>
              <a:tailEnd type="arrow" w="med" len="med"/>
            </a:ln>
          </p:spPr>
        </p:cxnSp>
      </p:grpSp>
      <p:sp>
        <p:nvSpPr>
          <p:cNvPr id="31931" name="Isosceles Triangle 207"/>
          <p:cNvSpPr>
            <a:spLocks noChangeArrowheads="1"/>
          </p:cNvSpPr>
          <p:nvPr/>
        </p:nvSpPr>
        <p:spPr bwMode="auto">
          <a:xfrm rot="10800000">
            <a:off x="2133600" y="5181600"/>
            <a:ext cx="182563" cy="122238"/>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solidFill>
                <a:srgbClr val="FFFFFF"/>
              </a:solidFill>
              <a:latin typeface="Calibri" pitchFamily="34" charset="0"/>
            </a:endParaRPr>
          </a:p>
        </p:txBody>
      </p:sp>
      <p:sp>
        <p:nvSpPr>
          <p:cNvPr id="31932" name="Isosceles Triangle 207"/>
          <p:cNvSpPr>
            <a:spLocks noChangeArrowheads="1"/>
          </p:cNvSpPr>
          <p:nvPr/>
        </p:nvSpPr>
        <p:spPr bwMode="auto">
          <a:xfrm rot="10800000">
            <a:off x="685800" y="3886200"/>
            <a:ext cx="182563" cy="122238"/>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solidFill>
                <a:srgbClr val="FFFFFF"/>
              </a:solidFill>
              <a:latin typeface="Calibri" pitchFamily="34" charset="0"/>
            </a:endParaRPr>
          </a:p>
        </p:txBody>
      </p:sp>
      <p:sp>
        <p:nvSpPr>
          <p:cNvPr id="31933" name="Isosceles Triangle 207"/>
          <p:cNvSpPr>
            <a:spLocks noChangeArrowheads="1"/>
          </p:cNvSpPr>
          <p:nvPr/>
        </p:nvSpPr>
        <p:spPr bwMode="auto">
          <a:xfrm rot="10800000">
            <a:off x="762000" y="1905000"/>
            <a:ext cx="182563" cy="122238"/>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solidFill>
                <a:srgbClr val="FFFFFF"/>
              </a:solidFill>
              <a:latin typeface="Calibri" pitchFamily="34" charset="0"/>
            </a:endParaRPr>
          </a:p>
        </p:txBody>
      </p:sp>
      <p:sp>
        <p:nvSpPr>
          <p:cNvPr id="31934" name="Isosceles Triangle 207"/>
          <p:cNvSpPr>
            <a:spLocks noChangeArrowheads="1"/>
          </p:cNvSpPr>
          <p:nvPr/>
        </p:nvSpPr>
        <p:spPr bwMode="auto">
          <a:xfrm rot="10800000">
            <a:off x="3581400" y="3886200"/>
            <a:ext cx="182563" cy="122238"/>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solidFill>
                <a:srgbClr val="FFFFFF"/>
              </a:solidFill>
              <a:latin typeface="Calibri" pitchFamily="34" charset="0"/>
            </a:endParaRPr>
          </a:p>
        </p:txBody>
      </p:sp>
      <p:sp>
        <p:nvSpPr>
          <p:cNvPr id="31935" name="Isosceles Triangle 207"/>
          <p:cNvSpPr>
            <a:spLocks noChangeArrowheads="1"/>
          </p:cNvSpPr>
          <p:nvPr/>
        </p:nvSpPr>
        <p:spPr bwMode="auto">
          <a:xfrm rot="10800000">
            <a:off x="4191000" y="3200400"/>
            <a:ext cx="182563" cy="122238"/>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solidFill>
                <a:srgbClr val="FFFFFF"/>
              </a:solidFill>
              <a:latin typeface="Calibri" pitchFamily="34" charset="0"/>
            </a:endParaRPr>
          </a:p>
        </p:txBody>
      </p:sp>
      <p:sp>
        <p:nvSpPr>
          <p:cNvPr id="31936" name="Isosceles Triangle 207"/>
          <p:cNvSpPr>
            <a:spLocks noChangeArrowheads="1"/>
          </p:cNvSpPr>
          <p:nvPr/>
        </p:nvSpPr>
        <p:spPr bwMode="auto">
          <a:xfrm rot="10800000">
            <a:off x="3943350" y="2590800"/>
            <a:ext cx="182563" cy="122238"/>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solidFill>
                <a:srgbClr val="FFFFFF"/>
              </a:solidFill>
              <a:latin typeface="Calibri" pitchFamily="34" charset="0"/>
            </a:endParaRPr>
          </a:p>
        </p:txBody>
      </p:sp>
      <p:sp>
        <p:nvSpPr>
          <p:cNvPr id="31937" name="Isosceles Triangle 207"/>
          <p:cNvSpPr>
            <a:spLocks noChangeArrowheads="1"/>
          </p:cNvSpPr>
          <p:nvPr/>
        </p:nvSpPr>
        <p:spPr bwMode="auto">
          <a:xfrm rot="10800000">
            <a:off x="3348038" y="2562225"/>
            <a:ext cx="182562" cy="122238"/>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solidFill>
                <a:srgbClr val="FFFFFF"/>
              </a:solidFill>
              <a:latin typeface="Calibri" pitchFamily="34" charset="0"/>
            </a:endParaRPr>
          </a:p>
        </p:txBody>
      </p:sp>
      <p:sp>
        <p:nvSpPr>
          <p:cNvPr id="31938" name="Isosceles Triangle 207"/>
          <p:cNvSpPr>
            <a:spLocks noChangeArrowheads="1"/>
          </p:cNvSpPr>
          <p:nvPr/>
        </p:nvSpPr>
        <p:spPr bwMode="auto">
          <a:xfrm rot="10800000">
            <a:off x="2767013" y="2909888"/>
            <a:ext cx="182562" cy="122237"/>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solidFill>
                <a:srgbClr val="FFFFFF"/>
              </a:solidFill>
              <a:latin typeface="Calibri" pitchFamily="34" charset="0"/>
            </a:endParaRPr>
          </a:p>
        </p:txBody>
      </p:sp>
      <p:sp>
        <p:nvSpPr>
          <p:cNvPr id="31939" name="Isosceles Triangle 207"/>
          <p:cNvSpPr>
            <a:spLocks noChangeArrowheads="1"/>
          </p:cNvSpPr>
          <p:nvPr/>
        </p:nvSpPr>
        <p:spPr bwMode="auto">
          <a:xfrm rot="10800000">
            <a:off x="2840038" y="3505200"/>
            <a:ext cx="182562" cy="122238"/>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solidFill>
                <a:srgbClr val="FFFFFF"/>
              </a:solidFill>
              <a:latin typeface="Calibri" pitchFamily="34" charset="0"/>
            </a:endParaRPr>
          </a:p>
        </p:txBody>
      </p:sp>
      <p:grpSp>
        <p:nvGrpSpPr>
          <p:cNvPr id="71" name="Group 190"/>
          <p:cNvGrpSpPr>
            <a:grpSpLocks/>
          </p:cNvGrpSpPr>
          <p:nvPr/>
        </p:nvGrpSpPr>
        <p:grpSpPr bwMode="auto">
          <a:xfrm>
            <a:off x="5334000" y="4648200"/>
            <a:ext cx="182563" cy="176213"/>
            <a:chOff x="8153400" y="4576428"/>
            <a:chExt cx="304800" cy="300372"/>
          </a:xfrm>
        </p:grpSpPr>
        <p:sp>
          <p:nvSpPr>
            <p:cNvPr id="29789" name="Isosceles Triangle 335"/>
            <p:cNvSpPr>
              <a:spLocks noChangeArrowheads="1"/>
            </p:cNvSpPr>
            <p:nvPr/>
          </p:nvSpPr>
          <p:spPr bwMode="auto">
            <a:xfrm rot="10800000">
              <a:off x="8153400" y="4576428"/>
              <a:ext cx="304800" cy="224172"/>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p>
          </p:txBody>
        </p:sp>
        <p:sp>
          <p:nvSpPr>
            <p:cNvPr id="15" name="Oval 336"/>
            <p:cNvSpPr/>
            <p:nvPr/>
          </p:nvSpPr>
          <p:spPr>
            <a:xfrm>
              <a:off x="8230263" y="4725261"/>
              <a:ext cx="151074" cy="151539"/>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72" name="Group 190"/>
          <p:cNvGrpSpPr>
            <a:grpSpLocks/>
          </p:cNvGrpSpPr>
          <p:nvPr/>
        </p:nvGrpSpPr>
        <p:grpSpPr bwMode="auto">
          <a:xfrm>
            <a:off x="3581400" y="3886200"/>
            <a:ext cx="182563" cy="176213"/>
            <a:chOff x="8153400" y="4576428"/>
            <a:chExt cx="304800" cy="300372"/>
          </a:xfrm>
        </p:grpSpPr>
        <p:sp>
          <p:nvSpPr>
            <p:cNvPr id="29787" name="Isosceles Triangle 335"/>
            <p:cNvSpPr>
              <a:spLocks noChangeArrowheads="1"/>
            </p:cNvSpPr>
            <p:nvPr/>
          </p:nvSpPr>
          <p:spPr bwMode="auto">
            <a:xfrm rot="10800000">
              <a:off x="8153400" y="4576428"/>
              <a:ext cx="304800" cy="224172"/>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p>
          </p:txBody>
        </p:sp>
        <p:sp>
          <p:nvSpPr>
            <p:cNvPr id="19" name="Oval 336"/>
            <p:cNvSpPr/>
            <p:nvPr/>
          </p:nvSpPr>
          <p:spPr>
            <a:xfrm>
              <a:off x="8230263" y="4725261"/>
              <a:ext cx="151074" cy="151539"/>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73" name="Group 190"/>
          <p:cNvGrpSpPr>
            <a:grpSpLocks/>
          </p:cNvGrpSpPr>
          <p:nvPr/>
        </p:nvGrpSpPr>
        <p:grpSpPr bwMode="auto">
          <a:xfrm>
            <a:off x="4191000" y="3200400"/>
            <a:ext cx="182563" cy="176213"/>
            <a:chOff x="8153400" y="4576428"/>
            <a:chExt cx="304800" cy="300372"/>
          </a:xfrm>
        </p:grpSpPr>
        <p:sp>
          <p:nvSpPr>
            <p:cNvPr id="29785" name="Isosceles Triangle 335"/>
            <p:cNvSpPr>
              <a:spLocks noChangeArrowheads="1"/>
            </p:cNvSpPr>
            <p:nvPr/>
          </p:nvSpPr>
          <p:spPr bwMode="auto">
            <a:xfrm rot="10800000">
              <a:off x="8153400" y="4576428"/>
              <a:ext cx="304800" cy="224172"/>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p>
          </p:txBody>
        </p:sp>
        <p:sp>
          <p:nvSpPr>
            <p:cNvPr id="20" name="Oval 336"/>
            <p:cNvSpPr/>
            <p:nvPr/>
          </p:nvSpPr>
          <p:spPr>
            <a:xfrm>
              <a:off x="8230263" y="4725261"/>
              <a:ext cx="151074" cy="151539"/>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74" name="Group 190"/>
          <p:cNvGrpSpPr>
            <a:grpSpLocks/>
          </p:cNvGrpSpPr>
          <p:nvPr/>
        </p:nvGrpSpPr>
        <p:grpSpPr bwMode="auto">
          <a:xfrm>
            <a:off x="3962400" y="2590800"/>
            <a:ext cx="182563" cy="176213"/>
            <a:chOff x="8153400" y="4576428"/>
            <a:chExt cx="304800" cy="300372"/>
          </a:xfrm>
        </p:grpSpPr>
        <p:sp>
          <p:nvSpPr>
            <p:cNvPr id="29783" name="Isosceles Triangle 335"/>
            <p:cNvSpPr>
              <a:spLocks noChangeArrowheads="1"/>
            </p:cNvSpPr>
            <p:nvPr/>
          </p:nvSpPr>
          <p:spPr bwMode="auto">
            <a:xfrm rot="10800000">
              <a:off x="8153400" y="4576428"/>
              <a:ext cx="304800" cy="224172"/>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p>
          </p:txBody>
        </p:sp>
        <p:sp>
          <p:nvSpPr>
            <p:cNvPr id="21" name="Oval 336"/>
            <p:cNvSpPr/>
            <p:nvPr/>
          </p:nvSpPr>
          <p:spPr>
            <a:xfrm>
              <a:off x="8230263" y="4725261"/>
              <a:ext cx="151074" cy="151539"/>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75" name="Group 190"/>
          <p:cNvGrpSpPr>
            <a:grpSpLocks/>
          </p:cNvGrpSpPr>
          <p:nvPr/>
        </p:nvGrpSpPr>
        <p:grpSpPr bwMode="auto">
          <a:xfrm>
            <a:off x="3352800" y="2590800"/>
            <a:ext cx="182563" cy="176213"/>
            <a:chOff x="8153400" y="4576428"/>
            <a:chExt cx="304800" cy="300372"/>
          </a:xfrm>
        </p:grpSpPr>
        <p:sp>
          <p:nvSpPr>
            <p:cNvPr id="29781" name="Isosceles Triangle 335"/>
            <p:cNvSpPr>
              <a:spLocks noChangeArrowheads="1"/>
            </p:cNvSpPr>
            <p:nvPr/>
          </p:nvSpPr>
          <p:spPr bwMode="auto">
            <a:xfrm rot="10800000">
              <a:off x="8153400" y="4576428"/>
              <a:ext cx="304800" cy="224172"/>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p>
          </p:txBody>
        </p:sp>
        <p:sp>
          <p:nvSpPr>
            <p:cNvPr id="23" name="Oval 336"/>
            <p:cNvSpPr/>
            <p:nvPr/>
          </p:nvSpPr>
          <p:spPr>
            <a:xfrm>
              <a:off x="8230263" y="4725261"/>
              <a:ext cx="151074" cy="151539"/>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76" name="Group 190"/>
          <p:cNvGrpSpPr>
            <a:grpSpLocks/>
          </p:cNvGrpSpPr>
          <p:nvPr/>
        </p:nvGrpSpPr>
        <p:grpSpPr bwMode="auto">
          <a:xfrm>
            <a:off x="2743200" y="2895600"/>
            <a:ext cx="182563" cy="176213"/>
            <a:chOff x="8153400" y="4576428"/>
            <a:chExt cx="304800" cy="300372"/>
          </a:xfrm>
        </p:grpSpPr>
        <p:sp>
          <p:nvSpPr>
            <p:cNvPr id="29779" name="Isosceles Triangle 335"/>
            <p:cNvSpPr>
              <a:spLocks noChangeArrowheads="1"/>
            </p:cNvSpPr>
            <p:nvPr/>
          </p:nvSpPr>
          <p:spPr bwMode="auto">
            <a:xfrm rot="10800000">
              <a:off x="8153400" y="4576428"/>
              <a:ext cx="304800" cy="224172"/>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p>
          </p:txBody>
        </p:sp>
        <p:sp>
          <p:nvSpPr>
            <p:cNvPr id="25" name="Oval 336"/>
            <p:cNvSpPr/>
            <p:nvPr/>
          </p:nvSpPr>
          <p:spPr>
            <a:xfrm>
              <a:off x="8230263" y="4725261"/>
              <a:ext cx="151074" cy="151539"/>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77" name="Group 190"/>
          <p:cNvGrpSpPr>
            <a:grpSpLocks/>
          </p:cNvGrpSpPr>
          <p:nvPr/>
        </p:nvGrpSpPr>
        <p:grpSpPr bwMode="auto">
          <a:xfrm>
            <a:off x="2865438" y="3481388"/>
            <a:ext cx="182562" cy="176212"/>
            <a:chOff x="8153400" y="4576428"/>
            <a:chExt cx="304800" cy="300372"/>
          </a:xfrm>
        </p:grpSpPr>
        <p:sp>
          <p:nvSpPr>
            <p:cNvPr id="29777" name="Isosceles Triangle 335"/>
            <p:cNvSpPr>
              <a:spLocks noChangeArrowheads="1"/>
            </p:cNvSpPr>
            <p:nvPr/>
          </p:nvSpPr>
          <p:spPr bwMode="auto">
            <a:xfrm rot="10800000">
              <a:off x="8153400" y="4576428"/>
              <a:ext cx="304800" cy="224172"/>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p>
          </p:txBody>
        </p:sp>
        <p:sp>
          <p:nvSpPr>
            <p:cNvPr id="26" name="Oval 336"/>
            <p:cNvSpPr/>
            <p:nvPr/>
          </p:nvSpPr>
          <p:spPr>
            <a:xfrm>
              <a:off x="8230262" y="4725261"/>
              <a:ext cx="151076" cy="151539"/>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78" name="Group 190"/>
          <p:cNvGrpSpPr>
            <a:grpSpLocks/>
          </p:cNvGrpSpPr>
          <p:nvPr/>
        </p:nvGrpSpPr>
        <p:grpSpPr bwMode="auto">
          <a:xfrm>
            <a:off x="2133600" y="5181600"/>
            <a:ext cx="182563" cy="176213"/>
            <a:chOff x="8153400" y="4576428"/>
            <a:chExt cx="304800" cy="300372"/>
          </a:xfrm>
        </p:grpSpPr>
        <p:sp>
          <p:nvSpPr>
            <p:cNvPr id="29775" name="Isosceles Triangle 335"/>
            <p:cNvSpPr>
              <a:spLocks noChangeArrowheads="1"/>
            </p:cNvSpPr>
            <p:nvPr/>
          </p:nvSpPr>
          <p:spPr bwMode="auto">
            <a:xfrm rot="10800000">
              <a:off x="8153400" y="4576428"/>
              <a:ext cx="304800" cy="224172"/>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p>
          </p:txBody>
        </p:sp>
        <p:sp>
          <p:nvSpPr>
            <p:cNvPr id="27" name="Oval 336"/>
            <p:cNvSpPr/>
            <p:nvPr/>
          </p:nvSpPr>
          <p:spPr>
            <a:xfrm>
              <a:off x="8230263" y="4725261"/>
              <a:ext cx="151074" cy="151539"/>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29760" name="Group 190"/>
          <p:cNvGrpSpPr>
            <a:grpSpLocks/>
          </p:cNvGrpSpPr>
          <p:nvPr/>
        </p:nvGrpSpPr>
        <p:grpSpPr bwMode="auto">
          <a:xfrm>
            <a:off x="-1752600" y="3505200"/>
            <a:ext cx="182562" cy="176213"/>
            <a:chOff x="8153400" y="4576428"/>
            <a:chExt cx="304800" cy="300372"/>
          </a:xfrm>
        </p:grpSpPr>
        <p:sp>
          <p:nvSpPr>
            <p:cNvPr id="29773" name="Isosceles Triangle 335"/>
            <p:cNvSpPr>
              <a:spLocks noChangeArrowheads="1"/>
            </p:cNvSpPr>
            <p:nvPr/>
          </p:nvSpPr>
          <p:spPr bwMode="auto">
            <a:xfrm rot="10800000">
              <a:off x="8153400" y="4576428"/>
              <a:ext cx="304800" cy="224172"/>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p>
          </p:txBody>
        </p:sp>
        <p:sp>
          <p:nvSpPr>
            <p:cNvPr id="28" name="Oval 336"/>
            <p:cNvSpPr/>
            <p:nvPr/>
          </p:nvSpPr>
          <p:spPr>
            <a:xfrm>
              <a:off x="8230262" y="4725261"/>
              <a:ext cx="151076" cy="151539"/>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80" name="Group 190"/>
          <p:cNvGrpSpPr>
            <a:grpSpLocks/>
          </p:cNvGrpSpPr>
          <p:nvPr/>
        </p:nvGrpSpPr>
        <p:grpSpPr bwMode="auto">
          <a:xfrm>
            <a:off x="685800" y="3886200"/>
            <a:ext cx="182563" cy="176213"/>
            <a:chOff x="8153400" y="4576428"/>
            <a:chExt cx="304800" cy="300372"/>
          </a:xfrm>
        </p:grpSpPr>
        <p:sp>
          <p:nvSpPr>
            <p:cNvPr id="29771" name="Isosceles Triangle 335"/>
            <p:cNvSpPr>
              <a:spLocks noChangeArrowheads="1"/>
            </p:cNvSpPr>
            <p:nvPr/>
          </p:nvSpPr>
          <p:spPr bwMode="auto">
            <a:xfrm rot="10800000">
              <a:off x="8153400" y="4576428"/>
              <a:ext cx="304800" cy="224172"/>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p>
          </p:txBody>
        </p:sp>
        <p:sp>
          <p:nvSpPr>
            <p:cNvPr id="29" name="Oval 336"/>
            <p:cNvSpPr/>
            <p:nvPr/>
          </p:nvSpPr>
          <p:spPr>
            <a:xfrm>
              <a:off x="8230263" y="4725261"/>
              <a:ext cx="151074" cy="151539"/>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29762" name="Group 190"/>
          <p:cNvGrpSpPr>
            <a:grpSpLocks/>
          </p:cNvGrpSpPr>
          <p:nvPr/>
        </p:nvGrpSpPr>
        <p:grpSpPr bwMode="auto">
          <a:xfrm>
            <a:off x="-3200400" y="2209800"/>
            <a:ext cx="182562" cy="176213"/>
            <a:chOff x="8153400" y="4576428"/>
            <a:chExt cx="304800" cy="300372"/>
          </a:xfrm>
        </p:grpSpPr>
        <p:sp>
          <p:nvSpPr>
            <p:cNvPr id="29769" name="Isosceles Triangle 335"/>
            <p:cNvSpPr>
              <a:spLocks noChangeArrowheads="1"/>
            </p:cNvSpPr>
            <p:nvPr/>
          </p:nvSpPr>
          <p:spPr bwMode="auto">
            <a:xfrm rot="10800000">
              <a:off x="8153400" y="4576428"/>
              <a:ext cx="304800" cy="224172"/>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p>
          </p:txBody>
        </p:sp>
        <p:sp>
          <p:nvSpPr>
            <p:cNvPr id="30" name="Oval 336"/>
            <p:cNvSpPr/>
            <p:nvPr/>
          </p:nvSpPr>
          <p:spPr>
            <a:xfrm>
              <a:off x="8230262" y="4725261"/>
              <a:ext cx="151076" cy="151539"/>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82" name="Group 190"/>
          <p:cNvGrpSpPr>
            <a:grpSpLocks/>
          </p:cNvGrpSpPr>
          <p:nvPr/>
        </p:nvGrpSpPr>
        <p:grpSpPr bwMode="auto">
          <a:xfrm>
            <a:off x="762000" y="1905000"/>
            <a:ext cx="182563" cy="176213"/>
            <a:chOff x="8153400" y="4576428"/>
            <a:chExt cx="304800" cy="300372"/>
          </a:xfrm>
        </p:grpSpPr>
        <p:sp>
          <p:nvSpPr>
            <p:cNvPr id="29767" name="Isosceles Triangle 335"/>
            <p:cNvSpPr>
              <a:spLocks noChangeArrowheads="1"/>
            </p:cNvSpPr>
            <p:nvPr/>
          </p:nvSpPr>
          <p:spPr bwMode="auto">
            <a:xfrm rot="10800000">
              <a:off x="8153400" y="4576428"/>
              <a:ext cx="304800" cy="224172"/>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p>
          </p:txBody>
        </p:sp>
        <p:sp>
          <p:nvSpPr>
            <p:cNvPr id="31" name="Oval 336"/>
            <p:cNvSpPr/>
            <p:nvPr/>
          </p:nvSpPr>
          <p:spPr>
            <a:xfrm>
              <a:off x="8230263" y="4725261"/>
              <a:ext cx="151074" cy="151539"/>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29764" name="Group 190"/>
          <p:cNvGrpSpPr>
            <a:grpSpLocks/>
          </p:cNvGrpSpPr>
          <p:nvPr/>
        </p:nvGrpSpPr>
        <p:grpSpPr bwMode="auto">
          <a:xfrm>
            <a:off x="-3124200" y="228600"/>
            <a:ext cx="182562" cy="176213"/>
            <a:chOff x="8153400" y="4576428"/>
            <a:chExt cx="304800" cy="300372"/>
          </a:xfrm>
        </p:grpSpPr>
        <p:sp>
          <p:nvSpPr>
            <p:cNvPr id="29765" name="Isosceles Triangle 335"/>
            <p:cNvSpPr>
              <a:spLocks noChangeArrowheads="1"/>
            </p:cNvSpPr>
            <p:nvPr/>
          </p:nvSpPr>
          <p:spPr bwMode="auto">
            <a:xfrm rot="10800000">
              <a:off x="8153400" y="4576428"/>
              <a:ext cx="304800" cy="224172"/>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p>
          </p:txBody>
        </p:sp>
        <p:sp>
          <p:nvSpPr>
            <p:cNvPr id="337" name="Oval 336"/>
            <p:cNvSpPr/>
            <p:nvPr/>
          </p:nvSpPr>
          <p:spPr>
            <a:xfrm>
              <a:off x="8230262" y="4725261"/>
              <a:ext cx="151076" cy="151539"/>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115" name="Group 7"/>
          <p:cNvGrpSpPr>
            <a:grpSpLocks/>
          </p:cNvGrpSpPr>
          <p:nvPr/>
        </p:nvGrpSpPr>
        <p:grpSpPr bwMode="auto">
          <a:xfrm>
            <a:off x="304800" y="5867400"/>
            <a:ext cx="7620000" cy="671513"/>
            <a:chOff x="192" y="3696"/>
            <a:chExt cx="4800" cy="423"/>
          </a:xfrm>
        </p:grpSpPr>
        <p:sp>
          <p:nvSpPr>
            <p:cNvPr id="116" name="Text Box 8"/>
            <p:cNvSpPr txBox="1">
              <a:spLocks noChangeArrowheads="1"/>
            </p:cNvSpPr>
            <p:nvPr/>
          </p:nvSpPr>
          <p:spPr bwMode="auto">
            <a:xfrm>
              <a:off x="432" y="3888"/>
              <a:ext cx="4416" cy="231"/>
            </a:xfrm>
            <a:prstGeom prst="rect">
              <a:avLst/>
            </a:prstGeom>
            <a:gradFill rotWithShape="1">
              <a:gsLst>
                <a:gs pos="0">
                  <a:srgbClr val="800000"/>
                </a:gs>
                <a:gs pos="100000">
                  <a:srgbClr val="990000"/>
                </a:gs>
              </a:gsLst>
              <a:lin ang="0" scaled="1"/>
            </a:gradFill>
            <a:ln w="9525">
              <a:noFill/>
              <a:miter lim="800000"/>
              <a:headEnd/>
              <a:tailEnd/>
            </a:ln>
            <a:effectLst/>
          </p:spPr>
          <p:txBody>
            <a:bodyPr>
              <a:spAutoFit/>
            </a:bodyPr>
            <a:lstStyle/>
            <a:p>
              <a:pPr>
                <a:spcBef>
                  <a:spcPct val="50000"/>
                </a:spcBef>
                <a:defRPr/>
              </a:pPr>
              <a:r>
                <a:rPr lang="en-US">
                  <a:solidFill>
                    <a:schemeClr val="bg1"/>
                  </a:solidFill>
                  <a:cs typeface="+mn-cs"/>
                </a:rPr>
                <a:t>Harvard iGEM 2007</a:t>
              </a:r>
            </a:p>
          </p:txBody>
        </p:sp>
        <p:sp>
          <p:nvSpPr>
            <p:cNvPr id="117" name="Text Box 9"/>
            <p:cNvSpPr txBox="1">
              <a:spLocks noChangeArrowheads="1"/>
            </p:cNvSpPr>
            <p:nvPr/>
          </p:nvSpPr>
          <p:spPr bwMode="auto">
            <a:xfrm>
              <a:off x="192" y="3696"/>
              <a:ext cx="4800" cy="231"/>
            </a:xfrm>
            <a:prstGeom prst="rect">
              <a:avLst/>
            </a:prstGeom>
            <a:gradFill rotWithShape="1">
              <a:gsLst>
                <a:gs pos="0">
                  <a:srgbClr val="14821C"/>
                </a:gs>
                <a:gs pos="100000">
                  <a:schemeClr val="bg1"/>
                </a:gs>
              </a:gsLst>
              <a:lin ang="0" scaled="1"/>
            </a:gradFill>
            <a:ln w="9525">
              <a:noFill/>
              <a:miter lim="800000"/>
              <a:headEnd/>
              <a:tailEnd/>
            </a:ln>
            <a:effectLst/>
          </p:spPr>
          <p:txBody>
            <a:bodyPr>
              <a:spAutoFit/>
            </a:bodyPr>
            <a:lstStyle/>
            <a:p>
              <a:pPr>
                <a:spcBef>
                  <a:spcPct val="50000"/>
                </a:spcBef>
                <a:defRPr/>
              </a:pPr>
              <a:r>
                <a:rPr lang="en-US">
                  <a:solidFill>
                    <a:schemeClr val="bg1"/>
                  </a:solidFill>
                  <a:cs typeface="+mn-cs"/>
                </a:rPr>
                <a:t>Quorum Sensing</a:t>
              </a:r>
            </a:p>
          </p:txBody>
        </p:sp>
      </p:grpSp>
      <p:pic>
        <p:nvPicPr>
          <p:cNvPr id="118" name="Rectangle 1037"/>
          <p:cNvPicPr>
            <a:picLocks noChangeAspect="1" noChangeArrowheads="1"/>
          </p:cNvPicPr>
          <p:nvPr/>
        </p:nvPicPr>
        <p:blipFill>
          <a:blip r:embed="rId10"/>
          <a:srcRect/>
          <a:stretch>
            <a:fillRect/>
          </a:stretch>
        </p:blipFill>
        <p:spPr bwMode="auto">
          <a:xfrm>
            <a:off x="8001000" y="5715000"/>
            <a:ext cx="914400" cy="842963"/>
          </a:xfrm>
          <a:prstGeom prst="rect">
            <a:avLst/>
          </a:prstGeom>
          <a:noFill/>
          <a:ln w="9525">
            <a:noFill/>
            <a:miter lim="800000"/>
            <a:headEnd/>
            <a:tailEnd/>
          </a:ln>
        </p:spPr>
      </p:pic>
      <p:pic>
        <p:nvPicPr>
          <p:cNvPr id="119" name="Picture 2"/>
          <p:cNvPicPr>
            <a:picLocks noChangeAspect="1" noChangeArrowheads="1"/>
          </p:cNvPicPr>
          <p:nvPr/>
        </p:nvPicPr>
        <p:blipFill>
          <a:blip r:embed="rId11"/>
          <a:srcRect/>
          <a:stretch>
            <a:fillRect/>
          </a:stretch>
        </p:blipFill>
        <p:spPr bwMode="auto">
          <a:xfrm>
            <a:off x="0" y="0"/>
            <a:ext cx="1085850" cy="1428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xit" presetSubtype="0" fill="hold" nodeType="clickEffect">
                                  <p:stCondLst>
                                    <p:cond delay="0"/>
                                  </p:stCondLst>
                                  <p:childTnLst>
                                    <p:anim calcmode="lin" valueType="num">
                                      <p:cBhvr>
                                        <p:cTn id="10" dur="500"/>
                                        <p:tgtEl>
                                          <p:spTgt spid="2051"/>
                                        </p:tgtEl>
                                        <p:attrNameLst>
                                          <p:attrName>ppt_w</p:attrName>
                                        </p:attrNameLst>
                                      </p:cBhvr>
                                      <p:tavLst>
                                        <p:tav tm="0">
                                          <p:val>
                                            <p:strVal val="ppt_w"/>
                                          </p:val>
                                        </p:tav>
                                        <p:tav tm="100000">
                                          <p:val>
                                            <p:fltVal val="0"/>
                                          </p:val>
                                        </p:tav>
                                      </p:tavLst>
                                    </p:anim>
                                    <p:anim calcmode="lin" valueType="num">
                                      <p:cBhvr>
                                        <p:cTn id="11" dur="500"/>
                                        <p:tgtEl>
                                          <p:spTgt spid="2051"/>
                                        </p:tgtEl>
                                        <p:attrNameLst>
                                          <p:attrName>ppt_h</p:attrName>
                                        </p:attrNameLst>
                                      </p:cBhvr>
                                      <p:tavLst>
                                        <p:tav tm="0">
                                          <p:val>
                                            <p:strVal val="ppt_h"/>
                                          </p:val>
                                        </p:tav>
                                        <p:tav tm="100000">
                                          <p:val>
                                            <p:fltVal val="0"/>
                                          </p:val>
                                        </p:tav>
                                      </p:tavLst>
                                    </p:anim>
                                    <p:animEffect transition="out" filter="fade">
                                      <p:cBhvr>
                                        <p:cTn id="12" dur="500"/>
                                        <p:tgtEl>
                                          <p:spTgt spid="2051"/>
                                        </p:tgtEl>
                                      </p:cBhvr>
                                    </p:animEffect>
                                    <p:set>
                                      <p:cBhvr>
                                        <p:cTn id="13" dur="1" fill="hold">
                                          <p:stCondLst>
                                            <p:cond delay="499"/>
                                          </p:stCondLst>
                                        </p:cTn>
                                        <p:tgtEl>
                                          <p:spTgt spid="2051"/>
                                        </p:tgtEl>
                                        <p:attrNameLst>
                                          <p:attrName>style.visibility</p:attrName>
                                        </p:attrNameLst>
                                      </p:cBhvr>
                                      <p:to>
                                        <p:strVal val="hidden"/>
                                      </p:to>
                                    </p:set>
                                  </p:childTnLst>
                                </p:cTn>
                              </p:par>
                              <p:par>
                                <p:cTn id="14" presetID="23" presetClass="entr" presetSubtype="16"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128003"/>
                                        </p:tgtEl>
                                        <p:attrNameLst>
                                          <p:attrName>style.visibility</p:attrName>
                                        </p:attrNameLst>
                                      </p:cBhvr>
                                      <p:to>
                                        <p:strVal val="visible"/>
                                      </p:to>
                                    </p:set>
                                    <p:anim calcmode="lin" valueType="num">
                                      <p:cBhvr>
                                        <p:cTn id="20" dur="500" fill="hold"/>
                                        <p:tgtEl>
                                          <p:spTgt spid="128003"/>
                                        </p:tgtEl>
                                        <p:attrNameLst>
                                          <p:attrName>ppt_w</p:attrName>
                                        </p:attrNameLst>
                                      </p:cBhvr>
                                      <p:tavLst>
                                        <p:tav tm="0">
                                          <p:val>
                                            <p:fltVal val="0"/>
                                          </p:val>
                                        </p:tav>
                                        <p:tav tm="100000">
                                          <p:val>
                                            <p:strVal val="#ppt_w"/>
                                          </p:val>
                                        </p:tav>
                                      </p:tavLst>
                                    </p:anim>
                                    <p:anim calcmode="lin" valueType="num">
                                      <p:cBhvr>
                                        <p:cTn id="21" dur="500" fill="hold"/>
                                        <p:tgtEl>
                                          <p:spTgt spid="128003"/>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1000"/>
                                        <p:tgtEl>
                                          <p:spTgt spid="6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6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80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nodeType="clickEffect">
                                  <p:stCondLst>
                                    <p:cond delay="0"/>
                                  </p:stCondLst>
                                  <p:childTnLst>
                                    <p:animEffect transition="out" filter="dissolve">
                                      <p:cBhvr>
                                        <p:cTn id="40" dur="500"/>
                                        <p:tgtEl>
                                          <p:spTgt spid="65"/>
                                        </p:tgtEl>
                                      </p:cBhvr>
                                    </p:animEffect>
                                    <p:set>
                                      <p:cBhvr>
                                        <p:cTn id="41" dur="1" fill="hold">
                                          <p:stCondLst>
                                            <p:cond delay="499"/>
                                          </p:stCondLst>
                                        </p:cTn>
                                        <p:tgtEl>
                                          <p:spTgt spid="65"/>
                                        </p:tgtEl>
                                        <p:attrNameLst>
                                          <p:attrName>style.visibility</p:attrName>
                                        </p:attrNameLst>
                                      </p:cBhvr>
                                      <p:to>
                                        <p:strVal val="hidden"/>
                                      </p:to>
                                    </p:set>
                                  </p:childTnLst>
                                </p:cTn>
                              </p:par>
                              <p:par>
                                <p:cTn id="42" presetID="9"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dissolve">
                                      <p:cBhvr>
                                        <p:cTn id="44" dur="500"/>
                                        <p:tgtEl>
                                          <p:spTgt spid="3"/>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1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8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9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9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9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9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9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9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9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93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9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3" presetClass="exit" presetSubtype="32" fill="hold" grpId="1" nodeType="clickEffect">
                                  <p:stCondLst>
                                    <p:cond delay="0"/>
                                  </p:stCondLst>
                                  <p:childTnLst>
                                    <p:anim calcmode="lin" valueType="num">
                                      <p:cBhvr>
                                        <p:cTn id="70" dur="500"/>
                                        <p:tgtEl>
                                          <p:spTgt spid="31879"/>
                                        </p:tgtEl>
                                        <p:attrNameLst>
                                          <p:attrName>ppt_w</p:attrName>
                                        </p:attrNameLst>
                                      </p:cBhvr>
                                      <p:tavLst>
                                        <p:tav tm="0">
                                          <p:val>
                                            <p:strVal val="ppt_w"/>
                                          </p:val>
                                        </p:tav>
                                        <p:tav tm="100000">
                                          <p:val>
                                            <p:fltVal val="0"/>
                                          </p:val>
                                        </p:tav>
                                      </p:tavLst>
                                    </p:anim>
                                    <p:anim calcmode="lin" valueType="num">
                                      <p:cBhvr>
                                        <p:cTn id="71" dur="500"/>
                                        <p:tgtEl>
                                          <p:spTgt spid="31879"/>
                                        </p:tgtEl>
                                        <p:attrNameLst>
                                          <p:attrName>ppt_h</p:attrName>
                                        </p:attrNameLst>
                                      </p:cBhvr>
                                      <p:tavLst>
                                        <p:tav tm="0">
                                          <p:val>
                                            <p:strVal val="ppt_h"/>
                                          </p:val>
                                        </p:tav>
                                        <p:tav tm="100000">
                                          <p:val>
                                            <p:fltVal val="0"/>
                                          </p:val>
                                        </p:tav>
                                      </p:tavLst>
                                    </p:anim>
                                    <p:set>
                                      <p:cBhvr>
                                        <p:cTn id="72" dur="1" fill="hold">
                                          <p:stCondLst>
                                            <p:cond delay="499"/>
                                          </p:stCondLst>
                                        </p:cTn>
                                        <p:tgtEl>
                                          <p:spTgt spid="31879"/>
                                        </p:tgtEl>
                                        <p:attrNameLst>
                                          <p:attrName>style.visibility</p:attrName>
                                        </p:attrNameLst>
                                      </p:cBhvr>
                                      <p:to>
                                        <p:strVal val="hidden"/>
                                      </p:to>
                                    </p:set>
                                  </p:childTnLst>
                                </p:cTn>
                              </p:par>
                              <p:par>
                                <p:cTn id="73" presetID="23" presetClass="exit" presetSubtype="32" fill="hold" grpId="1" nodeType="withEffect">
                                  <p:stCondLst>
                                    <p:cond delay="0"/>
                                  </p:stCondLst>
                                  <p:childTnLst>
                                    <p:anim calcmode="lin" valueType="num">
                                      <p:cBhvr>
                                        <p:cTn id="74" dur="500"/>
                                        <p:tgtEl>
                                          <p:spTgt spid="31934"/>
                                        </p:tgtEl>
                                        <p:attrNameLst>
                                          <p:attrName>ppt_w</p:attrName>
                                        </p:attrNameLst>
                                      </p:cBhvr>
                                      <p:tavLst>
                                        <p:tav tm="0">
                                          <p:val>
                                            <p:strVal val="ppt_w"/>
                                          </p:val>
                                        </p:tav>
                                        <p:tav tm="100000">
                                          <p:val>
                                            <p:fltVal val="0"/>
                                          </p:val>
                                        </p:tav>
                                      </p:tavLst>
                                    </p:anim>
                                    <p:anim calcmode="lin" valueType="num">
                                      <p:cBhvr>
                                        <p:cTn id="75" dur="500"/>
                                        <p:tgtEl>
                                          <p:spTgt spid="31934"/>
                                        </p:tgtEl>
                                        <p:attrNameLst>
                                          <p:attrName>ppt_h</p:attrName>
                                        </p:attrNameLst>
                                      </p:cBhvr>
                                      <p:tavLst>
                                        <p:tav tm="0">
                                          <p:val>
                                            <p:strVal val="ppt_h"/>
                                          </p:val>
                                        </p:tav>
                                        <p:tav tm="100000">
                                          <p:val>
                                            <p:fltVal val="0"/>
                                          </p:val>
                                        </p:tav>
                                      </p:tavLst>
                                    </p:anim>
                                    <p:set>
                                      <p:cBhvr>
                                        <p:cTn id="76" dur="1" fill="hold">
                                          <p:stCondLst>
                                            <p:cond delay="499"/>
                                          </p:stCondLst>
                                        </p:cTn>
                                        <p:tgtEl>
                                          <p:spTgt spid="31934"/>
                                        </p:tgtEl>
                                        <p:attrNameLst>
                                          <p:attrName>style.visibility</p:attrName>
                                        </p:attrNameLst>
                                      </p:cBhvr>
                                      <p:to>
                                        <p:strVal val="hidden"/>
                                      </p:to>
                                    </p:set>
                                  </p:childTnLst>
                                </p:cTn>
                              </p:par>
                              <p:par>
                                <p:cTn id="77" presetID="23" presetClass="exit" presetSubtype="32" fill="hold" grpId="1" nodeType="withEffect">
                                  <p:stCondLst>
                                    <p:cond delay="0"/>
                                  </p:stCondLst>
                                  <p:childTnLst>
                                    <p:anim calcmode="lin" valueType="num">
                                      <p:cBhvr>
                                        <p:cTn id="78" dur="500"/>
                                        <p:tgtEl>
                                          <p:spTgt spid="31935"/>
                                        </p:tgtEl>
                                        <p:attrNameLst>
                                          <p:attrName>ppt_w</p:attrName>
                                        </p:attrNameLst>
                                      </p:cBhvr>
                                      <p:tavLst>
                                        <p:tav tm="0">
                                          <p:val>
                                            <p:strVal val="ppt_w"/>
                                          </p:val>
                                        </p:tav>
                                        <p:tav tm="100000">
                                          <p:val>
                                            <p:fltVal val="0"/>
                                          </p:val>
                                        </p:tav>
                                      </p:tavLst>
                                    </p:anim>
                                    <p:anim calcmode="lin" valueType="num">
                                      <p:cBhvr>
                                        <p:cTn id="79" dur="500"/>
                                        <p:tgtEl>
                                          <p:spTgt spid="31935"/>
                                        </p:tgtEl>
                                        <p:attrNameLst>
                                          <p:attrName>ppt_h</p:attrName>
                                        </p:attrNameLst>
                                      </p:cBhvr>
                                      <p:tavLst>
                                        <p:tav tm="0">
                                          <p:val>
                                            <p:strVal val="ppt_h"/>
                                          </p:val>
                                        </p:tav>
                                        <p:tav tm="100000">
                                          <p:val>
                                            <p:fltVal val="0"/>
                                          </p:val>
                                        </p:tav>
                                      </p:tavLst>
                                    </p:anim>
                                    <p:set>
                                      <p:cBhvr>
                                        <p:cTn id="80" dur="1" fill="hold">
                                          <p:stCondLst>
                                            <p:cond delay="499"/>
                                          </p:stCondLst>
                                        </p:cTn>
                                        <p:tgtEl>
                                          <p:spTgt spid="31935"/>
                                        </p:tgtEl>
                                        <p:attrNameLst>
                                          <p:attrName>style.visibility</p:attrName>
                                        </p:attrNameLst>
                                      </p:cBhvr>
                                      <p:to>
                                        <p:strVal val="hidden"/>
                                      </p:to>
                                    </p:set>
                                  </p:childTnLst>
                                </p:cTn>
                              </p:par>
                              <p:par>
                                <p:cTn id="81" presetID="23" presetClass="exit" presetSubtype="32" fill="hold" grpId="1" nodeType="withEffect">
                                  <p:stCondLst>
                                    <p:cond delay="0"/>
                                  </p:stCondLst>
                                  <p:childTnLst>
                                    <p:anim calcmode="lin" valueType="num">
                                      <p:cBhvr>
                                        <p:cTn id="82" dur="500"/>
                                        <p:tgtEl>
                                          <p:spTgt spid="31936"/>
                                        </p:tgtEl>
                                        <p:attrNameLst>
                                          <p:attrName>ppt_w</p:attrName>
                                        </p:attrNameLst>
                                      </p:cBhvr>
                                      <p:tavLst>
                                        <p:tav tm="0">
                                          <p:val>
                                            <p:strVal val="ppt_w"/>
                                          </p:val>
                                        </p:tav>
                                        <p:tav tm="100000">
                                          <p:val>
                                            <p:fltVal val="0"/>
                                          </p:val>
                                        </p:tav>
                                      </p:tavLst>
                                    </p:anim>
                                    <p:anim calcmode="lin" valueType="num">
                                      <p:cBhvr>
                                        <p:cTn id="83" dur="500"/>
                                        <p:tgtEl>
                                          <p:spTgt spid="31936"/>
                                        </p:tgtEl>
                                        <p:attrNameLst>
                                          <p:attrName>ppt_h</p:attrName>
                                        </p:attrNameLst>
                                      </p:cBhvr>
                                      <p:tavLst>
                                        <p:tav tm="0">
                                          <p:val>
                                            <p:strVal val="ppt_h"/>
                                          </p:val>
                                        </p:tav>
                                        <p:tav tm="100000">
                                          <p:val>
                                            <p:fltVal val="0"/>
                                          </p:val>
                                        </p:tav>
                                      </p:tavLst>
                                    </p:anim>
                                    <p:set>
                                      <p:cBhvr>
                                        <p:cTn id="84" dur="1" fill="hold">
                                          <p:stCondLst>
                                            <p:cond delay="499"/>
                                          </p:stCondLst>
                                        </p:cTn>
                                        <p:tgtEl>
                                          <p:spTgt spid="31936"/>
                                        </p:tgtEl>
                                        <p:attrNameLst>
                                          <p:attrName>style.visibility</p:attrName>
                                        </p:attrNameLst>
                                      </p:cBhvr>
                                      <p:to>
                                        <p:strVal val="hidden"/>
                                      </p:to>
                                    </p:set>
                                  </p:childTnLst>
                                </p:cTn>
                              </p:par>
                              <p:par>
                                <p:cTn id="85" presetID="23" presetClass="exit" presetSubtype="32" fill="hold" grpId="1" nodeType="withEffect">
                                  <p:stCondLst>
                                    <p:cond delay="0"/>
                                  </p:stCondLst>
                                  <p:childTnLst>
                                    <p:anim calcmode="lin" valueType="num">
                                      <p:cBhvr>
                                        <p:cTn id="86" dur="500"/>
                                        <p:tgtEl>
                                          <p:spTgt spid="31937"/>
                                        </p:tgtEl>
                                        <p:attrNameLst>
                                          <p:attrName>ppt_w</p:attrName>
                                        </p:attrNameLst>
                                      </p:cBhvr>
                                      <p:tavLst>
                                        <p:tav tm="0">
                                          <p:val>
                                            <p:strVal val="ppt_w"/>
                                          </p:val>
                                        </p:tav>
                                        <p:tav tm="100000">
                                          <p:val>
                                            <p:fltVal val="0"/>
                                          </p:val>
                                        </p:tav>
                                      </p:tavLst>
                                    </p:anim>
                                    <p:anim calcmode="lin" valueType="num">
                                      <p:cBhvr>
                                        <p:cTn id="87" dur="500"/>
                                        <p:tgtEl>
                                          <p:spTgt spid="31937"/>
                                        </p:tgtEl>
                                        <p:attrNameLst>
                                          <p:attrName>ppt_h</p:attrName>
                                        </p:attrNameLst>
                                      </p:cBhvr>
                                      <p:tavLst>
                                        <p:tav tm="0">
                                          <p:val>
                                            <p:strVal val="ppt_h"/>
                                          </p:val>
                                        </p:tav>
                                        <p:tav tm="100000">
                                          <p:val>
                                            <p:fltVal val="0"/>
                                          </p:val>
                                        </p:tav>
                                      </p:tavLst>
                                    </p:anim>
                                    <p:set>
                                      <p:cBhvr>
                                        <p:cTn id="88" dur="1" fill="hold">
                                          <p:stCondLst>
                                            <p:cond delay="499"/>
                                          </p:stCondLst>
                                        </p:cTn>
                                        <p:tgtEl>
                                          <p:spTgt spid="31937"/>
                                        </p:tgtEl>
                                        <p:attrNameLst>
                                          <p:attrName>style.visibility</p:attrName>
                                        </p:attrNameLst>
                                      </p:cBhvr>
                                      <p:to>
                                        <p:strVal val="hidden"/>
                                      </p:to>
                                    </p:set>
                                  </p:childTnLst>
                                </p:cTn>
                              </p:par>
                              <p:par>
                                <p:cTn id="89" presetID="23" presetClass="exit" presetSubtype="32" fill="hold" grpId="1" nodeType="withEffect">
                                  <p:stCondLst>
                                    <p:cond delay="0"/>
                                  </p:stCondLst>
                                  <p:childTnLst>
                                    <p:anim calcmode="lin" valueType="num">
                                      <p:cBhvr>
                                        <p:cTn id="90" dur="500"/>
                                        <p:tgtEl>
                                          <p:spTgt spid="31938"/>
                                        </p:tgtEl>
                                        <p:attrNameLst>
                                          <p:attrName>ppt_w</p:attrName>
                                        </p:attrNameLst>
                                      </p:cBhvr>
                                      <p:tavLst>
                                        <p:tav tm="0">
                                          <p:val>
                                            <p:strVal val="ppt_w"/>
                                          </p:val>
                                        </p:tav>
                                        <p:tav tm="100000">
                                          <p:val>
                                            <p:fltVal val="0"/>
                                          </p:val>
                                        </p:tav>
                                      </p:tavLst>
                                    </p:anim>
                                    <p:anim calcmode="lin" valueType="num">
                                      <p:cBhvr>
                                        <p:cTn id="91" dur="500"/>
                                        <p:tgtEl>
                                          <p:spTgt spid="31938"/>
                                        </p:tgtEl>
                                        <p:attrNameLst>
                                          <p:attrName>ppt_h</p:attrName>
                                        </p:attrNameLst>
                                      </p:cBhvr>
                                      <p:tavLst>
                                        <p:tav tm="0">
                                          <p:val>
                                            <p:strVal val="ppt_h"/>
                                          </p:val>
                                        </p:tav>
                                        <p:tav tm="100000">
                                          <p:val>
                                            <p:fltVal val="0"/>
                                          </p:val>
                                        </p:tav>
                                      </p:tavLst>
                                    </p:anim>
                                    <p:set>
                                      <p:cBhvr>
                                        <p:cTn id="92" dur="1" fill="hold">
                                          <p:stCondLst>
                                            <p:cond delay="499"/>
                                          </p:stCondLst>
                                        </p:cTn>
                                        <p:tgtEl>
                                          <p:spTgt spid="31938"/>
                                        </p:tgtEl>
                                        <p:attrNameLst>
                                          <p:attrName>style.visibility</p:attrName>
                                        </p:attrNameLst>
                                      </p:cBhvr>
                                      <p:to>
                                        <p:strVal val="hidden"/>
                                      </p:to>
                                    </p:set>
                                  </p:childTnLst>
                                </p:cTn>
                              </p:par>
                              <p:par>
                                <p:cTn id="93" presetID="23" presetClass="exit" presetSubtype="32" fill="hold" grpId="1" nodeType="withEffect">
                                  <p:stCondLst>
                                    <p:cond delay="0"/>
                                  </p:stCondLst>
                                  <p:childTnLst>
                                    <p:anim calcmode="lin" valueType="num">
                                      <p:cBhvr>
                                        <p:cTn id="94" dur="500"/>
                                        <p:tgtEl>
                                          <p:spTgt spid="31933"/>
                                        </p:tgtEl>
                                        <p:attrNameLst>
                                          <p:attrName>ppt_w</p:attrName>
                                        </p:attrNameLst>
                                      </p:cBhvr>
                                      <p:tavLst>
                                        <p:tav tm="0">
                                          <p:val>
                                            <p:strVal val="ppt_w"/>
                                          </p:val>
                                        </p:tav>
                                        <p:tav tm="100000">
                                          <p:val>
                                            <p:fltVal val="0"/>
                                          </p:val>
                                        </p:tav>
                                      </p:tavLst>
                                    </p:anim>
                                    <p:anim calcmode="lin" valueType="num">
                                      <p:cBhvr>
                                        <p:cTn id="95" dur="500"/>
                                        <p:tgtEl>
                                          <p:spTgt spid="31933"/>
                                        </p:tgtEl>
                                        <p:attrNameLst>
                                          <p:attrName>ppt_h</p:attrName>
                                        </p:attrNameLst>
                                      </p:cBhvr>
                                      <p:tavLst>
                                        <p:tav tm="0">
                                          <p:val>
                                            <p:strVal val="ppt_h"/>
                                          </p:val>
                                        </p:tav>
                                        <p:tav tm="100000">
                                          <p:val>
                                            <p:fltVal val="0"/>
                                          </p:val>
                                        </p:tav>
                                      </p:tavLst>
                                    </p:anim>
                                    <p:set>
                                      <p:cBhvr>
                                        <p:cTn id="96" dur="1" fill="hold">
                                          <p:stCondLst>
                                            <p:cond delay="499"/>
                                          </p:stCondLst>
                                        </p:cTn>
                                        <p:tgtEl>
                                          <p:spTgt spid="31933"/>
                                        </p:tgtEl>
                                        <p:attrNameLst>
                                          <p:attrName>style.visibility</p:attrName>
                                        </p:attrNameLst>
                                      </p:cBhvr>
                                      <p:to>
                                        <p:strVal val="hidden"/>
                                      </p:to>
                                    </p:set>
                                  </p:childTnLst>
                                </p:cTn>
                              </p:par>
                              <p:par>
                                <p:cTn id="97" presetID="23" presetClass="exit" presetSubtype="32" fill="hold" grpId="1" nodeType="withEffect">
                                  <p:stCondLst>
                                    <p:cond delay="0"/>
                                  </p:stCondLst>
                                  <p:childTnLst>
                                    <p:anim calcmode="lin" valueType="num">
                                      <p:cBhvr>
                                        <p:cTn id="98" dur="500"/>
                                        <p:tgtEl>
                                          <p:spTgt spid="31932"/>
                                        </p:tgtEl>
                                        <p:attrNameLst>
                                          <p:attrName>ppt_w</p:attrName>
                                        </p:attrNameLst>
                                      </p:cBhvr>
                                      <p:tavLst>
                                        <p:tav tm="0">
                                          <p:val>
                                            <p:strVal val="ppt_w"/>
                                          </p:val>
                                        </p:tav>
                                        <p:tav tm="100000">
                                          <p:val>
                                            <p:fltVal val="0"/>
                                          </p:val>
                                        </p:tav>
                                      </p:tavLst>
                                    </p:anim>
                                    <p:anim calcmode="lin" valueType="num">
                                      <p:cBhvr>
                                        <p:cTn id="99" dur="500"/>
                                        <p:tgtEl>
                                          <p:spTgt spid="31932"/>
                                        </p:tgtEl>
                                        <p:attrNameLst>
                                          <p:attrName>ppt_h</p:attrName>
                                        </p:attrNameLst>
                                      </p:cBhvr>
                                      <p:tavLst>
                                        <p:tav tm="0">
                                          <p:val>
                                            <p:strVal val="ppt_h"/>
                                          </p:val>
                                        </p:tav>
                                        <p:tav tm="100000">
                                          <p:val>
                                            <p:fltVal val="0"/>
                                          </p:val>
                                        </p:tav>
                                      </p:tavLst>
                                    </p:anim>
                                    <p:set>
                                      <p:cBhvr>
                                        <p:cTn id="100" dur="1" fill="hold">
                                          <p:stCondLst>
                                            <p:cond delay="499"/>
                                          </p:stCondLst>
                                        </p:cTn>
                                        <p:tgtEl>
                                          <p:spTgt spid="31932"/>
                                        </p:tgtEl>
                                        <p:attrNameLst>
                                          <p:attrName>style.visibility</p:attrName>
                                        </p:attrNameLst>
                                      </p:cBhvr>
                                      <p:to>
                                        <p:strVal val="hidden"/>
                                      </p:to>
                                    </p:set>
                                  </p:childTnLst>
                                </p:cTn>
                              </p:par>
                              <p:par>
                                <p:cTn id="101" presetID="23" presetClass="exit" presetSubtype="32" fill="hold" grpId="1" nodeType="withEffect">
                                  <p:stCondLst>
                                    <p:cond delay="0"/>
                                  </p:stCondLst>
                                  <p:childTnLst>
                                    <p:anim calcmode="lin" valueType="num">
                                      <p:cBhvr>
                                        <p:cTn id="102" dur="500"/>
                                        <p:tgtEl>
                                          <p:spTgt spid="31931"/>
                                        </p:tgtEl>
                                        <p:attrNameLst>
                                          <p:attrName>ppt_w</p:attrName>
                                        </p:attrNameLst>
                                      </p:cBhvr>
                                      <p:tavLst>
                                        <p:tav tm="0">
                                          <p:val>
                                            <p:strVal val="ppt_w"/>
                                          </p:val>
                                        </p:tav>
                                        <p:tav tm="100000">
                                          <p:val>
                                            <p:fltVal val="0"/>
                                          </p:val>
                                        </p:tav>
                                      </p:tavLst>
                                    </p:anim>
                                    <p:anim calcmode="lin" valueType="num">
                                      <p:cBhvr>
                                        <p:cTn id="103" dur="500"/>
                                        <p:tgtEl>
                                          <p:spTgt spid="31931"/>
                                        </p:tgtEl>
                                        <p:attrNameLst>
                                          <p:attrName>ppt_h</p:attrName>
                                        </p:attrNameLst>
                                      </p:cBhvr>
                                      <p:tavLst>
                                        <p:tav tm="0">
                                          <p:val>
                                            <p:strVal val="ppt_h"/>
                                          </p:val>
                                        </p:tav>
                                        <p:tav tm="100000">
                                          <p:val>
                                            <p:fltVal val="0"/>
                                          </p:val>
                                        </p:tav>
                                      </p:tavLst>
                                    </p:anim>
                                    <p:set>
                                      <p:cBhvr>
                                        <p:cTn id="104" dur="1" fill="hold">
                                          <p:stCondLst>
                                            <p:cond delay="499"/>
                                          </p:stCondLst>
                                        </p:cTn>
                                        <p:tgtEl>
                                          <p:spTgt spid="31931"/>
                                        </p:tgtEl>
                                        <p:attrNameLst>
                                          <p:attrName>style.visibility</p:attrName>
                                        </p:attrNameLst>
                                      </p:cBhvr>
                                      <p:to>
                                        <p:strVal val="hidden"/>
                                      </p:to>
                                    </p:set>
                                  </p:childTnLst>
                                </p:cTn>
                              </p:par>
                              <p:par>
                                <p:cTn id="105" presetID="23" presetClass="exit" presetSubtype="32" fill="hold" grpId="1" nodeType="withEffect">
                                  <p:stCondLst>
                                    <p:cond delay="0"/>
                                  </p:stCondLst>
                                  <p:childTnLst>
                                    <p:anim calcmode="lin" valueType="num">
                                      <p:cBhvr>
                                        <p:cTn id="106" dur="500"/>
                                        <p:tgtEl>
                                          <p:spTgt spid="31939"/>
                                        </p:tgtEl>
                                        <p:attrNameLst>
                                          <p:attrName>ppt_w</p:attrName>
                                        </p:attrNameLst>
                                      </p:cBhvr>
                                      <p:tavLst>
                                        <p:tav tm="0">
                                          <p:val>
                                            <p:strVal val="ppt_w"/>
                                          </p:val>
                                        </p:tav>
                                        <p:tav tm="100000">
                                          <p:val>
                                            <p:fltVal val="0"/>
                                          </p:val>
                                        </p:tav>
                                      </p:tavLst>
                                    </p:anim>
                                    <p:anim calcmode="lin" valueType="num">
                                      <p:cBhvr>
                                        <p:cTn id="107" dur="500"/>
                                        <p:tgtEl>
                                          <p:spTgt spid="31939"/>
                                        </p:tgtEl>
                                        <p:attrNameLst>
                                          <p:attrName>ppt_h</p:attrName>
                                        </p:attrNameLst>
                                      </p:cBhvr>
                                      <p:tavLst>
                                        <p:tav tm="0">
                                          <p:val>
                                            <p:strVal val="ppt_h"/>
                                          </p:val>
                                        </p:tav>
                                        <p:tav tm="100000">
                                          <p:val>
                                            <p:fltVal val="0"/>
                                          </p:val>
                                        </p:tav>
                                      </p:tavLst>
                                    </p:anim>
                                    <p:set>
                                      <p:cBhvr>
                                        <p:cTn id="108" dur="1" fill="hold">
                                          <p:stCondLst>
                                            <p:cond delay="499"/>
                                          </p:stCondLst>
                                        </p:cTn>
                                        <p:tgtEl>
                                          <p:spTgt spid="31939"/>
                                        </p:tgtEl>
                                        <p:attrNameLst>
                                          <p:attrName>style.visibility</p:attrName>
                                        </p:attrNameLst>
                                      </p:cBhvr>
                                      <p:to>
                                        <p:strVal val="hidden"/>
                                      </p:to>
                                    </p:set>
                                  </p:childTnLst>
                                </p:cTn>
                              </p:par>
                              <p:par>
                                <p:cTn id="109" presetID="9" presetClass="exit" presetSubtype="0" fill="hold" nodeType="withEffect">
                                  <p:stCondLst>
                                    <p:cond delay="0"/>
                                  </p:stCondLst>
                                  <p:childTnLst>
                                    <p:animEffect transition="out" filter="dissolve">
                                      <p:cBhvr>
                                        <p:cTn id="110" dur="500"/>
                                        <p:tgtEl>
                                          <p:spTgt spid="128013"/>
                                        </p:tgtEl>
                                      </p:cBhvr>
                                    </p:animEffect>
                                    <p:set>
                                      <p:cBhvr>
                                        <p:cTn id="111" dur="1" fill="hold">
                                          <p:stCondLst>
                                            <p:cond delay="499"/>
                                          </p:stCondLst>
                                        </p:cTn>
                                        <p:tgtEl>
                                          <p:spTgt spid="128013"/>
                                        </p:tgtEl>
                                        <p:attrNameLst>
                                          <p:attrName>style.visibility</p:attrName>
                                        </p:attrNameLst>
                                      </p:cBhvr>
                                      <p:to>
                                        <p:strVal val="hidden"/>
                                      </p:to>
                                    </p:set>
                                  </p:childTnLst>
                                </p:cTn>
                              </p:par>
                              <p:par>
                                <p:cTn id="112" presetID="1" presetClass="entr" presetSubtype="0" fill="hold" grpId="0" nodeType="withEffect">
                                  <p:stCondLst>
                                    <p:cond delay="0"/>
                                  </p:stCondLst>
                                  <p:childTnLst>
                                    <p:set>
                                      <p:cBhvr>
                                        <p:cTn id="113" dur="1" fill="hold">
                                          <p:stCondLst>
                                            <p:cond delay="0"/>
                                          </p:stCondLst>
                                        </p:cTn>
                                        <p:tgtEl>
                                          <p:spTgt spid="130"/>
                                        </p:tgtEl>
                                        <p:attrNameLst>
                                          <p:attrName>style.visibility</p:attrName>
                                        </p:attrNameLst>
                                      </p:cBhvr>
                                      <p:to>
                                        <p:strVal val="visible"/>
                                      </p:to>
                                    </p:set>
                                  </p:childTnLst>
                                </p:cTn>
                              </p:par>
                              <p:par>
                                <p:cTn id="114" presetID="9" presetClass="entr" presetSubtype="0" fill="hold" nodeType="withEffect">
                                  <p:stCondLst>
                                    <p:cond delay="0"/>
                                  </p:stCondLst>
                                  <p:childTnLst>
                                    <p:set>
                                      <p:cBhvr>
                                        <p:cTn id="115" dur="1" fill="hold">
                                          <p:stCondLst>
                                            <p:cond delay="0"/>
                                          </p:stCondLst>
                                        </p:cTn>
                                        <p:tgtEl>
                                          <p:spTgt spid="5"/>
                                        </p:tgtEl>
                                        <p:attrNameLst>
                                          <p:attrName>style.visibility</p:attrName>
                                        </p:attrNameLst>
                                      </p:cBhvr>
                                      <p:to>
                                        <p:strVal val="visible"/>
                                      </p:to>
                                    </p:set>
                                    <p:animEffect transition="in" filter="dissolve">
                                      <p:cBhvr>
                                        <p:cTn id="116" dur="500"/>
                                        <p:tgtEl>
                                          <p:spTgt spid="5"/>
                                        </p:tgtEl>
                                      </p:cBhvr>
                                    </p:animEffect>
                                  </p:childTnLst>
                                </p:cTn>
                              </p:par>
                            </p:childTnLst>
                          </p:cTn>
                        </p:par>
                      </p:childTnLst>
                    </p:cTn>
                  </p:par>
                  <p:par>
                    <p:cTn id="117" fill="hold">
                      <p:stCondLst>
                        <p:cond delay="indefinite"/>
                      </p:stCondLst>
                      <p:childTnLst>
                        <p:par>
                          <p:cTn id="118" fill="hold">
                            <p:stCondLst>
                              <p:cond delay="0"/>
                            </p:stCondLst>
                            <p:childTnLst>
                              <p:par>
                                <p:cTn id="119" presetID="23" presetClass="entr" presetSubtype="16" fill="hold" nodeType="click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p:cTn id="121" dur="500" fill="hold"/>
                                        <p:tgtEl>
                                          <p:spTgt spid="155"/>
                                        </p:tgtEl>
                                        <p:attrNameLst>
                                          <p:attrName>ppt_w</p:attrName>
                                        </p:attrNameLst>
                                      </p:cBhvr>
                                      <p:tavLst>
                                        <p:tav tm="0">
                                          <p:val>
                                            <p:fltVal val="0"/>
                                          </p:val>
                                        </p:tav>
                                        <p:tav tm="100000">
                                          <p:val>
                                            <p:strVal val="#ppt_w"/>
                                          </p:val>
                                        </p:tav>
                                      </p:tavLst>
                                    </p:anim>
                                    <p:anim calcmode="lin" valueType="num">
                                      <p:cBhvr>
                                        <p:cTn id="122" dur="500" fill="hold"/>
                                        <p:tgtEl>
                                          <p:spTgt spid="155"/>
                                        </p:tgtEl>
                                        <p:attrNameLst>
                                          <p:attrName>ppt_h</p:attrName>
                                        </p:attrNameLst>
                                      </p:cBhvr>
                                      <p:tavLst>
                                        <p:tav tm="0">
                                          <p:val>
                                            <p:fltVal val="0"/>
                                          </p:val>
                                        </p:tav>
                                        <p:tav tm="100000">
                                          <p:val>
                                            <p:strVal val="#ppt_h"/>
                                          </p:val>
                                        </p:tav>
                                      </p:tavLst>
                                    </p:anim>
                                  </p:childTnLst>
                                </p:cTn>
                              </p:par>
                              <p:par>
                                <p:cTn id="123" presetID="23" presetClass="entr" presetSubtype="16" fill="hold" nodeType="withEffect">
                                  <p:stCondLst>
                                    <p:cond delay="0"/>
                                  </p:stCondLst>
                                  <p:childTnLst>
                                    <p:set>
                                      <p:cBhvr>
                                        <p:cTn id="124" dur="1" fill="hold">
                                          <p:stCondLst>
                                            <p:cond delay="0"/>
                                          </p:stCondLst>
                                        </p:cTn>
                                        <p:tgtEl>
                                          <p:spTgt spid="4"/>
                                        </p:tgtEl>
                                        <p:attrNameLst>
                                          <p:attrName>style.visibility</p:attrName>
                                        </p:attrNameLst>
                                      </p:cBhvr>
                                      <p:to>
                                        <p:strVal val="visible"/>
                                      </p:to>
                                    </p:set>
                                    <p:anim calcmode="lin" valueType="num">
                                      <p:cBhvr>
                                        <p:cTn id="125" dur="500" fill="hold"/>
                                        <p:tgtEl>
                                          <p:spTgt spid="4"/>
                                        </p:tgtEl>
                                        <p:attrNameLst>
                                          <p:attrName>ppt_w</p:attrName>
                                        </p:attrNameLst>
                                      </p:cBhvr>
                                      <p:tavLst>
                                        <p:tav tm="0">
                                          <p:val>
                                            <p:fltVal val="0"/>
                                          </p:val>
                                        </p:tav>
                                        <p:tav tm="100000">
                                          <p:val>
                                            <p:strVal val="#ppt_w"/>
                                          </p:val>
                                        </p:tav>
                                      </p:tavLst>
                                    </p:anim>
                                    <p:anim calcmode="lin" valueType="num">
                                      <p:cBhvr>
                                        <p:cTn id="126" dur="500" fill="hold"/>
                                        <p:tgtEl>
                                          <p:spTgt spid="4"/>
                                        </p:tgtEl>
                                        <p:attrNameLst>
                                          <p:attrName>ppt_h</p:attrName>
                                        </p:attrNameLst>
                                      </p:cBhvr>
                                      <p:tavLst>
                                        <p:tav tm="0">
                                          <p:val>
                                            <p:fltVal val="0"/>
                                          </p:val>
                                        </p:tav>
                                        <p:tav tm="100000">
                                          <p:val>
                                            <p:strVal val="#ppt_h"/>
                                          </p:val>
                                        </p:tav>
                                      </p:tavLst>
                                    </p:anim>
                                  </p:childTnLst>
                                </p:cTn>
                              </p:par>
                              <p:par>
                                <p:cTn id="127" presetID="23" presetClass="entr" presetSubtype="16" fill="hold" nodeType="withEffect">
                                  <p:stCondLst>
                                    <p:cond delay="0"/>
                                  </p:stCondLst>
                                  <p:childTnLst>
                                    <p:set>
                                      <p:cBhvr>
                                        <p:cTn id="128" dur="1" fill="hold">
                                          <p:stCondLst>
                                            <p:cond delay="0"/>
                                          </p:stCondLst>
                                        </p:cTn>
                                        <p:tgtEl>
                                          <p:spTgt spid="8"/>
                                        </p:tgtEl>
                                        <p:attrNameLst>
                                          <p:attrName>style.visibility</p:attrName>
                                        </p:attrNameLst>
                                      </p:cBhvr>
                                      <p:to>
                                        <p:strVal val="visible"/>
                                      </p:to>
                                    </p:set>
                                    <p:anim calcmode="lin" valueType="num">
                                      <p:cBhvr>
                                        <p:cTn id="129" dur="500" fill="hold"/>
                                        <p:tgtEl>
                                          <p:spTgt spid="8"/>
                                        </p:tgtEl>
                                        <p:attrNameLst>
                                          <p:attrName>ppt_w</p:attrName>
                                        </p:attrNameLst>
                                      </p:cBhvr>
                                      <p:tavLst>
                                        <p:tav tm="0">
                                          <p:val>
                                            <p:fltVal val="0"/>
                                          </p:val>
                                        </p:tav>
                                        <p:tav tm="100000">
                                          <p:val>
                                            <p:strVal val="#ppt_w"/>
                                          </p:val>
                                        </p:tav>
                                      </p:tavLst>
                                    </p:anim>
                                    <p:anim calcmode="lin" valueType="num">
                                      <p:cBhvr>
                                        <p:cTn id="130" dur="500" fill="hold"/>
                                        <p:tgtEl>
                                          <p:spTgt spid="8"/>
                                        </p:tgtEl>
                                        <p:attrNameLst>
                                          <p:attrName>ppt_h</p:attrName>
                                        </p:attrNameLst>
                                      </p:cBhvr>
                                      <p:tavLst>
                                        <p:tav tm="0">
                                          <p:val>
                                            <p:fltVal val="0"/>
                                          </p:val>
                                        </p:tav>
                                        <p:tav tm="100000">
                                          <p:val>
                                            <p:strVal val="#ppt_h"/>
                                          </p:val>
                                        </p:tav>
                                      </p:tavLst>
                                    </p:anim>
                                  </p:childTnLst>
                                </p:cTn>
                              </p:par>
                              <p:par>
                                <p:cTn id="131" presetID="23" presetClass="entr" presetSubtype="16" fill="hold" nodeType="with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childTnLst>
                                </p:cTn>
                              </p:par>
                              <p:par>
                                <p:cTn id="135" presetID="23" presetClass="entr" presetSubtype="16" fill="hold" nodeType="withEffect">
                                  <p:stCondLst>
                                    <p:cond delay="0"/>
                                  </p:stCondLst>
                                  <p:childTnLst>
                                    <p:set>
                                      <p:cBhvr>
                                        <p:cTn id="136" dur="1" fill="hold">
                                          <p:stCondLst>
                                            <p:cond delay="0"/>
                                          </p:stCondLst>
                                        </p:cTn>
                                        <p:tgtEl>
                                          <p:spTgt spid="10"/>
                                        </p:tgtEl>
                                        <p:attrNameLst>
                                          <p:attrName>style.visibility</p:attrName>
                                        </p:attrNameLst>
                                      </p:cBhvr>
                                      <p:to>
                                        <p:strVal val="visible"/>
                                      </p:to>
                                    </p:set>
                                    <p:anim calcmode="lin" valueType="num">
                                      <p:cBhvr>
                                        <p:cTn id="137" dur="500" fill="hold"/>
                                        <p:tgtEl>
                                          <p:spTgt spid="10"/>
                                        </p:tgtEl>
                                        <p:attrNameLst>
                                          <p:attrName>ppt_w</p:attrName>
                                        </p:attrNameLst>
                                      </p:cBhvr>
                                      <p:tavLst>
                                        <p:tav tm="0">
                                          <p:val>
                                            <p:fltVal val="0"/>
                                          </p:val>
                                        </p:tav>
                                        <p:tav tm="100000">
                                          <p:val>
                                            <p:strVal val="#ppt_w"/>
                                          </p:val>
                                        </p:tav>
                                      </p:tavLst>
                                    </p:anim>
                                    <p:anim calcmode="lin" valueType="num">
                                      <p:cBhvr>
                                        <p:cTn id="138" dur="500" fill="hold"/>
                                        <p:tgtEl>
                                          <p:spTgt spid="10"/>
                                        </p:tgtEl>
                                        <p:attrNameLst>
                                          <p:attrName>ppt_h</p:attrName>
                                        </p:attrNameLst>
                                      </p:cBhvr>
                                      <p:tavLst>
                                        <p:tav tm="0">
                                          <p:val>
                                            <p:fltVal val="0"/>
                                          </p:val>
                                        </p:tav>
                                        <p:tav tm="100000">
                                          <p:val>
                                            <p:strVal val="#ppt_h"/>
                                          </p:val>
                                        </p:tav>
                                      </p:tavLst>
                                    </p:anim>
                                  </p:childTnLst>
                                </p:cTn>
                              </p:par>
                              <p:par>
                                <p:cTn id="139" presetID="23" presetClass="entr" presetSubtype="16" fill="hold" nodeType="withEffect">
                                  <p:stCondLst>
                                    <p:cond delay="0"/>
                                  </p:stCondLst>
                                  <p:childTnLst>
                                    <p:set>
                                      <p:cBhvr>
                                        <p:cTn id="140" dur="1" fill="hold">
                                          <p:stCondLst>
                                            <p:cond delay="0"/>
                                          </p:stCondLst>
                                        </p:cTn>
                                        <p:tgtEl>
                                          <p:spTgt spid="11"/>
                                        </p:tgtEl>
                                        <p:attrNameLst>
                                          <p:attrName>style.visibility</p:attrName>
                                        </p:attrNameLst>
                                      </p:cBhvr>
                                      <p:to>
                                        <p:strVal val="visible"/>
                                      </p:to>
                                    </p:set>
                                    <p:anim calcmode="lin" valueType="num">
                                      <p:cBhvr>
                                        <p:cTn id="141" dur="500" fill="hold"/>
                                        <p:tgtEl>
                                          <p:spTgt spid="11"/>
                                        </p:tgtEl>
                                        <p:attrNameLst>
                                          <p:attrName>ppt_w</p:attrName>
                                        </p:attrNameLst>
                                      </p:cBhvr>
                                      <p:tavLst>
                                        <p:tav tm="0">
                                          <p:val>
                                            <p:fltVal val="0"/>
                                          </p:val>
                                        </p:tav>
                                        <p:tav tm="100000">
                                          <p:val>
                                            <p:strVal val="#ppt_w"/>
                                          </p:val>
                                        </p:tav>
                                      </p:tavLst>
                                    </p:anim>
                                    <p:anim calcmode="lin" valueType="num">
                                      <p:cBhvr>
                                        <p:cTn id="142" dur="500" fill="hold"/>
                                        <p:tgtEl>
                                          <p:spTgt spid="11"/>
                                        </p:tgtEl>
                                        <p:attrNameLst>
                                          <p:attrName>ppt_h</p:attrName>
                                        </p:attrNameLst>
                                      </p:cBhvr>
                                      <p:tavLst>
                                        <p:tav tm="0">
                                          <p:val>
                                            <p:fltVal val="0"/>
                                          </p:val>
                                        </p:tav>
                                        <p:tav tm="100000">
                                          <p:val>
                                            <p:strVal val="#ppt_h"/>
                                          </p:val>
                                        </p:tav>
                                      </p:tavLst>
                                    </p:anim>
                                  </p:childTnLst>
                                </p:cTn>
                              </p:par>
                              <p:par>
                                <p:cTn id="143" presetID="23" presetClass="entr" presetSubtype="16" fill="hold" nodeType="withEffect">
                                  <p:stCondLst>
                                    <p:cond delay="0"/>
                                  </p:stCondLst>
                                  <p:childTnLst>
                                    <p:set>
                                      <p:cBhvr>
                                        <p:cTn id="144" dur="1" fill="hold">
                                          <p:stCondLst>
                                            <p:cond delay="0"/>
                                          </p:stCondLst>
                                        </p:cTn>
                                        <p:tgtEl>
                                          <p:spTgt spid="12"/>
                                        </p:tgtEl>
                                        <p:attrNameLst>
                                          <p:attrName>style.visibility</p:attrName>
                                        </p:attrNameLst>
                                      </p:cBhvr>
                                      <p:to>
                                        <p:strVal val="visible"/>
                                      </p:to>
                                    </p:set>
                                    <p:anim calcmode="lin" valueType="num">
                                      <p:cBhvr>
                                        <p:cTn id="145" dur="500" fill="hold"/>
                                        <p:tgtEl>
                                          <p:spTgt spid="12"/>
                                        </p:tgtEl>
                                        <p:attrNameLst>
                                          <p:attrName>ppt_w</p:attrName>
                                        </p:attrNameLst>
                                      </p:cBhvr>
                                      <p:tavLst>
                                        <p:tav tm="0">
                                          <p:val>
                                            <p:fltVal val="0"/>
                                          </p:val>
                                        </p:tav>
                                        <p:tav tm="100000">
                                          <p:val>
                                            <p:strVal val="#ppt_w"/>
                                          </p:val>
                                        </p:tav>
                                      </p:tavLst>
                                    </p:anim>
                                    <p:anim calcmode="lin" valueType="num">
                                      <p:cBhvr>
                                        <p:cTn id="146" dur="500" fill="hold"/>
                                        <p:tgtEl>
                                          <p:spTgt spid="12"/>
                                        </p:tgtEl>
                                        <p:attrNameLst>
                                          <p:attrName>ppt_h</p:attrName>
                                        </p:attrNameLst>
                                      </p:cBhvr>
                                      <p:tavLst>
                                        <p:tav tm="0">
                                          <p:val>
                                            <p:fltVal val="0"/>
                                          </p:val>
                                        </p:tav>
                                        <p:tav tm="100000">
                                          <p:val>
                                            <p:strVal val="#ppt_h"/>
                                          </p:val>
                                        </p:tav>
                                      </p:tavLst>
                                    </p:anim>
                                  </p:childTnLst>
                                </p:cTn>
                              </p:par>
                              <p:par>
                                <p:cTn id="147" presetID="23" presetClass="entr" presetSubtype="16" fill="hold" nodeType="withEffect">
                                  <p:stCondLst>
                                    <p:cond delay="0"/>
                                  </p:stCondLst>
                                  <p:childTnLst>
                                    <p:set>
                                      <p:cBhvr>
                                        <p:cTn id="148" dur="1" fill="hold">
                                          <p:stCondLst>
                                            <p:cond delay="0"/>
                                          </p:stCondLst>
                                        </p:cTn>
                                        <p:tgtEl>
                                          <p:spTgt spid="13"/>
                                        </p:tgtEl>
                                        <p:attrNameLst>
                                          <p:attrName>style.visibility</p:attrName>
                                        </p:attrNameLst>
                                      </p:cBhvr>
                                      <p:to>
                                        <p:strVal val="visible"/>
                                      </p:to>
                                    </p:set>
                                    <p:anim calcmode="lin" valueType="num">
                                      <p:cBhvr>
                                        <p:cTn id="149" dur="500" fill="hold"/>
                                        <p:tgtEl>
                                          <p:spTgt spid="13"/>
                                        </p:tgtEl>
                                        <p:attrNameLst>
                                          <p:attrName>ppt_w</p:attrName>
                                        </p:attrNameLst>
                                      </p:cBhvr>
                                      <p:tavLst>
                                        <p:tav tm="0">
                                          <p:val>
                                            <p:fltVal val="0"/>
                                          </p:val>
                                        </p:tav>
                                        <p:tav tm="100000">
                                          <p:val>
                                            <p:strVal val="#ppt_w"/>
                                          </p:val>
                                        </p:tav>
                                      </p:tavLst>
                                    </p:anim>
                                    <p:anim calcmode="lin" valueType="num">
                                      <p:cBhvr>
                                        <p:cTn id="150" dur="500" fill="hold"/>
                                        <p:tgtEl>
                                          <p:spTgt spid="13"/>
                                        </p:tgtEl>
                                        <p:attrNameLst>
                                          <p:attrName>ppt_h</p:attrName>
                                        </p:attrNameLst>
                                      </p:cBhvr>
                                      <p:tavLst>
                                        <p:tav tm="0">
                                          <p:val>
                                            <p:fltVal val="0"/>
                                          </p:val>
                                        </p:tav>
                                        <p:tav tm="100000">
                                          <p:val>
                                            <p:strVal val="#ppt_h"/>
                                          </p:val>
                                        </p:tav>
                                      </p:tavLst>
                                    </p:anim>
                                  </p:childTnLst>
                                </p:cTn>
                              </p:par>
                              <p:par>
                                <p:cTn id="151" presetID="23" presetClass="entr" presetSubtype="16" fill="hold" nodeType="withEffect">
                                  <p:stCondLst>
                                    <p:cond delay="0"/>
                                  </p:stCondLst>
                                  <p:childTnLst>
                                    <p:set>
                                      <p:cBhvr>
                                        <p:cTn id="152" dur="1" fill="hold">
                                          <p:stCondLst>
                                            <p:cond delay="0"/>
                                          </p:stCondLst>
                                        </p:cTn>
                                        <p:tgtEl>
                                          <p:spTgt spid="14"/>
                                        </p:tgtEl>
                                        <p:attrNameLst>
                                          <p:attrName>style.visibility</p:attrName>
                                        </p:attrNameLst>
                                      </p:cBhvr>
                                      <p:to>
                                        <p:strVal val="visible"/>
                                      </p:to>
                                    </p:set>
                                    <p:anim calcmode="lin" valueType="num">
                                      <p:cBhvr>
                                        <p:cTn id="153" dur="500" fill="hold"/>
                                        <p:tgtEl>
                                          <p:spTgt spid="14"/>
                                        </p:tgtEl>
                                        <p:attrNameLst>
                                          <p:attrName>ppt_w</p:attrName>
                                        </p:attrNameLst>
                                      </p:cBhvr>
                                      <p:tavLst>
                                        <p:tav tm="0">
                                          <p:val>
                                            <p:fltVal val="0"/>
                                          </p:val>
                                        </p:tav>
                                        <p:tav tm="100000">
                                          <p:val>
                                            <p:strVal val="#ppt_w"/>
                                          </p:val>
                                        </p:tav>
                                      </p:tavLst>
                                    </p:anim>
                                    <p:anim calcmode="lin" valueType="num">
                                      <p:cBhvr>
                                        <p:cTn id="154" dur="500" fill="hold"/>
                                        <p:tgtEl>
                                          <p:spTgt spid="14"/>
                                        </p:tgtEl>
                                        <p:attrNameLst>
                                          <p:attrName>ppt_h</p:attrName>
                                        </p:attrNameLst>
                                      </p:cBhvr>
                                      <p:tavLst>
                                        <p:tav tm="0">
                                          <p:val>
                                            <p:fltVal val="0"/>
                                          </p:val>
                                        </p:tav>
                                        <p:tav tm="100000">
                                          <p:val>
                                            <p:strVal val="#ppt_h"/>
                                          </p:val>
                                        </p:tav>
                                      </p:tavLst>
                                    </p:anim>
                                  </p:childTnLst>
                                </p:cTn>
                              </p:par>
                              <p:par>
                                <p:cTn id="155" presetID="23" presetClass="entr" presetSubtype="16" fill="hold" nodeType="withEffect">
                                  <p:stCondLst>
                                    <p:cond delay="0"/>
                                  </p:stCondLst>
                                  <p:childTnLst>
                                    <p:set>
                                      <p:cBhvr>
                                        <p:cTn id="156" dur="1" fill="hold">
                                          <p:stCondLst>
                                            <p:cond delay="0"/>
                                          </p:stCondLst>
                                        </p:cTn>
                                        <p:tgtEl>
                                          <p:spTgt spid="16"/>
                                        </p:tgtEl>
                                        <p:attrNameLst>
                                          <p:attrName>style.visibility</p:attrName>
                                        </p:attrNameLst>
                                      </p:cBhvr>
                                      <p:to>
                                        <p:strVal val="visible"/>
                                      </p:to>
                                    </p:set>
                                    <p:anim calcmode="lin" valueType="num">
                                      <p:cBhvr>
                                        <p:cTn id="157" dur="500" fill="hold"/>
                                        <p:tgtEl>
                                          <p:spTgt spid="16"/>
                                        </p:tgtEl>
                                        <p:attrNameLst>
                                          <p:attrName>ppt_w</p:attrName>
                                        </p:attrNameLst>
                                      </p:cBhvr>
                                      <p:tavLst>
                                        <p:tav tm="0">
                                          <p:val>
                                            <p:fltVal val="0"/>
                                          </p:val>
                                        </p:tav>
                                        <p:tav tm="100000">
                                          <p:val>
                                            <p:strVal val="#ppt_w"/>
                                          </p:val>
                                        </p:tav>
                                      </p:tavLst>
                                    </p:anim>
                                    <p:anim calcmode="lin" valueType="num">
                                      <p:cBhvr>
                                        <p:cTn id="15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22"/>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67"/>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77"/>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78"/>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80"/>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82"/>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76"/>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72"/>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73"/>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74"/>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75"/>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71"/>
                                        </p:tgtEl>
                                        <p:attrNameLst>
                                          <p:attrName>style.visibility</p:attrName>
                                        </p:attrNameLst>
                                      </p:cBhvr>
                                      <p:to>
                                        <p:strVal val="visible"/>
                                      </p:to>
                                    </p:set>
                                  </p:childTnLst>
                                </p:cTn>
                              </p:par>
                              <p:par>
                                <p:cTn id="185" presetID="9" presetClass="exit" presetSubtype="0" fill="hold" nodeType="withEffect">
                                  <p:stCondLst>
                                    <p:cond delay="0"/>
                                  </p:stCondLst>
                                  <p:childTnLst>
                                    <p:animEffect transition="out" filter="dissolve">
                                      <p:cBhvr>
                                        <p:cTn id="186" dur="500"/>
                                        <p:tgtEl>
                                          <p:spTgt spid="3"/>
                                        </p:tgtEl>
                                      </p:cBhvr>
                                    </p:animEffect>
                                    <p:set>
                                      <p:cBhvr>
                                        <p:cTn id="187" dur="1" fill="hold">
                                          <p:stCondLst>
                                            <p:cond delay="499"/>
                                          </p:stCondLst>
                                        </p:cTn>
                                        <p:tgtEl>
                                          <p:spTgt spid="3"/>
                                        </p:tgtEl>
                                        <p:attrNameLst>
                                          <p:attrName>style.visibility</p:attrName>
                                        </p:attrNameLst>
                                      </p:cBhvr>
                                      <p:to>
                                        <p:strVal val="hidden"/>
                                      </p:to>
                                    </p:set>
                                  </p:childTnLst>
                                </p:cTn>
                              </p:par>
                              <p:par>
                                <p:cTn id="188" presetID="9" presetClass="exit" presetSubtype="0" fill="hold" nodeType="withEffect">
                                  <p:stCondLst>
                                    <p:cond delay="0"/>
                                  </p:stCondLst>
                                  <p:childTnLst>
                                    <p:animEffect transition="out" filter="dissolve">
                                      <p:cBhvr>
                                        <p:cTn id="189" dur="500"/>
                                        <p:tgtEl>
                                          <p:spTgt spid="5"/>
                                        </p:tgtEl>
                                      </p:cBhvr>
                                    </p:animEffect>
                                    <p:set>
                                      <p:cBhvr>
                                        <p:cTn id="190" dur="1" fill="hold">
                                          <p:stCondLst>
                                            <p:cond delay="499"/>
                                          </p:stCondLst>
                                        </p:cTn>
                                        <p:tgtEl>
                                          <p:spTgt spid="5"/>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23" presetClass="exit" presetSubtype="32" fill="hold" nodeType="clickEffect">
                                  <p:stCondLst>
                                    <p:cond delay="0"/>
                                  </p:stCondLst>
                                  <p:childTnLst>
                                    <p:anim calcmode="lin" valueType="num">
                                      <p:cBhvr>
                                        <p:cTn id="194" dur="500"/>
                                        <p:tgtEl>
                                          <p:spTgt spid="77"/>
                                        </p:tgtEl>
                                        <p:attrNameLst>
                                          <p:attrName>ppt_w</p:attrName>
                                        </p:attrNameLst>
                                      </p:cBhvr>
                                      <p:tavLst>
                                        <p:tav tm="0">
                                          <p:val>
                                            <p:strVal val="ppt_w"/>
                                          </p:val>
                                        </p:tav>
                                        <p:tav tm="100000">
                                          <p:val>
                                            <p:fltVal val="0"/>
                                          </p:val>
                                        </p:tav>
                                      </p:tavLst>
                                    </p:anim>
                                    <p:anim calcmode="lin" valueType="num">
                                      <p:cBhvr>
                                        <p:cTn id="195" dur="500"/>
                                        <p:tgtEl>
                                          <p:spTgt spid="77"/>
                                        </p:tgtEl>
                                        <p:attrNameLst>
                                          <p:attrName>ppt_h</p:attrName>
                                        </p:attrNameLst>
                                      </p:cBhvr>
                                      <p:tavLst>
                                        <p:tav tm="0">
                                          <p:val>
                                            <p:strVal val="ppt_h"/>
                                          </p:val>
                                        </p:tav>
                                        <p:tav tm="100000">
                                          <p:val>
                                            <p:fltVal val="0"/>
                                          </p:val>
                                        </p:tav>
                                      </p:tavLst>
                                    </p:anim>
                                    <p:set>
                                      <p:cBhvr>
                                        <p:cTn id="196" dur="1" fill="hold">
                                          <p:stCondLst>
                                            <p:cond delay="499"/>
                                          </p:stCondLst>
                                        </p:cTn>
                                        <p:tgtEl>
                                          <p:spTgt spid="77"/>
                                        </p:tgtEl>
                                        <p:attrNameLst>
                                          <p:attrName>style.visibility</p:attrName>
                                        </p:attrNameLst>
                                      </p:cBhvr>
                                      <p:to>
                                        <p:strVal val="hidden"/>
                                      </p:to>
                                    </p:set>
                                  </p:childTnLst>
                                </p:cTn>
                              </p:par>
                              <p:par>
                                <p:cTn id="197" presetID="23" presetClass="exit" presetSubtype="32" fill="hold" nodeType="withEffect">
                                  <p:stCondLst>
                                    <p:cond delay="0"/>
                                  </p:stCondLst>
                                  <p:childTnLst>
                                    <p:anim calcmode="lin" valueType="num">
                                      <p:cBhvr>
                                        <p:cTn id="198" dur="500"/>
                                        <p:tgtEl>
                                          <p:spTgt spid="78"/>
                                        </p:tgtEl>
                                        <p:attrNameLst>
                                          <p:attrName>ppt_w</p:attrName>
                                        </p:attrNameLst>
                                      </p:cBhvr>
                                      <p:tavLst>
                                        <p:tav tm="0">
                                          <p:val>
                                            <p:strVal val="ppt_w"/>
                                          </p:val>
                                        </p:tav>
                                        <p:tav tm="100000">
                                          <p:val>
                                            <p:fltVal val="0"/>
                                          </p:val>
                                        </p:tav>
                                      </p:tavLst>
                                    </p:anim>
                                    <p:anim calcmode="lin" valueType="num">
                                      <p:cBhvr>
                                        <p:cTn id="199" dur="500"/>
                                        <p:tgtEl>
                                          <p:spTgt spid="78"/>
                                        </p:tgtEl>
                                        <p:attrNameLst>
                                          <p:attrName>ppt_h</p:attrName>
                                        </p:attrNameLst>
                                      </p:cBhvr>
                                      <p:tavLst>
                                        <p:tav tm="0">
                                          <p:val>
                                            <p:strVal val="ppt_h"/>
                                          </p:val>
                                        </p:tav>
                                        <p:tav tm="100000">
                                          <p:val>
                                            <p:fltVal val="0"/>
                                          </p:val>
                                        </p:tav>
                                      </p:tavLst>
                                    </p:anim>
                                    <p:set>
                                      <p:cBhvr>
                                        <p:cTn id="200" dur="1" fill="hold">
                                          <p:stCondLst>
                                            <p:cond delay="499"/>
                                          </p:stCondLst>
                                        </p:cTn>
                                        <p:tgtEl>
                                          <p:spTgt spid="78"/>
                                        </p:tgtEl>
                                        <p:attrNameLst>
                                          <p:attrName>style.visibility</p:attrName>
                                        </p:attrNameLst>
                                      </p:cBhvr>
                                      <p:to>
                                        <p:strVal val="hidden"/>
                                      </p:to>
                                    </p:set>
                                  </p:childTnLst>
                                </p:cTn>
                              </p:par>
                              <p:par>
                                <p:cTn id="201" presetID="23" presetClass="exit" presetSubtype="32" fill="hold" nodeType="withEffect">
                                  <p:stCondLst>
                                    <p:cond delay="0"/>
                                  </p:stCondLst>
                                  <p:childTnLst>
                                    <p:anim calcmode="lin" valueType="num">
                                      <p:cBhvr>
                                        <p:cTn id="202" dur="500"/>
                                        <p:tgtEl>
                                          <p:spTgt spid="80"/>
                                        </p:tgtEl>
                                        <p:attrNameLst>
                                          <p:attrName>ppt_w</p:attrName>
                                        </p:attrNameLst>
                                      </p:cBhvr>
                                      <p:tavLst>
                                        <p:tav tm="0">
                                          <p:val>
                                            <p:strVal val="ppt_w"/>
                                          </p:val>
                                        </p:tav>
                                        <p:tav tm="100000">
                                          <p:val>
                                            <p:fltVal val="0"/>
                                          </p:val>
                                        </p:tav>
                                      </p:tavLst>
                                    </p:anim>
                                    <p:anim calcmode="lin" valueType="num">
                                      <p:cBhvr>
                                        <p:cTn id="203" dur="500"/>
                                        <p:tgtEl>
                                          <p:spTgt spid="80"/>
                                        </p:tgtEl>
                                        <p:attrNameLst>
                                          <p:attrName>ppt_h</p:attrName>
                                        </p:attrNameLst>
                                      </p:cBhvr>
                                      <p:tavLst>
                                        <p:tav tm="0">
                                          <p:val>
                                            <p:strVal val="ppt_h"/>
                                          </p:val>
                                        </p:tav>
                                        <p:tav tm="100000">
                                          <p:val>
                                            <p:fltVal val="0"/>
                                          </p:val>
                                        </p:tav>
                                      </p:tavLst>
                                    </p:anim>
                                    <p:set>
                                      <p:cBhvr>
                                        <p:cTn id="204" dur="1" fill="hold">
                                          <p:stCondLst>
                                            <p:cond delay="499"/>
                                          </p:stCondLst>
                                        </p:cTn>
                                        <p:tgtEl>
                                          <p:spTgt spid="80"/>
                                        </p:tgtEl>
                                        <p:attrNameLst>
                                          <p:attrName>style.visibility</p:attrName>
                                        </p:attrNameLst>
                                      </p:cBhvr>
                                      <p:to>
                                        <p:strVal val="hidden"/>
                                      </p:to>
                                    </p:set>
                                  </p:childTnLst>
                                </p:cTn>
                              </p:par>
                              <p:par>
                                <p:cTn id="205" presetID="23" presetClass="exit" presetSubtype="32" fill="hold" nodeType="withEffect">
                                  <p:stCondLst>
                                    <p:cond delay="0"/>
                                  </p:stCondLst>
                                  <p:childTnLst>
                                    <p:anim calcmode="lin" valueType="num">
                                      <p:cBhvr>
                                        <p:cTn id="206" dur="500"/>
                                        <p:tgtEl>
                                          <p:spTgt spid="82"/>
                                        </p:tgtEl>
                                        <p:attrNameLst>
                                          <p:attrName>ppt_w</p:attrName>
                                        </p:attrNameLst>
                                      </p:cBhvr>
                                      <p:tavLst>
                                        <p:tav tm="0">
                                          <p:val>
                                            <p:strVal val="ppt_w"/>
                                          </p:val>
                                        </p:tav>
                                        <p:tav tm="100000">
                                          <p:val>
                                            <p:fltVal val="0"/>
                                          </p:val>
                                        </p:tav>
                                      </p:tavLst>
                                    </p:anim>
                                    <p:anim calcmode="lin" valueType="num">
                                      <p:cBhvr>
                                        <p:cTn id="207" dur="500"/>
                                        <p:tgtEl>
                                          <p:spTgt spid="82"/>
                                        </p:tgtEl>
                                        <p:attrNameLst>
                                          <p:attrName>ppt_h</p:attrName>
                                        </p:attrNameLst>
                                      </p:cBhvr>
                                      <p:tavLst>
                                        <p:tav tm="0">
                                          <p:val>
                                            <p:strVal val="ppt_h"/>
                                          </p:val>
                                        </p:tav>
                                        <p:tav tm="100000">
                                          <p:val>
                                            <p:fltVal val="0"/>
                                          </p:val>
                                        </p:tav>
                                      </p:tavLst>
                                    </p:anim>
                                    <p:set>
                                      <p:cBhvr>
                                        <p:cTn id="208" dur="1" fill="hold">
                                          <p:stCondLst>
                                            <p:cond delay="499"/>
                                          </p:stCondLst>
                                        </p:cTn>
                                        <p:tgtEl>
                                          <p:spTgt spid="82"/>
                                        </p:tgtEl>
                                        <p:attrNameLst>
                                          <p:attrName>style.visibility</p:attrName>
                                        </p:attrNameLst>
                                      </p:cBhvr>
                                      <p:to>
                                        <p:strVal val="hidden"/>
                                      </p:to>
                                    </p:set>
                                  </p:childTnLst>
                                </p:cTn>
                              </p:par>
                              <p:par>
                                <p:cTn id="209" presetID="23" presetClass="exit" presetSubtype="32" fill="hold" nodeType="withEffect">
                                  <p:stCondLst>
                                    <p:cond delay="0"/>
                                  </p:stCondLst>
                                  <p:childTnLst>
                                    <p:anim calcmode="lin" valueType="num">
                                      <p:cBhvr>
                                        <p:cTn id="210" dur="500"/>
                                        <p:tgtEl>
                                          <p:spTgt spid="76"/>
                                        </p:tgtEl>
                                        <p:attrNameLst>
                                          <p:attrName>ppt_w</p:attrName>
                                        </p:attrNameLst>
                                      </p:cBhvr>
                                      <p:tavLst>
                                        <p:tav tm="0">
                                          <p:val>
                                            <p:strVal val="ppt_w"/>
                                          </p:val>
                                        </p:tav>
                                        <p:tav tm="100000">
                                          <p:val>
                                            <p:fltVal val="0"/>
                                          </p:val>
                                        </p:tav>
                                      </p:tavLst>
                                    </p:anim>
                                    <p:anim calcmode="lin" valueType="num">
                                      <p:cBhvr>
                                        <p:cTn id="211" dur="500"/>
                                        <p:tgtEl>
                                          <p:spTgt spid="76"/>
                                        </p:tgtEl>
                                        <p:attrNameLst>
                                          <p:attrName>ppt_h</p:attrName>
                                        </p:attrNameLst>
                                      </p:cBhvr>
                                      <p:tavLst>
                                        <p:tav tm="0">
                                          <p:val>
                                            <p:strVal val="ppt_h"/>
                                          </p:val>
                                        </p:tav>
                                        <p:tav tm="100000">
                                          <p:val>
                                            <p:fltVal val="0"/>
                                          </p:val>
                                        </p:tav>
                                      </p:tavLst>
                                    </p:anim>
                                    <p:set>
                                      <p:cBhvr>
                                        <p:cTn id="212" dur="1" fill="hold">
                                          <p:stCondLst>
                                            <p:cond delay="499"/>
                                          </p:stCondLst>
                                        </p:cTn>
                                        <p:tgtEl>
                                          <p:spTgt spid="76"/>
                                        </p:tgtEl>
                                        <p:attrNameLst>
                                          <p:attrName>style.visibility</p:attrName>
                                        </p:attrNameLst>
                                      </p:cBhvr>
                                      <p:to>
                                        <p:strVal val="hidden"/>
                                      </p:to>
                                    </p:set>
                                  </p:childTnLst>
                                </p:cTn>
                              </p:par>
                              <p:par>
                                <p:cTn id="213" presetID="23" presetClass="exit" presetSubtype="32" fill="hold" nodeType="withEffect">
                                  <p:stCondLst>
                                    <p:cond delay="0"/>
                                  </p:stCondLst>
                                  <p:childTnLst>
                                    <p:anim calcmode="lin" valueType="num">
                                      <p:cBhvr>
                                        <p:cTn id="214" dur="500"/>
                                        <p:tgtEl>
                                          <p:spTgt spid="72"/>
                                        </p:tgtEl>
                                        <p:attrNameLst>
                                          <p:attrName>ppt_w</p:attrName>
                                        </p:attrNameLst>
                                      </p:cBhvr>
                                      <p:tavLst>
                                        <p:tav tm="0">
                                          <p:val>
                                            <p:strVal val="ppt_w"/>
                                          </p:val>
                                        </p:tav>
                                        <p:tav tm="100000">
                                          <p:val>
                                            <p:fltVal val="0"/>
                                          </p:val>
                                        </p:tav>
                                      </p:tavLst>
                                    </p:anim>
                                    <p:anim calcmode="lin" valueType="num">
                                      <p:cBhvr>
                                        <p:cTn id="215" dur="500"/>
                                        <p:tgtEl>
                                          <p:spTgt spid="72"/>
                                        </p:tgtEl>
                                        <p:attrNameLst>
                                          <p:attrName>ppt_h</p:attrName>
                                        </p:attrNameLst>
                                      </p:cBhvr>
                                      <p:tavLst>
                                        <p:tav tm="0">
                                          <p:val>
                                            <p:strVal val="ppt_h"/>
                                          </p:val>
                                        </p:tav>
                                        <p:tav tm="100000">
                                          <p:val>
                                            <p:fltVal val="0"/>
                                          </p:val>
                                        </p:tav>
                                      </p:tavLst>
                                    </p:anim>
                                    <p:set>
                                      <p:cBhvr>
                                        <p:cTn id="216" dur="1" fill="hold">
                                          <p:stCondLst>
                                            <p:cond delay="499"/>
                                          </p:stCondLst>
                                        </p:cTn>
                                        <p:tgtEl>
                                          <p:spTgt spid="72"/>
                                        </p:tgtEl>
                                        <p:attrNameLst>
                                          <p:attrName>style.visibility</p:attrName>
                                        </p:attrNameLst>
                                      </p:cBhvr>
                                      <p:to>
                                        <p:strVal val="hidden"/>
                                      </p:to>
                                    </p:set>
                                  </p:childTnLst>
                                </p:cTn>
                              </p:par>
                              <p:par>
                                <p:cTn id="217" presetID="23" presetClass="exit" presetSubtype="32" fill="hold" nodeType="withEffect">
                                  <p:stCondLst>
                                    <p:cond delay="0"/>
                                  </p:stCondLst>
                                  <p:childTnLst>
                                    <p:anim calcmode="lin" valueType="num">
                                      <p:cBhvr>
                                        <p:cTn id="218" dur="500"/>
                                        <p:tgtEl>
                                          <p:spTgt spid="73"/>
                                        </p:tgtEl>
                                        <p:attrNameLst>
                                          <p:attrName>ppt_w</p:attrName>
                                        </p:attrNameLst>
                                      </p:cBhvr>
                                      <p:tavLst>
                                        <p:tav tm="0">
                                          <p:val>
                                            <p:strVal val="ppt_w"/>
                                          </p:val>
                                        </p:tav>
                                        <p:tav tm="100000">
                                          <p:val>
                                            <p:fltVal val="0"/>
                                          </p:val>
                                        </p:tav>
                                      </p:tavLst>
                                    </p:anim>
                                    <p:anim calcmode="lin" valueType="num">
                                      <p:cBhvr>
                                        <p:cTn id="219" dur="500"/>
                                        <p:tgtEl>
                                          <p:spTgt spid="73"/>
                                        </p:tgtEl>
                                        <p:attrNameLst>
                                          <p:attrName>ppt_h</p:attrName>
                                        </p:attrNameLst>
                                      </p:cBhvr>
                                      <p:tavLst>
                                        <p:tav tm="0">
                                          <p:val>
                                            <p:strVal val="ppt_h"/>
                                          </p:val>
                                        </p:tav>
                                        <p:tav tm="100000">
                                          <p:val>
                                            <p:fltVal val="0"/>
                                          </p:val>
                                        </p:tav>
                                      </p:tavLst>
                                    </p:anim>
                                    <p:set>
                                      <p:cBhvr>
                                        <p:cTn id="220" dur="1" fill="hold">
                                          <p:stCondLst>
                                            <p:cond delay="499"/>
                                          </p:stCondLst>
                                        </p:cTn>
                                        <p:tgtEl>
                                          <p:spTgt spid="73"/>
                                        </p:tgtEl>
                                        <p:attrNameLst>
                                          <p:attrName>style.visibility</p:attrName>
                                        </p:attrNameLst>
                                      </p:cBhvr>
                                      <p:to>
                                        <p:strVal val="hidden"/>
                                      </p:to>
                                    </p:set>
                                  </p:childTnLst>
                                </p:cTn>
                              </p:par>
                              <p:par>
                                <p:cTn id="221" presetID="23" presetClass="exit" presetSubtype="32" fill="hold" nodeType="withEffect">
                                  <p:stCondLst>
                                    <p:cond delay="0"/>
                                  </p:stCondLst>
                                  <p:childTnLst>
                                    <p:anim calcmode="lin" valueType="num">
                                      <p:cBhvr>
                                        <p:cTn id="222" dur="500"/>
                                        <p:tgtEl>
                                          <p:spTgt spid="74"/>
                                        </p:tgtEl>
                                        <p:attrNameLst>
                                          <p:attrName>ppt_w</p:attrName>
                                        </p:attrNameLst>
                                      </p:cBhvr>
                                      <p:tavLst>
                                        <p:tav tm="0">
                                          <p:val>
                                            <p:strVal val="ppt_w"/>
                                          </p:val>
                                        </p:tav>
                                        <p:tav tm="100000">
                                          <p:val>
                                            <p:fltVal val="0"/>
                                          </p:val>
                                        </p:tav>
                                      </p:tavLst>
                                    </p:anim>
                                    <p:anim calcmode="lin" valueType="num">
                                      <p:cBhvr>
                                        <p:cTn id="223" dur="500"/>
                                        <p:tgtEl>
                                          <p:spTgt spid="74"/>
                                        </p:tgtEl>
                                        <p:attrNameLst>
                                          <p:attrName>ppt_h</p:attrName>
                                        </p:attrNameLst>
                                      </p:cBhvr>
                                      <p:tavLst>
                                        <p:tav tm="0">
                                          <p:val>
                                            <p:strVal val="ppt_h"/>
                                          </p:val>
                                        </p:tav>
                                        <p:tav tm="100000">
                                          <p:val>
                                            <p:fltVal val="0"/>
                                          </p:val>
                                        </p:tav>
                                      </p:tavLst>
                                    </p:anim>
                                    <p:set>
                                      <p:cBhvr>
                                        <p:cTn id="224" dur="1" fill="hold">
                                          <p:stCondLst>
                                            <p:cond delay="499"/>
                                          </p:stCondLst>
                                        </p:cTn>
                                        <p:tgtEl>
                                          <p:spTgt spid="74"/>
                                        </p:tgtEl>
                                        <p:attrNameLst>
                                          <p:attrName>style.visibility</p:attrName>
                                        </p:attrNameLst>
                                      </p:cBhvr>
                                      <p:to>
                                        <p:strVal val="hidden"/>
                                      </p:to>
                                    </p:set>
                                  </p:childTnLst>
                                </p:cTn>
                              </p:par>
                              <p:par>
                                <p:cTn id="225" presetID="23" presetClass="exit" presetSubtype="32" fill="hold" nodeType="withEffect">
                                  <p:stCondLst>
                                    <p:cond delay="0"/>
                                  </p:stCondLst>
                                  <p:childTnLst>
                                    <p:anim calcmode="lin" valueType="num">
                                      <p:cBhvr>
                                        <p:cTn id="226" dur="500"/>
                                        <p:tgtEl>
                                          <p:spTgt spid="75"/>
                                        </p:tgtEl>
                                        <p:attrNameLst>
                                          <p:attrName>ppt_w</p:attrName>
                                        </p:attrNameLst>
                                      </p:cBhvr>
                                      <p:tavLst>
                                        <p:tav tm="0">
                                          <p:val>
                                            <p:strVal val="ppt_w"/>
                                          </p:val>
                                        </p:tav>
                                        <p:tav tm="100000">
                                          <p:val>
                                            <p:fltVal val="0"/>
                                          </p:val>
                                        </p:tav>
                                      </p:tavLst>
                                    </p:anim>
                                    <p:anim calcmode="lin" valueType="num">
                                      <p:cBhvr>
                                        <p:cTn id="227" dur="500"/>
                                        <p:tgtEl>
                                          <p:spTgt spid="75"/>
                                        </p:tgtEl>
                                        <p:attrNameLst>
                                          <p:attrName>ppt_h</p:attrName>
                                        </p:attrNameLst>
                                      </p:cBhvr>
                                      <p:tavLst>
                                        <p:tav tm="0">
                                          <p:val>
                                            <p:strVal val="ppt_h"/>
                                          </p:val>
                                        </p:tav>
                                        <p:tav tm="100000">
                                          <p:val>
                                            <p:fltVal val="0"/>
                                          </p:val>
                                        </p:tav>
                                      </p:tavLst>
                                    </p:anim>
                                    <p:set>
                                      <p:cBhvr>
                                        <p:cTn id="228" dur="1" fill="hold">
                                          <p:stCondLst>
                                            <p:cond delay="499"/>
                                          </p:stCondLst>
                                        </p:cTn>
                                        <p:tgtEl>
                                          <p:spTgt spid="75"/>
                                        </p:tgtEl>
                                        <p:attrNameLst>
                                          <p:attrName>style.visibility</p:attrName>
                                        </p:attrNameLst>
                                      </p:cBhvr>
                                      <p:to>
                                        <p:strVal val="hidden"/>
                                      </p:to>
                                    </p:set>
                                  </p:childTnLst>
                                </p:cTn>
                              </p:par>
                              <p:par>
                                <p:cTn id="229" presetID="23" presetClass="exit" presetSubtype="32" fill="hold" nodeType="withEffect">
                                  <p:stCondLst>
                                    <p:cond delay="0"/>
                                  </p:stCondLst>
                                  <p:childTnLst>
                                    <p:anim calcmode="lin" valueType="num">
                                      <p:cBhvr>
                                        <p:cTn id="230" dur="500"/>
                                        <p:tgtEl>
                                          <p:spTgt spid="71"/>
                                        </p:tgtEl>
                                        <p:attrNameLst>
                                          <p:attrName>ppt_w</p:attrName>
                                        </p:attrNameLst>
                                      </p:cBhvr>
                                      <p:tavLst>
                                        <p:tav tm="0">
                                          <p:val>
                                            <p:strVal val="ppt_w"/>
                                          </p:val>
                                        </p:tav>
                                        <p:tav tm="100000">
                                          <p:val>
                                            <p:fltVal val="0"/>
                                          </p:val>
                                        </p:tav>
                                      </p:tavLst>
                                    </p:anim>
                                    <p:anim calcmode="lin" valueType="num">
                                      <p:cBhvr>
                                        <p:cTn id="231" dur="500"/>
                                        <p:tgtEl>
                                          <p:spTgt spid="71"/>
                                        </p:tgtEl>
                                        <p:attrNameLst>
                                          <p:attrName>ppt_h</p:attrName>
                                        </p:attrNameLst>
                                      </p:cBhvr>
                                      <p:tavLst>
                                        <p:tav tm="0">
                                          <p:val>
                                            <p:strVal val="ppt_h"/>
                                          </p:val>
                                        </p:tav>
                                        <p:tav tm="100000">
                                          <p:val>
                                            <p:fltVal val="0"/>
                                          </p:val>
                                        </p:tav>
                                      </p:tavLst>
                                    </p:anim>
                                    <p:set>
                                      <p:cBhvr>
                                        <p:cTn id="232" dur="1" fill="hold">
                                          <p:stCondLst>
                                            <p:cond delay="499"/>
                                          </p:stCondLst>
                                        </p:cTn>
                                        <p:tgtEl>
                                          <p:spTgt spid="71"/>
                                        </p:tgtEl>
                                        <p:attrNameLst>
                                          <p:attrName>style.visibility</p:attrName>
                                        </p:attrNameLst>
                                      </p:cBhvr>
                                      <p:to>
                                        <p:strVal val="hidden"/>
                                      </p:to>
                                    </p:set>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nodeType="clickEffect">
                                  <p:stCondLst>
                                    <p:cond delay="0"/>
                                  </p:stCondLst>
                                  <p:childTnLst>
                                    <p:set>
                                      <p:cBhvr>
                                        <p:cTn id="236" dur="1" fill="hold">
                                          <p:stCondLst>
                                            <p:cond delay="0"/>
                                          </p:stCondLst>
                                        </p:cTn>
                                        <p:tgtEl>
                                          <p:spTgt spid="70"/>
                                        </p:tgtEl>
                                        <p:attrNameLst>
                                          <p:attrName>style.visibility</p:attrName>
                                        </p:attrNameLst>
                                      </p:cBhvr>
                                      <p:to>
                                        <p:strVal val="visible"/>
                                      </p:to>
                                    </p:set>
                                  </p:childTnLst>
                                </p:cTn>
                              </p:par>
                              <p:par>
                                <p:cTn id="237" presetID="10" presetClass="entr" presetSubtype="0" fill="hold" nodeType="withEffect">
                                  <p:stCondLst>
                                    <p:cond delay="0"/>
                                  </p:stCondLst>
                                  <p:childTnLst>
                                    <p:set>
                                      <p:cBhvr>
                                        <p:cTn id="238" dur="1" fill="hold">
                                          <p:stCondLst>
                                            <p:cond delay="0"/>
                                          </p:stCondLst>
                                        </p:cTn>
                                        <p:tgtEl>
                                          <p:spTgt spid="69"/>
                                        </p:tgtEl>
                                        <p:attrNameLst>
                                          <p:attrName>style.visibility</p:attrName>
                                        </p:attrNameLst>
                                      </p:cBhvr>
                                      <p:to>
                                        <p:strVal val="visible"/>
                                      </p:to>
                                    </p:set>
                                    <p:animEffect transition="in" filter="fade">
                                      <p:cBhvr>
                                        <p:cTn id="239"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0" grpId="0"/>
      <p:bldP spid="267" grpId="0"/>
      <p:bldP spid="31879" grpId="0" animBg="1"/>
      <p:bldP spid="31879" grpId="1" animBg="1"/>
      <p:bldP spid="129" grpId="0"/>
      <p:bldP spid="31931" grpId="0" animBg="1"/>
      <p:bldP spid="31931" grpId="1" animBg="1"/>
      <p:bldP spid="31932" grpId="0" animBg="1"/>
      <p:bldP spid="31932" grpId="1" animBg="1"/>
      <p:bldP spid="31933" grpId="0" animBg="1"/>
      <p:bldP spid="31933" grpId="1" animBg="1"/>
      <p:bldP spid="31934" grpId="0" animBg="1"/>
      <p:bldP spid="31934" grpId="1" animBg="1"/>
      <p:bldP spid="31935" grpId="0" animBg="1"/>
      <p:bldP spid="31935" grpId="1" animBg="1"/>
      <p:bldP spid="31936" grpId="0" animBg="1"/>
      <p:bldP spid="31936" grpId="1" animBg="1"/>
      <p:bldP spid="31937" grpId="0" animBg="1"/>
      <p:bldP spid="31937" grpId="1" animBg="1"/>
      <p:bldP spid="31938" grpId="0" animBg="1"/>
      <p:bldP spid="31938" grpId="1" animBg="1"/>
      <p:bldP spid="31939" grpId="0" animBg="1"/>
      <p:bldP spid="3193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4294967295"/>
          </p:nvPr>
        </p:nvSpPr>
        <p:spPr>
          <a:xfrm>
            <a:off x="0" y="1295400"/>
            <a:ext cx="8686800" cy="4800600"/>
          </a:xfrm>
          <a:prstGeom prst="rect">
            <a:avLst/>
          </a:prstGeom>
        </p:spPr>
        <p:txBody>
          <a:bodyPr/>
          <a:lstStyle/>
          <a:p>
            <a:pPr algn="just">
              <a:lnSpc>
                <a:spcPct val="80000"/>
              </a:lnSpc>
            </a:pPr>
            <a:r>
              <a:rPr lang="en-US" sz="1400" dirty="0" smtClean="0">
                <a:solidFill>
                  <a:srgbClr val="FF6600"/>
                </a:solidFill>
              </a:rPr>
              <a:t>Receivers</a:t>
            </a:r>
            <a:r>
              <a:rPr lang="en-US" sz="1400" dirty="0" smtClean="0"/>
              <a:t> (</a:t>
            </a:r>
            <a:r>
              <a:rPr lang="en-US" sz="1400" dirty="0" err="1" smtClean="0">
                <a:solidFill>
                  <a:srgbClr val="FF6600"/>
                </a:solidFill>
              </a:rPr>
              <a:t>luxR</a:t>
            </a:r>
            <a:r>
              <a:rPr lang="en-US" sz="1400" dirty="0" smtClean="0"/>
              <a:t> + </a:t>
            </a:r>
            <a:r>
              <a:rPr lang="en-US" sz="1400" dirty="0" smtClean="0">
                <a:solidFill>
                  <a:srgbClr val="CC9900"/>
                </a:solidFill>
              </a:rPr>
              <a:t>Reporter</a:t>
            </a:r>
            <a:r>
              <a:rPr lang="en-US" sz="1400" dirty="0" smtClean="0"/>
              <a:t>)</a:t>
            </a:r>
          </a:p>
          <a:p>
            <a:pPr lvl="1" algn="just">
              <a:lnSpc>
                <a:spcPct val="80000"/>
              </a:lnSpc>
            </a:pPr>
            <a:r>
              <a:rPr lang="en-US" sz="1400" dirty="0" smtClean="0">
                <a:solidFill>
                  <a:srgbClr val="00CC00"/>
                </a:solidFill>
              </a:rPr>
              <a:t>GFP</a:t>
            </a:r>
            <a:r>
              <a:rPr lang="en-US" sz="1400" dirty="0" smtClean="0"/>
              <a:t> </a:t>
            </a:r>
            <a:r>
              <a:rPr lang="en-US" sz="1400" dirty="0" smtClean="0">
                <a:solidFill>
                  <a:srgbClr val="FF6600"/>
                </a:solidFill>
              </a:rPr>
              <a:t>Receivers</a:t>
            </a:r>
            <a:r>
              <a:rPr lang="en-US" sz="1400" dirty="0" smtClean="0"/>
              <a:t> </a:t>
            </a:r>
          </a:p>
          <a:p>
            <a:pPr lvl="2" algn="just">
              <a:lnSpc>
                <a:spcPct val="80000"/>
              </a:lnSpc>
            </a:pPr>
            <a:r>
              <a:rPr lang="en-US" sz="1600" dirty="0" err="1" smtClean="0"/>
              <a:t>tetR</a:t>
            </a:r>
            <a:r>
              <a:rPr lang="en-US" sz="1600" dirty="0" smtClean="0"/>
              <a:t> controlled (</a:t>
            </a:r>
            <a:r>
              <a:rPr lang="en-US" sz="1600" dirty="0" smtClean="0">
                <a:solidFill>
                  <a:srgbClr val="FF6600"/>
                </a:solidFill>
              </a:rPr>
              <a:t>Bba_T9002</a:t>
            </a:r>
            <a:r>
              <a:rPr lang="en-US" sz="1600" dirty="0" smtClean="0"/>
              <a:t>)</a:t>
            </a:r>
          </a:p>
          <a:p>
            <a:pPr lvl="2" algn="just">
              <a:lnSpc>
                <a:spcPct val="80000"/>
              </a:lnSpc>
            </a:pPr>
            <a:r>
              <a:rPr lang="en-US" sz="1200" dirty="0" smtClean="0"/>
              <a:t>Quorum controlled (</a:t>
            </a:r>
            <a:r>
              <a:rPr lang="en-US" sz="1200" dirty="0" smtClean="0">
                <a:solidFill>
                  <a:srgbClr val="FF6600"/>
                </a:solidFill>
              </a:rPr>
              <a:t>Bba_R0062</a:t>
            </a:r>
            <a:r>
              <a:rPr lang="en-US" sz="1200" dirty="0" smtClean="0"/>
              <a:t> + </a:t>
            </a:r>
            <a:r>
              <a:rPr lang="en-US" sz="1200" dirty="0" smtClean="0">
                <a:solidFill>
                  <a:schemeClr val="accent2"/>
                </a:solidFill>
              </a:rPr>
              <a:t>Bba_C0261</a:t>
            </a:r>
            <a:r>
              <a:rPr lang="en-US" sz="1200" dirty="0" smtClean="0"/>
              <a:t> +</a:t>
            </a:r>
            <a:r>
              <a:rPr lang="en-US" sz="1200" dirty="0" smtClean="0">
                <a:solidFill>
                  <a:srgbClr val="00CC00"/>
                </a:solidFill>
              </a:rPr>
              <a:t> Bba_E0240</a:t>
            </a:r>
            <a:r>
              <a:rPr lang="en-US" sz="1200" dirty="0" smtClean="0"/>
              <a:t>)</a:t>
            </a:r>
          </a:p>
          <a:p>
            <a:pPr lvl="1" algn="just">
              <a:lnSpc>
                <a:spcPct val="80000"/>
              </a:lnSpc>
            </a:pPr>
            <a:r>
              <a:rPr lang="en-US" sz="1400" dirty="0" err="1" smtClean="0">
                <a:solidFill>
                  <a:srgbClr val="FF0000"/>
                </a:solidFill>
              </a:rPr>
              <a:t>mRFP</a:t>
            </a:r>
            <a:r>
              <a:rPr lang="en-US" sz="1400" dirty="0" smtClean="0"/>
              <a:t> </a:t>
            </a:r>
            <a:r>
              <a:rPr lang="en-US" sz="1400" dirty="0" smtClean="0">
                <a:solidFill>
                  <a:srgbClr val="FF6600"/>
                </a:solidFill>
              </a:rPr>
              <a:t>Receivers</a:t>
            </a:r>
            <a:r>
              <a:rPr lang="en-US" sz="1400" dirty="0" smtClean="0"/>
              <a:t> </a:t>
            </a:r>
          </a:p>
          <a:p>
            <a:pPr lvl="2" algn="just">
              <a:lnSpc>
                <a:spcPct val="80000"/>
              </a:lnSpc>
            </a:pPr>
            <a:r>
              <a:rPr lang="en-US" sz="1200" dirty="0" err="1" smtClean="0"/>
              <a:t>tetR</a:t>
            </a:r>
            <a:r>
              <a:rPr lang="en-US" sz="1200" dirty="0" smtClean="0"/>
              <a:t> controlled (</a:t>
            </a:r>
            <a:r>
              <a:rPr lang="en-US" sz="1200" dirty="0" smtClean="0">
                <a:solidFill>
                  <a:srgbClr val="FF6600"/>
                </a:solidFill>
              </a:rPr>
              <a:t>Bba_F2620</a:t>
            </a:r>
            <a:r>
              <a:rPr lang="en-US" sz="1200" dirty="0" smtClean="0"/>
              <a:t> + </a:t>
            </a:r>
            <a:r>
              <a:rPr lang="en-US" sz="1200" dirty="0" smtClean="0">
                <a:solidFill>
                  <a:srgbClr val="FF0000"/>
                </a:solidFill>
              </a:rPr>
              <a:t>Bba_I13507</a:t>
            </a:r>
            <a:r>
              <a:rPr lang="en-US" sz="1200" dirty="0" smtClean="0"/>
              <a:t>)</a:t>
            </a:r>
          </a:p>
          <a:p>
            <a:pPr lvl="2" algn="just">
              <a:lnSpc>
                <a:spcPct val="80000"/>
              </a:lnSpc>
            </a:pPr>
            <a:r>
              <a:rPr lang="en-US" sz="1200" dirty="0" smtClean="0"/>
              <a:t>Quorum controlled (</a:t>
            </a:r>
            <a:r>
              <a:rPr lang="en-US" sz="1200" dirty="0" smtClean="0">
                <a:solidFill>
                  <a:srgbClr val="FF6600"/>
                </a:solidFill>
              </a:rPr>
              <a:t>Bba_R0062</a:t>
            </a:r>
            <a:r>
              <a:rPr lang="en-US" sz="1200" dirty="0" smtClean="0"/>
              <a:t> + </a:t>
            </a:r>
            <a:r>
              <a:rPr lang="en-US" sz="1200" dirty="0" smtClean="0">
                <a:solidFill>
                  <a:schemeClr val="accent2"/>
                </a:solidFill>
              </a:rPr>
              <a:t>Bba_C0261</a:t>
            </a:r>
            <a:r>
              <a:rPr lang="en-US" sz="1200" dirty="0" smtClean="0"/>
              <a:t> +</a:t>
            </a:r>
            <a:r>
              <a:rPr lang="en-US" sz="1200" dirty="0" smtClean="0">
                <a:solidFill>
                  <a:srgbClr val="00CC00"/>
                </a:solidFill>
              </a:rPr>
              <a:t> </a:t>
            </a:r>
            <a:r>
              <a:rPr lang="en-US" sz="1200" dirty="0" smtClean="0">
                <a:solidFill>
                  <a:srgbClr val="FF0000"/>
                </a:solidFill>
              </a:rPr>
              <a:t>Bba_I13507</a:t>
            </a:r>
            <a:r>
              <a:rPr lang="en-US" sz="1200" dirty="0" smtClean="0"/>
              <a:t>)</a:t>
            </a:r>
          </a:p>
          <a:p>
            <a:pPr lvl="1" algn="just">
              <a:lnSpc>
                <a:spcPct val="80000"/>
              </a:lnSpc>
            </a:pPr>
            <a:r>
              <a:rPr lang="en-US" sz="1200" dirty="0" err="1" smtClean="0">
                <a:solidFill>
                  <a:srgbClr val="FF0066"/>
                </a:solidFill>
              </a:rPr>
              <a:t>mCherry</a:t>
            </a:r>
            <a:r>
              <a:rPr lang="en-US" sz="1200" dirty="0" smtClean="0"/>
              <a:t> </a:t>
            </a:r>
            <a:r>
              <a:rPr lang="en-US" sz="1200" dirty="0" smtClean="0">
                <a:solidFill>
                  <a:srgbClr val="FF6600"/>
                </a:solidFill>
              </a:rPr>
              <a:t>Receivers</a:t>
            </a:r>
            <a:r>
              <a:rPr lang="en-US" sz="1200" dirty="0" smtClean="0"/>
              <a:t> (</a:t>
            </a:r>
            <a:r>
              <a:rPr lang="en-US" sz="1200" dirty="0" smtClean="0">
                <a:solidFill>
                  <a:srgbClr val="FF6600"/>
                </a:solidFill>
              </a:rPr>
              <a:t>Bba_F2620</a:t>
            </a:r>
            <a:r>
              <a:rPr lang="en-US" sz="1200" dirty="0" smtClean="0"/>
              <a:t> + </a:t>
            </a:r>
            <a:r>
              <a:rPr lang="en-US" sz="1200" dirty="0" smtClean="0">
                <a:solidFill>
                  <a:srgbClr val="FF0066"/>
                </a:solidFill>
              </a:rPr>
              <a:t>Bba_J06702</a:t>
            </a:r>
            <a:r>
              <a:rPr lang="en-US" sz="1200" dirty="0" smtClean="0"/>
              <a:t>)</a:t>
            </a:r>
          </a:p>
          <a:p>
            <a:pPr algn="just">
              <a:lnSpc>
                <a:spcPct val="80000"/>
              </a:lnSpc>
            </a:pPr>
            <a:r>
              <a:rPr lang="en-US" sz="1400" dirty="0" smtClean="0">
                <a:solidFill>
                  <a:schemeClr val="accent2"/>
                </a:solidFill>
              </a:rPr>
              <a:t>Senders</a:t>
            </a:r>
            <a:r>
              <a:rPr lang="en-US" sz="1400" dirty="0" smtClean="0"/>
              <a:t> (</a:t>
            </a:r>
            <a:r>
              <a:rPr lang="en-US" sz="1400" dirty="0" err="1" smtClean="0"/>
              <a:t>bicistronic</a:t>
            </a:r>
            <a:r>
              <a:rPr lang="en-US" sz="1400" dirty="0" smtClean="0"/>
              <a:t> </a:t>
            </a:r>
            <a:r>
              <a:rPr lang="en-US" sz="1400" dirty="0" err="1" smtClean="0">
                <a:solidFill>
                  <a:schemeClr val="accent2"/>
                </a:solidFill>
              </a:rPr>
              <a:t>luxI</a:t>
            </a:r>
            <a:r>
              <a:rPr lang="en-US" sz="1400" dirty="0" smtClean="0"/>
              <a:t> + </a:t>
            </a:r>
            <a:r>
              <a:rPr lang="en-US" sz="1400" dirty="0" smtClean="0">
                <a:solidFill>
                  <a:srgbClr val="CC9900"/>
                </a:solidFill>
              </a:rPr>
              <a:t>Reporter</a:t>
            </a:r>
            <a:r>
              <a:rPr lang="en-US" sz="1400" dirty="0" smtClean="0"/>
              <a:t>)</a:t>
            </a:r>
          </a:p>
          <a:p>
            <a:pPr lvl="1" algn="just">
              <a:lnSpc>
                <a:spcPct val="80000"/>
              </a:lnSpc>
            </a:pPr>
            <a:r>
              <a:rPr lang="en-US" sz="1400" dirty="0" err="1" smtClean="0">
                <a:solidFill>
                  <a:srgbClr val="FF0000"/>
                </a:solidFill>
              </a:rPr>
              <a:t>mRFP</a:t>
            </a:r>
            <a:r>
              <a:rPr lang="en-US" sz="1400" dirty="0" smtClean="0"/>
              <a:t> </a:t>
            </a:r>
            <a:r>
              <a:rPr lang="en-US" sz="1400" dirty="0" smtClean="0">
                <a:solidFill>
                  <a:schemeClr val="accent2"/>
                </a:solidFill>
              </a:rPr>
              <a:t>Sender</a:t>
            </a:r>
            <a:r>
              <a:rPr lang="en-US" sz="1400" dirty="0" smtClean="0"/>
              <a:t> </a:t>
            </a:r>
          </a:p>
          <a:p>
            <a:pPr lvl="2" algn="just">
              <a:lnSpc>
                <a:spcPct val="80000"/>
              </a:lnSpc>
            </a:pPr>
            <a:r>
              <a:rPr lang="en-US" sz="1600" dirty="0" err="1" smtClean="0"/>
              <a:t>tetR</a:t>
            </a:r>
            <a:r>
              <a:rPr lang="en-US" sz="1600" dirty="0" smtClean="0"/>
              <a:t> controlled (</a:t>
            </a:r>
            <a:r>
              <a:rPr lang="en-US" sz="1600" dirty="0" smtClean="0">
                <a:solidFill>
                  <a:schemeClr val="accent2"/>
                </a:solidFill>
              </a:rPr>
              <a:t>Bba_S03623</a:t>
            </a:r>
            <a:r>
              <a:rPr lang="en-US" sz="1600" dirty="0" smtClean="0"/>
              <a:t> + </a:t>
            </a:r>
            <a:r>
              <a:rPr lang="en-US" sz="1600" dirty="0" smtClean="0">
                <a:solidFill>
                  <a:srgbClr val="FF0000"/>
                </a:solidFill>
              </a:rPr>
              <a:t>Bba_I13507</a:t>
            </a:r>
            <a:r>
              <a:rPr lang="en-US" sz="1600" dirty="0" smtClean="0"/>
              <a:t>)</a:t>
            </a:r>
          </a:p>
          <a:p>
            <a:pPr lvl="2" algn="just">
              <a:lnSpc>
                <a:spcPct val="80000"/>
              </a:lnSpc>
            </a:pPr>
            <a:r>
              <a:rPr lang="en-US" sz="1200" dirty="0" err="1" smtClean="0"/>
              <a:t>lacI</a:t>
            </a:r>
            <a:r>
              <a:rPr lang="en-US" sz="1200" dirty="0" smtClean="0"/>
              <a:t> controlled (</a:t>
            </a:r>
            <a:r>
              <a:rPr lang="en-US" sz="1200" dirty="0" smtClean="0">
                <a:solidFill>
                  <a:schemeClr val="accent2"/>
                </a:solidFill>
              </a:rPr>
              <a:t>Bba_S03608</a:t>
            </a:r>
            <a:r>
              <a:rPr lang="en-US" sz="1200" dirty="0" smtClean="0"/>
              <a:t> + </a:t>
            </a:r>
            <a:r>
              <a:rPr lang="en-US" sz="1200" dirty="0" smtClean="0">
                <a:solidFill>
                  <a:srgbClr val="FF0000"/>
                </a:solidFill>
              </a:rPr>
              <a:t>Bba_I13507</a:t>
            </a:r>
            <a:r>
              <a:rPr lang="en-US" sz="1200" dirty="0" smtClean="0">
                <a:solidFill>
                  <a:schemeClr val="accent2"/>
                </a:solidFill>
              </a:rPr>
              <a:t>)</a:t>
            </a:r>
          </a:p>
          <a:p>
            <a:pPr lvl="2" algn="just">
              <a:lnSpc>
                <a:spcPct val="80000"/>
              </a:lnSpc>
            </a:pPr>
            <a:r>
              <a:rPr lang="en-US" sz="1200" dirty="0" smtClean="0"/>
              <a:t>Quorum controlled (</a:t>
            </a:r>
            <a:r>
              <a:rPr lang="en-US" sz="1200" dirty="0" smtClean="0">
                <a:solidFill>
                  <a:srgbClr val="FF6600"/>
                </a:solidFill>
              </a:rPr>
              <a:t>Bba_R0062</a:t>
            </a:r>
            <a:r>
              <a:rPr lang="en-US" sz="1200" dirty="0" smtClean="0"/>
              <a:t> + </a:t>
            </a:r>
            <a:r>
              <a:rPr lang="en-US" sz="1200" dirty="0" smtClean="0">
                <a:solidFill>
                  <a:srgbClr val="FF6600"/>
                </a:solidFill>
              </a:rPr>
              <a:t>Bba_A340620</a:t>
            </a:r>
            <a:r>
              <a:rPr lang="en-US" sz="1200" dirty="0" smtClean="0"/>
              <a:t> + </a:t>
            </a:r>
            <a:r>
              <a:rPr lang="en-US" sz="1200" dirty="0" smtClean="0">
                <a:solidFill>
                  <a:srgbClr val="FF0000"/>
                </a:solidFill>
              </a:rPr>
              <a:t>Bba_I13507</a:t>
            </a:r>
            <a:r>
              <a:rPr lang="en-US" sz="1200" dirty="0" smtClean="0">
                <a:solidFill>
                  <a:schemeClr val="accent2"/>
                </a:solidFill>
              </a:rPr>
              <a:t>)</a:t>
            </a:r>
            <a:endParaRPr lang="en-US" sz="1200" dirty="0" smtClean="0"/>
          </a:p>
          <a:p>
            <a:pPr lvl="1" algn="just">
              <a:lnSpc>
                <a:spcPct val="80000"/>
              </a:lnSpc>
            </a:pPr>
            <a:r>
              <a:rPr lang="en-US" sz="1400" dirty="0" smtClean="0">
                <a:solidFill>
                  <a:srgbClr val="00CC00"/>
                </a:solidFill>
              </a:rPr>
              <a:t>GFP</a:t>
            </a:r>
            <a:r>
              <a:rPr lang="en-US" sz="1400" dirty="0" smtClean="0"/>
              <a:t> </a:t>
            </a:r>
            <a:r>
              <a:rPr lang="en-US" sz="1400" dirty="0" smtClean="0">
                <a:solidFill>
                  <a:schemeClr val="accent2"/>
                </a:solidFill>
              </a:rPr>
              <a:t>Sender</a:t>
            </a:r>
          </a:p>
          <a:p>
            <a:pPr lvl="2" algn="just">
              <a:lnSpc>
                <a:spcPct val="80000"/>
              </a:lnSpc>
            </a:pPr>
            <a:r>
              <a:rPr lang="en-US" sz="1200" dirty="0" err="1" smtClean="0"/>
              <a:t>tetR</a:t>
            </a:r>
            <a:r>
              <a:rPr lang="en-US" sz="1200" dirty="0" smtClean="0"/>
              <a:t> controlled (</a:t>
            </a:r>
            <a:r>
              <a:rPr lang="en-US" sz="1200" dirty="0" smtClean="0">
                <a:solidFill>
                  <a:schemeClr val="accent2"/>
                </a:solidFill>
              </a:rPr>
              <a:t>Bba_S03623</a:t>
            </a:r>
            <a:r>
              <a:rPr lang="en-US" sz="1200" dirty="0" smtClean="0"/>
              <a:t> + </a:t>
            </a:r>
            <a:r>
              <a:rPr lang="en-US" sz="1200" dirty="0" smtClean="0">
                <a:solidFill>
                  <a:srgbClr val="00CC00"/>
                </a:solidFill>
              </a:rPr>
              <a:t>Bba_E0240</a:t>
            </a:r>
            <a:r>
              <a:rPr lang="en-US" sz="1200" dirty="0" smtClean="0"/>
              <a:t>)</a:t>
            </a:r>
          </a:p>
          <a:p>
            <a:pPr lvl="2" algn="just">
              <a:lnSpc>
                <a:spcPct val="80000"/>
              </a:lnSpc>
            </a:pPr>
            <a:r>
              <a:rPr lang="en-US" sz="1200" dirty="0" err="1" smtClean="0"/>
              <a:t>lacI</a:t>
            </a:r>
            <a:r>
              <a:rPr lang="en-US" sz="1200" dirty="0" smtClean="0"/>
              <a:t> controlled (</a:t>
            </a:r>
            <a:r>
              <a:rPr lang="en-US" sz="1200" dirty="0" smtClean="0">
                <a:solidFill>
                  <a:schemeClr val="accent2"/>
                </a:solidFill>
              </a:rPr>
              <a:t>Bba_S03608</a:t>
            </a:r>
            <a:r>
              <a:rPr lang="en-US" sz="1200" dirty="0" smtClean="0"/>
              <a:t> + </a:t>
            </a:r>
            <a:r>
              <a:rPr lang="en-US" sz="1200" dirty="0" smtClean="0">
                <a:solidFill>
                  <a:srgbClr val="00CC00"/>
                </a:solidFill>
              </a:rPr>
              <a:t>Bba_E0240</a:t>
            </a:r>
            <a:r>
              <a:rPr lang="en-US" sz="1200" dirty="0" smtClean="0">
                <a:solidFill>
                  <a:schemeClr val="accent2"/>
                </a:solidFill>
              </a:rPr>
              <a:t>)</a:t>
            </a:r>
          </a:p>
          <a:p>
            <a:pPr lvl="2" algn="just">
              <a:lnSpc>
                <a:spcPct val="80000"/>
              </a:lnSpc>
            </a:pPr>
            <a:r>
              <a:rPr lang="en-US" sz="1200" dirty="0" smtClean="0"/>
              <a:t>Quorum controlled (</a:t>
            </a:r>
            <a:r>
              <a:rPr lang="en-US" sz="1200" dirty="0" smtClean="0">
                <a:solidFill>
                  <a:srgbClr val="FF6600"/>
                </a:solidFill>
              </a:rPr>
              <a:t>Bba_R0062</a:t>
            </a:r>
            <a:r>
              <a:rPr lang="en-US" sz="1200" dirty="0" smtClean="0"/>
              <a:t> + </a:t>
            </a:r>
            <a:r>
              <a:rPr lang="en-US" sz="1200" dirty="0" smtClean="0">
                <a:solidFill>
                  <a:srgbClr val="FF6600"/>
                </a:solidFill>
              </a:rPr>
              <a:t>Bba_A340620</a:t>
            </a:r>
            <a:r>
              <a:rPr lang="en-US" sz="1200" dirty="0" smtClean="0"/>
              <a:t> + </a:t>
            </a:r>
            <a:r>
              <a:rPr lang="en-US" sz="1200" dirty="0" smtClean="0">
                <a:solidFill>
                  <a:srgbClr val="00CC00"/>
                </a:solidFill>
              </a:rPr>
              <a:t>Bba_E0240</a:t>
            </a:r>
            <a:r>
              <a:rPr lang="en-US" sz="1200" dirty="0" smtClean="0">
                <a:solidFill>
                  <a:schemeClr val="accent2"/>
                </a:solidFill>
              </a:rPr>
              <a:t>)</a:t>
            </a:r>
          </a:p>
          <a:p>
            <a:pPr lvl="1" algn="just">
              <a:lnSpc>
                <a:spcPct val="80000"/>
              </a:lnSpc>
            </a:pPr>
            <a:r>
              <a:rPr lang="en-US" sz="1400" dirty="0" err="1" smtClean="0">
                <a:solidFill>
                  <a:srgbClr val="FF0066"/>
                </a:solidFill>
              </a:rPr>
              <a:t>mCherry</a:t>
            </a:r>
            <a:r>
              <a:rPr lang="en-US" sz="1400" dirty="0" smtClean="0"/>
              <a:t> </a:t>
            </a:r>
            <a:r>
              <a:rPr lang="en-US" sz="1400" dirty="0" smtClean="0">
                <a:solidFill>
                  <a:schemeClr val="accent2"/>
                </a:solidFill>
              </a:rPr>
              <a:t>Sender</a:t>
            </a:r>
          </a:p>
          <a:p>
            <a:pPr lvl="2" algn="just">
              <a:lnSpc>
                <a:spcPct val="80000"/>
              </a:lnSpc>
            </a:pPr>
            <a:r>
              <a:rPr lang="en-US" sz="1200" dirty="0" err="1" smtClean="0"/>
              <a:t>tetR</a:t>
            </a:r>
            <a:r>
              <a:rPr lang="en-US" sz="1200" dirty="0" smtClean="0"/>
              <a:t> controlled (</a:t>
            </a:r>
            <a:r>
              <a:rPr lang="en-US" sz="1200" dirty="0" smtClean="0">
                <a:solidFill>
                  <a:schemeClr val="accent2"/>
                </a:solidFill>
              </a:rPr>
              <a:t>Bba_S03623</a:t>
            </a:r>
            <a:r>
              <a:rPr lang="en-US" sz="1200" dirty="0" smtClean="0"/>
              <a:t> + </a:t>
            </a:r>
            <a:r>
              <a:rPr lang="en-US" sz="1200" dirty="0" smtClean="0">
                <a:solidFill>
                  <a:srgbClr val="FF0066"/>
                </a:solidFill>
              </a:rPr>
              <a:t>Bba_J06702</a:t>
            </a:r>
            <a:r>
              <a:rPr lang="en-US" sz="1200" dirty="0" smtClean="0"/>
              <a:t>)</a:t>
            </a:r>
          </a:p>
          <a:p>
            <a:pPr algn="just">
              <a:lnSpc>
                <a:spcPct val="80000"/>
              </a:lnSpc>
            </a:pPr>
            <a:r>
              <a:rPr lang="en-US" sz="1400" dirty="0" smtClean="0"/>
              <a:t>Single Cell</a:t>
            </a:r>
          </a:p>
          <a:p>
            <a:pPr lvl="1" algn="just">
              <a:lnSpc>
                <a:spcPct val="80000"/>
              </a:lnSpc>
            </a:pPr>
            <a:r>
              <a:rPr lang="en-US" sz="1200" dirty="0" smtClean="0"/>
              <a:t>Constitutive (</a:t>
            </a:r>
            <a:r>
              <a:rPr lang="en-US" sz="1200" dirty="0" smtClean="0">
                <a:solidFill>
                  <a:schemeClr val="accent2"/>
                </a:solidFill>
              </a:rPr>
              <a:t>Bba_J23039</a:t>
            </a:r>
            <a:r>
              <a:rPr lang="en-US" sz="1200" dirty="0" smtClean="0"/>
              <a:t> + </a:t>
            </a:r>
            <a:r>
              <a:rPr lang="en-US" sz="1200" dirty="0" smtClean="0">
                <a:solidFill>
                  <a:srgbClr val="FF6600"/>
                </a:solidFill>
              </a:rPr>
              <a:t>Bba_T9002</a:t>
            </a:r>
            <a:r>
              <a:rPr lang="en-US" sz="1200" dirty="0" smtClean="0"/>
              <a:t>)</a:t>
            </a:r>
          </a:p>
          <a:p>
            <a:pPr lvl="1" algn="just">
              <a:lnSpc>
                <a:spcPct val="80000"/>
              </a:lnSpc>
            </a:pPr>
            <a:r>
              <a:rPr lang="en-US" sz="1200" dirty="0" smtClean="0"/>
              <a:t>Quorum Controlled (</a:t>
            </a:r>
            <a:r>
              <a:rPr lang="en-US" sz="1200" dirty="0" smtClean="0">
                <a:solidFill>
                  <a:srgbClr val="FF6600"/>
                </a:solidFill>
              </a:rPr>
              <a:t>Bba_R0062</a:t>
            </a:r>
            <a:r>
              <a:rPr lang="en-US" sz="1200" dirty="0" smtClean="0"/>
              <a:t> + </a:t>
            </a:r>
            <a:r>
              <a:rPr lang="en-US" sz="1200" dirty="0" smtClean="0">
                <a:solidFill>
                  <a:srgbClr val="FF6600"/>
                </a:solidFill>
              </a:rPr>
              <a:t>Bba_A340620</a:t>
            </a:r>
            <a:r>
              <a:rPr lang="en-US" sz="1200" dirty="0" smtClean="0"/>
              <a:t> + </a:t>
            </a:r>
            <a:r>
              <a:rPr lang="en-US" sz="1200" dirty="0" smtClean="0">
                <a:solidFill>
                  <a:schemeClr val="accent2"/>
                </a:solidFill>
              </a:rPr>
              <a:t>Bba_C0261</a:t>
            </a:r>
            <a:r>
              <a:rPr lang="en-US" sz="1200" dirty="0" smtClean="0"/>
              <a:t> +</a:t>
            </a:r>
            <a:r>
              <a:rPr lang="en-US" sz="1200" dirty="0" smtClean="0">
                <a:solidFill>
                  <a:srgbClr val="00CC00"/>
                </a:solidFill>
              </a:rPr>
              <a:t> Bba_E0240</a:t>
            </a:r>
            <a:r>
              <a:rPr lang="en-US" sz="1200" dirty="0" smtClean="0"/>
              <a:t>)</a:t>
            </a:r>
          </a:p>
          <a:p>
            <a:pPr algn="just">
              <a:lnSpc>
                <a:spcPct val="80000"/>
              </a:lnSpc>
            </a:pPr>
            <a:r>
              <a:rPr lang="en-US" sz="1400" dirty="0" smtClean="0"/>
              <a:t>Construction Intermediates</a:t>
            </a:r>
          </a:p>
        </p:txBody>
      </p:sp>
      <p:sp>
        <p:nvSpPr>
          <p:cNvPr id="30723" name="Title 1"/>
          <p:cNvSpPr>
            <a:spLocks/>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r>
              <a:rPr lang="en-US" sz="4000">
                <a:solidFill>
                  <a:schemeClr val="tx2"/>
                </a:solidFill>
              </a:rPr>
              <a:t>Cell-Cell Signaling Constructs</a:t>
            </a:r>
          </a:p>
        </p:txBody>
      </p:sp>
      <p:sp>
        <p:nvSpPr>
          <p:cNvPr id="129028" name="Rectangle 4"/>
          <p:cNvSpPr>
            <a:spLocks noChangeArrowheads="1"/>
          </p:cNvSpPr>
          <p:nvPr/>
        </p:nvSpPr>
        <p:spPr bwMode="auto">
          <a:xfrm>
            <a:off x="1143000" y="3335338"/>
            <a:ext cx="4191000" cy="279400"/>
          </a:xfrm>
          <a:prstGeom prst="rect">
            <a:avLst/>
          </a:prstGeom>
          <a:noFill/>
          <a:ln w="38100">
            <a:solidFill>
              <a:srgbClr val="800080"/>
            </a:solidFill>
            <a:miter lim="800000"/>
            <a:headEnd/>
            <a:tailEnd/>
          </a:ln>
        </p:spPr>
        <p:txBody>
          <a:bodyPr wrap="none" anchor="ctr"/>
          <a:lstStyle/>
          <a:p>
            <a:endParaRPr lang="en-US"/>
          </a:p>
        </p:txBody>
      </p:sp>
      <p:sp>
        <p:nvSpPr>
          <p:cNvPr id="129029" name="Rectangle 5"/>
          <p:cNvSpPr>
            <a:spLocks noChangeArrowheads="1"/>
          </p:cNvSpPr>
          <p:nvPr/>
        </p:nvSpPr>
        <p:spPr bwMode="auto">
          <a:xfrm>
            <a:off x="1143001" y="1752600"/>
            <a:ext cx="2743200" cy="234950"/>
          </a:xfrm>
          <a:prstGeom prst="rect">
            <a:avLst/>
          </a:prstGeom>
          <a:noFill/>
          <a:ln w="38100">
            <a:solidFill>
              <a:srgbClr val="800080"/>
            </a:solidFill>
            <a:miter lim="800000"/>
            <a:headEnd/>
            <a:tailEnd/>
          </a:ln>
        </p:spPr>
        <p:txBody>
          <a:bodyPr wrap="none" anchor="ctr"/>
          <a:lstStyle/>
          <a:p>
            <a:endParaRPr lang="en-US"/>
          </a:p>
        </p:txBody>
      </p:sp>
      <p:sp>
        <p:nvSpPr>
          <p:cNvPr id="3" name="Rectangle 4"/>
          <p:cNvSpPr>
            <a:spLocks noChangeArrowheads="1"/>
          </p:cNvSpPr>
          <p:nvPr/>
        </p:nvSpPr>
        <p:spPr bwMode="auto">
          <a:xfrm>
            <a:off x="381000" y="5105400"/>
            <a:ext cx="5867400" cy="609600"/>
          </a:xfrm>
          <a:prstGeom prst="rect">
            <a:avLst/>
          </a:prstGeom>
          <a:noFill/>
          <a:ln w="38100">
            <a:solidFill>
              <a:srgbClr val="800080"/>
            </a:solidFill>
            <a:miter lim="800000"/>
            <a:headEnd/>
            <a:tailEnd/>
          </a:ln>
        </p:spPr>
        <p:txBody>
          <a:bodyPr wrap="none" anchor="ctr"/>
          <a:lstStyle/>
          <a:p>
            <a:endParaRPr lang="en-US"/>
          </a:p>
        </p:txBody>
      </p:sp>
      <p:grpSp>
        <p:nvGrpSpPr>
          <p:cNvPr id="17" name="Group 7"/>
          <p:cNvGrpSpPr>
            <a:grpSpLocks/>
          </p:cNvGrpSpPr>
          <p:nvPr/>
        </p:nvGrpSpPr>
        <p:grpSpPr bwMode="auto">
          <a:xfrm>
            <a:off x="304800" y="5867400"/>
            <a:ext cx="7620000" cy="671513"/>
            <a:chOff x="192" y="3696"/>
            <a:chExt cx="4800" cy="423"/>
          </a:xfrm>
        </p:grpSpPr>
        <p:sp>
          <p:nvSpPr>
            <p:cNvPr id="18" name="Text Box 8"/>
            <p:cNvSpPr txBox="1">
              <a:spLocks noChangeArrowheads="1"/>
            </p:cNvSpPr>
            <p:nvPr/>
          </p:nvSpPr>
          <p:spPr bwMode="auto">
            <a:xfrm>
              <a:off x="432" y="3888"/>
              <a:ext cx="4416" cy="231"/>
            </a:xfrm>
            <a:prstGeom prst="rect">
              <a:avLst/>
            </a:prstGeom>
            <a:gradFill rotWithShape="1">
              <a:gsLst>
                <a:gs pos="0">
                  <a:srgbClr val="800000"/>
                </a:gs>
                <a:gs pos="100000">
                  <a:srgbClr val="990000"/>
                </a:gs>
              </a:gsLst>
              <a:lin ang="0" scaled="1"/>
            </a:gradFill>
            <a:ln w="9525">
              <a:noFill/>
              <a:miter lim="800000"/>
              <a:headEnd/>
              <a:tailEnd/>
            </a:ln>
            <a:effectLst/>
          </p:spPr>
          <p:txBody>
            <a:bodyPr>
              <a:spAutoFit/>
            </a:bodyPr>
            <a:lstStyle/>
            <a:p>
              <a:pPr>
                <a:spcBef>
                  <a:spcPct val="50000"/>
                </a:spcBef>
                <a:defRPr/>
              </a:pPr>
              <a:r>
                <a:rPr lang="en-US">
                  <a:solidFill>
                    <a:schemeClr val="bg1"/>
                  </a:solidFill>
                  <a:cs typeface="+mn-cs"/>
                </a:rPr>
                <a:t>Harvard iGEM 2007</a:t>
              </a:r>
            </a:p>
          </p:txBody>
        </p:sp>
        <p:sp>
          <p:nvSpPr>
            <p:cNvPr id="19" name="Text Box 9"/>
            <p:cNvSpPr txBox="1">
              <a:spLocks noChangeArrowheads="1"/>
            </p:cNvSpPr>
            <p:nvPr/>
          </p:nvSpPr>
          <p:spPr bwMode="auto">
            <a:xfrm>
              <a:off x="192" y="3696"/>
              <a:ext cx="4800" cy="231"/>
            </a:xfrm>
            <a:prstGeom prst="rect">
              <a:avLst/>
            </a:prstGeom>
            <a:gradFill rotWithShape="1">
              <a:gsLst>
                <a:gs pos="0">
                  <a:srgbClr val="14821C"/>
                </a:gs>
                <a:gs pos="100000">
                  <a:schemeClr val="bg1"/>
                </a:gs>
              </a:gsLst>
              <a:lin ang="0" scaled="1"/>
            </a:gradFill>
            <a:ln w="9525">
              <a:noFill/>
              <a:miter lim="800000"/>
              <a:headEnd/>
              <a:tailEnd/>
            </a:ln>
            <a:effectLst/>
          </p:spPr>
          <p:txBody>
            <a:bodyPr>
              <a:spAutoFit/>
            </a:bodyPr>
            <a:lstStyle/>
            <a:p>
              <a:pPr>
                <a:spcBef>
                  <a:spcPct val="50000"/>
                </a:spcBef>
                <a:defRPr/>
              </a:pPr>
              <a:r>
                <a:rPr lang="en-US">
                  <a:solidFill>
                    <a:schemeClr val="bg1"/>
                  </a:solidFill>
                  <a:cs typeface="+mn-cs"/>
                </a:rPr>
                <a:t>Quorum Sensing</a:t>
              </a:r>
            </a:p>
          </p:txBody>
        </p:sp>
      </p:grpSp>
      <p:pic>
        <p:nvPicPr>
          <p:cNvPr id="20" name="Rectangle 1037"/>
          <p:cNvPicPr>
            <a:picLocks noChangeAspect="1" noChangeArrowheads="1"/>
          </p:cNvPicPr>
          <p:nvPr/>
        </p:nvPicPr>
        <p:blipFill>
          <a:blip r:embed="rId3"/>
          <a:srcRect/>
          <a:stretch>
            <a:fillRect/>
          </a:stretch>
        </p:blipFill>
        <p:spPr bwMode="auto">
          <a:xfrm>
            <a:off x="8001000" y="5715000"/>
            <a:ext cx="914400" cy="842963"/>
          </a:xfrm>
          <a:prstGeom prst="rect">
            <a:avLst/>
          </a:prstGeom>
          <a:noFill/>
          <a:ln w="9525">
            <a:noFill/>
            <a:miter lim="800000"/>
            <a:headEnd/>
            <a:tailEnd/>
          </a:ln>
        </p:spPr>
      </p:pic>
      <p:pic>
        <p:nvPicPr>
          <p:cNvPr id="21"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1085850" cy="1428750"/>
          </a:xfrm>
          <a:prstGeom prst="rect">
            <a:avLst/>
          </a:prstGeom>
          <a:noFill/>
          <a:ln w="9525">
            <a:noFill/>
            <a:miter lim="800000"/>
            <a:headEnd/>
            <a:tailEnd/>
          </a:ln>
        </p:spPr>
      </p:pic>
      <p:grpSp>
        <p:nvGrpSpPr>
          <p:cNvPr id="22" name="Group 31"/>
          <p:cNvGrpSpPr>
            <a:grpSpLocks/>
          </p:cNvGrpSpPr>
          <p:nvPr/>
        </p:nvGrpSpPr>
        <p:grpSpPr bwMode="auto">
          <a:xfrm>
            <a:off x="5486400" y="1524000"/>
            <a:ext cx="3505200" cy="1385888"/>
            <a:chOff x="3504" y="855"/>
            <a:chExt cx="2208" cy="873"/>
          </a:xfrm>
        </p:grpSpPr>
        <p:grpSp>
          <p:nvGrpSpPr>
            <p:cNvPr id="23" name="Group 33"/>
            <p:cNvGrpSpPr>
              <a:grpSpLocks/>
            </p:cNvGrpSpPr>
            <p:nvPr/>
          </p:nvGrpSpPr>
          <p:grpSpPr bwMode="auto">
            <a:xfrm>
              <a:off x="3504" y="855"/>
              <a:ext cx="2208" cy="873"/>
              <a:chOff x="192" y="2400"/>
              <a:chExt cx="3072" cy="1270"/>
            </a:xfrm>
          </p:grpSpPr>
          <p:sp>
            <p:nvSpPr>
              <p:cNvPr id="25" name="AutoShape 34"/>
              <p:cNvSpPr>
                <a:spLocks noChangeArrowheads="1"/>
              </p:cNvSpPr>
              <p:nvPr/>
            </p:nvSpPr>
            <p:spPr bwMode="auto">
              <a:xfrm>
                <a:off x="192" y="2400"/>
                <a:ext cx="3072" cy="1270"/>
              </a:xfrm>
              <a:prstGeom prst="flowChartAlternateProcess">
                <a:avLst/>
              </a:prstGeom>
              <a:solidFill>
                <a:schemeClr val="bg1"/>
              </a:solidFill>
              <a:ln w="38100">
                <a:solidFill>
                  <a:schemeClr val="tx1"/>
                </a:solidFill>
                <a:miter lim="800000"/>
                <a:headEnd/>
                <a:tailEnd/>
              </a:ln>
            </p:spPr>
            <p:txBody>
              <a:bodyPr wrap="none" anchor="ctr"/>
              <a:lstStyle/>
              <a:p>
                <a:endParaRPr lang="en-US"/>
              </a:p>
            </p:txBody>
          </p:sp>
          <p:pic>
            <p:nvPicPr>
              <p:cNvPr id="26" name="Picture 35"/>
              <p:cNvPicPr>
                <a:picLocks noChangeAspect="1" noChangeArrowheads="1"/>
              </p:cNvPicPr>
              <p:nvPr/>
            </p:nvPicPr>
            <p:blipFill>
              <a:blip r:embed="rId5"/>
              <a:srcRect/>
              <a:stretch>
                <a:fillRect/>
              </a:stretch>
            </p:blipFill>
            <p:spPr bwMode="auto">
              <a:xfrm>
                <a:off x="288" y="2544"/>
                <a:ext cx="2832" cy="963"/>
              </a:xfrm>
              <a:prstGeom prst="rect">
                <a:avLst/>
              </a:prstGeom>
              <a:solidFill>
                <a:schemeClr val="bg1"/>
              </a:solidFill>
              <a:ln w="9525">
                <a:noFill/>
                <a:miter lim="800000"/>
                <a:headEnd/>
                <a:tailEnd/>
              </a:ln>
            </p:spPr>
          </p:pic>
        </p:grpSp>
        <p:sp>
          <p:nvSpPr>
            <p:cNvPr id="24" name="Text Box 32"/>
            <p:cNvSpPr txBox="1">
              <a:spLocks noChangeArrowheads="1"/>
            </p:cNvSpPr>
            <p:nvPr/>
          </p:nvSpPr>
          <p:spPr bwMode="auto">
            <a:xfrm>
              <a:off x="3600" y="1392"/>
              <a:ext cx="2030" cy="330"/>
            </a:xfrm>
            <a:prstGeom prst="rect">
              <a:avLst/>
            </a:prstGeom>
            <a:noFill/>
            <a:ln w="9525">
              <a:noFill/>
              <a:miter lim="800000"/>
              <a:headEnd/>
              <a:tailEnd/>
            </a:ln>
          </p:spPr>
          <p:txBody>
            <a:bodyPr>
              <a:spAutoFit/>
            </a:bodyPr>
            <a:lstStyle/>
            <a:p>
              <a:pPr algn="ctr">
                <a:spcBef>
                  <a:spcPct val="50000"/>
                </a:spcBef>
              </a:pPr>
              <a:r>
                <a:rPr lang="en-US" sz="2800" dirty="0">
                  <a:solidFill>
                    <a:srgbClr val="00FF00"/>
                  </a:solidFill>
                </a:rPr>
                <a:t>Receiver</a:t>
              </a:r>
            </a:p>
          </p:txBody>
        </p:sp>
      </p:grpSp>
      <p:grpSp>
        <p:nvGrpSpPr>
          <p:cNvPr id="27" name="Group 36"/>
          <p:cNvGrpSpPr>
            <a:grpSpLocks/>
          </p:cNvGrpSpPr>
          <p:nvPr/>
        </p:nvGrpSpPr>
        <p:grpSpPr bwMode="auto">
          <a:xfrm>
            <a:off x="6248400" y="3429000"/>
            <a:ext cx="2133600" cy="1408112"/>
            <a:chOff x="3984" y="2089"/>
            <a:chExt cx="1344" cy="887"/>
          </a:xfrm>
        </p:grpSpPr>
        <p:grpSp>
          <p:nvGrpSpPr>
            <p:cNvPr id="28" name="Group 38"/>
            <p:cNvGrpSpPr>
              <a:grpSpLocks/>
            </p:cNvGrpSpPr>
            <p:nvPr/>
          </p:nvGrpSpPr>
          <p:grpSpPr bwMode="auto">
            <a:xfrm>
              <a:off x="3984" y="2089"/>
              <a:ext cx="1308" cy="887"/>
              <a:chOff x="3264" y="2409"/>
              <a:chExt cx="1728" cy="1172"/>
            </a:xfrm>
          </p:grpSpPr>
          <p:sp>
            <p:nvSpPr>
              <p:cNvPr id="30" name="AutoShape 39"/>
              <p:cNvSpPr>
                <a:spLocks noChangeArrowheads="1"/>
              </p:cNvSpPr>
              <p:nvPr/>
            </p:nvSpPr>
            <p:spPr bwMode="auto">
              <a:xfrm>
                <a:off x="3264" y="2409"/>
                <a:ext cx="1728" cy="1172"/>
              </a:xfrm>
              <a:prstGeom prst="flowChartAlternateProcess">
                <a:avLst/>
              </a:prstGeom>
              <a:solidFill>
                <a:schemeClr val="bg1"/>
              </a:solidFill>
              <a:ln w="38100">
                <a:solidFill>
                  <a:schemeClr val="tx1"/>
                </a:solidFill>
                <a:miter lim="800000"/>
                <a:headEnd/>
                <a:tailEnd/>
              </a:ln>
            </p:spPr>
            <p:txBody>
              <a:bodyPr wrap="none" anchor="ctr"/>
              <a:lstStyle/>
              <a:p>
                <a:endParaRPr lang="en-US"/>
              </a:p>
            </p:txBody>
          </p:sp>
          <p:pic>
            <p:nvPicPr>
              <p:cNvPr id="31" name="Picture 40"/>
              <p:cNvPicPr>
                <a:picLocks noChangeAspect="1" noChangeArrowheads="1"/>
              </p:cNvPicPr>
              <p:nvPr/>
            </p:nvPicPr>
            <p:blipFill>
              <a:blip r:embed="rId6"/>
              <a:srcRect b="23488"/>
              <a:stretch>
                <a:fillRect/>
              </a:stretch>
            </p:blipFill>
            <p:spPr bwMode="auto">
              <a:xfrm>
                <a:off x="3360" y="2457"/>
                <a:ext cx="1584" cy="759"/>
              </a:xfrm>
              <a:prstGeom prst="rect">
                <a:avLst/>
              </a:prstGeom>
              <a:noFill/>
              <a:ln w="9525">
                <a:noFill/>
                <a:miter lim="800000"/>
                <a:headEnd/>
                <a:tailEnd/>
              </a:ln>
            </p:spPr>
          </p:pic>
        </p:grpSp>
        <p:sp>
          <p:nvSpPr>
            <p:cNvPr id="29" name="Text Box 37"/>
            <p:cNvSpPr txBox="1">
              <a:spLocks noChangeArrowheads="1"/>
            </p:cNvSpPr>
            <p:nvPr/>
          </p:nvSpPr>
          <p:spPr bwMode="auto">
            <a:xfrm>
              <a:off x="3984" y="2640"/>
              <a:ext cx="1344" cy="327"/>
            </a:xfrm>
            <a:prstGeom prst="rect">
              <a:avLst/>
            </a:prstGeom>
            <a:noFill/>
            <a:ln w="9525">
              <a:noFill/>
              <a:miter lim="800000"/>
              <a:headEnd/>
              <a:tailEnd/>
            </a:ln>
          </p:spPr>
          <p:txBody>
            <a:bodyPr>
              <a:spAutoFit/>
            </a:bodyPr>
            <a:lstStyle/>
            <a:p>
              <a:pPr algn="ctr">
                <a:spcBef>
                  <a:spcPct val="50000"/>
                </a:spcBef>
              </a:pPr>
              <a:r>
                <a:rPr lang="en-US" sz="2800">
                  <a:solidFill>
                    <a:srgbClr val="FF0000"/>
                  </a:solidFill>
                </a:rPr>
                <a:t>Sender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029"/>
                                        </p:tgtEl>
                                        <p:attrNameLst>
                                          <p:attrName>style.visibility</p:attrName>
                                        </p:attrNameLst>
                                      </p:cBhvr>
                                      <p:to>
                                        <p:strVal val="visible"/>
                                      </p:to>
                                    </p:set>
                                    <p:animEffect transition="in" filter="fade">
                                      <p:cBhvr>
                                        <p:cTn id="7" dur="1000"/>
                                        <p:tgtEl>
                                          <p:spTgt spid="129029"/>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9028"/>
                                        </p:tgtEl>
                                        <p:attrNameLst>
                                          <p:attrName>style.visibility</p:attrName>
                                        </p:attrNameLst>
                                      </p:cBhvr>
                                      <p:to>
                                        <p:strVal val="visible"/>
                                      </p:to>
                                    </p:set>
                                    <p:animEffect transition="in" filter="fade">
                                      <p:cBhvr>
                                        <p:cTn id="15" dur="1000"/>
                                        <p:tgtEl>
                                          <p:spTgt spid="129028"/>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nimBg="1"/>
      <p:bldP spid="129029"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724400" y="0"/>
            <a:ext cx="3733800" cy="3505200"/>
            <a:chOff x="512" y="1776"/>
            <a:chExt cx="2352" cy="2208"/>
          </a:xfrm>
        </p:grpSpPr>
        <p:sp>
          <p:nvSpPr>
            <p:cNvPr id="3" name="Sun 154"/>
            <p:cNvSpPr/>
            <p:nvPr/>
          </p:nvSpPr>
          <p:spPr>
            <a:xfrm>
              <a:off x="542" y="1809"/>
              <a:ext cx="2289" cy="2142"/>
            </a:xfrm>
            <a:prstGeom prst="sun">
              <a:avLst>
                <a:gd name="adj" fmla="val 46875"/>
              </a:avLst>
            </a:prstGeom>
            <a:solidFill>
              <a:srgbClr val="190DFF"/>
            </a:solidFill>
            <a:ln>
              <a:gradFill flip="none" rotWithShape="1">
                <a:gsLst>
                  <a:gs pos="0">
                    <a:srgbClr val="0900C0"/>
                  </a:gs>
                  <a:gs pos="50000">
                    <a:schemeClr val="accent1">
                      <a:tint val="44500"/>
                      <a:satMod val="160000"/>
                    </a:schemeClr>
                  </a:gs>
                  <a:gs pos="100000">
                    <a:schemeClr val="accent1">
                      <a:tint val="23500"/>
                      <a:satMod val="16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pic>
          <p:nvPicPr>
            <p:cNvPr id="31789"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96" y="2208"/>
              <a:ext cx="800" cy="1200"/>
            </a:xfrm>
            <a:prstGeom prst="rect">
              <a:avLst/>
            </a:prstGeom>
            <a:noFill/>
            <a:ln w="9525">
              <a:noFill/>
              <a:miter lim="800000"/>
              <a:headEnd/>
              <a:tailEnd/>
            </a:ln>
          </p:spPr>
        </p:pic>
      </p:grpSp>
      <p:grpSp>
        <p:nvGrpSpPr>
          <p:cNvPr id="4" name="Group 7"/>
          <p:cNvGrpSpPr>
            <a:grpSpLocks/>
          </p:cNvGrpSpPr>
          <p:nvPr/>
        </p:nvGrpSpPr>
        <p:grpSpPr bwMode="auto">
          <a:xfrm>
            <a:off x="4343400" y="1828800"/>
            <a:ext cx="3733800" cy="3505200"/>
            <a:chOff x="512" y="1776"/>
            <a:chExt cx="2352" cy="2208"/>
          </a:xfrm>
        </p:grpSpPr>
        <p:sp>
          <p:nvSpPr>
            <p:cNvPr id="5" name="Sun 154"/>
            <p:cNvSpPr/>
            <p:nvPr/>
          </p:nvSpPr>
          <p:spPr>
            <a:xfrm>
              <a:off x="542" y="1809"/>
              <a:ext cx="2289" cy="2142"/>
            </a:xfrm>
            <a:prstGeom prst="sun">
              <a:avLst>
                <a:gd name="adj" fmla="val 46875"/>
              </a:avLst>
            </a:prstGeom>
            <a:solidFill>
              <a:srgbClr val="190DFF"/>
            </a:solidFill>
            <a:ln>
              <a:gradFill flip="none" rotWithShape="1">
                <a:gsLst>
                  <a:gs pos="0">
                    <a:srgbClr val="0900C0"/>
                  </a:gs>
                  <a:gs pos="50000">
                    <a:schemeClr val="accent1">
                      <a:tint val="44500"/>
                      <a:satMod val="160000"/>
                    </a:schemeClr>
                  </a:gs>
                  <a:gs pos="100000">
                    <a:schemeClr val="accent1">
                      <a:tint val="23500"/>
                      <a:satMod val="16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pic>
          <p:nvPicPr>
            <p:cNvPr id="31785"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96" y="2208"/>
              <a:ext cx="800" cy="1200"/>
            </a:xfrm>
            <a:prstGeom prst="rect">
              <a:avLst/>
            </a:prstGeom>
            <a:noFill/>
            <a:ln w="9525">
              <a:noFill/>
              <a:miter lim="800000"/>
              <a:headEnd/>
              <a:tailEnd/>
            </a:ln>
          </p:spPr>
        </p:pic>
      </p:grpSp>
      <p:grpSp>
        <p:nvGrpSpPr>
          <p:cNvPr id="6" name="Group 12"/>
          <p:cNvGrpSpPr>
            <a:grpSpLocks/>
          </p:cNvGrpSpPr>
          <p:nvPr/>
        </p:nvGrpSpPr>
        <p:grpSpPr bwMode="auto">
          <a:xfrm>
            <a:off x="6400800" y="0"/>
            <a:ext cx="3733800" cy="3505200"/>
            <a:chOff x="512" y="1776"/>
            <a:chExt cx="2352" cy="2208"/>
          </a:xfrm>
        </p:grpSpPr>
        <p:sp>
          <p:nvSpPr>
            <p:cNvPr id="7" name="Sun 154"/>
            <p:cNvSpPr/>
            <p:nvPr/>
          </p:nvSpPr>
          <p:spPr>
            <a:xfrm>
              <a:off x="542" y="1809"/>
              <a:ext cx="2289" cy="2142"/>
            </a:xfrm>
            <a:prstGeom prst="sun">
              <a:avLst>
                <a:gd name="adj" fmla="val 46875"/>
              </a:avLst>
            </a:prstGeom>
            <a:solidFill>
              <a:srgbClr val="190DFF"/>
            </a:solidFill>
            <a:ln>
              <a:gradFill flip="none" rotWithShape="1">
                <a:gsLst>
                  <a:gs pos="0">
                    <a:srgbClr val="0900C0"/>
                  </a:gs>
                  <a:gs pos="50000">
                    <a:schemeClr val="accent1">
                      <a:tint val="44500"/>
                      <a:satMod val="160000"/>
                    </a:schemeClr>
                  </a:gs>
                  <a:gs pos="100000">
                    <a:schemeClr val="accent1">
                      <a:tint val="23500"/>
                      <a:satMod val="16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pic>
          <p:nvPicPr>
            <p:cNvPr id="31781"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96" y="2208"/>
              <a:ext cx="800" cy="1200"/>
            </a:xfrm>
            <a:prstGeom prst="rect">
              <a:avLst/>
            </a:prstGeom>
            <a:noFill/>
            <a:ln w="9525">
              <a:noFill/>
              <a:miter lim="800000"/>
              <a:headEnd/>
              <a:tailEnd/>
            </a:ln>
          </p:spPr>
        </p:pic>
      </p:grpSp>
      <p:grpSp>
        <p:nvGrpSpPr>
          <p:cNvPr id="8" name="Group 17"/>
          <p:cNvGrpSpPr>
            <a:grpSpLocks/>
          </p:cNvGrpSpPr>
          <p:nvPr/>
        </p:nvGrpSpPr>
        <p:grpSpPr bwMode="auto">
          <a:xfrm>
            <a:off x="6553200" y="1905000"/>
            <a:ext cx="3733800" cy="3505200"/>
            <a:chOff x="512" y="1776"/>
            <a:chExt cx="2352" cy="2208"/>
          </a:xfrm>
        </p:grpSpPr>
        <p:sp>
          <p:nvSpPr>
            <p:cNvPr id="9" name="Sun 154"/>
            <p:cNvSpPr/>
            <p:nvPr/>
          </p:nvSpPr>
          <p:spPr>
            <a:xfrm>
              <a:off x="542" y="1809"/>
              <a:ext cx="2289" cy="2142"/>
            </a:xfrm>
            <a:prstGeom prst="sun">
              <a:avLst>
                <a:gd name="adj" fmla="val 46875"/>
              </a:avLst>
            </a:prstGeom>
            <a:solidFill>
              <a:srgbClr val="190DFF"/>
            </a:solidFill>
            <a:ln>
              <a:gradFill flip="none" rotWithShape="1">
                <a:gsLst>
                  <a:gs pos="0">
                    <a:srgbClr val="0900C0"/>
                  </a:gs>
                  <a:gs pos="50000">
                    <a:schemeClr val="accent1">
                      <a:tint val="44500"/>
                      <a:satMod val="160000"/>
                    </a:schemeClr>
                  </a:gs>
                  <a:gs pos="100000">
                    <a:schemeClr val="accent1">
                      <a:tint val="23500"/>
                      <a:satMod val="16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pic>
          <p:nvPicPr>
            <p:cNvPr id="31777"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96" y="2208"/>
              <a:ext cx="800" cy="1200"/>
            </a:xfrm>
            <a:prstGeom prst="rect">
              <a:avLst/>
            </a:prstGeom>
            <a:noFill/>
            <a:ln w="9525">
              <a:noFill/>
              <a:miter lim="800000"/>
              <a:headEnd/>
              <a:tailEnd/>
            </a:ln>
          </p:spPr>
        </p:pic>
      </p:grpSp>
      <p:pic>
        <p:nvPicPr>
          <p:cNvPr id="31750" name="Picture 22"/>
          <p:cNvPicPr>
            <a:picLocks noChangeAspect="1" noChangeArrowheads="1"/>
          </p:cNvPicPr>
          <p:nvPr/>
        </p:nvPicPr>
        <p:blipFill>
          <a:blip r:embed="rId4"/>
          <a:srcRect l="3281" r="13640"/>
          <a:stretch>
            <a:fillRect/>
          </a:stretch>
        </p:blipFill>
        <p:spPr bwMode="auto">
          <a:xfrm>
            <a:off x="533400" y="1598613"/>
            <a:ext cx="4572000" cy="3735387"/>
          </a:xfrm>
          <a:prstGeom prst="rect">
            <a:avLst/>
          </a:prstGeom>
          <a:noFill/>
          <a:ln w="9525">
            <a:noFill/>
            <a:miter lim="800000"/>
            <a:headEnd/>
            <a:tailEnd/>
          </a:ln>
        </p:spPr>
      </p:pic>
      <p:sp>
        <p:nvSpPr>
          <p:cNvPr id="155" name="Sun 154"/>
          <p:cNvSpPr/>
          <p:nvPr/>
        </p:nvSpPr>
        <p:spPr>
          <a:xfrm>
            <a:off x="5458018" y="2720109"/>
            <a:ext cx="3634178" cy="3398982"/>
          </a:xfrm>
          <a:prstGeom prst="sun">
            <a:avLst>
              <a:gd name="adj" fmla="val 46875"/>
            </a:avLst>
          </a:prstGeom>
          <a:solidFill>
            <a:srgbClr val="190DFF"/>
          </a:solidFill>
          <a:ln>
            <a:gradFill flip="none" rotWithShape="1">
              <a:gsLst>
                <a:gs pos="0">
                  <a:srgbClr val="0900C0"/>
                </a:gs>
                <a:gs pos="50000">
                  <a:schemeClr val="accent1">
                    <a:tint val="44500"/>
                    <a:satMod val="160000"/>
                  </a:schemeClr>
                </a:gs>
                <a:gs pos="100000">
                  <a:schemeClr val="accent1">
                    <a:tint val="23500"/>
                    <a:satMod val="16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pic>
        <p:nvPicPr>
          <p:cNvPr id="130074" name="Picture 2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681788" y="3352800"/>
            <a:ext cx="1319212" cy="1905000"/>
          </a:xfrm>
          <a:prstGeom prst="rect">
            <a:avLst/>
          </a:prstGeom>
          <a:noFill/>
          <a:ln w="9525">
            <a:noFill/>
            <a:miter lim="800000"/>
            <a:headEnd/>
            <a:tailEnd/>
          </a:ln>
        </p:spPr>
      </p:pic>
      <p:pic>
        <p:nvPicPr>
          <p:cNvPr id="130075" name="Picture 2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834188" y="1295400"/>
            <a:ext cx="1319212" cy="1905000"/>
          </a:xfrm>
          <a:prstGeom prst="rect">
            <a:avLst/>
          </a:prstGeom>
          <a:noFill/>
          <a:ln w="9525">
            <a:noFill/>
            <a:miter lim="800000"/>
            <a:headEnd/>
            <a:tailEnd/>
          </a:ln>
        </p:spPr>
      </p:pic>
      <p:sp>
        <p:nvSpPr>
          <p:cNvPr id="31756" name="Title 1"/>
          <p:cNvSpPr>
            <a:spLocks/>
          </p:cNvSpPr>
          <p:nvPr/>
        </p:nvSpPr>
        <p:spPr bwMode="auto">
          <a:xfrm>
            <a:off x="1143000" y="228600"/>
            <a:ext cx="5181600" cy="1143000"/>
          </a:xfrm>
          <a:prstGeom prst="rect">
            <a:avLst/>
          </a:prstGeom>
          <a:noFill/>
          <a:ln w="9525">
            <a:noFill/>
            <a:miter lim="800000"/>
            <a:headEnd/>
            <a:tailEnd/>
          </a:ln>
        </p:spPr>
        <p:txBody>
          <a:bodyPr anchor="ctr"/>
          <a:lstStyle/>
          <a:p>
            <a:pPr algn="ctr" eaLnBrk="0" hangingPunct="0"/>
            <a:r>
              <a:rPr lang="en-US" sz="4000">
                <a:solidFill>
                  <a:schemeClr val="tx2"/>
                </a:solidFill>
              </a:rPr>
              <a:t>Switch-like Quorum Response</a:t>
            </a:r>
          </a:p>
        </p:txBody>
      </p:sp>
      <p:pic>
        <p:nvPicPr>
          <p:cNvPr id="1030"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654800" y="3352800"/>
            <a:ext cx="1270000" cy="1905000"/>
          </a:xfrm>
          <a:prstGeom prst="rect">
            <a:avLst/>
          </a:prstGeom>
          <a:noFill/>
          <a:ln w="9525">
            <a:noFill/>
            <a:miter lim="800000"/>
            <a:headEnd/>
            <a:tailEnd/>
          </a:ln>
        </p:spPr>
      </p:pic>
      <p:pic>
        <p:nvPicPr>
          <p:cNvPr id="1035" name="Picture 1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910388" y="1295400"/>
            <a:ext cx="1190625" cy="1905000"/>
          </a:xfrm>
          <a:prstGeom prst="rect">
            <a:avLst/>
          </a:prstGeom>
          <a:noFill/>
          <a:ln w="9525">
            <a:noFill/>
            <a:miter lim="800000"/>
            <a:headEnd/>
            <a:tailEnd/>
          </a:ln>
        </p:spPr>
      </p:pic>
      <p:grpSp>
        <p:nvGrpSpPr>
          <p:cNvPr id="10" name="Group 36"/>
          <p:cNvGrpSpPr>
            <a:grpSpLocks/>
          </p:cNvGrpSpPr>
          <p:nvPr/>
        </p:nvGrpSpPr>
        <p:grpSpPr bwMode="auto">
          <a:xfrm>
            <a:off x="6248400" y="3773488"/>
            <a:ext cx="2133600" cy="1408112"/>
            <a:chOff x="3984" y="2089"/>
            <a:chExt cx="1344" cy="887"/>
          </a:xfrm>
        </p:grpSpPr>
        <p:grpSp>
          <p:nvGrpSpPr>
            <p:cNvPr id="31770" name="Group 38"/>
            <p:cNvGrpSpPr>
              <a:grpSpLocks/>
            </p:cNvGrpSpPr>
            <p:nvPr/>
          </p:nvGrpSpPr>
          <p:grpSpPr bwMode="auto">
            <a:xfrm>
              <a:off x="3984" y="2089"/>
              <a:ext cx="1308" cy="887"/>
              <a:chOff x="3264" y="2409"/>
              <a:chExt cx="1728" cy="1172"/>
            </a:xfrm>
          </p:grpSpPr>
          <p:sp>
            <p:nvSpPr>
              <p:cNvPr id="31772" name="AutoShape 39"/>
              <p:cNvSpPr>
                <a:spLocks noChangeArrowheads="1"/>
              </p:cNvSpPr>
              <p:nvPr/>
            </p:nvSpPr>
            <p:spPr bwMode="auto">
              <a:xfrm>
                <a:off x="3264" y="2409"/>
                <a:ext cx="1728" cy="1172"/>
              </a:xfrm>
              <a:prstGeom prst="flowChartAlternateProcess">
                <a:avLst/>
              </a:prstGeom>
              <a:solidFill>
                <a:schemeClr val="bg1"/>
              </a:solidFill>
              <a:ln w="38100">
                <a:solidFill>
                  <a:schemeClr val="tx1"/>
                </a:solidFill>
                <a:miter lim="800000"/>
                <a:headEnd/>
                <a:tailEnd/>
              </a:ln>
            </p:spPr>
            <p:txBody>
              <a:bodyPr wrap="none" anchor="ctr"/>
              <a:lstStyle/>
              <a:p>
                <a:endParaRPr lang="en-US"/>
              </a:p>
            </p:txBody>
          </p:sp>
          <p:pic>
            <p:nvPicPr>
              <p:cNvPr id="31773" name="Picture 40"/>
              <p:cNvPicPr>
                <a:picLocks noChangeAspect="1" noChangeArrowheads="1"/>
              </p:cNvPicPr>
              <p:nvPr/>
            </p:nvPicPr>
            <p:blipFill>
              <a:blip r:embed="rId7"/>
              <a:srcRect b="23488"/>
              <a:stretch>
                <a:fillRect/>
              </a:stretch>
            </p:blipFill>
            <p:spPr bwMode="auto">
              <a:xfrm>
                <a:off x="3360" y="2457"/>
                <a:ext cx="1553" cy="759"/>
              </a:xfrm>
              <a:prstGeom prst="rect">
                <a:avLst/>
              </a:prstGeom>
              <a:noFill/>
              <a:ln w="9525">
                <a:noFill/>
                <a:miter lim="800000"/>
                <a:headEnd/>
                <a:tailEnd/>
              </a:ln>
            </p:spPr>
          </p:pic>
        </p:grpSp>
        <p:sp>
          <p:nvSpPr>
            <p:cNvPr id="31771" name="Text Box 37"/>
            <p:cNvSpPr txBox="1">
              <a:spLocks noChangeArrowheads="1"/>
            </p:cNvSpPr>
            <p:nvPr/>
          </p:nvSpPr>
          <p:spPr bwMode="auto">
            <a:xfrm>
              <a:off x="3984" y="2640"/>
              <a:ext cx="1344" cy="327"/>
            </a:xfrm>
            <a:prstGeom prst="rect">
              <a:avLst/>
            </a:prstGeom>
            <a:noFill/>
            <a:ln w="9525">
              <a:noFill/>
              <a:miter lim="800000"/>
              <a:headEnd/>
              <a:tailEnd/>
            </a:ln>
          </p:spPr>
          <p:txBody>
            <a:bodyPr>
              <a:spAutoFit/>
            </a:bodyPr>
            <a:lstStyle/>
            <a:p>
              <a:pPr algn="ctr">
                <a:spcBef>
                  <a:spcPct val="50000"/>
                </a:spcBef>
              </a:pPr>
              <a:r>
                <a:rPr lang="en-US" sz="2800">
                  <a:solidFill>
                    <a:srgbClr val="FF0000"/>
                  </a:solidFill>
                </a:rPr>
                <a:t>Sender</a:t>
              </a:r>
            </a:p>
          </p:txBody>
        </p:sp>
      </p:grpSp>
      <p:pic>
        <p:nvPicPr>
          <p:cNvPr id="130089" name="Picture 41"/>
          <p:cNvPicPr>
            <a:picLocks noChangeAspect="1" noChangeArrowheads="1"/>
          </p:cNvPicPr>
          <p:nvPr/>
        </p:nvPicPr>
        <p:blipFill>
          <a:blip r:embed="rId8"/>
          <a:srcRect r="6441"/>
          <a:stretch>
            <a:fillRect/>
          </a:stretch>
        </p:blipFill>
        <p:spPr bwMode="auto">
          <a:xfrm>
            <a:off x="1012825" y="2286000"/>
            <a:ext cx="4006850" cy="2422525"/>
          </a:xfrm>
          <a:prstGeom prst="rect">
            <a:avLst/>
          </a:prstGeom>
          <a:noFill/>
          <a:ln w="9525">
            <a:noFill/>
            <a:miter lim="800000"/>
            <a:headEnd/>
            <a:tailEnd/>
          </a:ln>
        </p:spPr>
      </p:pic>
      <p:grpSp>
        <p:nvGrpSpPr>
          <p:cNvPr id="12" name="Group 31"/>
          <p:cNvGrpSpPr>
            <a:grpSpLocks/>
          </p:cNvGrpSpPr>
          <p:nvPr/>
        </p:nvGrpSpPr>
        <p:grpSpPr bwMode="auto">
          <a:xfrm>
            <a:off x="5638800" y="1524000"/>
            <a:ext cx="3505200" cy="1385888"/>
            <a:chOff x="3504" y="855"/>
            <a:chExt cx="2208" cy="873"/>
          </a:xfrm>
        </p:grpSpPr>
        <p:grpSp>
          <p:nvGrpSpPr>
            <p:cNvPr id="31766" name="Group 33"/>
            <p:cNvGrpSpPr>
              <a:grpSpLocks/>
            </p:cNvGrpSpPr>
            <p:nvPr/>
          </p:nvGrpSpPr>
          <p:grpSpPr bwMode="auto">
            <a:xfrm>
              <a:off x="3504" y="855"/>
              <a:ext cx="2208" cy="873"/>
              <a:chOff x="192" y="2400"/>
              <a:chExt cx="3072" cy="1270"/>
            </a:xfrm>
          </p:grpSpPr>
          <p:sp>
            <p:nvSpPr>
              <p:cNvPr id="31768" name="AutoShape 34"/>
              <p:cNvSpPr>
                <a:spLocks noChangeArrowheads="1"/>
              </p:cNvSpPr>
              <p:nvPr/>
            </p:nvSpPr>
            <p:spPr bwMode="auto">
              <a:xfrm>
                <a:off x="192" y="2400"/>
                <a:ext cx="3072" cy="1270"/>
              </a:xfrm>
              <a:prstGeom prst="flowChartAlternateProcess">
                <a:avLst/>
              </a:prstGeom>
              <a:solidFill>
                <a:schemeClr val="bg1"/>
              </a:solidFill>
              <a:ln w="38100">
                <a:solidFill>
                  <a:schemeClr val="tx1"/>
                </a:solidFill>
                <a:miter lim="800000"/>
                <a:headEnd/>
                <a:tailEnd/>
              </a:ln>
            </p:spPr>
            <p:txBody>
              <a:bodyPr wrap="none" anchor="ctr"/>
              <a:lstStyle/>
              <a:p>
                <a:endParaRPr lang="en-US"/>
              </a:p>
            </p:txBody>
          </p:sp>
          <p:pic>
            <p:nvPicPr>
              <p:cNvPr id="31769" name="Picture 35"/>
              <p:cNvPicPr>
                <a:picLocks noChangeAspect="1" noChangeArrowheads="1"/>
              </p:cNvPicPr>
              <p:nvPr/>
            </p:nvPicPr>
            <p:blipFill>
              <a:blip r:embed="rId9"/>
              <a:srcRect/>
              <a:stretch>
                <a:fillRect/>
              </a:stretch>
            </p:blipFill>
            <p:spPr bwMode="auto">
              <a:xfrm>
                <a:off x="288" y="2544"/>
                <a:ext cx="2832" cy="963"/>
              </a:xfrm>
              <a:prstGeom prst="rect">
                <a:avLst/>
              </a:prstGeom>
              <a:solidFill>
                <a:schemeClr val="bg1"/>
              </a:solidFill>
              <a:ln w="9525">
                <a:noFill/>
                <a:miter lim="800000"/>
                <a:headEnd/>
                <a:tailEnd/>
              </a:ln>
            </p:spPr>
          </p:pic>
        </p:grpSp>
        <p:sp>
          <p:nvSpPr>
            <p:cNvPr id="31767" name="Text Box 32"/>
            <p:cNvSpPr txBox="1">
              <a:spLocks noChangeArrowheads="1"/>
            </p:cNvSpPr>
            <p:nvPr/>
          </p:nvSpPr>
          <p:spPr bwMode="auto">
            <a:xfrm>
              <a:off x="3600" y="1392"/>
              <a:ext cx="2030" cy="330"/>
            </a:xfrm>
            <a:prstGeom prst="rect">
              <a:avLst/>
            </a:prstGeom>
            <a:noFill/>
            <a:ln w="9525">
              <a:noFill/>
              <a:miter lim="800000"/>
              <a:headEnd/>
              <a:tailEnd/>
            </a:ln>
          </p:spPr>
          <p:txBody>
            <a:bodyPr>
              <a:spAutoFit/>
            </a:bodyPr>
            <a:lstStyle/>
            <a:p>
              <a:pPr algn="ctr">
                <a:spcBef>
                  <a:spcPct val="50000"/>
                </a:spcBef>
              </a:pPr>
              <a:r>
                <a:rPr lang="en-US" sz="2800">
                  <a:solidFill>
                    <a:srgbClr val="00FF00"/>
                  </a:solidFill>
                </a:rPr>
                <a:t>Receiver</a:t>
              </a:r>
            </a:p>
          </p:txBody>
        </p:sp>
      </p:grpSp>
      <p:grpSp>
        <p:nvGrpSpPr>
          <p:cNvPr id="14" name="Group 65"/>
          <p:cNvGrpSpPr>
            <a:grpSpLocks/>
          </p:cNvGrpSpPr>
          <p:nvPr/>
        </p:nvGrpSpPr>
        <p:grpSpPr bwMode="auto">
          <a:xfrm>
            <a:off x="7162800" y="2133600"/>
            <a:ext cx="685800" cy="533400"/>
            <a:chOff x="3352800" y="3575022"/>
            <a:chExt cx="838200" cy="768378"/>
          </a:xfrm>
        </p:grpSpPr>
        <p:sp>
          <p:nvSpPr>
            <p:cNvPr id="31764" name="Isosceles Triangle 66"/>
            <p:cNvSpPr>
              <a:spLocks noChangeArrowheads="1"/>
            </p:cNvSpPr>
            <p:nvPr/>
          </p:nvSpPr>
          <p:spPr bwMode="auto">
            <a:xfrm rot="10800000">
              <a:off x="3352800" y="3581400"/>
              <a:ext cx="838200" cy="762000"/>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solidFill>
                  <a:srgbClr val="FFFFFF"/>
                </a:solidFill>
                <a:latin typeface="Calibri" pitchFamily="34" charset="0"/>
              </a:endParaRPr>
            </a:p>
          </p:txBody>
        </p:sp>
        <p:sp>
          <p:nvSpPr>
            <p:cNvPr id="31765" name="TextBox 67"/>
            <p:cNvSpPr txBox="1">
              <a:spLocks noChangeArrowheads="1"/>
            </p:cNvSpPr>
            <p:nvPr/>
          </p:nvSpPr>
          <p:spPr bwMode="auto">
            <a:xfrm>
              <a:off x="3560356" y="3575022"/>
              <a:ext cx="415109" cy="527617"/>
            </a:xfrm>
            <a:prstGeom prst="rect">
              <a:avLst/>
            </a:prstGeom>
            <a:noFill/>
            <a:ln w="9525">
              <a:noFill/>
              <a:miter lim="800000"/>
              <a:headEnd/>
              <a:tailEnd/>
            </a:ln>
          </p:spPr>
          <p:txBody>
            <a:bodyPr>
              <a:spAutoFit/>
            </a:bodyPr>
            <a:lstStyle/>
            <a:p>
              <a:r>
                <a:rPr lang="en-US">
                  <a:latin typeface="Calibri" pitchFamily="34" charset="0"/>
                </a:rPr>
                <a:t>R</a:t>
              </a:r>
            </a:p>
          </p:txBody>
        </p:sp>
      </p:grpSp>
      <p:sp>
        <p:nvSpPr>
          <p:cNvPr id="35" name="Oval 34"/>
          <p:cNvSpPr/>
          <p:nvPr/>
        </p:nvSpPr>
        <p:spPr bwMode="auto">
          <a:xfrm>
            <a:off x="7315200" y="2438400"/>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grpSp>
        <p:nvGrpSpPr>
          <p:cNvPr id="36" name="Group 7"/>
          <p:cNvGrpSpPr>
            <a:grpSpLocks/>
          </p:cNvGrpSpPr>
          <p:nvPr/>
        </p:nvGrpSpPr>
        <p:grpSpPr bwMode="auto">
          <a:xfrm>
            <a:off x="304800" y="5867400"/>
            <a:ext cx="7620000" cy="671513"/>
            <a:chOff x="192" y="3696"/>
            <a:chExt cx="4800" cy="423"/>
          </a:xfrm>
        </p:grpSpPr>
        <p:sp>
          <p:nvSpPr>
            <p:cNvPr id="37" name="Text Box 8"/>
            <p:cNvSpPr txBox="1">
              <a:spLocks noChangeArrowheads="1"/>
            </p:cNvSpPr>
            <p:nvPr/>
          </p:nvSpPr>
          <p:spPr bwMode="auto">
            <a:xfrm>
              <a:off x="432" y="3888"/>
              <a:ext cx="4416" cy="231"/>
            </a:xfrm>
            <a:prstGeom prst="rect">
              <a:avLst/>
            </a:prstGeom>
            <a:gradFill rotWithShape="1">
              <a:gsLst>
                <a:gs pos="0">
                  <a:srgbClr val="800000"/>
                </a:gs>
                <a:gs pos="100000">
                  <a:srgbClr val="990000"/>
                </a:gs>
              </a:gsLst>
              <a:lin ang="0" scaled="1"/>
            </a:gradFill>
            <a:ln w="9525">
              <a:noFill/>
              <a:miter lim="800000"/>
              <a:headEnd/>
              <a:tailEnd/>
            </a:ln>
            <a:effectLst/>
          </p:spPr>
          <p:txBody>
            <a:bodyPr>
              <a:spAutoFit/>
            </a:bodyPr>
            <a:lstStyle/>
            <a:p>
              <a:pPr>
                <a:spcBef>
                  <a:spcPct val="50000"/>
                </a:spcBef>
                <a:defRPr/>
              </a:pPr>
              <a:r>
                <a:rPr lang="en-US">
                  <a:solidFill>
                    <a:schemeClr val="bg1"/>
                  </a:solidFill>
                  <a:cs typeface="+mn-cs"/>
                </a:rPr>
                <a:t>Harvard iGEM 2007</a:t>
              </a:r>
            </a:p>
          </p:txBody>
        </p:sp>
        <p:sp>
          <p:nvSpPr>
            <p:cNvPr id="38" name="Text Box 9"/>
            <p:cNvSpPr txBox="1">
              <a:spLocks noChangeArrowheads="1"/>
            </p:cNvSpPr>
            <p:nvPr/>
          </p:nvSpPr>
          <p:spPr bwMode="auto">
            <a:xfrm>
              <a:off x="192" y="3696"/>
              <a:ext cx="4800" cy="231"/>
            </a:xfrm>
            <a:prstGeom prst="rect">
              <a:avLst/>
            </a:prstGeom>
            <a:gradFill rotWithShape="1">
              <a:gsLst>
                <a:gs pos="0">
                  <a:srgbClr val="14821C"/>
                </a:gs>
                <a:gs pos="100000">
                  <a:schemeClr val="bg1"/>
                </a:gs>
              </a:gsLst>
              <a:lin ang="0" scaled="1"/>
            </a:gradFill>
            <a:ln w="9525">
              <a:noFill/>
              <a:miter lim="800000"/>
              <a:headEnd/>
              <a:tailEnd/>
            </a:ln>
            <a:effectLst/>
          </p:spPr>
          <p:txBody>
            <a:bodyPr>
              <a:spAutoFit/>
            </a:bodyPr>
            <a:lstStyle/>
            <a:p>
              <a:pPr>
                <a:spcBef>
                  <a:spcPct val="50000"/>
                </a:spcBef>
                <a:defRPr/>
              </a:pPr>
              <a:r>
                <a:rPr lang="en-US">
                  <a:solidFill>
                    <a:schemeClr val="bg1"/>
                  </a:solidFill>
                  <a:cs typeface="+mn-cs"/>
                </a:rPr>
                <a:t>Quorum Sensing</a:t>
              </a:r>
            </a:p>
          </p:txBody>
        </p:sp>
      </p:grpSp>
      <p:pic>
        <p:nvPicPr>
          <p:cNvPr id="39" name="Rectangle 1037"/>
          <p:cNvPicPr>
            <a:picLocks noChangeAspect="1" noChangeArrowheads="1"/>
          </p:cNvPicPr>
          <p:nvPr/>
        </p:nvPicPr>
        <p:blipFill>
          <a:blip r:embed="rId10"/>
          <a:srcRect/>
          <a:stretch>
            <a:fillRect/>
          </a:stretch>
        </p:blipFill>
        <p:spPr bwMode="auto">
          <a:xfrm>
            <a:off x="8001000" y="5715000"/>
            <a:ext cx="914400" cy="842963"/>
          </a:xfrm>
          <a:prstGeom prst="rect">
            <a:avLst/>
          </a:prstGeom>
          <a:noFill/>
          <a:ln w="9525">
            <a:noFill/>
            <a:miter lim="800000"/>
            <a:headEnd/>
            <a:tailEnd/>
          </a:ln>
        </p:spPr>
      </p:pic>
      <p:pic>
        <p:nvPicPr>
          <p:cNvPr id="40" name="Picture 2"/>
          <p:cNvPicPr>
            <a:picLocks noChangeAspect="1" noChangeArrowheads="1"/>
          </p:cNvPicPr>
          <p:nvPr/>
        </p:nvPicPr>
        <p:blipFill>
          <a:blip r:embed="rId11"/>
          <a:srcRect/>
          <a:stretch>
            <a:fillRect/>
          </a:stretch>
        </p:blipFill>
        <p:spPr bwMode="auto">
          <a:xfrm>
            <a:off x="0" y="0"/>
            <a:ext cx="1085850" cy="1428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p:cTn id="6" dur="500"/>
                                        <p:tgtEl>
                                          <p:spTgt spid="10"/>
                                        </p:tgtEl>
                                        <p:attrNameLst>
                                          <p:attrName>ppt_w</p:attrName>
                                        </p:attrNameLst>
                                      </p:cBhvr>
                                      <p:tavLst>
                                        <p:tav tm="0">
                                          <p:val>
                                            <p:strVal val="ppt_w"/>
                                          </p:val>
                                        </p:tav>
                                        <p:tav tm="100000">
                                          <p:val>
                                            <p:fltVal val="0"/>
                                          </p:val>
                                        </p:tav>
                                      </p:tavLst>
                                    </p:anim>
                                    <p:anim calcmode="lin" valueType="num">
                                      <p:cBhvr>
                                        <p:cTn id="7" dur="500"/>
                                        <p:tgtEl>
                                          <p:spTgt spid="10"/>
                                        </p:tgtEl>
                                        <p:attrNameLst>
                                          <p:attrName>ppt_h</p:attrName>
                                        </p:attrNameLst>
                                      </p:cBhvr>
                                      <p:tavLst>
                                        <p:tav tm="0">
                                          <p:val>
                                            <p:strVal val="ppt_h"/>
                                          </p:val>
                                        </p:tav>
                                        <p:tav tm="100000">
                                          <p:val>
                                            <p:fltVal val="0"/>
                                          </p:val>
                                        </p:tav>
                                      </p:tavLst>
                                    </p:anim>
                                    <p:set>
                                      <p:cBhvr>
                                        <p:cTn id="8" dur="1" fill="hold">
                                          <p:stCondLst>
                                            <p:cond delay="499"/>
                                          </p:stCondLst>
                                        </p:cTn>
                                        <p:tgtEl>
                                          <p:spTgt spid="10"/>
                                        </p:tgtEl>
                                        <p:attrNameLst>
                                          <p:attrName>style.visibility</p:attrName>
                                        </p:attrNameLst>
                                      </p:cBhvr>
                                      <p:to>
                                        <p:strVal val="hidden"/>
                                      </p:to>
                                    </p:set>
                                  </p:childTnLst>
                                </p:cTn>
                              </p:par>
                              <p:par>
                                <p:cTn id="9" presetID="23" presetClass="exit" presetSubtype="32" fill="hold" nodeType="withEffect">
                                  <p:stCondLst>
                                    <p:cond delay="0"/>
                                  </p:stCondLst>
                                  <p:childTnLst>
                                    <p:anim calcmode="lin" valueType="num">
                                      <p:cBhvr>
                                        <p:cTn id="10" dur="500"/>
                                        <p:tgtEl>
                                          <p:spTgt spid="12"/>
                                        </p:tgtEl>
                                        <p:attrNameLst>
                                          <p:attrName>ppt_w</p:attrName>
                                        </p:attrNameLst>
                                      </p:cBhvr>
                                      <p:tavLst>
                                        <p:tav tm="0">
                                          <p:val>
                                            <p:strVal val="ppt_w"/>
                                          </p:val>
                                        </p:tav>
                                        <p:tav tm="100000">
                                          <p:val>
                                            <p:fltVal val="0"/>
                                          </p:val>
                                        </p:tav>
                                      </p:tavLst>
                                    </p:anim>
                                    <p:anim calcmode="lin" valueType="num">
                                      <p:cBhvr>
                                        <p:cTn id="11" dur="500"/>
                                        <p:tgtEl>
                                          <p:spTgt spid="12"/>
                                        </p:tgtEl>
                                        <p:attrNameLst>
                                          <p:attrName>ppt_h</p:attrName>
                                        </p:attrNameLst>
                                      </p:cBhvr>
                                      <p:tavLst>
                                        <p:tav tm="0">
                                          <p:val>
                                            <p:strVal val="ppt_h"/>
                                          </p:val>
                                        </p:tav>
                                        <p:tav tm="100000">
                                          <p:val>
                                            <p:fltVal val="0"/>
                                          </p:val>
                                        </p:tav>
                                      </p:tavLst>
                                    </p:anim>
                                    <p:set>
                                      <p:cBhvr>
                                        <p:cTn id="12" dur="1" fill="hold">
                                          <p:stCondLst>
                                            <p:cond delay="499"/>
                                          </p:stCondLst>
                                        </p:cTn>
                                        <p:tgtEl>
                                          <p:spTgt spid="1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300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0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500"/>
                                        <p:tgtEl>
                                          <p:spTgt spid="1030"/>
                                        </p:tgtEl>
                                      </p:cBhvr>
                                    </p:animEffect>
                                  </p:childTnLst>
                                </p:cTn>
                              </p:par>
                              <p:par>
                                <p:cTn id="22" presetID="23" presetClass="entr" presetSubtype="16" fill="hold" nodeType="withEffect">
                                  <p:stCondLst>
                                    <p:cond delay="0"/>
                                  </p:stCondLst>
                                  <p:childTnLst>
                                    <p:set>
                                      <p:cBhvr>
                                        <p:cTn id="23" dur="1" fill="hold">
                                          <p:stCondLst>
                                            <p:cond delay="0"/>
                                          </p:stCondLst>
                                        </p:cTn>
                                        <p:tgtEl>
                                          <p:spTgt spid="155"/>
                                        </p:tgtEl>
                                        <p:attrNameLst>
                                          <p:attrName>style.visibility</p:attrName>
                                        </p:attrNameLst>
                                      </p:cBhvr>
                                      <p:to>
                                        <p:strVal val="visible"/>
                                      </p:to>
                                    </p:set>
                                    <p:anim calcmode="lin" valueType="num">
                                      <p:cBhvr>
                                        <p:cTn id="24" dur="1000" fill="hold"/>
                                        <p:tgtEl>
                                          <p:spTgt spid="155"/>
                                        </p:tgtEl>
                                        <p:attrNameLst>
                                          <p:attrName>ppt_w</p:attrName>
                                        </p:attrNameLst>
                                      </p:cBhvr>
                                      <p:tavLst>
                                        <p:tav tm="0">
                                          <p:val>
                                            <p:fltVal val="0"/>
                                          </p:val>
                                        </p:tav>
                                        <p:tav tm="100000">
                                          <p:val>
                                            <p:strVal val="#ppt_w"/>
                                          </p:val>
                                        </p:tav>
                                      </p:tavLst>
                                    </p:anim>
                                    <p:anim calcmode="lin" valueType="num">
                                      <p:cBhvr>
                                        <p:cTn id="25" dur="1000" fill="hold"/>
                                        <p:tgtEl>
                                          <p:spTgt spid="15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par>
                                <p:cTn id="30" presetID="9"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par>
                          <p:cTn id="33" fill="hold">
                            <p:stCondLst>
                              <p:cond delay="500"/>
                            </p:stCondLst>
                            <p:childTnLst>
                              <p:par>
                                <p:cTn id="34" presetID="10" presetClass="entr" presetSubtype="0" fill="hold" nodeType="afterEffect">
                                  <p:stCondLst>
                                    <p:cond delay="2300"/>
                                  </p:stCondLst>
                                  <p:childTnLst>
                                    <p:set>
                                      <p:cBhvr>
                                        <p:cTn id="35" dur="1" fill="hold">
                                          <p:stCondLst>
                                            <p:cond delay="0"/>
                                          </p:stCondLst>
                                        </p:cTn>
                                        <p:tgtEl>
                                          <p:spTgt spid="1035"/>
                                        </p:tgtEl>
                                        <p:attrNameLst>
                                          <p:attrName>style.visibility</p:attrName>
                                        </p:attrNameLst>
                                      </p:cBhvr>
                                      <p:to>
                                        <p:strVal val="visible"/>
                                      </p:to>
                                    </p:set>
                                    <p:animEffect transition="in" filter="fade">
                                      <p:cBhvr>
                                        <p:cTn id="36" dur="1500"/>
                                        <p:tgtEl>
                                          <p:spTgt spid="1035"/>
                                        </p:tgtEl>
                                      </p:cBhvr>
                                    </p:animEffect>
                                  </p:childTnLst>
                                </p:cTn>
                              </p:par>
                              <p:par>
                                <p:cTn id="37" presetID="22" presetClass="entr" presetSubtype="8" fill="hold" nodeType="withEffect">
                                  <p:stCondLst>
                                    <p:cond delay="100"/>
                                  </p:stCondLst>
                                  <p:childTnLst>
                                    <p:set>
                                      <p:cBhvr>
                                        <p:cTn id="38" dur="1" fill="hold">
                                          <p:stCondLst>
                                            <p:cond delay="0"/>
                                          </p:stCondLst>
                                        </p:cTn>
                                        <p:tgtEl>
                                          <p:spTgt spid="130089"/>
                                        </p:tgtEl>
                                        <p:attrNameLst>
                                          <p:attrName>style.visibility</p:attrName>
                                        </p:attrNameLst>
                                      </p:cBhvr>
                                      <p:to>
                                        <p:strVal val="visible"/>
                                      </p:to>
                                    </p:set>
                                    <p:animEffect transition="in" filter="wipe(left)">
                                      <p:cBhvr>
                                        <p:cTn id="39" dur="4900"/>
                                        <p:tgtEl>
                                          <p:spTgt spid="130089"/>
                                        </p:tgtEl>
                                      </p:cBhvr>
                                    </p:animEffect>
                                  </p:childTnLst>
                                </p:cTn>
                              </p:par>
                              <p:par>
                                <p:cTn id="40" presetID="23" presetClass="entr" presetSubtype="16"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100" fill="hold"/>
                                        <p:tgtEl>
                                          <p:spTgt spid="8"/>
                                        </p:tgtEl>
                                        <p:attrNameLst>
                                          <p:attrName>ppt_w</p:attrName>
                                        </p:attrNameLst>
                                      </p:cBhvr>
                                      <p:tavLst>
                                        <p:tav tm="0">
                                          <p:val>
                                            <p:fltVal val="0"/>
                                          </p:val>
                                        </p:tav>
                                        <p:tav tm="100000">
                                          <p:val>
                                            <p:strVal val="#ppt_w"/>
                                          </p:val>
                                        </p:tav>
                                      </p:tavLst>
                                    </p:anim>
                                    <p:anim calcmode="lin" valueType="num">
                                      <p:cBhvr>
                                        <p:cTn id="43" dur="1100" fill="hold"/>
                                        <p:tgtEl>
                                          <p:spTgt spid="8"/>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1100"/>
                                  </p:stCondLst>
                                  <p:childTnLst>
                                    <p:set>
                                      <p:cBhvr>
                                        <p:cTn id="45" dur="1" fill="hold">
                                          <p:stCondLst>
                                            <p:cond delay="0"/>
                                          </p:stCondLst>
                                        </p:cTn>
                                        <p:tgtEl>
                                          <p:spTgt spid="6"/>
                                        </p:tgtEl>
                                        <p:attrNameLst>
                                          <p:attrName>style.visibility</p:attrName>
                                        </p:attrNameLst>
                                      </p:cBhvr>
                                      <p:to>
                                        <p:strVal val="visible"/>
                                      </p:to>
                                    </p:set>
                                    <p:anim calcmode="lin" valueType="num">
                                      <p:cBhvr>
                                        <p:cTn id="46" dur="1200" fill="hold"/>
                                        <p:tgtEl>
                                          <p:spTgt spid="6"/>
                                        </p:tgtEl>
                                        <p:attrNameLst>
                                          <p:attrName>ppt_w</p:attrName>
                                        </p:attrNameLst>
                                      </p:cBhvr>
                                      <p:tavLst>
                                        <p:tav tm="0">
                                          <p:val>
                                            <p:fltVal val="0"/>
                                          </p:val>
                                        </p:tav>
                                        <p:tav tm="100000">
                                          <p:val>
                                            <p:strVal val="#ppt_w"/>
                                          </p:val>
                                        </p:tav>
                                      </p:tavLst>
                                    </p:anim>
                                    <p:anim calcmode="lin" valueType="num">
                                      <p:cBhvr>
                                        <p:cTn id="47" dur="1200" fill="hold"/>
                                        <p:tgtEl>
                                          <p:spTgt spid="6"/>
                                        </p:tgtEl>
                                        <p:attrNameLst>
                                          <p:attrName>ppt_h</p:attrName>
                                        </p:attrNameLst>
                                      </p:cBhvr>
                                      <p:tavLst>
                                        <p:tav tm="0">
                                          <p:val>
                                            <p:fltVal val="0"/>
                                          </p:val>
                                        </p:tav>
                                        <p:tav tm="100000">
                                          <p:val>
                                            <p:strVal val="#ppt_h"/>
                                          </p:val>
                                        </p:tav>
                                      </p:tavLst>
                                    </p:anim>
                                  </p:childTnLst>
                                </p:cTn>
                              </p:par>
                              <p:par>
                                <p:cTn id="48" presetID="23" presetClass="entr" presetSubtype="16" fill="hold" nodeType="withEffect">
                                  <p:stCondLst>
                                    <p:cond delay="2300"/>
                                  </p:stCondLst>
                                  <p:childTnLst>
                                    <p:set>
                                      <p:cBhvr>
                                        <p:cTn id="49" dur="1" fill="hold">
                                          <p:stCondLst>
                                            <p:cond delay="0"/>
                                          </p:stCondLst>
                                        </p:cTn>
                                        <p:tgtEl>
                                          <p:spTgt spid="4"/>
                                        </p:tgtEl>
                                        <p:attrNameLst>
                                          <p:attrName>style.visibility</p:attrName>
                                        </p:attrNameLst>
                                      </p:cBhvr>
                                      <p:to>
                                        <p:strVal val="visible"/>
                                      </p:to>
                                    </p:set>
                                    <p:anim calcmode="lin" valueType="num">
                                      <p:cBhvr>
                                        <p:cTn id="50" dur="1300" fill="hold"/>
                                        <p:tgtEl>
                                          <p:spTgt spid="4"/>
                                        </p:tgtEl>
                                        <p:attrNameLst>
                                          <p:attrName>ppt_w</p:attrName>
                                        </p:attrNameLst>
                                      </p:cBhvr>
                                      <p:tavLst>
                                        <p:tav tm="0">
                                          <p:val>
                                            <p:fltVal val="0"/>
                                          </p:val>
                                        </p:tav>
                                        <p:tav tm="100000">
                                          <p:val>
                                            <p:strVal val="#ppt_w"/>
                                          </p:val>
                                        </p:tav>
                                      </p:tavLst>
                                    </p:anim>
                                    <p:anim calcmode="lin" valueType="num">
                                      <p:cBhvr>
                                        <p:cTn id="51" dur="1300" fill="hold"/>
                                        <p:tgtEl>
                                          <p:spTgt spid="4"/>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3600"/>
                                  </p:stCondLst>
                                  <p:childTnLst>
                                    <p:set>
                                      <p:cBhvr>
                                        <p:cTn id="53" dur="1" fill="hold">
                                          <p:stCondLst>
                                            <p:cond delay="0"/>
                                          </p:stCondLst>
                                        </p:cTn>
                                        <p:tgtEl>
                                          <p:spTgt spid="2"/>
                                        </p:tgtEl>
                                        <p:attrNameLst>
                                          <p:attrName>style.visibility</p:attrName>
                                        </p:attrNameLst>
                                      </p:cBhvr>
                                      <p:to>
                                        <p:strVal val="visible"/>
                                      </p:to>
                                    </p:set>
                                    <p:anim calcmode="lin" valueType="num">
                                      <p:cBhvr>
                                        <p:cTn id="54" dur="1300" fill="hold"/>
                                        <p:tgtEl>
                                          <p:spTgt spid="2"/>
                                        </p:tgtEl>
                                        <p:attrNameLst>
                                          <p:attrName>ppt_w</p:attrName>
                                        </p:attrNameLst>
                                      </p:cBhvr>
                                      <p:tavLst>
                                        <p:tav tm="0">
                                          <p:val>
                                            <p:fltVal val="0"/>
                                          </p:val>
                                        </p:tav>
                                        <p:tav tm="100000">
                                          <p:val>
                                            <p:strVal val="#ppt_w"/>
                                          </p:val>
                                        </p:tav>
                                      </p:tavLst>
                                    </p:anim>
                                    <p:anim calcmode="lin" valueType="num">
                                      <p:cBhvr>
                                        <p:cTn id="55" dur="13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4"/>
          <p:cNvPicPr>
            <a:picLocks noChangeAspect="1" noChangeArrowheads="1"/>
          </p:cNvPicPr>
          <p:nvPr/>
        </p:nvPicPr>
        <p:blipFill>
          <a:blip r:embed="rId3">
            <a:clrChange>
              <a:clrFrom>
                <a:srgbClr val="FFFFFF"/>
              </a:clrFrom>
              <a:clrTo>
                <a:srgbClr val="FFFFFF">
                  <a:alpha val="0"/>
                </a:srgbClr>
              </a:clrTo>
            </a:clrChange>
            <a:lum bright="17000"/>
          </a:blip>
          <a:srcRect/>
          <a:stretch>
            <a:fillRect/>
          </a:stretch>
        </p:blipFill>
        <p:spPr bwMode="auto">
          <a:xfrm>
            <a:off x="2209800" y="2362200"/>
            <a:ext cx="731461" cy="1066800"/>
          </a:xfrm>
          <a:prstGeom prst="rect">
            <a:avLst/>
          </a:prstGeom>
          <a:noFill/>
          <a:ln w="9525">
            <a:noFill/>
            <a:miter lim="800000"/>
            <a:headEnd/>
            <a:tailEnd/>
          </a:ln>
          <a:effectLst/>
        </p:spPr>
      </p:pic>
      <p:sp>
        <p:nvSpPr>
          <p:cNvPr id="3075" name="Title 1"/>
          <p:cNvSpPr>
            <a:spLocks noGrp="1"/>
          </p:cNvSpPr>
          <p:nvPr>
            <p:ph type="title" idx="4294967295"/>
          </p:nvPr>
        </p:nvSpPr>
        <p:spPr>
          <a:xfrm>
            <a:off x="457200" y="274638"/>
            <a:ext cx="8686800" cy="1143000"/>
          </a:xfrm>
          <a:prstGeom prst="rect">
            <a:avLst/>
          </a:prstGeom>
        </p:spPr>
        <p:txBody>
          <a:bodyPr/>
          <a:lstStyle/>
          <a:p>
            <a:r>
              <a:rPr lang="en-US" sz="3600" b="1" dirty="0" smtClean="0"/>
              <a:t>MACS selection of </a:t>
            </a:r>
            <a:r>
              <a:rPr lang="en-US" sz="3600" b="1" dirty="0" err="1" smtClean="0"/>
              <a:t>cotransformed</a:t>
            </a:r>
            <a:r>
              <a:rPr lang="en-US" sz="3600" b="1" dirty="0" smtClean="0"/>
              <a:t/>
            </a:r>
            <a:br>
              <a:rPr lang="en-US" sz="3600" b="1" dirty="0" smtClean="0"/>
            </a:br>
            <a:r>
              <a:rPr lang="en-US" sz="3600" b="1" dirty="0" err="1" smtClean="0"/>
              <a:t>luxI</a:t>
            </a:r>
            <a:r>
              <a:rPr lang="en-US" sz="3600" b="1" dirty="0" smtClean="0"/>
              <a:t>-RFP/AIDA-strep2 cells</a:t>
            </a:r>
            <a:endParaRPr lang="en-US" sz="3600" b="1" dirty="0" smtClean="0"/>
          </a:p>
        </p:txBody>
      </p:sp>
      <p:pic>
        <p:nvPicPr>
          <p:cNvPr id="3099"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209800" y="2362200"/>
            <a:ext cx="736479" cy="1104982"/>
          </a:xfrm>
          <a:prstGeom prst="rect">
            <a:avLst/>
          </a:prstGeom>
          <a:noFill/>
          <a:ln w="9525">
            <a:noFill/>
            <a:miter lim="800000"/>
            <a:headEnd/>
            <a:tailEnd/>
          </a:ln>
        </p:spPr>
      </p:pic>
      <p:pic>
        <p:nvPicPr>
          <p:cNvPr id="72"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810000" y="2895600"/>
            <a:ext cx="686009" cy="994483"/>
          </a:xfrm>
          <a:prstGeom prst="rect">
            <a:avLst/>
          </a:prstGeom>
          <a:noFill/>
          <a:ln w="9525">
            <a:noFill/>
            <a:miter lim="800000"/>
            <a:headEnd/>
            <a:tailEnd/>
          </a:ln>
        </p:spPr>
      </p:pic>
      <p:grpSp>
        <p:nvGrpSpPr>
          <p:cNvPr id="36" name="Group 7"/>
          <p:cNvGrpSpPr>
            <a:grpSpLocks/>
          </p:cNvGrpSpPr>
          <p:nvPr/>
        </p:nvGrpSpPr>
        <p:grpSpPr bwMode="auto">
          <a:xfrm>
            <a:off x="304800" y="5867400"/>
            <a:ext cx="7620000" cy="671513"/>
            <a:chOff x="192" y="3696"/>
            <a:chExt cx="4800" cy="423"/>
          </a:xfrm>
        </p:grpSpPr>
        <p:sp>
          <p:nvSpPr>
            <p:cNvPr id="38" name="Text Box 8"/>
            <p:cNvSpPr txBox="1">
              <a:spLocks noChangeArrowheads="1"/>
            </p:cNvSpPr>
            <p:nvPr/>
          </p:nvSpPr>
          <p:spPr bwMode="auto">
            <a:xfrm>
              <a:off x="432" y="3888"/>
              <a:ext cx="4416" cy="231"/>
            </a:xfrm>
            <a:prstGeom prst="rect">
              <a:avLst/>
            </a:prstGeom>
            <a:gradFill rotWithShape="1">
              <a:gsLst>
                <a:gs pos="0">
                  <a:srgbClr val="800000"/>
                </a:gs>
                <a:gs pos="100000">
                  <a:srgbClr val="990000"/>
                </a:gs>
              </a:gsLst>
              <a:lin ang="0" scaled="1"/>
            </a:gradFill>
            <a:ln w="9525">
              <a:noFill/>
              <a:miter lim="800000"/>
              <a:headEnd/>
              <a:tailEnd/>
            </a:ln>
            <a:effectLst/>
          </p:spPr>
          <p:txBody>
            <a:bodyPr>
              <a:spAutoFit/>
            </a:bodyPr>
            <a:lstStyle/>
            <a:p>
              <a:pPr>
                <a:spcBef>
                  <a:spcPct val="50000"/>
                </a:spcBef>
                <a:defRPr/>
              </a:pPr>
              <a:r>
                <a:rPr lang="en-US">
                  <a:solidFill>
                    <a:schemeClr val="bg1"/>
                  </a:solidFill>
                  <a:cs typeface="+mn-cs"/>
                </a:rPr>
                <a:t>Harvard iGEM 2007</a:t>
              </a:r>
            </a:p>
          </p:txBody>
        </p:sp>
        <p:sp>
          <p:nvSpPr>
            <p:cNvPr id="40" name="Text Box 9"/>
            <p:cNvSpPr txBox="1">
              <a:spLocks noChangeArrowheads="1"/>
            </p:cNvSpPr>
            <p:nvPr/>
          </p:nvSpPr>
          <p:spPr bwMode="auto">
            <a:xfrm>
              <a:off x="192" y="3696"/>
              <a:ext cx="4800" cy="231"/>
            </a:xfrm>
            <a:prstGeom prst="rect">
              <a:avLst/>
            </a:prstGeom>
            <a:gradFill rotWithShape="1">
              <a:gsLst>
                <a:gs pos="0">
                  <a:srgbClr val="14821C"/>
                </a:gs>
                <a:gs pos="100000">
                  <a:schemeClr val="bg1"/>
                </a:gs>
              </a:gsLst>
              <a:lin ang="0" scaled="1"/>
            </a:gradFill>
            <a:ln w="9525">
              <a:noFill/>
              <a:miter lim="800000"/>
              <a:headEnd/>
              <a:tailEnd/>
            </a:ln>
            <a:effectLst/>
          </p:spPr>
          <p:txBody>
            <a:bodyPr>
              <a:spAutoFit/>
            </a:bodyPr>
            <a:lstStyle/>
            <a:p>
              <a:pPr>
                <a:spcBef>
                  <a:spcPct val="50000"/>
                </a:spcBef>
                <a:defRPr/>
              </a:pPr>
              <a:r>
                <a:rPr lang="en-US">
                  <a:solidFill>
                    <a:schemeClr val="bg1"/>
                  </a:solidFill>
                  <a:cs typeface="+mn-cs"/>
                </a:rPr>
                <a:t>Quorum Sensing</a:t>
              </a:r>
            </a:p>
          </p:txBody>
        </p:sp>
      </p:grpSp>
      <p:pic>
        <p:nvPicPr>
          <p:cNvPr id="41" name="Rectangle 1037"/>
          <p:cNvPicPr>
            <a:picLocks noChangeAspect="1" noChangeArrowheads="1"/>
          </p:cNvPicPr>
          <p:nvPr/>
        </p:nvPicPr>
        <p:blipFill>
          <a:blip r:embed="rId6"/>
          <a:srcRect/>
          <a:stretch>
            <a:fillRect/>
          </a:stretch>
        </p:blipFill>
        <p:spPr bwMode="auto">
          <a:xfrm>
            <a:off x="8001000" y="5715000"/>
            <a:ext cx="914400" cy="842963"/>
          </a:xfrm>
          <a:prstGeom prst="rect">
            <a:avLst/>
          </a:prstGeom>
          <a:noFill/>
          <a:ln w="9525">
            <a:noFill/>
            <a:miter lim="800000"/>
            <a:headEnd/>
            <a:tailEnd/>
          </a:ln>
        </p:spPr>
      </p:pic>
      <p:pic>
        <p:nvPicPr>
          <p:cNvPr id="42" name="Picture 2"/>
          <p:cNvPicPr>
            <a:picLocks noChangeAspect="1" noChangeArrowheads="1"/>
          </p:cNvPicPr>
          <p:nvPr/>
        </p:nvPicPr>
        <p:blipFill>
          <a:blip r:embed="rId7"/>
          <a:srcRect/>
          <a:stretch>
            <a:fillRect/>
          </a:stretch>
        </p:blipFill>
        <p:spPr bwMode="auto">
          <a:xfrm>
            <a:off x="0" y="0"/>
            <a:ext cx="1085850" cy="1428750"/>
          </a:xfrm>
          <a:prstGeom prst="rect">
            <a:avLst/>
          </a:prstGeom>
          <a:noFill/>
          <a:ln w="9525">
            <a:noFill/>
            <a:miter lim="800000"/>
            <a:headEnd/>
            <a:tailEnd/>
          </a:ln>
        </p:spPr>
      </p:pic>
      <p:grpSp>
        <p:nvGrpSpPr>
          <p:cNvPr id="105" name="Group 104"/>
          <p:cNvGrpSpPr/>
          <p:nvPr/>
        </p:nvGrpSpPr>
        <p:grpSpPr>
          <a:xfrm>
            <a:off x="2766011" y="3017520"/>
            <a:ext cx="464093" cy="182880"/>
            <a:chOff x="2766011" y="3017520"/>
            <a:chExt cx="464093" cy="182880"/>
          </a:xfrm>
        </p:grpSpPr>
        <p:sp>
          <p:nvSpPr>
            <p:cNvPr id="57" name="Rectangle 35"/>
            <p:cNvSpPr>
              <a:spLocks noChangeArrowheads="1"/>
            </p:cNvSpPr>
            <p:nvPr/>
          </p:nvSpPr>
          <p:spPr bwMode="auto">
            <a:xfrm>
              <a:off x="3031207" y="3017520"/>
              <a:ext cx="198897" cy="182880"/>
            </a:xfrm>
            <a:prstGeom prst="rect">
              <a:avLst/>
            </a:prstGeom>
            <a:solidFill>
              <a:srgbClr val="FF0000"/>
            </a:solidFill>
            <a:ln w="9525">
              <a:noFill/>
              <a:miter lim="800000"/>
              <a:headEnd/>
              <a:tailEnd/>
            </a:ln>
          </p:spPr>
          <p:txBody>
            <a:bodyPr wrap="none" anchor="ctr"/>
            <a:lstStyle/>
            <a:p>
              <a:endParaRPr lang="en-US"/>
            </a:p>
          </p:txBody>
        </p:sp>
        <p:cxnSp>
          <p:nvCxnSpPr>
            <p:cNvPr id="58" name="Straight Connector 57"/>
            <p:cNvCxnSpPr/>
            <p:nvPr/>
          </p:nvCxnSpPr>
          <p:spPr bwMode="auto">
            <a:xfrm>
              <a:off x="2766011" y="3078480"/>
              <a:ext cx="265196" cy="12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2133600" y="3810000"/>
            <a:ext cx="727276" cy="262128"/>
            <a:chOff x="5698207" y="3124200"/>
            <a:chExt cx="727276" cy="262128"/>
          </a:xfrm>
        </p:grpSpPr>
        <p:sp>
          <p:nvSpPr>
            <p:cNvPr id="3102" name="Oval 5"/>
            <p:cNvSpPr>
              <a:spLocks noChangeArrowheads="1"/>
            </p:cNvSpPr>
            <p:nvPr/>
          </p:nvSpPr>
          <p:spPr bwMode="auto">
            <a:xfrm rot="10800000">
              <a:off x="6096000" y="3124200"/>
              <a:ext cx="329483" cy="262128"/>
            </a:xfrm>
            <a:prstGeom prst="ellipse">
              <a:avLst/>
            </a:prstGeom>
            <a:solidFill>
              <a:schemeClr val="bg2"/>
            </a:solidFill>
            <a:ln w="9525">
              <a:solidFill>
                <a:schemeClr val="tx1"/>
              </a:solidFill>
              <a:round/>
              <a:headEnd/>
              <a:tailEnd/>
            </a:ln>
          </p:spPr>
          <p:txBody>
            <a:bodyPr wrap="none" anchor="ctr"/>
            <a:lstStyle/>
            <a:p>
              <a:endParaRPr lang="en-US"/>
            </a:p>
          </p:txBody>
        </p:sp>
        <p:sp>
          <p:nvSpPr>
            <p:cNvPr id="59" name="Line 77"/>
            <p:cNvSpPr>
              <a:spLocks noChangeShapeType="1"/>
            </p:cNvSpPr>
            <p:nvPr/>
          </p:nvSpPr>
          <p:spPr bwMode="auto">
            <a:xfrm>
              <a:off x="5698207" y="3169920"/>
              <a:ext cx="198897" cy="0"/>
            </a:xfrm>
            <a:prstGeom prst="line">
              <a:avLst/>
            </a:prstGeom>
            <a:noFill/>
            <a:ln w="28575">
              <a:solidFill>
                <a:schemeClr val="tx1"/>
              </a:solidFill>
              <a:round/>
              <a:headEnd/>
              <a:tailEnd/>
            </a:ln>
          </p:spPr>
          <p:txBody>
            <a:bodyPr/>
            <a:lstStyle/>
            <a:p>
              <a:endParaRPr lang="en-US"/>
            </a:p>
          </p:txBody>
        </p:sp>
        <p:sp>
          <p:nvSpPr>
            <p:cNvPr id="60" name="Line 78"/>
            <p:cNvSpPr>
              <a:spLocks noChangeShapeType="1"/>
            </p:cNvSpPr>
            <p:nvPr/>
          </p:nvSpPr>
          <p:spPr bwMode="auto">
            <a:xfrm>
              <a:off x="5897103" y="3169920"/>
              <a:ext cx="0" cy="182880"/>
            </a:xfrm>
            <a:prstGeom prst="line">
              <a:avLst/>
            </a:prstGeom>
            <a:noFill/>
            <a:ln w="28575">
              <a:solidFill>
                <a:schemeClr val="tx1"/>
              </a:solidFill>
              <a:round/>
              <a:headEnd/>
              <a:tailEnd/>
            </a:ln>
          </p:spPr>
          <p:txBody>
            <a:bodyPr/>
            <a:lstStyle/>
            <a:p>
              <a:endParaRPr lang="en-US"/>
            </a:p>
          </p:txBody>
        </p:sp>
        <p:sp>
          <p:nvSpPr>
            <p:cNvPr id="61" name="Line 79"/>
            <p:cNvSpPr>
              <a:spLocks noChangeShapeType="1"/>
            </p:cNvSpPr>
            <p:nvPr/>
          </p:nvSpPr>
          <p:spPr bwMode="auto">
            <a:xfrm>
              <a:off x="5698207" y="3352800"/>
              <a:ext cx="198897" cy="0"/>
            </a:xfrm>
            <a:prstGeom prst="line">
              <a:avLst/>
            </a:prstGeom>
            <a:noFill/>
            <a:ln w="28575">
              <a:solidFill>
                <a:schemeClr val="tx1"/>
              </a:solidFill>
              <a:round/>
              <a:headEnd/>
              <a:tailEnd/>
            </a:ln>
          </p:spPr>
          <p:txBody>
            <a:bodyPr/>
            <a:lstStyle/>
            <a:p>
              <a:endParaRPr lang="en-US"/>
            </a:p>
          </p:txBody>
        </p:sp>
        <p:sp>
          <p:nvSpPr>
            <p:cNvPr id="62" name="Line 80"/>
            <p:cNvSpPr>
              <a:spLocks noChangeShapeType="1"/>
            </p:cNvSpPr>
            <p:nvPr/>
          </p:nvSpPr>
          <p:spPr bwMode="auto">
            <a:xfrm>
              <a:off x="5897103" y="3291840"/>
              <a:ext cx="198897" cy="0"/>
            </a:xfrm>
            <a:prstGeom prst="line">
              <a:avLst/>
            </a:prstGeom>
            <a:noFill/>
            <a:ln w="28575">
              <a:solidFill>
                <a:schemeClr val="tx1"/>
              </a:solidFill>
              <a:round/>
              <a:headEnd/>
              <a:tailEnd/>
            </a:ln>
          </p:spPr>
          <p:txBody>
            <a:bodyPr/>
            <a:lstStyle/>
            <a:p>
              <a:endParaRPr lang="en-US"/>
            </a:p>
          </p:txBody>
        </p:sp>
      </p:grpSp>
      <p:grpSp>
        <p:nvGrpSpPr>
          <p:cNvPr id="88" name="Group 103"/>
          <p:cNvGrpSpPr>
            <a:grpSpLocks/>
          </p:cNvGrpSpPr>
          <p:nvPr/>
        </p:nvGrpSpPr>
        <p:grpSpPr bwMode="auto">
          <a:xfrm>
            <a:off x="2362200" y="2971800"/>
            <a:ext cx="304800" cy="376776"/>
            <a:chOff x="7543800" y="1223665"/>
            <a:chExt cx="914400" cy="985838"/>
          </a:xfrm>
        </p:grpSpPr>
        <p:sp>
          <p:nvSpPr>
            <p:cNvPr id="89" name="Oval 88"/>
            <p:cNvSpPr/>
            <p:nvPr/>
          </p:nvSpPr>
          <p:spPr>
            <a:xfrm>
              <a:off x="8153400" y="15237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90" name="Oval 89"/>
            <p:cNvSpPr/>
            <p:nvPr/>
          </p:nvSpPr>
          <p:spPr>
            <a:xfrm>
              <a:off x="7543800" y="15999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91" name="Oval 90"/>
            <p:cNvSpPr/>
            <p:nvPr/>
          </p:nvSpPr>
          <p:spPr>
            <a:xfrm>
              <a:off x="7696200" y="15237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92" name="Oval 91"/>
            <p:cNvSpPr/>
            <p:nvPr/>
          </p:nvSpPr>
          <p:spPr>
            <a:xfrm>
              <a:off x="7848600" y="19047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93" name="Oval 92"/>
            <p:cNvSpPr/>
            <p:nvPr/>
          </p:nvSpPr>
          <p:spPr>
            <a:xfrm>
              <a:off x="8077200" y="1223665"/>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grpSp>
      <p:grpSp>
        <p:nvGrpSpPr>
          <p:cNvPr id="104" name="Group 103"/>
          <p:cNvGrpSpPr/>
          <p:nvPr/>
        </p:nvGrpSpPr>
        <p:grpSpPr>
          <a:xfrm>
            <a:off x="838200" y="4495800"/>
            <a:ext cx="1905000" cy="1304925"/>
            <a:chOff x="838200" y="4495800"/>
            <a:chExt cx="1905000" cy="1304925"/>
          </a:xfrm>
        </p:grpSpPr>
        <p:pic>
          <p:nvPicPr>
            <p:cNvPr id="94" name="Picture 34"/>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838200" y="4495800"/>
              <a:ext cx="1905000" cy="1304925"/>
            </a:xfrm>
            <a:prstGeom prst="rect">
              <a:avLst/>
            </a:prstGeom>
            <a:noFill/>
            <a:ln w="9525">
              <a:noFill/>
              <a:miter lim="800000"/>
              <a:headEnd/>
              <a:tailEnd/>
            </a:ln>
            <a:effectLst/>
          </p:spPr>
        </p:pic>
        <p:grpSp>
          <p:nvGrpSpPr>
            <p:cNvPr id="101" name="Group 100"/>
            <p:cNvGrpSpPr/>
            <p:nvPr/>
          </p:nvGrpSpPr>
          <p:grpSpPr>
            <a:xfrm>
              <a:off x="990600" y="4572000"/>
              <a:ext cx="1675700" cy="1055132"/>
              <a:chOff x="990600" y="4572000"/>
              <a:chExt cx="1675700" cy="1055132"/>
            </a:xfrm>
          </p:grpSpPr>
          <p:sp>
            <p:nvSpPr>
              <p:cNvPr id="95" name="TextBox 94"/>
              <p:cNvSpPr txBox="1"/>
              <p:nvPr/>
            </p:nvSpPr>
            <p:spPr>
              <a:xfrm>
                <a:off x="990600" y="4572000"/>
                <a:ext cx="748179" cy="369332"/>
              </a:xfrm>
              <a:prstGeom prst="rect">
                <a:avLst/>
              </a:prstGeom>
              <a:noFill/>
            </p:spPr>
            <p:txBody>
              <a:bodyPr wrap="square" rtlCol="0">
                <a:spAutoFit/>
              </a:bodyPr>
              <a:lstStyle/>
              <a:p>
                <a:r>
                  <a:rPr lang="en-US" dirty="0" err="1" smtClean="0"/>
                  <a:t>tetR</a:t>
                </a:r>
                <a:r>
                  <a:rPr lang="en-US" dirty="0" smtClean="0"/>
                  <a:t> </a:t>
                </a:r>
                <a:endParaRPr lang="en-US" dirty="0"/>
              </a:p>
            </p:txBody>
          </p:sp>
          <p:sp>
            <p:nvSpPr>
              <p:cNvPr id="96" name="TextBox 95"/>
              <p:cNvSpPr txBox="1"/>
              <p:nvPr/>
            </p:nvSpPr>
            <p:spPr>
              <a:xfrm>
                <a:off x="1524000" y="4572000"/>
                <a:ext cx="1142300" cy="369332"/>
              </a:xfrm>
              <a:prstGeom prst="rect">
                <a:avLst/>
              </a:prstGeom>
              <a:noFill/>
            </p:spPr>
            <p:txBody>
              <a:bodyPr wrap="none" rtlCol="0">
                <a:spAutoFit/>
              </a:bodyPr>
              <a:lstStyle/>
              <a:p>
                <a:r>
                  <a:rPr lang="en-US" dirty="0" err="1" smtClean="0"/>
                  <a:t>luxI</a:t>
                </a:r>
                <a:r>
                  <a:rPr lang="en-US" dirty="0" smtClean="0"/>
                  <a:t>-RFP </a:t>
                </a:r>
                <a:endParaRPr lang="en-US" dirty="0"/>
              </a:p>
            </p:txBody>
          </p:sp>
          <p:sp>
            <p:nvSpPr>
              <p:cNvPr id="99" name="TextBox 98"/>
              <p:cNvSpPr txBox="1"/>
              <p:nvPr/>
            </p:nvSpPr>
            <p:spPr>
              <a:xfrm>
                <a:off x="1066800" y="5257800"/>
                <a:ext cx="1377300" cy="369332"/>
              </a:xfrm>
              <a:prstGeom prst="rect">
                <a:avLst/>
              </a:prstGeom>
              <a:noFill/>
            </p:spPr>
            <p:txBody>
              <a:bodyPr wrap="none" rtlCol="0">
                <a:spAutoFit/>
              </a:bodyPr>
              <a:lstStyle/>
              <a:p>
                <a:r>
                  <a:rPr lang="en-US" dirty="0" smtClean="0"/>
                  <a:t>Red sender</a:t>
                </a:r>
                <a:endParaRPr lang="en-US" dirty="0"/>
              </a:p>
            </p:txBody>
          </p:sp>
        </p:grpSp>
      </p:grpSp>
      <p:grpSp>
        <p:nvGrpSpPr>
          <p:cNvPr id="102" name="Group 101"/>
          <p:cNvGrpSpPr/>
          <p:nvPr/>
        </p:nvGrpSpPr>
        <p:grpSpPr>
          <a:xfrm>
            <a:off x="2667000" y="4495800"/>
            <a:ext cx="1905000" cy="1304925"/>
            <a:chOff x="2667000" y="4495800"/>
            <a:chExt cx="1905000" cy="1304925"/>
          </a:xfrm>
        </p:grpSpPr>
        <p:pic>
          <p:nvPicPr>
            <p:cNvPr id="3106" name="Picture 34"/>
            <p:cNvPicPr>
              <a:picLocks noChangeAspect="1" noChangeArrowheads="1"/>
            </p:cNvPicPr>
            <p:nvPr/>
          </p:nvPicPr>
          <p:blipFill>
            <a:blip r:embed="rId8"/>
            <a:srcRect/>
            <a:stretch>
              <a:fillRect/>
            </a:stretch>
          </p:blipFill>
          <p:spPr bwMode="auto">
            <a:xfrm>
              <a:off x="2667000" y="4495800"/>
              <a:ext cx="1905000" cy="1304925"/>
            </a:xfrm>
            <a:prstGeom prst="rect">
              <a:avLst/>
            </a:prstGeom>
            <a:noFill/>
            <a:ln w="9525">
              <a:noFill/>
              <a:miter lim="800000"/>
              <a:headEnd/>
              <a:tailEnd/>
            </a:ln>
            <a:effectLst/>
          </p:spPr>
        </p:pic>
        <p:sp>
          <p:nvSpPr>
            <p:cNvPr id="97" name="TextBox 96"/>
            <p:cNvSpPr txBox="1"/>
            <p:nvPr/>
          </p:nvSpPr>
          <p:spPr>
            <a:xfrm>
              <a:off x="2819400" y="4572000"/>
              <a:ext cx="518091" cy="369332"/>
            </a:xfrm>
            <a:prstGeom prst="rect">
              <a:avLst/>
            </a:prstGeom>
            <a:noFill/>
          </p:spPr>
          <p:txBody>
            <a:bodyPr wrap="none" rtlCol="0">
              <a:spAutoFit/>
            </a:bodyPr>
            <a:lstStyle/>
            <a:p>
              <a:r>
                <a:rPr lang="en-US" dirty="0" smtClean="0"/>
                <a:t>T7 </a:t>
              </a:r>
              <a:endParaRPr lang="en-US" dirty="0"/>
            </a:p>
          </p:txBody>
        </p:sp>
        <p:sp>
          <p:nvSpPr>
            <p:cNvPr id="98" name="TextBox 97"/>
            <p:cNvSpPr txBox="1"/>
            <p:nvPr/>
          </p:nvSpPr>
          <p:spPr>
            <a:xfrm>
              <a:off x="3276600" y="4572000"/>
              <a:ext cx="1225015" cy="369332"/>
            </a:xfrm>
            <a:prstGeom prst="rect">
              <a:avLst/>
            </a:prstGeom>
            <a:noFill/>
          </p:spPr>
          <p:txBody>
            <a:bodyPr wrap="none" rtlCol="0">
              <a:spAutoFit/>
            </a:bodyPr>
            <a:lstStyle/>
            <a:p>
              <a:r>
                <a:rPr lang="en-US" sz="1400" dirty="0" smtClean="0"/>
                <a:t>AIDA-strep2</a:t>
              </a:r>
              <a:r>
                <a:rPr lang="en-US" dirty="0" smtClean="0"/>
                <a:t> </a:t>
              </a:r>
              <a:endParaRPr lang="en-US" dirty="0"/>
            </a:p>
          </p:txBody>
        </p:sp>
        <p:sp>
          <p:nvSpPr>
            <p:cNvPr id="100" name="TextBox 99"/>
            <p:cNvSpPr txBox="1"/>
            <p:nvPr/>
          </p:nvSpPr>
          <p:spPr>
            <a:xfrm>
              <a:off x="2895600" y="5257800"/>
              <a:ext cx="1249060" cy="369332"/>
            </a:xfrm>
            <a:prstGeom prst="rect">
              <a:avLst/>
            </a:prstGeom>
            <a:noFill/>
          </p:spPr>
          <p:txBody>
            <a:bodyPr wrap="none" rtlCol="0">
              <a:spAutoFit/>
            </a:bodyPr>
            <a:lstStyle/>
            <a:p>
              <a:r>
                <a:rPr lang="en-US" dirty="0" smtClean="0"/>
                <a:t>Strep2 tag</a:t>
              </a:r>
              <a:endParaRPr lang="en-US" dirty="0"/>
            </a:p>
          </p:txBody>
        </p:sp>
      </p:grpSp>
      <p:grpSp>
        <p:nvGrpSpPr>
          <p:cNvPr id="145" name="Group 144"/>
          <p:cNvGrpSpPr/>
          <p:nvPr/>
        </p:nvGrpSpPr>
        <p:grpSpPr>
          <a:xfrm>
            <a:off x="3200400" y="1905000"/>
            <a:ext cx="1020304" cy="1104982"/>
            <a:chOff x="3200400" y="1905000"/>
            <a:chExt cx="1020304" cy="1104982"/>
          </a:xfrm>
        </p:grpSpPr>
        <p:pic>
          <p:nvPicPr>
            <p:cNvPr id="107"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200400" y="1905000"/>
              <a:ext cx="736479" cy="1104982"/>
            </a:xfrm>
            <a:prstGeom prst="rect">
              <a:avLst/>
            </a:prstGeom>
            <a:noFill/>
            <a:ln w="9525">
              <a:noFill/>
              <a:miter lim="800000"/>
              <a:headEnd/>
              <a:tailEnd/>
            </a:ln>
          </p:spPr>
        </p:pic>
        <p:grpSp>
          <p:nvGrpSpPr>
            <p:cNvPr id="108" name="Group 107"/>
            <p:cNvGrpSpPr/>
            <p:nvPr/>
          </p:nvGrpSpPr>
          <p:grpSpPr>
            <a:xfrm>
              <a:off x="3756611" y="2560320"/>
              <a:ext cx="464093" cy="182880"/>
              <a:chOff x="2766011" y="3017520"/>
              <a:chExt cx="464093" cy="182880"/>
            </a:xfrm>
          </p:grpSpPr>
          <p:sp>
            <p:nvSpPr>
              <p:cNvPr id="109" name="Rectangle 35"/>
              <p:cNvSpPr>
                <a:spLocks noChangeArrowheads="1"/>
              </p:cNvSpPr>
              <p:nvPr/>
            </p:nvSpPr>
            <p:spPr bwMode="auto">
              <a:xfrm>
                <a:off x="3031207" y="3017520"/>
                <a:ext cx="198897" cy="182880"/>
              </a:xfrm>
              <a:prstGeom prst="rect">
                <a:avLst/>
              </a:prstGeom>
              <a:solidFill>
                <a:srgbClr val="FF0000"/>
              </a:solidFill>
              <a:ln w="9525">
                <a:noFill/>
                <a:miter lim="800000"/>
                <a:headEnd/>
                <a:tailEnd/>
              </a:ln>
            </p:spPr>
            <p:txBody>
              <a:bodyPr wrap="none" anchor="ctr"/>
              <a:lstStyle/>
              <a:p>
                <a:endParaRPr lang="en-US"/>
              </a:p>
            </p:txBody>
          </p:sp>
          <p:cxnSp>
            <p:nvCxnSpPr>
              <p:cNvPr id="110" name="Straight Connector 109"/>
              <p:cNvCxnSpPr/>
              <p:nvPr/>
            </p:nvCxnSpPr>
            <p:spPr bwMode="auto">
              <a:xfrm>
                <a:off x="2766011" y="3078480"/>
                <a:ext cx="265196" cy="12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1" name="Group 103"/>
            <p:cNvGrpSpPr>
              <a:grpSpLocks/>
            </p:cNvGrpSpPr>
            <p:nvPr/>
          </p:nvGrpSpPr>
          <p:grpSpPr bwMode="auto">
            <a:xfrm>
              <a:off x="3352800" y="2514600"/>
              <a:ext cx="304800" cy="376776"/>
              <a:chOff x="7543800" y="1223665"/>
              <a:chExt cx="914400" cy="985838"/>
            </a:xfrm>
          </p:grpSpPr>
          <p:sp>
            <p:nvSpPr>
              <p:cNvPr id="112" name="Oval 111"/>
              <p:cNvSpPr/>
              <p:nvPr/>
            </p:nvSpPr>
            <p:spPr>
              <a:xfrm>
                <a:off x="8153400" y="15237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113" name="Oval 112"/>
              <p:cNvSpPr/>
              <p:nvPr/>
            </p:nvSpPr>
            <p:spPr>
              <a:xfrm>
                <a:off x="7543800" y="15999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114" name="Oval 113"/>
              <p:cNvSpPr/>
              <p:nvPr/>
            </p:nvSpPr>
            <p:spPr>
              <a:xfrm>
                <a:off x="7696200" y="15237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115" name="Oval 114"/>
              <p:cNvSpPr/>
              <p:nvPr/>
            </p:nvSpPr>
            <p:spPr>
              <a:xfrm>
                <a:off x="7848600" y="19047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116" name="Oval 115"/>
              <p:cNvSpPr/>
              <p:nvPr/>
            </p:nvSpPr>
            <p:spPr>
              <a:xfrm>
                <a:off x="8077200" y="1223665"/>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grpSp>
      </p:grpSp>
      <p:grpSp>
        <p:nvGrpSpPr>
          <p:cNvPr id="146" name="Group 145"/>
          <p:cNvGrpSpPr/>
          <p:nvPr/>
        </p:nvGrpSpPr>
        <p:grpSpPr>
          <a:xfrm>
            <a:off x="1295400" y="3200400"/>
            <a:ext cx="1020304" cy="1104982"/>
            <a:chOff x="1295400" y="3200400"/>
            <a:chExt cx="1020304" cy="1104982"/>
          </a:xfrm>
        </p:grpSpPr>
        <p:pic>
          <p:nvPicPr>
            <p:cNvPr id="117" name="Picture 4"/>
            <p:cNvPicPr>
              <a:picLocks noChangeAspect="1" noChangeArrowheads="1"/>
            </p:cNvPicPr>
            <p:nvPr/>
          </p:nvPicPr>
          <p:blipFill>
            <a:blip r:embed="rId3">
              <a:clrChange>
                <a:clrFrom>
                  <a:srgbClr val="FFFFFF"/>
                </a:clrFrom>
                <a:clrTo>
                  <a:srgbClr val="FFFFFF">
                    <a:alpha val="0"/>
                  </a:srgbClr>
                </a:clrTo>
              </a:clrChange>
              <a:lum bright="17000"/>
            </a:blip>
            <a:srcRect/>
            <a:stretch>
              <a:fillRect/>
            </a:stretch>
          </p:blipFill>
          <p:spPr bwMode="auto">
            <a:xfrm>
              <a:off x="1295400" y="3200400"/>
              <a:ext cx="731461" cy="1066800"/>
            </a:xfrm>
            <a:prstGeom prst="rect">
              <a:avLst/>
            </a:prstGeom>
            <a:noFill/>
            <a:ln w="9525">
              <a:noFill/>
              <a:miter lim="800000"/>
              <a:headEnd/>
              <a:tailEnd/>
            </a:ln>
            <a:effectLst/>
          </p:spPr>
        </p:pic>
        <p:pic>
          <p:nvPicPr>
            <p:cNvPr id="118"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295400" y="3200400"/>
              <a:ext cx="736479" cy="1104982"/>
            </a:xfrm>
            <a:prstGeom prst="rect">
              <a:avLst/>
            </a:prstGeom>
            <a:noFill/>
            <a:ln w="9525">
              <a:noFill/>
              <a:miter lim="800000"/>
              <a:headEnd/>
              <a:tailEnd/>
            </a:ln>
          </p:spPr>
        </p:pic>
        <p:grpSp>
          <p:nvGrpSpPr>
            <p:cNvPr id="119" name="Group 118"/>
            <p:cNvGrpSpPr/>
            <p:nvPr/>
          </p:nvGrpSpPr>
          <p:grpSpPr>
            <a:xfrm>
              <a:off x="1851611" y="3855720"/>
              <a:ext cx="464093" cy="182880"/>
              <a:chOff x="2766011" y="3017520"/>
              <a:chExt cx="464093" cy="182880"/>
            </a:xfrm>
          </p:grpSpPr>
          <p:sp>
            <p:nvSpPr>
              <p:cNvPr id="120" name="Rectangle 35"/>
              <p:cNvSpPr>
                <a:spLocks noChangeArrowheads="1"/>
              </p:cNvSpPr>
              <p:nvPr/>
            </p:nvSpPr>
            <p:spPr bwMode="auto">
              <a:xfrm>
                <a:off x="3031207" y="3017520"/>
                <a:ext cx="198897" cy="182880"/>
              </a:xfrm>
              <a:prstGeom prst="rect">
                <a:avLst/>
              </a:prstGeom>
              <a:solidFill>
                <a:srgbClr val="FF0000"/>
              </a:solidFill>
              <a:ln w="9525">
                <a:noFill/>
                <a:miter lim="800000"/>
                <a:headEnd/>
                <a:tailEnd/>
              </a:ln>
            </p:spPr>
            <p:txBody>
              <a:bodyPr wrap="none" anchor="ctr"/>
              <a:lstStyle/>
              <a:p>
                <a:endParaRPr lang="en-US"/>
              </a:p>
            </p:txBody>
          </p:sp>
          <p:cxnSp>
            <p:nvCxnSpPr>
              <p:cNvPr id="121" name="Straight Connector 120"/>
              <p:cNvCxnSpPr/>
              <p:nvPr/>
            </p:nvCxnSpPr>
            <p:spPr bwMode="auto">
              <a:xfrm>
                <a:off x="2766011" y="3078480"/>
                <a:ext cx="265196" cy="12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2" name="Group 103"/>
            <p:cNvGrpSpPr>
              <a:grpSpLocks/>
            </p:cNvGrpSpPr>
            <p:nvPr/>
          </p:nvGrpSpPr>
          <p:grpSpPr bwMode="auto">
            <a:xfrm>
              <a:off x="1447800" y="3810000"/>
              <a:ext cx="304800" cy="376776"/>
              <a:chOff x="7543800" y="1223665"/>
              <a:chExt cx="914400" cy="985838"/>
            </a:xfrm>
          </p:grpSpPr>
          <p:sp>
            <p:nvSpPr>
              <p:cNvPr id="123" name="Oval 122"/>
              <p:cNvSpPr/>
              <p:nvPr/>
            </p:nvSpPr>
            <p:spPr>
              <a:xfrm>
                <a:off x="8153400" y="15237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124" name="Oval 123"/>
              <p:cNvSpPr/>
              <p:nvPr/>
            </p:nvSpPr>
            <p:spPr>
              <a:xfrm>
                <a:off x="7543800" y="15999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125" name="Oval 124"/>
              <p:cNvSpPr/>
              <p:nvPr/>
            </p:nvSpPr>
            <p:spPr>
              <a:xfrm>
                <a:off x="7696200" y="15237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126" name="Oval 125"/>
              <p:cNvSpPr/>
              <p:nvPr/>
            </p:nvSpPr>
            <p:spPr>
              <a:xfrm>
                <a:off x="7848600" y="19047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127" name="Oval 126"/>
              <p:cNvSpPr/>
              <p:nvPr/>
            </p:nvSpPr>
            <p:spPr>
              <a:xfrm>
                <a:off x="8077200" y="1223665"/>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grpSp>
      </p:grpSp>
      <p:pic>
        <p:nvPicPr>
          <p:cNvPr id="128"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371600" y="1676400"/>
            <a:ext cx="686009" cy="994483"/>
          </a:xfrm>
          <a:prstGeom prst="rect">
            <a:avLst/>
          </a:prstGeom>
          <a:noFill/>
          <a:ln w="9525">
            <a:noFill/>
            <a:miter lim="800000"/>
            <a:headEnd/>
            <a:tailEnd/>
          </a:ln>
        </p:spPr>
      </p:pic>
      <p:pic>
        <p:nvPicPr>
          <p:cNvPr id="129"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819400" y="3429000"/>
            <a:ext cx="686009" cy="994483"/>
          </a:xfrm>
          <a:prstGeom prst="rect">
            <a:avLst/>
          </a:prstGeom>
          <a:noFill/>
          <a:ln w="9525">
            <a:noFill/>
            <a:miter lim="800000"/>
            <a:headEnd/>
            <a:tailEnd/>
          </a:ln>
        </p:spPr>
      </p:pic>
      <p:grpSp>
        <p:nvGrpSpPr>
          <p:cNvPr id="133" name="Group 132"/>
          <p:cNvGrpSpPr/>
          <p:nvPr/>
        </p:nvGrpSpPr>
        <p:grpSpPr>
          <a:xfrm>
            <a:off x="3048000" y="2971800"/>
            <a:ext cx="727276" cy="262128"/>
            <a:chOff x="5698207" y="3124200"/>
            <a:chExt cx="727276" cy="262128"/>
          </a:xfrm>
        </p:grpSpPr>
        <p:sp>
          <p:nvSpPr>
            <p:cNvPr id="134" name="Oval 5"/>
            <p:cNvSpPr>
              <a:spLocks noChangeArrowheads="1"/>
            </p:cNvSpPr>
            <p:nvPr/>
          </p:nvSpPr>
          <p:spPr bwMode="auto">
            <a:xfrm rot="10800000">
              <a:off x="6096000" y="3124200"/>
              <a:ext cx="329483" cy="262128"/>
            </a:xfrm>
            <a:prstGeom prst="ellipse">
              <a:avLst/>
            </a:prstGeom>
            <a:solidFill>
              <a:schemeClr val="bg2"/>
            </a:solidFill>
            <a:ln w="9525">
              <a:solidFill>
                <a:schemeClr val="tx1"/>
              </a:solidFill>
              <a:round/>
              <a:headEnd/>
              <a:tailEnd/>
            </a:ln>
          </p:spPr>
          <p:txBody>
            <a:bodyPr wrap="none" anchor="ctr"/>
            <a:lstStyle/>
            <a:p>
              <a:endParaRPr lang="en-US"/>
            </a:p>
          </p:txBody>
        </p:sp>
        <p:sp>
          <p:nvSpPr>
            <p:cNvPr id="135" name="Line 77"/>
            <p:cNvSpPr>
              <a:spLocks noChangeShapeType="1"/>
            </p:cNvSpPr>
            <p:nvPr/>
          </p:nvSpPr>
          <p:spPr bwMode="auto">
            <a:xfrm>
              <a:off x="5698207" y="3169920"/>
              <a:ext cx="198897" cy="0"/>
            </a:xfrm>
            <a:prstGeom prst="line">
              <a:avLst/>
            </a:prstGeom>
            <a:noFill/>
            <a:ln w="28575">
              <a:solidFill>
                <a:schemeClr val="tx1"/>
              </a:solidFill>
              <a:round/>
              <a:headEnd/>
              <a:tailEnd/>
            </a:ln>
          </p:spPr>
          <p:txBody>
            <a:bodyPr/>
            <a:lstStyle/>
            <a:p>
              <a:endParaRPr lang="en-US"/>
            </a:p>
          </p:txBody>
        </p:sp>
        <p:sp>
          <p:nvSpPr>
            <p:cNvPr id="136" name="Line 78"/>
            <p:cNvSpPr>
              <a:spLocks noChangeShapeType="1"/>
            </p:cNvSpPr>
            <p:nvPr/>
          </p:nvSpPr>
          <p:spPr bwMode="auto">
            <a:xfrm>
              <a:off x="5897103" y="3169920"/>
              <a:ext cx="0" cy="182880"/>
            </a:xfrm>
            <a:prstGeom prst="line">
              <a:avLst/>
            </a:prstGeom>
            <a:noFill/>
            <a:ln w="28575">
              <a:solidFill>
                <a:schemeClr val="tx1"/>
              </a:solidFill>
              <a:round/>
              <a:headEnd/>
              <a:tailEnd/>
            </a:ln>
          </p:spPr>
          <p:txBody>
            <a:bodyPr/>
            <a:lstStyle/>
            <a:p>
              <a:endParaRPr lang="en-US"/>
            </a:p>
          </p:txBody>
        </p:sp>
        <p:sp>
          <p:nvSpPr>
            <p:cNvPr id="137" name="Line 79"/>
            <p:cNvSpPr>
              <a:spLocks noChangeShapeType="1"/>
            </p:cNvSpPr>
            <p:nvPr/>
          </p:nvSpPr>
          <p:spPr bwMode="auto">
            <a:xfrm>
              <a:off x="5698207" y="3352800"/>
              <a:ext cx="198897" cy="0"/>
            </a:xfrm>
            <a:prstGeom prst="line">
              <a:avLst/>
            </a:prstGeom>
            <a:noFill/>
            <a:ln w="28575">
              <a:solidFill>
                <a:schemeClr val="tx1"/>
              </a:solidFill>
              <a:round/>
              <a:headEnd/>
              <a:tailEnd/>
            </a:ln>
          </p:spPr>
          <p:txBody>
            <a:bodyPr/>
            <a:lstStyle/>
            <a:p>
              <a:endParaRPr lang="en-US"/>
            </a:p>
          </p:txBody>
        </p:sp>
        <p:sp>
          <p:nvSpPr>
            <p:cNvPr id="138" name="Line 80"/>
            <p:cNvSpPr>
              <a:spLocks noChangeShapeType="1"/>
            </p:cNvSpPr>
            <p:nvPr/>
          </p:nvSpPr>
          <p:spPr bwMode="auto">
            <a:xfrm>
              <a:off x="5897103" y="3291840"/>
              <a:ext cx="198897" cy="0"/>
            </a:xfrm>
            <a:prstGeom prst="line">
              <a:avLst/>
            </a:prstGeom>
            <a:noFill/>
            <a:ln w="28575">
              <a:solidFill>
                <a:schemeClr val="tx1"/>
              </a:solidFill>
              <a:round/>
              <a:headEnd/>
              <a:tailEnd/>
            </a:ln>
          </p:spPr>
          <p:txBody>
            <a:bodyPr/>
            <a:lstStyle/>
            <a:p>
              <a:endParaRPr lang="en-US"/>
            </a:p>
          </p:txBody>
        </p:sp>
      </p:grpSp>
      <p:grpSp>
        <p:nvGrpSpPr>
          <p:cNvPr id="139" name="Group 138"/>
          <p:cNvGrpSpPr/>
          <p:nvPr/>
        </p:nvGrpSpPr>
        <p:grpSpPr>
          <a:xfrm>
            <a:off x="4038600" y="2514600"/>
            <a:ext cx="727276" cy="262128"/>
            <a:chOff x="5698207" y="3124200"/>
            <a:chExt cx="727276" cy="262128"/>
          </a:xfrm>
        </p:grpSpPr>
        <p:sp>
          <p:nvSpPr>
            <p:cNvPr id="140" name="Oval 5"/>
            <p:cNvSpPr>
              <a:spLocks noChangeArrowheads="1"/>
            </p:cNvSpPr>
            <p:nvPr/>
          </p:nvSpPr>
          <p:spPr bwMode="auto">
            <a:xfrm rot="10800000">
              <a:off x="6096000" y="3124200"/>
              <a:ext cx="329483" cy="262128"/>
            </a:xfrm>
            <a:prstGeom prst="ellipse">
              <a:avLst/>
            </a:prstGeom>
            <a:solidFill>
              <a:schemeClr val="bg2"/>
            </a:solidFill>
            <a:ln w="9525">
              <a:solidFill>
                <a:schemeClr val="tx1"/>
              </a:solidFill>
              <a:round/>
              <a:headEnd/>
              <a:tailEnd/>
            </a:ln>
          </p:spPr>
          <p:txBody>
            <a:bodyPr wrap="none" anchor="ctr"/>
            <a:lstStyle/>
            <a:p>
              <a:endParaRPr lang="en-US"/>
            </a:p>
          </p:txBody>
        </p:sp>
        <p:sp>
          <p:nvSpPr>
            <p:cNvPr id="141" name="Line 77"/>
            <p:cNvSpPr>
              <a:spLocks noChangeShapeType="1"/>
            </p:cNvSpPr>
            <p:nvPr/>
          </p:nvSpPr>
          <p:spPr bwMode="auto">
            <a:xfrm>
              <a:off x="5698207" y="3169920"/>
              <a:ext cx="198897" cy="0"/>
            </a:xfrm>
            <a:prstGeom prst="line">
              <a:avLst/>
            </a:prstGeom>
            <a:noFill/>
            <a:ln w="28575">
              <a:solidFill>
                <a:schemeClr val="tx1"/>
              </a:solidFill>
              <a:round/>
              <a:headEnd/>
              <a:tailEnd/>
            </a:ln>
          </p:spPr>
          <p:txBody>
            <a:bodyPr/>
            <a:lstStyle/>
            <a:p>
              <a:endParaRPr lang="en-US"/>
            </a:p>
          </p:txBody>
        </p:sp>
        <p:sp>
          <p:nvSpPr>
            <p:cNvPr id="142" name="Line 78"/>
            <p:cNvSpPr>
              <a:spLocks noChangeShapeType="1"/>
            </p:cNvSpPr>
            <p:nvPr/>
          </p:nvSpPr>
          <p:spPr bwMode="auto">
            <a:xfrm>
              <a:off x="5897103" y="3169920"/>
              <a:ext cx="0" cy="182880"/>
            </a:xfrm>
            <a:prstGeom prst="line">
              <a:avLst/>
            </a:prstGeom>
            <a:noFill/>
            <a:ln w="28575">
              <a:solidFill>
                <a:schemeClr val="tx1"/>
              </a:solidFill>
              <a:round/>
              <a:headEnd/>
              <a:tailEnd/>
            </a:ln>
          </p:spPr>
          <p:txBody>
            <a:bodyPr/>
            <a:lstStyle/>
            <a:p>
              <a:endParaRPr lang="en-US"/>
            </a:p>
          </p:txBody>
        </p:sp>
        <p:sp>
          <p:nvSpPr>
            <p:cNvPr id="143" name="Line 79"/>
            <p:cNvSpPr>
              <a:spLocks noChangeShapeType="1"/>
            </p:cNvSpPr>
            <p:nvPr/>
          </p:nvSpPr>
          <p:spPr bwMode="auto">
            <a:xfrm>
              <a:off x="5698207" y="3352800"/>
              <a:ext cx="198897" cy="0"/>
            </a:xfrm>
            <a:prstGeom prst="line">
              <a:avLst/>
            </a:prstGeom>
            <a:noFill/>
            <a:ln w="28575">
              <a:solidFill>
                <a:schemeClr val="tx1"/>
              </a:solidFill>
              <a:round/>
              <a:headEnd/>
              <a:tailEnd/>
            </a:ln>
          </p:spPr>
          <p:txBody>
            <a:bodyPr/>
            <a:lstStyle/>
            <a:p>
              <a:endParaRPr lang="en-US"/>
            </a:p>
          </p:txBody>
        </p:sp>
        <p:sp>
          <p:nvSpPr>
            <p:cNvPr id="144" name="Line 80"/>
            <p:cNvSpPr>
              <a:spLocks noChangeShapeType="1"/>
            </p:cNvSpPr>
            <p:nvPr/>
          </p:nvSpPr>
          <p:spPr bwMode="auto">
            <a:xfrm>
              <a:off x="5897103" y="3291840"/>
              <a:ext cx="198897" cy="0"/>
            </a:xfrm>
            <a:prstGeom prst="line">
              <a:avLst/>
            </a:prstGeom>
            <a:noFill/>
            <a:ln w="28575">
              <a:solidFill>
                <a:schemeClr val="tx1"/>
              </a:solidFill>
              <a:round/>
              <a:headEnd/>
              <a:tailEnd/>
            </a:ln>
          </p:spPr>
          <p:txBody>
            <a:bodyPr/>
            <a:lstStyle/>
            <a:p>
              <a:endParaRPr lang="en-US"/>
            </a:p>
          </p:txBody>
        </p:sp>
      </p:grpSp>
      <p:pic>
        <p:nvPicPr>
          <p:cNvPr id="3109" name="Picture 37"/>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7162800" y="2057400"/>
            <a:ext cx="862012" cy="937771"/>
          </a:xfrm>
          <a:prstGeom prst="rect">
            <a:avLst/>
          </a:prstGeom>
          <a:noFill/>
          <a:ln w="9525">
            <a:noFill/>
            <a:miter lim="800000"/>
            <a:headEnd/>
            <a:tailEnd/>
          </a:ln>
          <a:effectLst/>
        </p:spPr>
      </p:pic>
      <p:pic>
        <p:nvPicPr>
          <p:cNvPr id="147" name="Picture 37"/>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7162800" y="2971800"/>
            <a:ext cx="862012" cy="937771"/>
          </a:xfrm>
          <a:prstGeom prst="rect">
            <a:avLst/>
          </a:prstGeom>
          <a:noFill/>
          <a:ln w="9525">
            <a:noFill/>
            <a:miter lim="800000"/>
            <a:headEnd/>
            <a:tailEnd/>
          </a:ln>
          <a:effectLst/>
        </p:spPr>
      </p:pic>
      <p:pic>
        <p:nvPicPr>
          <p:cNvPr id="148" name="Picture 37"/>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7162800" y="3886200"/>
            <a:ext cx="862012" cy="937771"/>
          </a:xfrm>
          <a:prstGeom prst="rect">
            <a:avLst/>
          </a:prstGeom>
          <a:noFill/>
          <a:ln w="9525">
            <a:noFill/>
            <a:miter lim="800000"/>
            <a:headEnd/>
            <a:tailEnd/>
          </a:ln>
          <a:effectLst/>
        </p:spPr>
      </p:pic>
      <p:grpSp>
        <p:nvGrpSpPr>
          <p:cNvPr id="149" name="Group 61"/>
          <p:cNvGrpSpPr>
            <a:grpSpLocks/>
          </p:cNvGrpSpPr>
          <p:nvPr/>
        </p:nvGrpSpPr>
        <p:grpSpPr bwMode="auto">
          <a:xfrm>
            <a:off x="4876800" y="4876800"/>
            <a:ext cx="1752600" cy="798513"/>
            <a:chOff x="2273" y="3226"/>
            <a:chExt cx="1256" cy="695"/>
          </a:xfrm>
        </p:grpSpPr>
        <p:sp>
          <p:nvSpPr>
            <p:cNvPr id="150" name="Oval 149"/>
            <p:cNvSpPr/>
            <p:nvPr/>
          </p:nvSpPr>
          <p:spPr>
            <a:xfrm>
              <a:off x="2304" y="3312"/>
              <a:ext cx="1200" cy="576"/>
            </a:xfrm>
            <a:prstGeom prst="ellipse">
              <a:avLst/>
            </a:prstGeom>
            <a:solidFill>
              <a:srgbClr val="FFCC00">
                <a:alpha val="76000"/>
              </a:srgbClr>
            </a:solidFill>
            <a:ln>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a:ln>
            <a:scene3d>
              <a:camera prst="perspectiveRelaxed">
                <a:rot lat="20073601" lon="0" rev="0"/>
              </a:camera>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1" name="Oval 5"/>
            <p:cNvSpPr/>
            <p:nvPr/>
          </p:nvSpPr>
          <p:spPr>
            <a:xfrm>
              <a:off x="2304" y="3312"/>
              <a:ext cx="1200" cy="576"/>
            </a:xfrm>
            <a:prstGeom prst="ellipse">
              <a:avLst/>
            </a:prstGeom>
            <a:solidFill>
              <a:schemeClr val="lt1">
                <a:alpha val="0"/>
              </a:schemeClr>
            </a:solidFill>
            <a:ln>
              <a:solidFill>
                <a:schemeClr val="tx1"/>
              </a:solidFill>
            </a:ln>
            <a:scene3d>
              <a:camera prst="perspectiveRelaxed">
                <a:rot lat="20073601" lon="0" rev="0"/>
              </a:camera>
              <a:lightRig rig="threePt" dir="t"/>
            </a:scene3d>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cxnSp>
          <p:nvCxnSpPr>
            <p:cNvPr id="152" name="Straight Connector 151"/>
            <p:cNvCxnSpPr/>
            <p:nvPr/>
          </p:nvCxnSpPr>
          <p:spPr>
            <a:xfrm rot="5400000">
              <a:off x="2208" y="3551"/>
              <a:ext cx="192" cy="2"/>
            </a:xfrm>
            <a:prstGeom prst="line">
              <a:avLst/>
            </a:prstGeom>
            <a:ln w="22225">
              <a:solidFill>
                <a:schemeClr val="tx1"/>
              </a:solidFill>
            </a:ln>
            <a:scene3d>
              <a:camera prst="perspectiveRelaxed">
                <a:rot lat="20073601"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3408" y="3599"/>
              <a:ext cx="192" cy="2"/>
            </a:xfrm>
            <a:prstGeom prst="line">
              <a:avLst/>
            </a:prstGeom>
            <a:ln w="22225">
              <a:solidFill>
                <a:schemeClr val="tx1"/>
              </a:solidFill>
            </a:ln>
            <a:scene3d>
              <a:camera prst="perspectiveRelaxed">
                <a:rot lat="20073601"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2304" y="3312"/>
              <a:ext cx="1200" cy="576"/>
            </a:xfrm>
            <a:prstGeom prst="ellipse">
              <a:avLst/>
            </a:prstGeom>
            <a:solidFill>
              <a:schemeClr val="bg1">
                <a:lumMod val="65000"/>
                <a:alpha val="68000"/>
              </a:schemeClr>
            </a:solidFill>
            <a:ln>
              <a:noFill/>
            </a:ln>
            <a:scene3d>
              <a:camera prst="perspectiveRelaxed">
                <a:rot lat="20073601" lon="0" rev="0"/>
              </a:camera>
              <a:lightRig rig="threePt" dir="t"/>
            </a:scene3d>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155" name="Oval 4"/>
            <p:cNvSpPr/>
            <p:nvPr/>
          </p:nvSpPr>
          <p:spPr>
            <a:xfrm>
              <a:off x="2304" y="3216"/>
              <a:ext cx="1200" cy="576"/>
            </a:xfrm>
            <a:prstGeom prst="ellipse">
              <a:avLst/>
            </a:prstGeom>
            <a:solidFill>
              <a:schemeClr val="lt1">
                <a:alpha val="0"/>
              </a:schemeClr>
            </a:solidFill>
            <a:ln>
              <a:solidFill>
                <a:schemeClr val="tx1"/>
              </a:solidFill>
            </a:ln>
            <a:scene3d>
              <a:camera prst="perspectiveRelaxed">
                <a:rot lat="20073601" lon="0" rev="0"/>
              </a:camera>
              <a:lightRig rig="threePt" dir="t"/>
            </a:scene3d>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33333E-6 -4.44444E-6 L 0.09166 -0.3 " pathEditMode="relative" rAng="0" ptsTypes="AA">
                                      <p:cBhvr>
                                        <p:cTn id="6" dur="2000" fill="hold"/>
                                        <p:tgtEl>
                                          <p:spTgt spid="104"/>
                                        </p:tgtEl>
                                        <p:attrNameLst>
                                          <p:attrName>ppt_x</p:attrName>
                                          <p:attrName>ppt_y</p:attrName>
                                        </p:attrNameLst>
                                      </p:cBhvr>
                                      <p:rCtr x="46" y="-150"/>
                                    </p:animMotion>
                                  </p:childTnLst>
                                </p:cTn>
                              </p:par>
                              <p:par>
                                <p:cTn id="7" presetID="53" presetClass="exit" presetSubtype="0" fill="hold" nodeType="withEffect">
                                  <p:stCondLst>
                                    <p:cond delay="0"/>
                                  </p:stCondLst>
                                  <p:childTnLst>
                                    <p:anim calcmode="lin" valueType="num">
                                      <p:cBhvr>
                                        <p:cTn id="8" dur="3000"/>
                                        <p:tgtEl>
                                          <p:spTgt spid="104"/>
                                        </p:tgtEl>
                                        <p:attrNameLst>
                                          <p:attrName>ppt_w</p:attrName>
                                        </p:attrNameLst>
                                      </p:cBhvr>
                                      <p:tavLst>
                                        <p:tav tm="0">
                                          <p:val>
                                            <p:strVal val="ppt_w"/>
                                          </p:val>
                                        </p:tav>
                                        <p:tav tm="100000">
                                          <p:val>
                                            <p:fltVal val="0"/>
                                          </p:val>
                                        </p:tav>
                                      </p:tavLst>
                                    </p:anim>
                                    <p:anim calcmode="lin" valueType="num">
                                      <p:cBhvr>
                                        <p:cTn id="9" dur="3000"/>
                                        <p:tgtEl>
                                          <p:spTgt spid="104"/>
                                        </p:tgtEl>
                                        <p:attrNameLst>
                                          <p:attrName>ppt_h</p:attrName>
                                        </p:attrNameLst>
                                      </p:cBhvr>
                                      <p:tavLst>
                                        <p:tav tm="0">
                                          <p:val>
                                            <p:strVal val="ppt_h"/>
                                          </p:val>
                                        </p:tav>
                                        <p:tav tm="100000">
                                          <p:val>
                                            <p:fltVal val="0"/>
                                          </p:val>
                                        </p:tav>
                                      </p:tavLst>
                                    </p:anim>
                                    <p:animEffect transition="out" filter="fade">
                                      <p:cBhvr>
                                        <p:cTn id="10" dur="3000"/>
                                        <p:tgtEl>
                                          <p:spTgt spid="104"/>
                                        </p:tgtEl>
                                      </p:cBhvr>
                                    </p:animEffect>
                                    <p:set>
                                      <p:cBhvr>
                                        <p:cTn id="11" dur="1" fill="hold">
                                          <p:stCondLst>
                                            <p:cond delay="2999"/>
                                          </p:stCondLst>
                                        </p:cTn>
                                        <p:tgtEl>
                                          <p:spTgt spid="104"/>
                                        </p:tgtEl>
                                        <p:attrNameLst>
                                          <p:attrName>style.visibility</p:attrName>
                                        </p:attrNameLst>
                                      </p:cBhvr>
                                      <p:to>
                                        <p:strVal val="hidden"/>
                                      </p:to>
                                    </p:se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3099"/>
                                        </p:tgtEl>
                                        <p:attrNameLst>
                                          <p:attrName>style.visibility</p:attrName>
                                        </p:attrNameLst>
                                      </p:cBhvr>
                                      <p:to>
                                        <p:strVal val="visible"/>
                                      </p:to>
                                    </p:set>
                                    <p:animEffect transition="in" filter="fade">
                                      <p:cBhvr>
                                        <p:cTn id="15" dur="1000"/>
                                        <p:tgtEl>
                                          <p:spTgt spid="3099"/>
                                        </p:tgtEl>
                                      </p:cBhvr>
                                    </p:animEffect>
                                  </p:childTnLst>
                                </p:cTn>
                              </p:par>
                              <p:par>
                                <p:cTn id="16" presetID="10" presetClass="entr" presetSubtype="0" fill="hold"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1000"/>
                                        <p:tgtEl>
                                          <p:spTgt spid="88"/>
                                        </p:tgtEl>
                                      </p:cBhvr>
                                    </p:animEffect>
                                  </p:childTnLst>
                                </p:cTn>
                              </p:par>
                              <p:par>
                                <p:cTn id="19" presetID="10" presetClass="exit" presetSubtype="0" fill="hold" nodeType="withEffect">
                                  <p:stCondLst>
                                    <p:cond delay="0"/>
                                  </p:stCondLst>
                                  <p:childTnLst>
                                    <p:animEffect transition="out" filter="fade">
                                      <p:cBhvr>
                                        <p:cTn id="20" dur="1000"/>
                                        <p:tgtEl>
                                          <p:spTgt spid="103"/>
                                        </p:tgtEl>
                                      </p:cBhvr>
                                    </p:animEffect>
                                    <p:set>
                                      <p:cBhvr>
                                        <p:cTn id="21" dur="1" fill="hold">
                                          <p:stCondLst>
                                            <p:cond delay="999"/>
                                          </p:stCondLst>
                                        </p:cTn>
                                        <p:tgtEl>
                                          <p:spTgt spid="10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64" presetClass="path" presetSubtype="0" accel="50000" decel="50000" fill="hold" nodeType="clickEffect">
                                  <p:stCondLst>
                                    <p:cond delay="0"/>
                                  </p:stCondLst>
                                  <p:childTnLst>
                                    <p:animMotion origin="layout" path="M -3.33333E-6 -4.44444E-6 L -0.10416 -0.29513 " pathEditMode="relative" rAng="0" ptsTypes="AA">
                                      <p:cBhvr>
                                        <p:cTn id="25" dur="2000" fill="hold"/>
                                        <p:tgtEl>
                                          <p:spTgt spid="102"/>
                                        </p:tgtEl>
                                        <p:attrNameLst>
                                          <p:attrName>ppt_x</p:attrName>
                                          <p:attrName>ppt_y</p:attrName>
                                        </p:attrNameLst>
                                      </p:cBhvr>
                                      <p:rCtr x="-52" y="-148"/>
                                    </p:animMotion>
                                  </p:childTnLst>
                                </p:cTn>
                              </p:par>
                              <p:par>
                                <p:cTn id="26" presetID="53" presetClass="exit" presetSubtype="0" fill="hold" nodeType="withEffect">
                                  <p:stCondLst>
                                    <p:cond delay="0"/>
                                  </p:stCondLst>
                                  <p:childTnLst>
                                    <p:anim calcmode="lin" valueType="num">
                                      <p:cBhvr>
                                        <p:cTn id="27" dur="3000"/>
                                        <p:tgtEl>
                                          <p:spTgt spid="102"/>
                                        </p:tgtEl>
                                        <p:attrNameLst>
                                          <p:attrName>ppt_w</p:attrName>
                                        </p:attrNameLst>
                                      </p:cBhvr>
                                      <p:tavLst>
                                        <p:tav tm="0">
                                          <p:val>
                                            <p:strVal val="ppt_w"/>
                                          </p:val>
                                        </p:tav>
                                        <p:tav tm="100000">
                                          <p:val>
                                            <p:fltVal val="0"/>
                                          </p:val>
                                        </p:tav>
                                      </p:tavLst>
                                    </p:anim>
                                    <p:anim calcmode="lin" valueType="num">
                                      <p:cBhvr>
                                        <p:cTn id="28" dur="3000"/>
                                        <p:tgtEl>
                                          <p:spTgt spid="102"/>
                                        </p:tgtEl>
                                        <p:attrNameLst>
                                          <p:attrName>ppt_h</p:attrName>
                                        </p:attrNameLst>
                                      </p:cBhvr>
                                      <p:tavLst>
                                        <p:tav tm="0">
                                          <p:val>
                                            <p:strVal val="ppt_h"/>
                                          </p:val>
                                        </p:tav>
                                        <p:tav tm="100000">
                                          <p:val>
                                            <p:fltVal val="0"/>
                                          </p:val>
                                        </p:tav>
                                      </p:tavLst>
                                    </p:anim>
                                    <p:animEffect transition="out" filter="fade">
                                      <p:cBhvr>
                                        <p:cTn id="29" dur="3000"/>
                                        <p:tgtEl>
                                          <p:spTgt spid="102"/>
                                        </p:tgtEl>
                                      </p:cBhvr>
                                    </p:animEffect>
                                    <p:set>
                                      <p:cBhvr>
                                        <p:cTn id="30" dur="1" fill="hold">
                                          <p:stCondLst>
                                            <p:cond delay="2999"/>
                                          </p:stCondLst>
                                        </p:cTn>
                                        <p:tgtEl>
                                          <p:spTgt spid="102"/>
                                        </p:tgtEl>
                                        <p:attrNameLst>
                                          <p:attrName>style.visibility</p:attrName>
                                        </p:attrNameLst>
                                      </p:cBhvr>
                                      <p:to>
                                        <p:strVal val="hidden"/>
                                      </p:to>
                                    </p:se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05"/>
                                        </p:tgtEl>
                                        <p:attrNameLst>
                                          <p:attrName>style.visibility</p:attrName>
                                        </p:attrNameLst>
                                      </p:cBhvr>
                                      <p:to>
                                        <p:strVal val="visible"/>
                                      </p:to>
                                    </p:set>
                                    <p:animEffect transition="in" filter="wipe(left)">
                                      <p:cBhvr>
                                        <p:cTn id="34" dur="1000"/>
                                        <p:tgtEl>
                                          <p:spTgt spid="10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6"/>
                                        </p:tgtEl>
                                        <p:attrNameLst>
                                          <p:attrName>style.visibility</p:attrName>
                                        </p:attrNameLst>
                                      </p:cBhvr>
                                      <p:to>
                                        <p:strVal val="visible"/>
                                      </p:to>
                                    </p:set>
                                    <p:animEffect transition="in" filter="fade">
                                      <p:cBhvr>
                                        <p:cTn id="39" dur="1000"/>
                                        <p:tgtEl>
                                          <p:spTgt spid="146"/>
                                        </p:tgtEl>
                                      </p:cBhvr>
                                    </p:animEffect>
                                  </p:childTnLst>
                                </p:cTn>
                              </p:par>
                              <p:par>
                                <p:cTn id="40" presetID="10" presetClass="entr" presetSubtype="0" fill="hold" nodeType="withEffect">
                                  <p:stCondLst>
                                    <p:cond delay="0"/>
                                  </p:stCondLst>
                                  <p:childTnLst>
                                    <p:set>
                                      <p:cBhvr>
                                        <p:cTn id="41" dur="1" fill="hold">
                                          <p:stCondLst>
                                            <p:cond delay="0"/>
                                          </p:stCondLst>
                                        </p:cTn>
                                        <p:tgtEl>
                                          <p:spTgt spid="145"/>
                                        </p:tgtEl>
                                        <p:attrNameLst>
                                          <p:attrName>style.visibility</p:attrName>
                                        </p:attrNameLst>
                                      </p:cBhvr>
                                      <p:to>
                                        <p:strVal val="visible"/>
                                      </p:to>
                                    </p:set>
                                    <p:animEffect transition="in" filter="fade">
                                      <p:cBhvr>
                                        <p:cTn id="42" dur="1000"/>
                                        <p:tgtEl>
                                          <p:spTgt spid="1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1000"/>
                                        <p:tgtEl>
                                          <p:spTgt spid="72"/>
                                        </p:tgtEl>
                                      </p:cBhvr>
                                    </p:animEffect>
                                  </p:childTnLst>
                                </p:cTn>
                              </p:par>
                              <p:par>
                                <p:cTn id="48" presetID="10" presetClass="entr" presetSubtype="0" fill="hold" nodeType="with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fade">
                                      <p:cBhvr>
                                        <p:cTn id="50" dur="1000"/>
                                        <p:tgtEl>
                                          <p:spTgt spid="129"/>
                                        </p:tgtEl>
                                      </p:cBhvr>
                                    </p:animEffect>
                                  </p:childTnLst>
                                </p:cTn>
                              </p:par>
                              <p:par>
                                <p:cTn id="51" presetID="10" presetClass="entr" presetSubtype="0" fill="hold" nodeType="withEffect">
                                  <p:stCondLst>
                                    <p:cond delay="0"/>
                                  </p:stCondLst>
                                  <p:childTnLst>
                                    <p:set>
                                      <p:cBhvr>
                                        <p:cTn id="52" dur="1" fill="hold">
                                          <p:stCondLst>
                                            <p:cond delay="0"/>
                                          </p:stCondLst>
                                        </p:cTn>
                                        <p:tgtEl>
                                          <p:spTgt spid="128"/>
                                        </p:tgtEl>
                                        <p:attrNameLst>
                                          <p:attrName>style.visibility</p:attrName>
                                        </p:attrNameLst>
                                      </p:cBhvr>
                                      <p:to>
                                        <p:strVal val="visible"/>
                                      </p:to>
                                    </p:set>
                                    <p:animEffect transition="in" filter="fade">
                                      <p:cBhvr>
                                        <p:cTn id="53" dur="1000"/>
                                        <p:tgtEl>
                                          <p:spTgt spid="128"/>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nodeType="clickEffect">
                                  <p:stCondLst>
                                    <p:cond delay="0"/>
                                  </p:stCondLst>
                                  <p:childTnLst>
                                    <p:set>
                                      <p:cBhvr>
                                        <p:cTn id="57" dur="1" fill="hold">
                                          <p:stCondLst>
                                            <p:cond delay="0"/>
                                          </p:stCondLst>
                                        </p:cTn>
                                        <p:tgtEl>
                                          <p:spTgt spid="139"/>
                                        </p:tgtEl>
                                        <p:attrNameLst>
                                          <p:attrName>style.visibility</p:attrName>
                                        </p:attrNameLst>
                                      </p:cBhvr>
                                      <p:to>
                                        <p:strVal val="visible"/>
                                      </p:to>
                                    </p:set>
                                    <p:anim calcmode="lin" valueType="num">
                                      <p:cBhvr additive="base">
                                        <p:cTn id="58" dur="1000" fill="hold"/>
                                        <p:tgtEl>
                                          <p:spTgt spid="139"/>
                                        </p:tgtEl>
                                        <p:attrNameLst>
                                          <p:attrName>ppt_x</p:attrName>
                                        </p:attrNameLst>
                                      </p:cBhvr>
                                      <p:tavLst>
                                        <p:tav tm="0">
                                          <p:val>
                                            <p:strVal val="1+#ppt_w/2"/>
                                          </p:val>
                                        </p:tav>
                                        <p:tav tm="100000">
                                          <p:val>
                                            <p:strVal val="#ppt_x"/>
                                          </p:val>
                                        </p:tav>
                                      </p:tavLst>
                                    </p:anim>
                                    <p:anim calcmode="lin" valueType="num">
                                      <p:cBhvr additive="base">
                                        <p:cTn id="59" dur="1000" fill="hold"/>
                                        <p:tgtEl>
                                          <p:spTgt spid="139"/>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additive="base">
                                        <p:cTn id="62" dur="1000" fill="hold"/>
                                        <p:tgtEl>
                                          <p:spTgt spid="133"/>
                                        </p:tgtEl>
                                        <p:attrNameLst>
                                          <p:attrName>ppt_x</p:attrName>
                                        </p:attrNameLst>
                                      </p:cBhvr>
                                      <p:tavLst>
                                        <p:tav tm="0">
                                          <p:val>
                                            <p:strVal val="1+#ppt_w/2"/>
                                          </p:val>
                                        </p:tav>
                                        <p:tav tm="100000">
                                          <p:val>
                                            <p:strVal val="#ppt_x"/>
                                          </p:val>
                                        </p:tav>
                                      </p:tavLst>
                                    </p:anim>
                                    <p:anim calcmode="lin" valueType="num">
                                      <p:cBhvr additive="base">
                                        <p:cTn id="63" dur="1000" fill="hold"/>
                                        <p:tgtEl>
                                          <p:spTgt spid="133"/>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130"/>
                                        </p:tgtEl>
                                        <p:attrNameLst>
                                          <p:attrName>style.visibility</p:attrName>
                                        </p:attrNameLst>
                                      </p:cBhvr>
                                      <p:to>
                                        <p:strVal val="visible"/>
                                      </p:to>
                                    </p:set>
                                    <p:anim calcmode="lin" valueType="num">
                                      <p:cBhvr additive="base">
                                        <p:cTn id="66" dur="1000" fill="hold"/>
                                        <p:tgtEl>
                                          <p:spTgt spid="130"/>
                                        </p:tgtEl>
                                        <p:attrNameLst>
                                          <p:attrName>ppt_x</p:attrName>
                                        </p:attrNameLst>
                                      </p:cBhvr>
                                      <p:tavLst>
                                        <p:tav tm="0">
                                          <p:val>
                                            <p:strVal val="1+#ppt_w/2"/>
                                          </p:val>
                                        </p:tav>
                                        <p:tav tm="100000">
                                          <p:val>
                                            <p:strVal val="#ppt_x"/>
                                          </p:val>
                                        </p:tav>
                                      </p:tavLst>
                                    </p:anim>
                                    <p:anim calcmode="lin" valueType="num">
                                      <p:cBhvr additive="base">
                                        <p:cTn id="67" dur="1000" fill="hold"/>
                                        <p:tgtEl>
                                          <p:spTgt spid="130"/>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nodeType="clickEffect">
                                  <p:stCondLst>
                                    <p:cond delay="0"/>
                                  </p:stCondLst>
                                  <p:childTnLst>
                                    <p:set>
                                      <p:cBhvr>
                                        <p:cTn id="71" dur="1" fill="hold">
                                          <p:stCondLst>
                                            <p:cond delay="0"/>
                                          </p:stCondLst>
                                        </p:cTn>
                                        <p:tgtEl>
                                          <p:spTgt spid="3109"/>
                                        </p:tgtEl>
                                        <p:attrNameLst>
                                          <p:attrName>style.visibility</p:attrName>
                                        </p:attrNameLst>
                                      </p:cBhvr>
                                      <p:to>
                                        <p:strVal val="visible"/>
                                      </p:to>
                                    </p:set>
                                    <p:anim calcmode="lin" valueType="num">
                                      <p:cBhvr additive="base">
                                        <p:cTn id="72" dur="1000" fill="hold"/>
                                        <p:tgtEl>
                                          <p:spTgt spid="3109"/>
                                        </p:tgtEl>
                                        <p:attrNameLst>
                                          <p:attrName>ppt_x</p:attrName>
                                        </p:attrNameLst>
                                      </p:cBhvr>
                                      <p:tavLst>
                                        <p:tav tm="0">
                                          <p:val>
                                            <p:strVal val="1+#ppt_w/2"/>
                                          </p:val>
                                        </p:tav>
                                        <p:tav tm="100000">
                                          <p:val>
                                            <p:strVal val="#ppt_x"/>
                                          </p:val>
                                        </p:tav>
                                      </p:tavLst>
                                    </p:anim>
                                    <p:anim calcmode="lin" valueType="num">
                                      <p:cBhvr additive="base">
                                        <p:cTn id="73" dur="1000" fill="hold"/>
                                        <p:tgtEl>
                                          <p:spTgt spid="3109"/>
                                        </p:tgtEl>
                                        <p:attrNameLst>
                                          <p:attrName>ppt_y</p:attrName>
                                        </p:attrNameLst>
                                      </p:cBhvr>
                                      <p:tavLst>
                                        <p:tav tm="0">
                                          <p:val>
                                            <p:strVal val="#ppt_y"/>
                                          </p:val>
                                        </p:tav>
                                        <p:tav tm="100000">
                                          <p:val>
                                            <p:strVal val="#ppt_y"/>
                                          </p:val>
                                        </p:tav>
                                      </p:tavLst>
                                    </p:anim>
                                  </p:childTnLst>
                                </p:cTn>
                              </p:par>
                              <p:par>
                                <p:cTn id="74" presetID="2" presetClass="entr" presetSubtype="2" fill="hold" nodeType="withEffect">
                                  <p:stCondLst>
                                    <p:cond delay="0"/>
                                  </p:stCondLst>
                                  <p:childTnLst>
                                    <p:set>
                                      <p:cBhvr>
                                        <p:cTn id="75" dur="1" fill="hold">
                                          <p:stCondLst>
                                            <p:cond delay="0"/>
                                          </p:stCondLst>
                                        </p:cTn>
                                        <p:tgtEl>
                                          <p:spTgt spid="147"/>
                                        </p:tgtEl>
                                        <p:attrNameLst>
                                          <p:attrName>style.visibility</p:attrName>
                                        </p:attrNameLst>
                                      </p:cBhvr>
                                      <p:to>
                                        <p:strVal val="visible"/>
                                      </p:to>
                                    </p:set>
                                    <p:anim calcmode="lin" valueType="num">
                                      <p:cBhvr additive="base">
                                        <p:cTn id="76" dur="1000" fill="hold"/>
                                        <p:tgtEl>
                                          <p:spTgt spid="147"/>
                                        </p:tgtEl>
                                        <p:attrNameLst>
                                          <p:attrName>ppt_x</p:attrName>
                                        </p:attrNameLst>
                                      </p:cBhvr>
                                      <p:tavLst>
                                        <p:tav tm="0">
                                          <p:val>
                                            <p:strVal val="1+#ppt_w/2"/>
                                          </p:val>
                                        </p:tav>
                                        <p:tav tm="100000">
                                          <p:val>
                                            <p:strVal val="#ppt_x"/>
                                          </p:val>
                                        </p:tav>
                                      </p:tavLst>
                                    </p:anim>
                                    <p:anim calcmode="lin" valueType="num">
                                      <p:cBhvr additive="base">
                                        <p:cTn id="77" dur="1000" fill="hold"/>
                                        <p:tgtEl>
                                          <p:spTgt spid="147"/>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0"/>
                                  </p:stCondLst>
                                  <p:childTnLst>
                                    <p:set>
                                      <p:cBhvr>
                                        <p:cTn id="79" dur="1" fill="hold">
                                          <p:stCondLst>
                                            <p:cond delay="0"/>
                                          </p:stCondLst>
                                        </p:cTn>
                                        <p:tgtEl>
                                          <p:spTgt spid="148"/>
                                        </p:tgtEl>
                                        <p:attrNameLst>
                                          <p:attrName>style.visibility</p:attrName>
                                        </p:attrNameLst>
                                      </p:cBhvr>
                                      <p:to>
                                        <p:strVal val="visible"/>
                                      </p:to>
                                    </p:set>
                                    <p:anim calcmode="lin" valueType="num">
                                      <p:cBhvr additive="base">
                                        <p:cTn id="80" dur="1000" fill="hold"/>
                                        <p:tgtEl>
                                          <p:spTgt spid="148"/>
                                        </p:tgtEl>
                                        <p:attrNameLst>
                                          <p:attrName>ppt_x</p:attrName>
                                        </p:attrNameLst>
                                      </p:cBhvr>
                                      <p:tavLst>
                                        <p:tav tm="0">
                                          <p:val>
                                            <p:strVal val="1+#ppt_w/2"/>
                                          </p:val>
                                        </p:tav>
                                        <p:tav tm="100000">
                                          <p:val>
                                            <p:strVal val="#ppt_x"/>
                                          </p:val>
                                        </p:tav>
                                      </p:tavLst>
                                    </p:anim>
                                    <p:anim calcmode="lin" valueType="num">
                                      <p:cBhvr additive="base">
                                        <p:cTn id="81" dur="1000" fill="hold"/>
                                        <p:tgtEl>
                                          <p:spTgt spid="148"/>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63" presetClass="path" presetSubtype="0" accel="50000" decel="50000" fill="hold" nodeType="clickEffect">
                                  <p:stCondLst>
                                    <p:cond delay="0"/>
                                  </p:stCondLst>
                                  <p:childTnLst>
                                    <p:animMotion origin="layout" path="M 0 0  L 0.25 0  E" pathEditMode="relative" ptsTypes="">
                                      <p:cBhvr>
                                        <p:cTn id="85" dur="2000" fill="hold"/>
                                        <p:tgtEl>
                                          <p:spTgt spid="145"/>
                                        </p:tgtEl>
                                        <p:attrNameLst>
                                          <p:attrName>ppt_x</p:attrName>
                                          <p:attrName>ppt_y</p:attrName>
                                        </p:attrNameLst>
                                      </p:cBhvr>
                                    </p:animMotion>
                                  </p:childTnLst>
                                </p:cTn>
                              </p:par>
                              <p:par>
                                <p:cTn id="86" presetID="63" presetClass="path" presetSubtype="0" accel="50000" decel="50000" fill="hold" nodeType="withEffect">
                                  <p:stCondLst>
                                    <p:cond delay="0"/>
                                  </p:stCondLst>
                                  <p:childTnLst>
                                    <p:animMotion origin="layout" path="M 0 0  L 0.25 0  E" pathEditMode="relative" ptsTypes="">
                                      <p:cBhvr>
                                        <p:cTn id="87" dur="2000" fill="hold"/>
                                        <p:tgtEl>
                                          <p:spTgt spid="139"/>
                                        </p:tgtEl>
                                        <p:attrNameLst>
                                          <p:attrName>ppt_x</p:attrName>
                                          <p:attrName>ppt_y</p:attrName>
                                        </p:attrNameLst>
                                      </p:cBhvr>
                                    </p:animMotion>
                                  </p:childTnLst>
                                </p:cTn>
                              </p:par>
                              <p:par>
                                <p:cTn id="88" presetID="63" presetClass="path" presetSubtype="0" accel="50000" decel="50000" fill="hold" nodeType="withEffect">
                                  <p:stCondLst>
                                    <p:cond delay="0"/>
                                  </p:stCondLst>
                                  <p:childTnLst>
                                    <p:animMotion origin="layout" path="M 0 0  L 0.25 0  E" pathEditMode="relative" ptsTypes="">
                                      <p:cBhvr>
                                        <p:cTn id="89" dur="2000" fill="hold"/>
                                        <p:tgtEl>
                                          <p:spTgt spid="133"/>
                                        </p:tgtEl>
                                        <p:attrNameLst>
                                          <p:attrName>ppt_x</p:attrName>
                                          <p:attrName>ppt_y</p:attrName>
                                        </p:attrNameLst>
                                      </p:cBhvr>
                                    </p:animMotion>
                                  </p:childTnLst>
                                </p:cTn>
                              </p:par>
                              <p:par>
                                <p:cTn id="90" presetID="63" presetClass="path" presetSubtype="0" accel="50000" decel="50000" fill="hold" nodeType="withEffect">
                                  <p:stCondLst>
                                    <p:cond delay="0"/>
                                  </p:stCondLst>
                                  <p:childTnLst>
                                    <p:animMotion origin="layout" path="M 0 0  L 0.25 0  E" pathEditMode="relative" ptsTypes="">
                                      <p:cBhvr>
                                        <p:cTn id="91" dur="2000" fill="hold"/>
                                        <p:tgtEl>
                                          <p:spTgt spid="3099"/>
                                        </p:tgtEl>
                                        <p:attrNameLst>
                                          <p:attrName>ppt_x</p:attrName>
                                          <p:attrName>ppt_y</p:attrName>
                                        </p:attrNameLst>
                                      </p:cBhvr>
                                    </p:animMotion>
                                  </p:childTnLst>
                                </p:cTn>
                              </p:par>
                              <p:par>
                                <p:cTn id="92" presetID="63" presetClass="path" presetSubtype="0" accel="50000" decel="50000" fill="hold" nodeType="withEffect">
                                  <p:stCondLst>
                                    <p:cond delay="0"/>
                                  </p:stCondLst>
                                  <p:childTnLst>
                                    <p:animMotion origin="layout" path="M 4.16667E-6 -2.22222E-6 L 0.4026 -0.00278 " pathEditMode="relative" rAng="0" ptsTypes="AA">
                                      <p:cBhvr>
                                        <p:cTn id="93" dur="2000" fill="hold"/>
                                        <p:tgtEl>
                                          <p:spTgt spid="146"/>
                                        </p:tgtEl>
                                        <p:attrNameLst>
                                          <p:attrName>ppt_x</p:attrName>
                                          <p:attrName>ppt_y</p:attrName>
                                        </p:attrNameLst>
                                      </p:cBhvr>
                                      <p:rCtr x="201" y="-1"/>
                                    </p:animMotion>
                                  </p:childTnLst>
                                </p:cTn>
                              </p:par>
                              <p:par>
                                <p:cTn id="94" presetID="63" presetClass="path" presetSubtype="0" accel="50000" decel="50000" fill="hold" nodeType="withEffect">
                                  <p:stCondLst>
                                    <p:cond delay="0"/>
                                  </p:stCondLst>
                                  <p:childTnLst>
                                    <p:animMotion origin="layout" path="M -2.77778E-7 2.96296E-6 L 0.40191 -0.00787 " pathEditMode="relative" rAng="0" ptsTypes="AA">
                                      <p:cBhvr>
                                        <p:cTn id="95" dur="2000" fill="hold"/>
                                        <p:tgtEl>
                                          <p:spTgt spid="130"/>
                                        </p:tgtEl>
                                        <p:attrNameLst>
                                          <p:attrName>ppt_x</p:attrName>
                                          <p:attrName>ppt_y</p:attrName>
                                        </p:attrNameLst>
                                      </p:cBhvr>
                                      <p:rCtr x="201" y="-4"/>
                                    </p:animMotion>
                                  </p:childTnLst>
                                </p:cTn>
                              </p:par>
                              <p:par>
                                <p:cTn id="96" presetID="63" presetClass="path" presetSubtype="0" accel="50000" decel="50000" fill="hold" nodeType="withEffect">
                                  <p:stCondLst>
                                    <p:cond delay="0"/>
                                  </p:stCondLst>
                                  <p:childTnLst>
                                    <p:animMotion origin="layout" path="M 0 0  L 0.25 0  E" pathEditMode="relative" ptsTypes="">
                                      <p:cBhvr>
                                        <p:cTn id="97" dur="2000" fill="hold"/>
                                        <p:tgtEl>
                                          <p:spTgt spid="88"/>
                                        </p:tgtEl>
                                        <p:attrNameLst>
                                          <p:attrName>ppt_x</p:attrName>
                                          <p:attrName>ppt_y</p:attrName>
                                        </p:attrNameLst>
                                      </p:cBhvr>
                                    </p:animMotion>
                                  </p:childTnLst>
                                </p:cTn>
                              </p:par>
                              <p:par>
                                <p:cTn id="98" presetID="63" presetClass="path" presetSubtype="0" accel="50000" decel="50000" fill="hold" nodeType="withEffect">
                                  <p:stCondLst>
                                    <p:cond delay="0"/>
                                  </p:stCondLst>
                                  <p:childTnLst>
                                    <p:animMotion origin="layout" path="M 0 0  L 0.25 0  E" pathEditMode="relative" ptsTypes="">
                                      <p:cBhvr>
                                        <p:cTn id="99" dur="2000" fill="hold"/>
                                        <p:tgtEl>
                                          <p:spTgt spid="105"/>
                                        </p:tgtEl>
                                        <p:attrNameLst>
                                          <p:attrName>ppt_x</p:attrName>
                                          <p:attrName>ppt_y</p:attrName>
                                        </p:attrNameLst>
                                      </p:cBhvr>
                                    </p:animMotion>
                                  </p:childTnLst>
                                </p:cTn>
                              </p:par>
                              <p:par>
                                <p:cTn id="100" presetID="2" presetClass="exit" presetSubtype="2" fill="hold" nodeType="withEffect">
                                  <p:stCondLst>
                                    <p:cond delay="0"/>
                                  </p:stCondLst>
                                  <p:childTnLst>
                                    <p:anim calcmode="lin" valueType="num">
                                      <p:cBhvr additive="base">
                                        <p:cTn id="101" dur="2000"/>
                                        <p:tgtEl>
                                          <p:spTgt spid="128"/>
                                        </p:tgtEl>
                                        <p:attrNameLst>
                                          <p:attrName>ppt_x</p:attrName>
                                        </p:attrNameLst>
                                      </p:cBhvr>
                                      <p:tavLst>
                                        <p:tav tm="0">
                                          <p:val>
                                            <p:strVal val="ppt_x"/>
                                          </p:val>
                                        </p:tav>
                                        <p:tav tm="100000">
                                          <p:val>
                                            <p:strVal val="1+ppt_w/2"/>
                                          </p:val>
                                        </p:tav>
                                      </p:tavLst>
                                    </p:anim>
                                    <p:anim calcmode="lin" valueType="num">
                                      <p:cBhvr additive="base">
                                        <p:cTn id="102" dur="2000"/>
                                        <p:tgtEl>
                                          <p:spTgt spid="128"/>
                                        </p:tgtEl>
                                        <p:attrNameLst>
                                          <p:attrName>ppt_y</p:attrName>
                                        </p:attrNameLst>
                                      </p:cBhvr>
                                      <p:tavLst>
                                        <p:tav tm="0">
                                          <p:val>
                                            <p:strVal val="ppt_y"/>
                                          </p:val>
                                        </p:tav>
                                        <p:tav tm="100000">
                                          <p:val>
                                            <p:strVal val="ppt_y"/>
                                          </p:val>
                                        </p:tav>
                                      </p:tavLst>
                                    </p:anim>
                                    <p:set>
                                      <p:cBhvr>
                                        <p:cTn id="103" dur="1" fill="hold">
                                          <p:stCondLst>
                                            <p:cond delay="1999"/>
                                          </p:stCondLst>
                                        </p:cTn>
                                        <p:tgtEl>
                                          <p:spTgt spid="128"/>
                                        </p:tgtEl>
                                        <p:attrNameLst>
                                          <p:attrName>style.visibility</p:attrName>
                                        </p:attrNameLst>
                                      </p:cBhvr>
                                      <p:to>
                                        <p:strVal val="hidden"/>
                                      </p:to>
                                    </p:set>
                                  </p:childTnLst>
                                </p:cTn>
                              </p:par>
                              <p:par>
                                <p:cTn id="104" presetID="2" presetClass="exit" presetSubtype="2" fill="hold" nodeType="withEffect">
                                  <p:stCondLst>
                                    <p:cond delay="0"/>
                                  </p:stCondLst>
                                  <p:childTnLst>
                                    <p:anim calcmode="lin" valueType="num">
                                      <p:cBhvr additive="base">
                                        <p:cTn id="105" dur="2000"/>
                                        <p:tgtEl>
                                          <p:spTgt spid="72"/>
                                        </p:tgtEl>
                                        <p:attrNameLst>
                                          <p:attrName>ppt_x</p:attrName>
                                        </p:attrNameLst>
                                      </p:cBhvr>
                                      <p:tavLst>
                                        <p:tav tm="0">
                                          <p:val>
                                            <p:strVal val="ppt_x"/>
                                          </p:val>
                                        </p:tav>
                                        <p:tav tm="100000">
                                          <p:val>
                                            <p:strVal val="1+ppt_w/2"/>
                                          </p:val>
                                        </p:tav>
                                      </p:tavLst>
                                    </p:anim>
                                    <p:anim calcmode="lin" valueType="num">
                                      <p:cBhvr additive="base">
                                        <p:cTn id="106" dur="2000"/>
                                        <p:tgtEl>
                                          <p:spTgt spid="72"/>
                                        </p:tgtEl>
                                        <p:attrNameLst>
                                          <p:attrName>ppt_y</p:attrName>
                                        </p:attrNameLst>
                                      </p:cBhvr>
                                      <p:tavLst>
                                        <p:tav tm="0">
                                          <p:val>
                                            <p:strVal val="ppt_y"/>
                                          </p:val>
                                        </p:tav>
                                        <p:tav tm="100000">
                                          <p:val>
                                            <p:strVal val="ppt_y"/>
                                          </p:val>
                                        </p:tav>
                                      </p:tavLst>
                                    </p:anim>
                                    <p:set>
                                      <p:cBhvr>
                                        <p:cTn id="107" dur="1" fill="hold">
                                          <p:stCondLst>
                                            <p:cond delay="1999"/>
                                          </p:stCondLst>
                                        </p:cTn>
                                        <p:tgtEl>
                                          <p:spTgt spid="72"/>
                                        </p:tgtEl>
                                        <p:attrNameLst>
                                          <p:attrName>style.visibility</p:attrName>
                                        </p:attrNameLst>
                                      </p:cBhvr>
                                      <p:to>
                                        <p:strVal val="hidden"/>
                                      </p:to>
                                    </p:set>
                                  </p:childTnLst>
                                </p:cTn>
                              </p:par>
                              <p:par>
                                <p:cTn id="108" presetID="2" presetClass="exit" presetSubtype="2" fill="hold" nodeType="withEffect">
                                  <p:stCondLst>
                                    <p:cond delay="0"/>
                                  </p:stCondLst>
                                  <p:childTnLst>
                                    <p:anim calcmode="lin" valueType="num">
                                      <p:cBhvr additive="base">
                                        <p:cTn id="109" dur="2000"/>
                                        <p:tgtEl>
                                          <p:spTgt spid="129"/>
                                        </p:tgtEl>
                                        <p:attrNameLst>
                                          <p:attrName>ppt_x</p:attrName>
                                        </p:attrNameLst>
                                      </p:cBhvr>
                                      <p:tavLst>
                                        <p:tav tm="0">
                                          <p:val>
                                            <p:strVal val="ppt_x"/>
                                          </p:val>
                                        </p:tav>
                                        <p:tav tm="100000">
                                          <p:val>
                                            <p:strVal val="1+ppt_w/2"/>
                                          </p:val>
                                        </p:tav>
                                      </p:tavLst>
                                    </p:anim>
                                    <p:anim calcmode="lin" valueType="num">
                                      <p:cBhvr additive="base">
                                        <p:cTn id="110" dur="2000"/>
                                        <p:tgtEl>
                                          <p:spTgt spid="129"/>
                                        </p:tgtEl>
                                        <p:attrNameLst>
                                          <p:attrName>ppt_y</p:attrName>
                                        </p:attrNameLst>
                                      </p:cBhvr>
                                      <p:tavLst>
                                        <p:tav tm="0">
                                          <p:val>
                                            <p:strVal val="ppt_y"/>
                                          </p:val>
                                        </p:tav>
                                        <p:tav tm="100000">
                                          <p:val>
                                            <p:strVal val="ppt_y"/>
                                          </p:val>
                                        </p:tav>
                                      </p:tavLst>
                                    </p:anim>
                                    <p:set>
                                      <p:cBhvr>
                                        <p:cTn id="111" dur="1" fill="hold">
                                          <p:stCondLst>
                                            <p:cond delay="1999"/>
                                          </p:stCondLst>
                                        </p:cTn>
                                        <p:tgtEl>
                                          <p:spTgt spid="129"/>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 presetClass="exit" presetSubtype="2" fill="hold" nodeType="clickEffect">
                                  <p:stCondLst>
                                    <p:cond delay="0"/>
                                  </p:stCondLst>
                                  <p:childTnLst>
                                    <p:anim calcmode="lin" valueType="num">
                                      <p:cBhvr additive="base">
                                        <p:cTn id="115" dur="1000"/>
                                        <p:tgtEl>
                                          <p:spTgt spid="3109"/>
                                        </p:tgtEl>
                                        <p:attrNameLst>
                                          <p:attrName>ppt_x</p:attrName>
                                        </p:attrNameLst>
                                      </p:cBhvr>
                                      <p:tavLst>
                                        <p:tav tm="0">
                                          <p:val>
                                            <p:strVal val="ppt_x"/>
                                          </p:val>
                                        </p:tav>
                                        <p:tav tm="100000">
                                          <p:val>
                                            <p:strVal val="1+ppt_w/2"/>
                                          </p:val>
                                        </p:tav>
                                      </p:tavLst>
                                    </p:anim>
                                    <p:anim calcmode="lin" valueType="num">
                                      <p:cBhvr additive="base">
                                        <p:cTn id="116" dur="1000"/>
                                        <p:tgtEl>
                                          <p:spTgt spid="3109"/>
                                        </p:tgtEl>
                                        <p:attrNameLst>
                                          <p:attrName>ppt_y</p:attrName>
                                        </p:attrNameLst>
                                      </p:cBhvr>
                                      <p:tavLst>
                                        <p:tav tm="0">
                                          <p:val>
                                            <p:strVal val="ppt_y"/>
                                          </p:val>
                                        </p:tav>
                                        <p:tav tm="100000">
                                          <p:val>
                                            <p:strVal val="ppt_y"/>
                                          </p:val>
                                        </p:tav>
                                      </p:tavLst>
                                    </p:anim>
                                    <p:set>
                                      <p:cBhvr>
                                        <p:cTn id="117" dur="1" fill="hold">
                                          <p:stCondLst>
                                            <p:cond delay="999"/>
                                          </p:stCondLst>
                                        </p:cTn>
                                        <p:tgtEl>
                                          <p:spTgt spid="3109"/>
                                        </p:tgtEl>
                                        <p:attrNameLst>
                                          <p:attrName>style.visibility</p:attrName>
                                        </p:attrNameLst>
                                      </p:cBhvr>
                                      <p:to>
                                        <p:strVal val="hidden"/>
                                      </p:to>
                                    </p:set>
                                  </p:childTnLst>
                                </p:cTn>
                              </p:par>
                              <p:par>
                                <p:cTn id="118" presetID="2" presetClass="exit" presetSubtype="2" fill="hold" nodeType="withEffect">
                                  <p:stCondLst>
                                    <p:cond delay="0"/>
                                  </p:stCondLst>
                                  <p:childTnLst>
                                    <p:anim calcmode="lin" valueType="num">
                                      <p:cBhvr additive="base">
                                        <p:cTn id="119" dur="1000"/>
                                        <p:tgtEl>
                                          <p:spTgt spid="147"/>
                                        </p:tgtEl>
                                        <p:attrNameLst>
                                          <p:attrName>ppt_x</p:attrName>
                                        </p:attrNameLst>
                                      </p:cBhvr>
                                      <p:tavLst>
                                        <p:tav tm="0">
                                          <p:val>
                                            <p:strVal val="ppt_x"/>
                                          </p:val>
                                        </p:tav>
                                        <p:tav tm="100000">
                                          <p:val>
                                            <p:strVal val="1+ppt_w/2"/>
                                          </p:val>
                                        </p:tav>
                                      </p:tavLst>
                                    </p:anim>
                                    <p:anim calcmode="lin" valueType="num">
                                      <p:cBhvr additive="base">
                                        <p:cTn id="120" dur="1000"/>
                                        <p:tgtEl>
                                          <p:spTgt spid="147"/>
                                        </p:tgtEl>
                                        <p:attrNameLst>
                                          <p:attrName>ppt_y</p:attrName>
                                        </p:attrNameLst>
                                      </p:cBhvr>
                                      <p:tavLst>
                                        <p:tav tm="0">
                                          <p:val>
                                            <p:strVal val="ppt_y"/>
                                          </p:val>
                                        </p:tav>
                                        <p:tav tm="100000">
                                          <p:val>
                                            <p:strVal val="ppt_y"/>
                                          </p:val>
                                        </p:tav>
                                      </p:tavLst>
                                    </p:anim>
                                    <p:set>
                                      <p:cBhvr>
                                        <p:cTn id="121" dur="1" fill="hold">
                                          <p:stCondLst>
                                            <p:cond delay="999"/>
                                          </p:stCondLst>
                                        </p:cTn>
                                        <p:tgtEl>
                                          <p:spTgt spid="147"/>
                                        </p:tgtEl>
                                        <p:attrNameLst>
                                          <p:attrName>style.visibility</p:attrName>
                                        </p:attrNameLst>
                                      </p:cBhvr>
                                      <p:to>
                                        <p:strVal val="hidden"/>
                                      </p:to>
                                    </p:set>
                                  </p:childTnLst>
                                </p:cTn>
                              </p:par>
                              <p:par>
                                <p:cTn id="122" presetID="2" presetClass="exit" presetSubtype="2" fill="hold" nodeType="withEffect">
                                  <p:stCondLst>
                                    <p:cond delay="0"/>
                                  </p:stCondLst>
                                  <p:childTnLst>
                                    <p:anim calcmode="lin" valueType="num">
                                      <p:cBhvr additive="base">
                                        <p:cTn id="123" dur="1000"/>
                                        <p:tgtEl>
                                          <p:spTgt spid="148"/>
                                        </p:tgtEl>
                                        <p:attrNameLst>
                                          <p:attrName>ppt_x</p:attrName>
                                        </p:attrNameLst>
                                      </p:cBhvr>
                                      <p:tavLst>
                                        <p:tav tm="0">
                                          <p:val>
                                            <p:strVal val="ppt_x"/>
                                          </p:val>
                                        </p:tav>
                                        <p:tav tm="100000">
                                          <p:val>
                                            <p:strVal val="1+ppt_w/2"/>
                                          </p:val>
                                        </p:tav>
                                      </p:tavLst>
                                    </p:anim>
                                    <p:anim calcmode="lin" valueType="num">
                                      <p:cBhvr additive="base">
                                        <p:cTn id="124" dur="1000"/>
                                        <p:tgtEl>
                                          <p:spTgt spid="148"/>
                                        </p:tgtEl>
                                        <p:attrNameLst>
                                          <p:attrName>ppt_y</p:attrName>
                                        </p:attrNameLst>
                                      </p:cBhvr>
                                      <p:tavLst>
                                        <p:tav tm="0">
                                          <p:val>
                                            <p:strVal val="ppt_y"/>
                                          </p:val>
                                        </p:tav>
                                        <p:tav tm="100000">
                                          <p:val>
                                            <p:strVal val="ppt_y"/>
                                          </p:val>
                                        </p:tav>
                                      </p:tavLst>
                                    </p:anim>
                                    <p:set>
                                      <p:cBhvr>
                                        <p:cTn id="125" dur="1" fill="hold">
                                          <p:stCondLst>
                                            <p:cond delay="999"/>
                                          </p:stCondLst>
                                        </p:cTn>
                                        <p:tgtEl>
                                          <p:spTgt spid="148"/>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149"/>
                                        </p:tgtEl>
                                        <p:attrNameLst>
                                          <p:attrName>style.visibility</p:attrName>
                                        </p:attrNameLst>
                                      </p:cBhvr>
                                      <p:to>
                                        <p:strVal val="visible"/>
                                      </p:to>
                                    </p:set>
                                    <p:animEffect transition="in" filter="fade">
                                      <p:cBhvr>
                                        <p:cTn id="130" dur="1000"/>
                                        <p:tgtEl>
                                          <p:spTgt spid="149"/>
                                        </p:tgtEl>
                                      </p:cBhvr>
                                    </p:animEffect>
                                  </p:childTnLst>
                                </p:cTn>
                              </p:par>
                            </p:childTnLst>
                          </p:cTn>
                        </p:par>
                        <p:par>
                          <p:cTn id="131" fill="hold">
                            <p:stCondLst>
                              <p:cond delay="1000"/>
                            </p:stCondLst>
                            <p:childTnLst>
                              <p:par>
                                <p:cTn id="132" presetID="2" presetClass="exit" presetSubtype="4" fill="hold" nodeType="afterEffect">
                                  <p:stCondLst>
                                    <p:cond delay="0"/>
                                  </p:stCondLst>
                                  <p:childTnLst>
                                    <p:anim calcmode="lin" valueType="num">
                                      <p:cBhvr additive="base">
                                        <p:cTn id="133" dur="2000"/>
                                        <p:tgtEl>
                                          <p:spTgt spid="103"/>
                                        </p:tgtEl>
                                        <p:attrNameLst>
                                          <p:attrName>ppt_x</p:attrName>
                                        </p:attrNameLst>
                                      </p:cBhvr>
                                      <p:tavLst>
                                        <p:tav tm="0">
                                          <p:val>
                                            <p:strVal val="ppt_x"/>
                                          </p:val>
                                        </p:tav>
                                        <p:tav tm="100000">
                                          <p:val>
                                            <p:strVal val="ppt_x"/>
                                          </p:val>
                                        </p:tav>
                                      </p:tavLst>
                                    </p:anim>
                                    <p:anim calcmode="lin" valueType="num">
                                      <p:cBhvr additive="base">
                                        <p:cTn id="134" dur="2000"/>
                                        <p:tgtEl>
                                          <p:spTgt spid="103"/>
                                        </p:tgtEl>
                                        <p:attrNameLst>
                                          <p:attrName>ppt_y</p:attrName>
                                        </p:attrNameLst>
                                      </p:cBhvr>
                                      <p:tavLst>
                                        <p:tav tm="0">
                                          <p:val>
                                            <p:strVal val="ppt_y"/>
                                          </p:val>
                                        </p:tav>
                                        <p:tav tm="100000">
                                          <p:val>
                                            <p:strVal val="1+ppt_h/2"/>
                                          </p:val>
                                        </p:tav>
                                      </p:tavLst>
                                    </p:anim>
                                    <p:set>
                                      <p:cBhvr>
                                        <p:cTn id="135" dur="1" fill="hold">
                                          <p:stCondLst>
                                            <p:cond delay="1999"/>
                                          </p:stCondLst>
                                        </p:cTn>
                                        <p:tgtEl>
                                          <p:spTgt spid="103"/>
                                        </p:tgtEl>
                                        <p:attrNameLst>
                                          <p:attrName>style.visibility</p:attrName>
                                        </p:attrNameLst>
                                      </p:cBhvr>
                                      <p:to>
                                        <p:strVal val="hidden"/>
                                      </p:to>
                                    </p:set>
                                  </p:childTnLst>
                                </p:cTn>
                              </p:par>
                              <p:par>
                                <p:cTn id="136" presetID="2" presetClass="exit" presetSubtype="4" fill="hold" nodeType="withEffect">
                                  <p:stCondLst>
                                    <p:cond delay="0"/>
                                  </p:stCondLst>
                                  <p:childTnLst>
                                    <p:anim calcmode="lin" valueType="num">
                                      <p:cBhvr additive="base">
                                        <p:cTn id="137" dur="2000"/>
                                        <p:tgtEl>
                                          <p:spTgt spid="3099"/>
                                        </p:tgtEl>
                                        <p:attrNameLst>
                                          <p:attrName>ppt_x</p:attrName>
                                        </p:attrNameLst>
                                      </p:cBhvr>
                                      <p:tavLst>
                                        <p:tav tm="0">
                                          <p:val>
                                            <p:strVal val="ppt_x"/>
                                          </p:val>
                                        </p:tav>
                                        <p:tav tm="100000">
                                          <p:val>
                                            <p:strVal val="ppt_x"/>
                                          </p:val>
                                        </p:tav>
                                      </p:tavLst>
                                    </p:anim>
                                    <p:anim calcmode="lin" valueType="num">
                                      <p:cBhvr additive="base">
                                        <p:cTn id="138" dur="2000"/>
                                        <p:tgtEl>
                                          <p:spTgt spid="3099"/>
                                        </p:tgtEl>
                                        <p:attrNameLst>
                                          <p:attrName>ppt_y</p:attrName>
                                        </p:attrNameLst>
                                      </p:cBhvr>
                                      <p:tavLst>
                                        <p:tav tm="0">
                                          <p:val>
                                            <p:strVal val="ppt_y"/>
                                          </p:val>
                                        </p:tav>
                                        <p:tav tm="100000">
                                          <p:val>
                                            <p:strVal val="1+ppt_h/2"/>
                                          </p:val>
                                        </p:tav>
                                      </p:tavLst>
                                    </p:anim>
                                    <p:set>
                                      <p:cBhvr>
                                        <p:cTn id="139" dur="1" fill="hold">
                                          <p:stCondLst>
                                            <p:cond delay="1999"/>
                                          </p:stCondLst>
                                        </p:cTn>
                                        <p:tgtEl>
                                          <p:spTgt spid="3099"/>
                                        </p:tgtEl>
                                        <p:attrNameLst>
                                          <p:attrName>style.visibility</p:attrName>
                                        </p:attrNameLst>
                                      </p:cBhvr>
                                      <p:to>
                                        <p:strVal val="hidden"/>
                                      </p:to>
                                    </p:set>
                                  </p:childTnLst>
                                </p:cTn>
                              </p:par>
                              <p:par>
                                <p:cTn id="140" presetID="2" presetClass="exit" presetSubtype="4" fill="hold" nodeType="withEffect">
                                  <p:stCondLst>
                                    <p:cond delay="0"/>
                                  </p:stCondLst>
                                  <p:childTnLst>
                                    <p:anim calcmode="lin" valueType="num">
                                      <p:cBhvr additive="base">
                                        <p:cTn id="141" dur="2000"/>
                                        <p:tgtEl>
                                          <p:spTgt spid="105"/>
                                        </p:tgtEl>
                                        <p:attrNameLst>
                                          <p:attrName>ppt_x</p:attrName>
                                        </p:attrNameLst>
                                      </p:cBhvr>
                                      <p:tavLst>
                                        <p:tav tm="0">
                                          <p:val>
                                            <p:strVal val="ppt_x"/>
                                          </p:val>
                                        </p:tav>
                                        <p:tav tm="100000">
                                          <p:val>
                                            <p:strVal val="ppt_x"/>
                                          </p:val>
                                        </p:tav>
                                      </p:tavLst>
                                    </p:anim>
                                    <p:anim calcmode="lin" valueType="num">
                                      <p:cBhvr additive="base">
                                        <p:cTn id="142" dur="2000"/>
                                        <p:tgtEl>
                                          <p:spTgt spid="105"/>
                                        </p:tgtEl>
                                        <p:attrNameLst>
                                          <p:attrName>ppt_y</p:attrName>
                                        </p:attrNameLst>
                                      </p:cBhvr>
                                      <p:tavLst>
                                        <p:tav tm="0">
                                          <p:val>
                                            <p:strVal val="ppt_y"/>
                                          </p:val>
                                        </p:tav>
                                        <p:tav tm="100000">
                                          <p:val>
                                            <p:strVal val="1+ppt_h/2"/>
                                          </p:val>
                                        </p:tav>
                                      </p:tavLst>
                                    </p:anim>
                                    <p:set>
                                      <p:cBhvr>
                                        <p:cTn id="143" dur="1" fill="hold">
                                          <p:stCondLst>
                                            <p:cond delay="1999"/>
                                          </p:stCondLst>
                                        </p:cTn>
                                        <p:tgtEl>
                                          <p:spTgt spid="105"/>
                                        </p:tgtEl>
                                        <p:attrNameLst>
                                          <p:attrName>style.visibility</p:attrName>
                                        </p:attrNameLst>
                                      </p:cBhvr>
                                      <p:to>
                                        <p:strVal val="hidden"/>
                                      </p:to>
                                    </p:set>
                                  </p:childTnLst>
                                </p:cTn>
                              </p:par>
                              <p:par>
                                <p:cTn id="144" presetID="2" presetClass="exit" presetSubtype="4" fill="hold" nodeType="withEffect">
                                  <p:stCondLst>
                                    <p:cond delay="0"/>
                                  </p:stCondLst>
                                  <p:childTnLst>
                                    <p:anim calcmode="lin" valueType="num">
                                      <p:cBhvr additive="base">
                                        <p:cTn id="145" dur="2000"/>
                                        <p:tgtEl>
                                          <p:spTgt spid="88"/>
                                        </p:tgtEl>
                                        <p:attrNameLst>
                                          <p:attrName>ppt_x</p:attrName>
                                        </p:attrNameLst>
                                      </p:cBhvr>
                                      <p:tavLst>
                                        <p:tav tm="0">
                                          <p:val>
                                            <p:strVal val="ppt_x"/>
                                          </p:val>
                                        </p:tav>
                                        <p:tav tm="100000">
                                          <p:val>
                                            <p:strVal val="ppt_x"/>
                                          </p:val>
                                        </p:tav>
                                      </p:tavLst>
                                    </p:anim>
                                    <p:anim calcmode="lin" valueType="num">
                                      <p:cBhvr additive="base">
                                        <p:cTn id="146" dur="2000"/>
                                        <p:tgtEl>
                                          <p:spTgt spid="88"/>
                                        </p:tgtEl>
                                        <p:attrNameLst>
                                          <p:attrName>ppt_y</p:attrName>
                                        </p:attrNameLst>
                                      </p:cBhvr>
                                      <p:tavLst>
                                        <p:tav tm="0">
                                          <p:val>
                                            <p:strVal val="ppt_y"/>
                                          </p:val>
                                        </p:tav>
                                        <p:tav tm="100000">
                                          <p:val>
                                            <p:strVal val="1+ppt_h/2"/>
                                          </p:val>
                                        </p:tav>
                                      </p:tavLst>
                                    </p:anim>
                                    <p:set>
                                      <p:cBhvr>
                                        <p:cTn id="147" dur="1" fill="hold">
                                          <p:stCondLst>
                                            <p:cond delay="1999"/>
                                          </p:stCondLst>
                                        </p:cTn>
                                        <p:tgtEl>
                                          <p:spTgt spid="88"/>
                                        </p:tgtEl>
                                        <p:attrNameLst>
                                          <p:attrName>style.visibility</p:attrName>
                                        </p:attrNameLst>
                                      </p:cBhvr>
                                      <p:to>
                                        <p:strVal val="hidden"/>
                                      </p:to>
                                    </p:set>
                                  </p:childTnLst>
                                </p:cTn>
                              </p:par>
                              <p:par>
                                <p:cTn id="148" presetID="2" presetClass="exit" presetSubtype="4" fill="hold" nodeType="withEffect">
                                  <p:stCondLst>
                                    <p:cond delay="0"/>
                                  </p:stCondLst>
                                  <p:childTnLst>
                                    <p:anim calcmode="lin" valueType="num">
                                      <p:cBhvr additive="base">
                                        <p:cTn id="149" dur="2000"/>
                                        <p:tgtEl>
                                          <p:spTgt spid="133"/>
                                        </p:tgtEl>
                                        <p:attrNameLst>
                                          <p:attrName>ppt_x</p:attrName>
                                        </p:attrNameLst>
                                      </p:cBhvr>
                                      <p:tavLst>
                                        <p:tav tm="0">
                                          <p:val>
                                            <p:strVal val="ppt_x"/>
                                          </p:val>
                                        </p:tav>
                                        <p:tav tm="100000">
                                          <p:val>
                                            <p:strVal val="ppt_x"/>
                                          </p:val>
                                        </p:tav>
                                      </p:tavLst>
                                    </p:anim>
                                    <p:anim calcmode="lin" valueType="num">
                                      <p:cBhvr additive="base">
                                        <p:cTn id="150" dur="2000"/>
                                        <p:tgtEl>
                                          <p:spTgt spid="133"/>
                                        </p:tgtEl>
                                        <p:attrNameLst>
                                          <p:attrName>ppt_y</p:attrName>
                                        </p:attrNameLst>
                                      </p:cBhvr>
                                      <p:tavLst>
                                        <p:tav tm="0">
                                          <p:val>
                                            <p:strVal val="ppt_y"/>
                                          </p:val>
                                        </p:tav>
                                        <p:tav tm="100000">
                                          <p:val>
                                            <p:strVal val="1+ppt_h/2"/>
                                          </p:val>
                                        </p:tav>
                                      </p:tavLst>
                                    </p:anim>
                                    <p:set>
                                      <p:cBhvr>
                                        <p:cTn id="151" dur="1" fill="hold">
                                          <p:stCondLst>
                                            <p:cond delay="1999"/>
                                          </p:stCondLst>
                                        </p:cTn>
                                        <p:tgtEl>
                                          <p:spTgt spid="133"/>
                                        </p:tgtEl>
                                        <p:attrNameLst>
                                          <p:attrName>style.visibility</p:attrName>
                                        </p:attrNameLst>
                                      </p:cBhvr>
                                      <p:to>
                                        <p:strVal val="hidden"/>
                                      </p:to>
                                    </p:set>
                                  </p:childTnLst>
                                </p:cTn>
                              </p:par>
                              <p:par>
                                <p:cTn id="152" presetID="2" presetClass="exit" presetSubtype="4" fill="hold" nodeType="withEffect">
                                  <p:stCondLst>
                                    <p:cond delay="0"/>
                                  </p:stCondLst>
                                  <p:childTnLst>
                                    <p:anim calcmode="lin" valueType="num">
                                      <p:cBhvr additive="base">
                                        <p:cTn id="153" dur="2000"/>
                                        <p:tgtEl>
                                          <p:spTgt spid="145"/>
                                        </p:tgtEl>
                                        <p:attrNameLst>
                                          <p:attrName>ppt_x</p:attrName>
                                        </p:attrNameLst>
                                      </p:cBhvr>
                                      <p:tavLst>
                                        <p:tav tm="0">
                                          <p:val>
                                            <p:strVal val="ppt_x"/>
                                          </p:val>
                                        </p:tav>
                                        <p:tav tm="100000">
                                          <p:val>
                                            <p:strVal val="ppt_x"/>
                                          </p:val>
                                        </p:tav>
                                      </p:tavLst>
                                    </p:anim>
                                    <p:anim calcmode="lin" valueType="num">
                                      <p:cBhvr additive="base">
                                        <p:cTn id="154" dur="2000"/>
                                        <p:tgtEl>
                                          <p:spTgt spid="145"/>
                                        </p:tgtEl>
                                        <p:attrNameLst>
                                          <p:attrName>ppt_y</p:attrName>
                                        </p:attrNameLst>
                                      </p:cBhvr>
                                      <p:tavLst>
                                        <p:tav tm="0">
                                          <p:val>
                                            <p:strVal val="ppt_y"/>
                                          </p:val>
                                        </p:tav>
                                        <p:tav tm="100000">
                                          <p:val>
                                            <p:strVal val="1+ppt_h/2"/>
                                          </p:val>
                                        </p:tav>
                                      </p:tavLst>
                                    </p:anim>
                                    <p:set>
                                      <p:cBhvr>
                                        <p:cTn id="155" dur="1" fill="hold">
                                          <p:stCondLst>
                                            <p:cond delay="1999"/>
                                          </p:stCondLst>
                                        </p:cTn>
                                        <p:tgtEl>
                                          <p:spTgt spid="145"/>
                                        </p:tgtEl>
                                        <p:attrNameLst>
                                          <p:attrName>style.visibility</p:attrName>
                                        </p:attrNameLst>
                                      </p:cBhvr>
                                      <p:to>
                                        <p:strVal val="hidden"/>
                                      </p:to>
                                    </p:set>
                                  </p:childTnLst>
                                </p:cTn>
                              </p:par>
                              <p:par>
                                <p:cTn id="156" presetID="2" presetClass="exit" presetSubtype="4" fill="hold" nodeType="withEffect">
                                  <p:stCondLst>
                                    <p:cond delay="0"/>
                                  </p:stCondLst>
                                  <p:childTnLst>
                                    <p:anim calcmode="lin" valueType="num">
                                      <p:cBhvr additive="base">
                                        <p:cTn id="157" dur="2000"/>
                                        <p:tgtEl>
                                          <p:spTgt spid="139"/>
                                        </p:tgtEl>
                                        <p:attrNameLst>
                                          <p:attrName>ppt_x</p:attrName>
                                        </p:attrNameLst>
                                      </p:cBhvr>
                                      <p:tavLst>
                                        <p:tav tm="0">
                                          <p:val>
                                            <p:strVal val="ppt_x"/>
                                          </p:val>
                                        </p:tav>
                                        <p:tav tm="100000">
                                          <p:val>
                                            <p:strVal val="ppt_x"/>
                                          </p:val>
                                        </p:tav>
                                      </p:tavLst>
                                    </p:anim>
                                    <p:anim calcmode="lin" valueType="num">
                                      <p:cBhvr additive="base">
                                        <p:cTn id="158" dur="2000"/>
                                        <p:tgtEl>
                                          <p:spTgt spid="139"/>
                                        </p:tgtEl>
                                        <p:attrNameLst>
                                          <p:attrName>ppt_y</p:attrName>
                                        </p:attrNameLst>
                                      </p:cBhvr>
                                      <p:tavLst>
                                        <p:tav tm="0">
                                          <p:val>
                                            <p:strVal val="ppt_y"/>
                                          </p:val>
                                        </p:tav>
                                        <p:tav tm="100000">
                                          <p:val>
                                            <p:strVal val="1+ppt_h/2"/>
                                          </p:val>
                                        </p:tav>
                                      </p:tavLst>
                                    </p:anim>
                                    <p:set>
                                      <p:cBhvr>
                                        <p:cTn id="159" dur="1" fill="hold">
                                          <p:stCondLst>
                                            <p:cond delay="1999"/>
                                          </p:stCondLst>
                                        </p:cTn>
                                        <p:tgtEl>
                                          <p:spTgt spid="139"/>
                                        </p:tgtEl>
                                        <p:attrNameLst>
                                          <p:attrName>style.visibility</p:attrName>
                                        </p:attrNameLst>
                                      </p:cBhvr>
                                      <p:to>
                                        <p:strVal val="hidden"/>
                                      </p:to>
                                    </p:set>
                                  </p:childTnLst>
                                </p:cTn>
                              </p:par>
                              <p:par>
                                <p:cTn id="160" presetID="2" presetClass="exit" presetSubtype="4" fill="hold" nodeType="withEffect">
                                  <p:stCondLst>
                                    <p:cond delay="0"/>
                                  </p:stCondLst>
                                  <p:childTnLst>
                                    <p:anim calcmode="lin" valueType="num">
                                      <p:cBhvr additive="base">
                                        <p:cTn id="161" dur="2000"/>
                                        <p:tgtEl>
                                          <p:spTgt spid="146"/>
                                        </p:tgtEl>
                                        <p:attrNameLst>
                                          <p:attrName>ppt_x</p:attrName>
                                        </p:attrNameLst>
                                      </p:cBhvr>
                                      <p:tavLst>
                                        <p:tav tm="0">
                                          <p:val>
                                            <p:strVal val="ppt_x"/>
                                          </p:val>
                                        </p:tav>
                                        <p:tav tm="100000">
                                          <p:val>
                                            <p:strVal val="ppt_x"/>
                                          </p:val>
                                        </p:tav>
                                      </p:tavLst>
                                    </p:anim>
                                    <p:anim calcmode="lin" valueType="num">
                                      <p:cBhvr additive="base">
                                        <p:cTn id="162" dur="2000"/>
                                        <p:tgtEl>
                                          <p:spTgt spid="146"/>
                                        </p:tgtEl>
                                        <p:attrNameLst>
                                          <p:attrName>ppt_y</p:attrName>
                                        </p:attrNameLst>
                                      </p:cBhvr>
                                      <p:tavLst>
                                        <p:tav tm="0">
                                          <p:val>
                                            <p:strVal val="ppt_y"/>
                                          </p:val>
                                        </p:tav>
                                        <p:tav tm="100000">
                                          <p:val>
                                            <p:strVal val="1+ppt_h/2"/>
                                          </p:val>
                                        </p:tav>
                                      </p:tavLst>
                                    </p:anim>
                                    <p:set>
                                      <p:cBhvr>
                                        <p:cTn id="163" dur="1" fill="hold">
                                          <p:stCondLst>
                                            <p:cond delay="1999"/>
                                          </p:stCondLst>
                                        </p:cTn>
                                        <p:tgtEl>
                                          <p:spTgt spid="146"/>
                                        </p:tgtEl>
                                        <p:attrNameLst>
                                          <p:attrName>style.visibility</p:attrName>
                                        </p:attrNameLst>
                                      </p:cBhvr>
                                      <p:to>
                                        <p:strVal val="hidden"/>
                                      </p:to>
                                    </p:set>
                                  </p:childTnLst>
                                </p:cTn>
                              </p:par>
                              <p:par>
                                <p:cTn id="164" presetID="2" presetClass="exit" presetSubtype="4" fill="hold" nodeType="withEffect">
                                  <p:stCondLst>
                                    <p:cond delay="0"/>
                                  </p:stCondLst>
                                  <p:childTnLst>
                                    <p:anim calcmode="lin" valueType="num">
                                      <p:cBhvr additive="base">
                                        <p:cTn id="165" dur="2000"/>
                                        <p:tgtEl>
                                          <p:spTgt spid="130"/>
                                        </p:tgtEl>
                                        <p:attrNameLst>
                                          <p:attrName>ppt_x</p:attrName>
                                        </p:attrNameLst>
                                      </p:cBhvr>
                                      <p:tavLst>
                                        <p:tav tm="0">
                                          <p:val>
                                            <p:strVal val="ppt_x"/>
                                          </p:val>
                                        </p:tav>
                                        <p:tav tm="100000">
                                          <p:val>
                                            <p:strVal val="ppt_x"/>
                                          </p:val>
                                        </p:tav>
                                      </p:tavLst>
                                    </p:anim>
                                    <p:anim calcmode="lin" valueType="num">
                                      <p:cBhvr additive="base">
                                        <p:cTn id="166" dur="2000"/>
                                        <p:tgtEl>
                                          <p:spTgt spid="130"/>
                                        </p:tgtEl>
                                        <p:attrNameLst>
                                          <p:attrName>ppt_y</p:attrName>
                                        </p:attrNameLst>
                                      </p:cBhvr>
                                      <p:tavLst>
                                        <p:tav tm="0">
                                          <p:val>
                                            <p:strVal val="ppt_y"/>
                                          </p:val>
                                        </p:tav>
                                        <p:tav tm="100000">
                                          <p:val>
                                            <p:strVal val="1+ppt_h/2"/>
                                          </p:val>
                                        </p:tav>
                                      </p:tavLst>
                                    </p:anim>
                                    <p:set>
                                      <p:cBhvr>
                                        <p:cTn id="167" dur="1" fill="hold">
                                          <p:stCondLst>
                                            <p:cond delay="1999"/>
                                          </p:stCondLst>
                                        </p:cTn>
                                        <p:tgtEl>
                                          <p:spTgt spid="130"/>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2000"/>
                                        <p:tgtEl>
                                          <p:spTgt spid="103"/>
                                        </p:tgtEl>
                                      </p:cBhvr>
                                    </p:animEffect>
                                    <p:set>
                                      <p:cBhvr>
                                        <p:cTn id="170" dur="1" fill="hold">
                                          <p:stCondLst>
                                            <p:cond delay="1999"/>
                                          </p:stCondLst>
                                        </p:cTn>
                                        <p:tgtEl>
                                          <p:spTgt spid="103"/>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2000"/>
                                        <p:tgtEl>
                                          <p:spTgt spid="3099"/>
                                        </p:tgtEl>
                                      </p:cBhvr>
                                    </p:animEffect>
                                    <p:set>
                                      <p:cBhvr>
                                        <p:cTn id="173" dur="1" fill="hold">
                                          <p:stCondLst>
                                            <p:cond delay="1999"/>
                                          </p:stCondLst>
                                        </p:cTn>
                                        <p:tgtEl>
                                          <p:spTgt spid="3099"/>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2000"/>
                                        <p:tgtEl>
                                          <p:spTgt spid="105"/>
                                        </p:tgtEl>
                                      </p:cBhvr>
                                    </p:animEffect>
                                    <p:set>
                                      <p:cBhvr>
                                        <p:cTn id="176" dur="1" fill="hold">
                                          <p:stCondLst>
                                            <p:cond delay="1999"/>
                                          </p:stCondLst>
                                        </p:cTn>
                                        <p:tgtEl>
                                          <p:spTgt spid="105"/>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2000"/>
                                        <p:tgtEl>
                                          <p:spTgt spid="88"/>
                                        </p:tgtEl>
                                      </p:cBhvr>
                                    </p:animEffect>
                                    <p:set>
                                      <p:cBhvr>
                                        <p:cTn id="179" dur="1" fill="hold">
                                          <p:stCondLst>
                                            <p:cond delay="1999"/>
                                          </p:stCondLst>
                                        </p:cTn>
                                        <p:tgtEl>
                                          <p:spTgt spid="88"/>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2000"/>
                                        <p:tgtEl>
                                          <p:spTgt spid="133"/>
                                        </p:tgtEl>
                                      </p:cBhvr>
                                    </p:animEffect>
                                    <p:set>
                                      <p:cBhvr>
                                        <p:cTn id="182" dur="1" fill="hold">
                                          <p:stCondLst>
                                            <p:cond delay="1999"/>
                                          </p:stCondLst>
                                        </p:cTn>
                                        <p:tgtEl>
                                          <p:spTgt spid="133"/>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2000"/>
                                        <p:tgtEl>
                                          <p:spTgt spid="145"/>
                                        </p:tgtEl>
                                      </p:cBhvr>
                                    </p:animEffect>
                                    <p:set>
                                      <p:cBhvr>
                                        <p:cTn id="185" dur="1" fill="hold">
                                          <p:stCondLst>
                                            <p:cond delay="1999"/>
                                          </p:stCondLst>
                                        </p:cTn>
                                        <p:tgtEl>
                                          <p:spTgt spid="145"/>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2000"/>
                                        <p:tgtEl>
                                          <p:spTgt spid="139"/>
                                        </p:tgtEl>
                                      </p:cBhvr>
                                    </p:animEffect>
                                    <p:set>
                                      <p:cBhvr>
                                        <p:cTn id="188" dur="1" fill="hold">
                                          <p:stCondLst>
                                            <p:cond delay="1999"/>
                                          </p:stCondLst>
                                        </p:cTn>
                                        <p:tgtEl>
                                          <p:spTgt spid="139"/>
                                        </p:tgtEl>
                                        <p:attrNameLst>
                                          <p:attrName>style.visibility</p:attrName>
                                        </p:attrNameLst>
                                      </p:cBhvr>
                                      <p:to>
                                        <p:strVal val="hidden"/>
                                      </p:to>
                                    </p:set>
                                  </p:childTnLst>
                                </p:cTn>
                              </p:par>
                              <p:par>
                                <p:cTn id="189" presetID="10" presetClass="exit" presetSubtype="0" fill="hold" nodeType="withEffect">
                                  <p:stCondLst>
                                    <p:cond delay="0"/>
                                  </p:stCondLst>
                                  <p:childTnLst>
                                    <p:animEffect transition="out" filter="fade">
                                      <p:cBhvr>
                                        <p:cTn id="190" dur="2000"/>
                                        <p:tgtEl>
                                          <p:spTgt spid="146"/>
                                        </p:tgtEl>
                                      </p:cBhvr>
                                    </p:animEffect>
                                    <p:set>
                                      <p:cBhvr>
                                        <p:cTn id="191" dur="1" fill="hold">
                                          <p:stCondLst>
                                            <p:cond delay="1999"/>
                                          </p:stCondLst>
                                        </p:cTn>
                                        <p:tgtEl>
                                          <p:spTgt spid="146"/>
                                        </p:tgtEl>
                                        <p:attrNameLst>
                                          <p:attrName>style.visibility</p:attrName>
                                        </p:attrNameLst>
                                      </p:cBhvr>
                                      <p:to>
                                        <p:strVal val="hidden"/>
                                      </p:to>
                                    </p:set>
                                  </p:childTnLst>
                                </p:cTn>
                              </p:par>
                              <p:par>
                                <p:cTn id="192" presetID="10" presetClass="exit" presetSubtype="0" fill="hold" nodeType="withEffect">
                                  <p:stCondLst>
                                    <p:cond delay="0"/>
                                  </p:stCondLst>
                                  <p:childTnLst>
                                    <p:animEffect transition="out" filter="fade">
                                      <p:cBhvr>
                                        <p:cTn id="193" dur="2000"/>
                                        <p:tgtEl>
                                          <p:spTgt spid="130"/>
                                        </p:tgtEl>
                                      </p:cBhvr>
                                    </p:animEffect>
                                    <p:set>
                                      <p:cBhvr>
                                        <p:cTn id="194" dur="1" fill="hold">
                                          <p:stCondLst>
                                            <p:cond delay="1999"/>
                                          </p:stCondLst>
                                        </p:cTn>
                                        <p:tgtEl>
                                          <p:spTgt spid="130"/>
                                        </p:tgtEl>
                                        <p:attrNameLst>
                                          <p:attrName>style.visibility</p:attrName>
                                        </p:attrNameLst>
                                      </p:cBhvr>
                                      <p:to>
                                        <p:strVal val="hidden"/>
                                      </p:to>
                                    </p:set>
                                  </p:childTnLst>
                                </p:cTn>
                              </p:par>
                            </p:childTnLst>
                          </p:cTn>
                        </p:par>
                        <p:par>
                          <p:cTn id="195" fill="hold">
                            <p:stCondLst>
                              <p:cond delay="3000"/>
                            </p:stCondLst>
                            <p:childTnLst>
                              <p:par>
                                <p:cTn id="196" presetID="10" presetClass="exit" presetSubtype="0" fill="hold" nodeType="afterEffect">
                                  <p:stCondLst>
                                    <p:cond delay="0"/>
                                  </p:stCondLst>
                                  <p:childTnLst>
                                    <p:animEffect transition="out" filter="fade">
                                      <p:cBhvr>
                                        <p:cTn id="197" dur="1000"/>
                                        <p:tgtEl>
                                          <p:spTgt spid="149"/>
                                        </p:tgtEl>
                                      </p:cBhvr>
                                    </p:animEffect>
                                    <p:set>
                                      <p:cBhvr>
                                        <p:cTn id="198" dur="1" fill="hold">
                                          <p:stCondLst>
                                            <p:cond delay="999"/>
                                          </p:stCondLst>
                                        </p:cTn>
                                        <p:tgtEl>
                                          <p:spTgt spid="1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5" descr="750px-Shlo810SISplates1">
            <a:hlinkClick r:id="rId3"/>
          </p:cNvPr>
          <p:cNvPicPr>
            <a:picLocks noChangeAspect="1" noChangeArrowheads="1"/>
          </p:cNvPicPr>
          <p:nvPr>
            <p:ph sz="half" idx="4294967295"/>
          </p:nvPr>
        </p:nvPicPr>
        <p:blipFill>
          <a:blip r:embed="rId4"/>
          <a:srcRect b="5882"/>
          <a:stretch>
            <a:fillRect/>
          </a:stretch>
        </p:blipFill>
        <p:spPr>
          <a:xfrm>
            <a:off x="2590800" y="1676400"/>
            <a:ext cx="3657600" cy="1906588"/>
          </a:xfrm>
          <a:prstGeom prst="rect">
            <a:avLst/>
          </a:prstGeom>
        </p:spPr>
      </p:pic>
      <p:pic>
        <p:nvPicPr>
          <p:cNvPr id="32772" name="Picture 4" descr="811results.jpg"/>
          <p:cNvPicPr>
            <a:picLocks noChangeAspect="1"/>
          </p:cNvPicPr>
          <p:nvPr/>
        </p:nvPicPr>
        <p:blipFill>
          <a:blip r:embed="rId5"/>
          <a:srcRect l="1370" r="19177"/>
          <a:stretch>
            <a:fillRect/>
          </a:stretch>
        </p:blipFill>
        <p:spPr bwMode="auto">
          <a:xfrm>
            <a:off x="2514600" y="3581400"/>
            <a:ext cx="4419600" cy="2097088"/>
          </a:xfrm>
          <a:prstGeom prst="rect">
            <a:avLst/>
          </a:prstGeom>
          <a:noFill/>
          <a:ln w="9525">
            <a:noFill/>
            <a:miter lim="800000"/>
            <a:headEnd/>
            <a:tailEnd/>
          </a:ln>
        </p:spPr>
      </p:pic>
      <p:sp>
        <p:nvSpPr>
          <p:cNvPr id="32773" name="TextBox 5"/>
          <p:cNvSpPr txBox="1">
            <a:spLocks noChangeArrowheads="1"/>
          </p:cNvSpPr>
          <p:nvPr/>
        </p:nvSpPr>
        <p:spPr bwMode="auto">
          <a:xfrm>
            <a:off x="2971800" y="1295400"/>
            <a:ext cx="2286000" cy="369888"/>
          </a:xfrm>
          <a:prstGeom prst="rect">
            <a:avLst/>
          </a:prstGeom>
          <a:noFill/>
          <a:ln w="9525">
            <a:noFill/>
            <a:miter lim="800000"/>
            <a:headEnd/>
            <a:tailEnd/>
          </a:ln>
        </p:spPr>
        <p:txBody>
          <a:bodyPr>
            <a:spAutoFit/>
          </a:bodyPr>
          <a:lstStyle/>
          <a:p>
            <a:r>
              <a:rPr lang="en-US" dirty="0" smtClean="0"/>
              <a:t>Before</a:t>
            </a:r>
            <a:endParaRPr lang="en-US" dirty="0"/>
          </a:p>
        </p:txBody>
      </p:sp>
      <p:sp>
        <p:nvSpPr>
          <p:cNvPr id="32774" name="TextBox 6"/>
          <p:cNvSpPr txBox="1">
            <a:spLocks noChangeArrowheads="1"/>
          </p:cNvSpPr>
          <p:nvPr/>
        </p:nvSpPr>
        <p:spPr bwMode="auto">
          <a:xfrm>
            <a:off x="4953000" y="1295400"/>
            <a:ext cx="3733800" cy="369888"/>
          </a:xfrm>
          <a:prstGeom prst="rect">
            <a:avLst/>
          </a:prstGeom>
          <a:noFill/>
          <a:ln w="9525">
            <a:noFill/>
            <a:miter lim="800000"/>
            <a:headEnd/>
            <a:tailEnd/>
          </a:ln>
        </p:spPr>
        <p:txBody>
          <a:bodyPr>
            <a:spAutoFit/>
          </a:bodyPr>
          <a:lstStyle/>
          <a:p>
            <a:r>
              <a:rPr lang="en-US" dirty="0" smtClean="0"/>
              <a:t>After</a:t>
            </a:r>
            <a:endParaRPr lang="en-US" dirty="0"/>
          </a:p>
        </p:txBody>
      </p:sp>
      <p:grpSp>
        <p:nvGrpSpPr>
          <p:cNvPr id="9" name="Group 7"/>
          <p:cNvGrpSpPr>
            <a:grpSpLocks/>
          </p:cNvGrpSpPr>
          <p:nvPr/>
        </p:nvGrpSpPr>
        <p:grpSpPr bwMode="auto">
          <a:xfrm>
            <a:off x="304800" y="5867400"/>
            <a:ext cx="7620000" cy="671513"/>
            <a:chOff x="192" y="3696"/>
            <a:chExt cx="4800" cy="423"/>
          </a:xfrm>
        </p:grpSpPr>
        <p:sp>
          <p:nvSpPr>
            <p:cNvPr id="10" name="Text Box 8"/>
            <p:cNvSpPr txBox="1">
              <a:spLocks noChangeArrowheads="1"/>
            </p:cNvSpPr>
            <p:nvPr/>
          </p:nvSpPr>
          <p:spPr bwMode="auto">
            <a:xfrm>
              <a:off x="432" y="3888"/>
              <a:ext cx="4416" cy="231"/>
            </a:xfrm>
            <a:prstGeom prst="rect">
              <a:avLst/>
            </a:prstGeom>
            <a:gradFill rotWithShape="1">
              <a:gsLst>
                <a:gs pos="0">
                  <a:srgbClr val="800000"/>
                </a:gs>
                <a:gs pos="100000">
                  <a:srgbClr val="990000"/>
                </a:gs>
              </a:gsLst>
              <a:lin ang="0" scaled="1"/>
            </a:gradFill>
            <a:ln w="9525">
              <a:noFill/>
              <a:miter lim="800000"/>
              <a:headEnd/>
              <a:tailEnd/>
            </a:ln>
            <a:effectLst/>
          </p:spPr>
          <p:txBody>
            <a:bodyPr>
              <a:spAutoFit/>
            </a:bodyPr>
            <a:lstStyle/>
            <a:p>
              <a:pPr>
                <a:spcBef>
                  <a:spcPct val="50000"/>
                </a:spcBef>
                <a:defRPr/>
              </a:pPr>
              <a:r>
                <a:rPr lang="en-US">
                  <a:solidFill>
                    <a:schemeClr val="bg1"/>
                  </a:solidFill>
                  <a:cs typeface="+mn-cs"/>
                </a:rPr>
                <a:t>Harvard iGEM 2007</a:t>
              </a:r>
            </a:p>
          </p:txBody>
        </p:sp>
        <p:sp>
          <p:nvSpPr>
            <p:cNvPr id="11" name="Text Box 9"/>
            <p:cNvSpPr txBox="1">
              <a:spLocks noChangeArrowheads="1"/>
            </p:cNvSpPr>
            <p:nvPr/>
          </p:nvSpPr>
          <p:spPr bwMode="auto">
            <a:xfrm>
              <a:off x="192" y="3696"/>
              <a:ext cx="4800" cy="231"/>
            </a:xfrm>
            <a:prstGeom prst="rect">
              <a:avLst/>
            </a:prstGeom>
            <a:gradFill rotWithShape="1">
              <a:gsLst>
                <a:gs pos="0">
                  <a:srgbClr val="14821C"/>
                </a:gs>
                <a:gs pos="100000">
                  <a:schemeClr val="bg1"/>
                </a:gs>
              </a:gsLst>
              <a:lin ang="0" scaled="1"/>
            </a:gradFill>
            <a:ln w="9525">
              <a:noFill/>
              <a:miter lim="800000"/>
              <a:headEnd/>
              <a:tailEnd/>
            </a:ln>
            <a:effectLst/>
          </p:spPr>
          <p:txBody>
            <a:bodyPr>
              <a:spAutoFit/>
            </a:bodyPr>
            <a:lstStyle/>
            <a:p>
              <a:pPr>
                <a:spcBef>
                  <a:spcPct val="50000"/>
                </a:spcBef>
                <a:defRPr/>
              </a:pPr>
              <a:r>
                <a:rPr lang="en-US">
                  <a:solidFill>
                    <a:schemeClr val="bg1"/>
                  </a:solidFill>
                  <a:cs typeface="+mn-cs"/>
                </a:rPr>
                <a:t>Quorum Sensing</a:t>
              </a:r>
            </a:p>
          </p:txBody>
        </p:sp>
      </p:grpSp>
      <p:pic>
        <p:nvPicPr>
          <p:cNvPr id="12" name="Rectangle 1037"/>
          <p:cNvPicPr>
            <a:picLocks noChangeAspect="1" noChangeArrowheads="1"/>
          </p:cNvPicPr>
          <p:nvPr/>
        </p:nvPicPr>
        <p:blipFill>
          <a:blip r:embed="rId6"/>
          <a:srcRect/>
          <a:stretch>
            <a:fillRect/>
          </a:stretch>
        </p:blipFill>
        <p:spPr bwMode="auto">
          <a:xfrm>
            <a:off x="8001000" y="5715000"/>
            <a:ext cx="914400" cy="842963"/>
          </a:xfrm>
          <a:prstGeom prst="rect">
            <a:avLst/>
          </a:prstGeom>
          <a:noFill/>
          <a:ln w="9525">
            <a:noFill/>
            <a:miter lim="800000"/>
            <a:headEnd/>
            <a:tailEnd/>
          </a:ln>
        </p:spPr>
      </p:pic>
      <p:pic>
        <p:nvPicPr>
          <p:cNvPr id="13" name="Picture 2"/>
          <p:cNvPicPr>
            <a:picLocks noChangeAspect="1" noChangeArrowheads="1"/>
          </p:cNvPicPr>
          <p:nvPr/>
        </p:nvPicPr>
        <p:blipFill>
          <a:blip r:embed="rId7"/>
          <a:srcRect/>
          <a:stretch>
            <a:fillRect/>
          </a:stretch>
        </p:blipFill>
        <p:spPr bwMode="auto">
          <a:xfrm>
            <a:off x="0" y="0"/>
            <a:ext cx="1085850" cy="1428750"/>
          </a:xfrm>
          <a:prstGeom prst="rect">
            <a:avLst/>
          </a:prstGeom>
          <a:noFill/>
          <a:ln w="9525">
            <a:noFill/>
            <a:miter lim="800000"/>
            <a:headEnd/>
            <a:tailEnd/>
          </a:ln>
        </p:spPr>
      </p:pic>
      <p:sp>
        <p:nvSpPr>
          <p:cNvPr id="15" name="Title 1"/>
          <p:cNvSpPr txBox="1">
            <a:spLocks/>
          </p:cNvSpPr>
          <p:nvPr/>
        </p:nvSpPr>
        <p:spPr>
          <a:xfrm>
            <a:off x="457200" y="274638"/>
            <a:ext cx="86868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MACS selection of </a:t>
            </a:r>
            <a:r>
              <a:rPr kumimoji="0" lang="en-US" sz="3600" b="1" i="0" u="none" strike="noStrike" kern="0" cap="none" spc="0" normalizeH="0" baseline="0" noProof="0" dirty="0" err="1" smtClean="0">
                <a:ln>
                  <a:noFill/>
                </a:ln>
                <a:solidFill>
                  <a:schemeClr val="tx2"/>
                </a:solidFill>
                <a:effectLst/>
                <a:uLnTx/>
                <a:uFillTx/>
                <a:latin typeface="+mj-lt"/>
                <a:ea typeface="+mj-ea"/>
                <a:cs typeface="+mj-cs"/>
              </a:rPr>
              <a:t>cotransformed</a:t>
            </a:r>
            <a:r>
              <a:rPr kumimoji="0" lang="en-US" sz="3600" b="1" i="0" u="none" strike="noStrike" kern="0" cap="none" spc="0" normalizeH="0" baseline="0" noProof="0" dirty="0" smtClean="0">
                <a:ln>
                  <a:noFill/>
                </a:ln>
                <a:solidFill>
                  <a:schemeClr val="tx2"/>
                </a:solidFill>
                <a:effectLst/>
                <a:uLnTx/>
                <a:uFillTx/>
                <a:latin typeface="+mj-lt"/>
                <a:ea typeface="+mj-ea"/>
                <a:cs typeface="+mj-cs"/>
              </a:rPr>
              <a:t/>
            </a:r>
            <a:br>
              <a:rPr kumimoji="0" lang="en-US" sz="3600" b="1" i="0" u="none" strike="noStrike" kern="0" cap="none" spc="0" normalizeH="0" baseline="0" noProof="0" dirty="0" smtClean="0">
                <a:ln>
                  <a:noFill/>
                </a:ln>
                <a:solidFill>
                  <a:schemeClr val="tx2"/>
                </a:solidFill>
                <a:effectLst/>
                <a:uLnTx/>
                <a:uFillTx/>
                <a:latin typeface="+mj-lt"/>
                <a:ea typeface="+mj-ea"/>
                <a:cs typeface="+mj-cs"/>
              </a:rPr>
            </a:br>
            <a:r>
              <a:rPr kumimoji="0" lang="en-US" sz="3600" b="1" i="0" u="none" strike="noStrike" kern="0" cap="none" spc="0" normalizeH="0" baseline="0" noProof="0" dirty="0" err="1" smtClean="0">
                <a:ln>
                  <a:noFill/>
                </a:ln>
                <a:solidFill>
                  <a:schemeClr val="tx2"/>
                </a:solidFill>
                <a:effectLst/>
                <a:uLnTx/>
                <a:uFillTx/>
                <a:latin typeface="+mj-lt"/>
                <a:ea typeface="+mj-ea"/>
                <a:cs typeface="+mj-cs"/>
              </a:rPr>
              <a:t>luxI</a:t>
            </a:r>
            <a:r>
              <a:rPr kumimoji="0" lang="en-US" sz="3600" b="1" i="0" u="none" strike="noStrike" kern="0" cap="none" spc="0" normalizeH="0" baseline="0" noProof="0" dirty="0" smtClean="0">
                <a:ln>
                  <a:noFill/>
                </a:ln>
                <a:solidFill>
                  <a:schemeClr val="tx2"/>
                </a:solidFill>
                <a:effectLst/>
                <a:uLnTx/>
                <a:uFillTx/>
                <a:latin typeface="+mj-lt"/>
                <a:ea typeface="+mj-ea"/>
                <a:cs typeface="+mj-cs"/>
              </a:rPr>
              <a:t>-RFP/AIDA-strep2 cells</a:t>
            </a:r>
          </a:p>
        </p:txBody>
      </p:sp>
      <p:pic>
        <p:nvPicPr>
          <p:cNvPr id="16" name="Picture 4"/>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752600" y="4114800"/>
            <a:ext cx="686009" cy="994483"/>
          </a:xfrm>
          <a:prstGeom prst="rect">
            <a:avLst/>
          </a:prstGeom>
          <a:noFill/>
          <a:ln w="9525">
            <a:noFill/>
            <a:miter lim="800000"/>
            <a:headEnd/>
            <a:tailEnd/>
          </a:ln>
        </p:spPr>
      </p:pic>
      <p:grpSp>
        <p:nvGrpSpPr>
          <p:cNvPr id="17" name="Group 16"/>
          <p:cNvGrpSpPr/>
          <p:nvPr/>
        </p:nvGrpSpPr>
        <p:grpSpPr>
          <a:xfrm>
            <a:off x="6629400" y="4038600"/>
            <a:ext cx="1020304" cy="1104982"/>
            <a:chOff x="1295400" y="3200400"/>
            <a:chExt cx="1020304" cy="1104982"/>
          </a:xfrm>
        </p:grpSpPr>
        <p:pic>
          <p:nvPicPr>
            <p:cNvPr id="18" name="Picture 4"/>
            <p:cNvPicPr>
              <a:picLocks noChangeAspect="1" noChangeArrowheads="1"/>
            </p:cNvPicPr>
            <p:nvPr/>
          </p:nvPicPr>
          <p:blipFill>
            <a:blip r:embed="rId9">
              <a:clrChange>
                <a:clrFrom>
                  <a:srgbClr val="FFFFFF"/>
                </a:clrFrom>
                <a:clrTo>
                  <a:srgbClr val="FFFFFF">
                    <a:alpha val="0"/>
                  </a:srgbClr>
                </a:clrTo>
              </a:clrChange>
              <a:lum bright="17000"/>
            </a:blip>
            <a:srcRect/>
            <a:stretch>
              <a:fillRect/>
            </a:stretch>
          </p:blipFill>
          <p:spPr bwMode="auto">
            <a:xfrm>
              <a:off x="1295400" y="3200400"/>
              <a:ext cx="731461" cy="1066800"/>
            </a:xfrm>
            <a:prstGeom prst="rect">
              <a:avLst/>
            </a:prstGeom>
            <a:noFill/>
            <a:ln w="9525">
              <a:noFill/>
              <a:miter lim="800000"/>
              <a:headEnd/>
              <a:tailEnd/>
            </a:ln>
            <a:effectLst/>
          </p:spPr>
        </p:pic>
        <p:pic>
          <p:nvPicPr>
            <p:cNvPr id="19" name="Picture 6"/>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1295400" y="3200400"/>
              <a:ext cx="736479" cy="1104982"/>
            </a:xfrm>
            <a:prstGeom prst="rect">
              <a:avLst/>
            </a:prstGeom>
            <a:noFill/>
            <a:ln w="9525">
              <a:noFill/>
              <a:miter lim="800000"/>
              <a:headEnd/>
              <a:tailEnd/>
            </a:ln>
          </p:spPr>
        </p:pic>
        <p:grpSp>
          <p:nvGrpSpPr>
            <p:cNvPr id="20" name="Group 118"/>
            <p:cNvGrpSpPr/>
            <p:nvPr/>
          </p:nvGrpSpPr>
          <p:grpSpPr>
            <a:xfrm>
              <a:off x="1851611" y="3855720"/>
              <a:ext cx="464093" cy="182880"/>
              <a:chOff x="2766011" y="3017520"/>
              <a:chExt cx="464093" cy="182880"/>
            </a:xfrm>
          </p:grpSpPr>
          <p:sp>
            <p:nvSpPr>
              <p:cNvPr id="27" name="Rectangle 35"/>
              <p:cNvSpPr>
                <a:spLocks noChangeArrowheads="1"/>
              </p:cNvSpPr>
              <p:nvPr/>
            </p:nvSpPr>
            <p:spPr bwMode="auto">
              <a:xfrm>
                <a:off x="3031207" y="3017520"/>
                <a:ext cx="198897" cy="182880"/>
              </a:xfrm>
              <a:prstGeom prst="rect">
                <a:avLst/>
              </a:prstGeom>
              <a:solidFill>
                <a:srgbClr val="FF0000"/>
              </a:solidFill>
              <a:ln w="9525">
                <a:noFill/>
                <a:miter lim="800000"/>
                <a:headEnd/>
                <a:tailEnd/>
              </a:ln>
            </p:spPr>
            <p:txBody>
              <a:bodyPr wrap="none" anchor="ctr"/>
              <a:lstStyle/>
              <a:p>
                <a:endParaRPr lang="en-US"/>
              </a:p>
            </p:txBody>
          </p:sp>
          <p:cxnSp>
            <p:nvCxnSpPr>
              <p:cNvPr id="28" name="Straight Connector 27"/>
              <p:cNvCxnSpPr/>
              <p:nvPr/>
            </p:nvCxnSpPr>
            <p:spPr bwMode="auto">
              <a:xfrm>
                <a:off x="2766011" y="3078480"/>
                <a:ext cx="265196" cy="12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103"/>
            <p:cNvGrpSpPr>
              <a:grpSpLocks/>
            </p:cNvGrpSpPr>
            <p:nvPr/>
          </p:nvGrpSpPr>
          <p:grpSpPr bwMode="auto">
            <a:xfrm>
              <a:off x="1447800" y="3810002"/>
              <a:ext cx="304800" cy="376776"/>
              <a:chOff x="7543800" y="1223665"/>
              <a:chExt cx="914400" cy="985838"/>
            </a:xfrm>
          </p:grpSpPr>
          <p:sp>
            <p:nvSpPr>
              <p:cNvPr id="22" name="Oval 21"/>
              <p:cNvSpPr/>
              <p:nvPr/>
            </p:nvSpPr>
            <p:spPr>
              <a:xfrm>
                <a:off x="8153400" y="15237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23" name="Oval 22"/>
              <p:cNvSpPr/>
              <p:nvPr/>
            </p:nvSpPr>
            <p:spPr>
              <a:xfrm>
                <a:off x="7543800" y="15999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24" name="Oval 23"/>
              <p:cNvSpPr/>
              <p:nvPr/>
            </p:nvSpPr>
            <p:spPr>
              <a:xfrm>
                <a:off x="7696200" y="15237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25" name="Oval 24"/>
              <p:cNvSpPr/>
              <p:nvPr/>
            </p:nvSpPr>
            <p:spPr>
              <a:xfrm>
                <a:off x="7848600" y="19047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26" name="Oval 25"/>
              <p:cNvSpPr/>
              <p:nvPr/>
            </p:nvSpPr>
            <p:spPr>
              <a:xfrm>
                <a:off x="8077200" y="1223665"/>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fade">
                                      <p:cBhvr>
                                        <p:cTn id="7" dur="1000"/>
                                        <p:tgtEl>
                                          <p:spTgt spid="32771"/>
                                        </p:tgtEl>
                                      </p:cBhvr>
                                    </p:animEffect>
                                  </p:childTnLst>
                                </p:cTn>
                              </p:par>
                              <p:par>
                                <p:cTn id="8" presetID="10" presetClass="entr" presetSubtype="0" fill="hold" nodeType="withEffect">
                                  <p:stCondLst>
                                    <p:cond delay="0"/>
                                  </p:stCondLst>
                                  <p:childTnLst>
                                    <p:set>
                                      <p:cBhvr>
                                        <p:cTn id="9" dur="1" fill="hold">
                                          <p:stCondLst>
                                            <p:cond delay="0"/>
                                          </p:stCondLst>
                                        </p:cTn>
                                        <p:tgtEl>
                                          <p:spTgt spid="32772"/>
                                        </p:tgtEl>
                                        <p:attrNameLst>
                                          <p:attrName>style.visibility</p:attrName>
                                        </p:attrNameLst>
                                      </p:cBhvr>
                                      <p:to>
                                        <p:strVal val="visible"/>
                                      </p:to>
                                    </p:set>
                                    <p:animEffect transition="in" filter="fade">
                                      <p:cBhvr>
                                        <p:cTn id="10" dur="1000"/>
                                        <p:tgtEl>
                                          <p:spTgt spid="327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773"/>
                                        </p:tgtEl>
                                        <p:attrNameLst>
                                          <p:attrName>style.visibility</p:attrName>
                                        </p:attrNameLst>
                                      </p:cBhvr>
                                      <p:to>
                                        <p:strVal val="visible"/>
                                      </p:to>
                                    </p:set>
                                    <p:animEffect transition="in" filter="fade">
                                      <p:cBhvr>
                                        <p:cTn id="13" dur="1000"/>
                                        <p:tgtEl>
                                          <p:spTgt spid="3277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774"/>
                                        </p:tgtEl>
                                        <p:attrNameLst>
                                          <p:attrName>style.visibility</p:attrName>
                                        </p:attrNameLst>
                                      </p:cBhvr>
                                      <p:to>
                                        <p:strVal val="visible"/>
                                      </p:to>
                                    </p:set>
                                    <p:animEffect transition="in" filter="fade">
                                      <p:cBhvr>
                                        <p:cTn id="16" dur="1000"/>
                                        <p:tgtEl>
                                          <p:spTgt spid="32774"/>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304800" y="5867400"/>
            <a:ext cx="7620000" cy="671513"/>
            <a:chOff x="192" y="3696"/>
            <a:chExt cx="4800" cy="423"/>
          </a:xfrm>
        </p:grpSpPr>
        <p:sp>
          <p:nvSpPr>
            <p:cNvPr id="3" name="Text Box 8"/>
            <p:cNvSpPr txBox="1">
              <a:spLocks noChangeArrowheads="1"/>
            </p:cNvSpPr>
            <p:nvPr/>
          </p:nvSpPr>
          <p:spPr bwMode="auto">
            <a:xfrm>
              <a:off x="432" y="3888"/>
              <a:ext cx="4416" cy="231"/>
            </a:xfrm>
            <a:prstGeom prst="rect">
              <a:avLst/>
            </a:prstGeom>
            <a:gradFill rotWithShape="1">
              <a:gsLst>
                <a:gs pos="0">
                  <a:srgbClr val="800000"/>
                </a:gs>
                <a:gs pos="100000">
                  <a:srgbClr val="990000"/>
                </a:gs>
              </a:gsLst>
              <a:lin ang="0" scaled="1"/>
            </a:gradFill>
            <a:ln w="9525">
              <a:noFill/>
              <a:miter lim="800000"/>
              <a:headEnd/>
              <a:tailEnd/>
            </a:ln>
            <a:effectLst/>
          </p:spPr>
          <p:txBody>
            <a:bodyPr>
              <a:spAutoFit/>
            </a:bodyPr>
            <a:lstStyle/>
            <a:p>
              <a:pPr>
                <a:spcBef>
                  <a:spcPct val="50000"/>
                </a:spcBef>
                <a:defRPr/>
              </a:pPr>
              <a:r>
                <a:rPr lang="en-US">
                  <a:solidFill>
                    <a:schemeClr val="bg1"/>
                  </a:solidFill>
                  <a:cs typeface="+mn-cs"/>
                </a:rPr>
                <a:t>Harvard iGEM 2007</a:t>
              </a:r>
            </a:p>
          </p:txBody>
        </p:sp>
        <p:sp>
          <p:nvSpPr>
            <p:cNvPr id="4" name="Text Box 9"/>
            <p:cNvSpPr txBox="1">
              <a:spLocks noChangeArrowheads="1"/>
            </p:cNvSpPr>
            <p:nvPr/>
          </p:nvSpPr>
          <p:spPr bwMode="auto">
            <a:xfrm>
              <a:off x="192" y="3696"/>
              <a:ext cx="4800" cy="231"/>
            </a:xfrm>
            <a:prstGeom prst="rect">
              <a:avLst/>
            </a:prstGeom>
            <a:gradFill rotWithShape="1">
              <a:gsLst>
                <a:gs pos="0">
                  <a:srgbClr val="14821C"/>
                </a:gs>
                <a:gs pos="100000">
                  <a:schemeClr val="bg1"/>
                </a:gs>
              </a:gsLst>
              <a:lin ang="0" scaled="1"/>
            </a:gradFill>
            <a:ln w="9525">
              <a:noFill/>
              <a:miter lim="800000"/>
              <a:headEnd/>
              <a:tailEnd/>
            </a:ln>
            <a:effectLst/>
          </p:spPr>
          <p:txBody>
            <a:bodyPr>
              <a:spAutoFit/>
            </a:bodyPr>
            <a:lstStyle/>
            <a:p>
              <a:pPr>
                <a:spcBef>
                  <a:spcPct val="50000"/>
                </a:spcBef>
                <a:defRPr/>
              </a:pPr>
              <a:r>
                <a:rPr lang="en-US" dirty="0">
                  <a:solidFill>
                    <a:schemeClr val="bg1"/>
                  </a:solidFill>
                  <a:cs typeface="+mn-cs"/>
                </a:rPr>
                <a:t>Quorum Sensing</a:t>
              </a:r>
            </a:p>
          </p:txBody>
        </p:sp>
      </p:grpSp>
      <p:pic>
        <p:nvPicPr>
          <p:cNvPr id="5" name="Rectangle 1037"/>
          <p:cNvPicPr>
            <a:picLocks noChangeAspect="1" noChangeArrowheads="1"/>
          </p:cNvPicPr>
          <p:nvPr/>
        </p:nvPicPr>
        <p:blipFill>
          <a:blip r:embed="rId2"/>
          <a:srcRect/>
          <a:stretch>
            <a:fillRect/>
          </a:stretch>
        </p:blipFill>
        <p:spPr bwMode="auto">
          <a:xfrm>
            <a:off x="8001000" y="5715000"/>
            <a:ext cx="914400" cy="842963"/>
          </a:xfrm>
          <a:prstGeom prst="rect">
            <a:avLst/>
          </a:prstGeom>
          <a:noFill/>
          <a:ln w="9525">
            <a:noFill/>
            <a:miter lim="800000"/>
            <a:headEnd/>
            <a:tailEnd/>
          </a:ln>
        </p:spPr>
      </p:pic>
      <p:sp>
        <p:nvSpPr>
          <p:cNvPr id="6" name="Title 1"/>
          <p:cNvSpPr txBox="1">
            <a:spLocks/>
          </p:cNvSpPr>
          <p:nvPr/>
        </p:nvSpPr>
        <p:spPr>
          <a:xfrm>
            <a:off x="457200" y="274638"/>
            <a:ext cx="86868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err="1" smtClean="0">
                <a:ln>
                  <a:noFill/>
                </a:ln>
                <a:solidFill>
                  <a:schemeClr val="tx2"/>
                </a:solidFill>
                <a:effectLst/>
                <a:uLnTx/>
                <a:uFillTx/>
                <a:latin typeface="+mj-lt"/>
                <a:ea typeface="+mj-ea"/>
                <a:cs typeface="+mj-cs"/>
              </a:rPr>
              <a:t>luxI</a:t>
            </a:r>
            <a:r>
              <a:rPr kumimoji="0" lang="en-US" sz="3600" b="1" i="0" u="none" strike="noStrike" kern="0" cap="none" spc="0" normalizeH="0" baseline="0" noProof="0" dirty="0" smtClean="0">
                <a:ln>
                  <a:noFill/>
                </a:ln>
                <a:solidFill>
                  <a:schemeClr val="tx2"/>
                </a:solidFill>
                <a:effectLst/>
                <a:uLnTx/>
                <a:uFillTx/>
                <a:latin typeface="+mj-lt"/>
                <a:ea typeface="+mj-ea"/>
                <a:cs typeface="+mj-cs"/>
              </a:rPr>
              <a:t>-RFP/AIDA-strep2 cells clump around </a:t>
            </a:r>
            <a:r>
              <a:rPr kumimoji="0" lang="en-US" sz="3600" b="1" i="0" u="none" strike="noStrike" kern="0" cap="none" spc="0" normalizeH="0" baseline="0" noProof="0" dirty="0" err="1" smtClean="0">
                <a:ln>
                  <a:noFill/>
                </a:ln>
                <a:solidFill>
                  <a:schemeClr val="tx2"/>
                </a:solidFill>
                <a:effectLst/>
                <a:uLnTx/>
                <a:uFillTx/>
                <a:latin typeface="+mj-lt"/>
                <a:ea typeface="+mj-ea"/>
                <a:cs typeface="+mj-cs"/>
              </a:rPr>
              <a:t>streptavidin</a:t>
            </a:r>
            <a:r>
              <a:rPr kumimoji="0" lang="en-US" sz="3600" b="1" i="0" u="none" strike="noStrike" kern="0" cap="none" spc="0" normalizeH="0" baseline="0" noProof="0" dirty="0" smtClean="0">
                <a:ln>
                  <a:noFill/>
                </a:ln>
                <a:solidFill>
                  <a:schemeClr val="tx2"/>
                </a:solidFill>
                <a:effectLst/>
                <a:uLnTx/>
                <a:uFillTx/>
                <a:latin typeface="+mj-lt"/>
                <a:ea typeface="+mj-ea"/>
                <a:cs typeface="+mj-cs"/>
              </a:rPr>
              <a:t> beads</a:t>
            </a:r>
          </a:p>
        </p:txBody>
      </p:sp>
      <p:pic>
        <p:nvPicPr>
          <p:cNvPr id="7" name="Picture 2"/>
          <p:cNvPicPr>
            <a:picLocks noChangeAspect="1" noChangeArrowheads="1"/>
          </p:cNvPicPr>
          <p:nvPr/>
        </p:nvPicPr>
        <p:blipFill>
          <a:blip r:embed="rId3"/>
          <a:srcRect/>
          <a:stretch>
            <a:fillRect/>
          </a:stretch>
        </p:blipFill>
        <p:spPr bwMode="auto">
          <a:xfrm>
            <a:off x="0" y="0"/>
            <a:ext cx="1085850" cy="1428750"/>
          </a:xfrm>
          <a:prstGeom prst="rect">
            <a:avLst/>
          </a:prstGeom>
          <a:noFill/>
          <a:ln w="9525">
            <a:noFill/>
            <a:miter lim="800000"/>
            <a:headEnd/>
            <a:tailEnd/>
          </a:ln>
        </p:spPr>
      </p:pic>
      <p:pic>
        <p:nvPicPr>
          <p:cNvPr id="9" name="Picture 7"/>
          <p:cNvPicPr>
            <a:picLocks noChangeAspect="1" noChangeArrowheads="1"/>
          </p:cNvPicPr>
          <p:nvPr/>
        </p:nvPicPr>
        <p:blipFill>
          <a:blip r:embed="rId4"/>
          <a:srcRect/>
          <a:stretch>
            <a:fillRect/>
          </a:stretch>
        </p:blipFill>
        <p:spPr bwMode="auto">
          <a:xfrm>
            <a:off x="2209800" y="1600200"/>
            <a:ext cx="4800600" cy="3600361"/>
          </a:xfrm>
          <a:prstGeom prst="rect">
            <a:avLst/>
          </a:prstGeom>
          <a:noFill/>
          <a:ln w="9525">
            <a:noFill/>
            <a:miter lim="800000"/>
            <a:headEnd/>
            <a:tailEnd/>
          </a:ln>
          <a:effectLst/>
        </p:spPr>
      </p:pic>
      <p:pic>
        <p:nvPicPr>
          <p:cNvPr id="10"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620000" y="2895600"/>
            <a:ext cx="686009" cy="994483"/>
          </a:xfrm>
          <a:prstGeom prst="rect">
            <a:avLst/>
          </a:prstGeom>
          <a:noFill/>
          <a:ln w="9525">
            <a:noFill/>
            <a:miter lim="800000"/>
            <a:headEnd/>
            <a:tailEnd/>
          </a:ln>
        </p:spPr>
      </p:pic>
      <p:cxnSp>
        <p:nvCxnSpPr>
          <p:cNvPr id="12" name="Straight Arrow Connector 11"/>
          <p:cNvCxnSpPr/>
          <p:nvPr/>
        </p:nvCxnSpPr>
        <p:spPr>
          <a:xfrm rot="10800000">
            <a:off x="5029200" y="2895600"/>
            <a:ext cx="2438400" cy="53340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04800" y="2743200"/>
            <a:ext cx="1020304" cy="1104982"/>
            <a:chOff x="1295400" y="3200400"/>
            <a:chExt cx="1020304" cy="1104982"/>
          </a:xfrm>
        </p:grpSpPr>
        <p:pic>
          <p:nvPicPr>
            <p:cNvPr id="14" name="Picture 4"/>
            <p:cNvPicPr>
              <a:picLocks noChangeAspect="1" noChangeArrowheads="1"/>
            </p:cNvPicPr>
            <p:nvPr/>
          </p:nvPicPr>
          <p:blipFill>
            <a:blip r:embed="rId6">
              <a:clrChange>
                <a:clrFrom>
                  <a:srgbClr val="FFFFFF"/>
                </a:clrFrom>
                <a:clrTo>
                  <a:srgbClr val="FFFFFF">
                    <a:alpha val="0"/>
                  </a:srgbClr>
                </a:clrTo>
              </a:clrChange>
              <a:lum bright="17000"/>
            </a:blip>
            <a:srcRect/>
            <a:stretch>
              <a:fillRect/>
            </a:stretch>
          </p:blipFill>
          <p:spPr bwMode="auto">
            <a:xfrm>
              <a:off x="1295400" y="3200400"/>
              <a:ext cx="731461" cy="1066800"/>
            </a:xfrm>
            <a:prstGeom prst="rect">
              <a:avLst/>
            </a:prstGeom>
            <a:noFill/>
            <a:ln w="9525">
              <a:noFill/>
              <a:miter lim="800000"/>
              <a:headEnd/>
              <a:tailEnd/>
            </a:ln>
            <a:effectLst/>
          </p:spPr>
        </p:pic>
        <p:pic>
          <p:nvPicPr>
            <p:cNvPr id="15" name="Picture 6"/>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295400" y="3200400"/>
              <a:ext cx="736479" cy="1104982"/>
            </a:xfrm>
            <a:prstGeom prst="rect">
              <a:avLst/>
            </a:prstGeom>
            <a:noFill/>
            <a:ln w="9525">
              <a:noFill/>
              <a:miter lim="800000"/>
              <a:headEnd/>
              <a:tailEnd/>
            </a:ln>
          </p:spPr>
        </p:pic>
        <p:grpSp>
          <p:nvGrpSpPr>
            <p:cNvPr id="16" name="Group 118"/>
            <p:cNvGrpSpPr/>
            <p:nvPr/>
          </p:nvGrpSpPr>
          <p:grpSpPr>
            <a:xfrm>
              <a:off x="1851611" y="3855720"/>
              <a:ext cx="464093" cy="182880"/>
              <a:chOff x="2766011" y="3017520"/>
              <a:chExt cx="464093" cy="182880"/>
            </a:xfrm>
          </p:grpSpPr>
          <p:sp>
            <p:nvSpPr>
              <p:cNvPr id="23" name="Rectangle 35"/>
              <p:cNvSpPr>
                <a:spLocks noChangeArrowheads="1"/>
              </p:cNvSpPr>
              <p:nvPr/>
            </p:nvSpPr>
            <p:spPr bwMode="auto">
              <a:xfrm>
                <a:off x="3031207" y="3017520"/>
                <a:ext cx="198897" cy="182880"/>
              </a:xfrm>
              <a:prstGeom prst="rect">
                <a:avLst/>
              </a:prstGeom>
              <a:solidFill>
                <a:srgbClr val="FF0000"/>
              </a:solidFill>
              <a:ln w="9525">
                <a:noFill/>
                <a:miter lim="800000"/>
                <a:headEnd/>
                <a:tailEnd/>
              </a:ln>
            </p:spPr>
            <p:txBody>
              <a:bodyPr wrap="none" anchor="ctr"/>
              <a:lstStyle/>
              <a:p>
                <a:endParaRPr lang="en-US"/>
              </a:p>
            </p:txBody>
          </p:sp>
          <p:cxnSp>
            <p:nvCxnSpPr>
              <p:cNvPr id="24" name="Straight Connector 23"/>
              <p:cNvCxnSpPr/>
              <p:nvPr/>
            </p:nvCxnSpPr>
            <p:spPr bwMode="auto">
              <a:xfrm>
                <a:off x="2766011" y="3078480"/>
                <a:ext cx="265196" cy="12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Group 103"/>
            <p:cNvGrpSpPr>
              <a:grpSpLocks/>
            </p:cNvGrpSpPr>
            <p:nvPr/>
          </p:nvGrpSpPr>
          <p:grpSpPr bwMode="auto">
            <a:xfrm>
              <a:off x="1447800" y="3810004"/>
              <a:ext cx="304800" cy="376776"/>
              <a:chOff x="7543800" y="1223665"/>
              <a:chExt cx="914400" cy="985838"/>
            </a:xfrm>
          </p:grpSpPr>
          <p:sp>
            <p:nvSpPr>
              <p:cNvPr id="18" name="Oval 17"/>
              <p:cNvSpPr/>
              <p:nvPr/>
            </p:nvSpPr>
            <p:spPr>
              <a:xfrm>
                <a:off x="8153400" y="15237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19" name="Oval 18"/>
              <p:cNvSpPr/>
              <p:nvPr/>
            </p:nvSpPr>
            <p:spPr>
              <a:xfrm>
                <a:off x="7543800" y="15999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20" name="Oval 19"/>
              <p:cNvSpPr/>
              <p:nvPr/>
            </p:nvSpPr>
            <p:spPr>
              <a:xfrm>
                <a:off x="7696200" y="15237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21" name="Oval 20"/>
              <p:cNvSpPr/>
              <p:nvPr/>
            </p:nvSpPr>
            <p:spPr>
              <a:xfrm>
                <a:off x="7848600" y="19047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22" name="Oval 21"/>
              <p:cNvSpPr/>
              <p:nvPr/>
            </p:nvSpPr>
            <p:spPr>
              <a:xfrm>
                <a:off x="8077200" y="1223665"/>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grpSp>
      </p:grpSp>
      <p:cxnSp>
        <p:nvCxnSpPr>
          <p:cNvPr id="25" name="Straight Arrow Connector 24"/>
          <p:cNvCxnSpPr/>
          <p:nvPr/>
        </p:nvCxnSpPr>
        <p:spPr>
          <a:xfrm flipV="1">
            <a:off x="1828800" y="2743200"/>
            <a:ext cx="1828800" cy="76200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143000" y="3352800"/>
            <a:ext cx="727276" cy="262128"/>
            <a:chOff x="5698207" y="3124200"/>
            <a:chExt cx="727276" cy="262128"/>
          </a:xfrm>
        </p:grpSpPr>
        <p:sp>
          <p:nvSpPr>
            <p:cNvPr id="29" name="Oval 5"/>
            <p:cNvSpPr>
              <a:spLocks noChangeArrowheads="1"/>
            </p:cNvSpPr>
            <p:nvPr/>
          </p:nvSpPr>
          <p:spPr bwMode="auto">
            <a:xfrm rot="10800000">
              <a:off x="6096000" y="3124200"/>
              <a:ext cx="329483" cy="262128"/>
            </a:xfrm>
            <a:prstGeom prst="ellipse">
              <a:avLst/>
            </a:prstGeom>
            <a:solidFill>
              <a:schemeClr val="bg2"/>
            </a:solidFill>
            <a:ln w="9525">
              <a:solidFill>
                <a:schemeClr val="tx1"/>
              </a:solidFill>
              <a:round/>
              <a:headEnd/>
              <a:tailEnd/>
            </a:ln>
          </p:spPr>
          <p:txBody>
            <a:bodyPr wrap="none" anchor="ctr"/>
            <a:lstStyle/>
            <a:p>
              <a:endParaRPr lang="en-US"/>
            </a:p>
          </p:txBody>
        </p:sp>
        <p:sp>
          <p:nvSpPr>
            <p:cNvPr id="30" name="Line 77"/>
            <p:cNvSpPr>
              <a:spLocks noChangeShapeType="1"/>
            </p:cNvSpPr>
            <p:nvPr/>
          </p:nvSpPr>
          <p:spPr bwMode="auto">
            <a:xfrm>
              <a:off x="5698207" y="3169920"/>
              <a:ext cx="198897" cy="0"/>
            </a:xfrm>
            <a:prstGeom prst="line">
              <a:avLst/>
            </a:prstGeom>
            <a:noFill/>
            <a:ln w="28575">
              <a:solidFill>
                <a:schemeClr val="tx1"/>
              </a:solidFill>
              <a:round/>
              <a:headEnd/>
              <a:tailEnd/>
            </a:ln>
          </p:spPr>
          <p:txBody>
            <a:bodyPr/>
            <a:lstStyle/>
            <a:p>
              <a:endParaRPr lang="en-US"/>
            </a:p>
          </p:txBody>
        </p:sp>
        <p:sp>
          <p:nvSpPr>
            <p:cNvPr id="31" name="Line 78"/>
            <p:cNvSpPr>
              <a:spLocks noChangeShapeType="1"/>
            </p:cNvSpPr>
            <p:nvPr/>
          </p:nvSpPr>
          <p:spPr bwMode="auto">
            <a:xfrm>
              <a:off x="5897103" y="3169920"/>
              <a:ext cx="0" cy="182880"/>
            </a:xfrm>
            <a:prstGeom prst="line">
              <a:avLst/>
            </a:prstGeom>
            <a:noFill/>
            <a:ln w="28575">
              <a:solidFill>
                <a:schemeClr val="tx1"/>
              </a:solidFill>
              <a:round/>
              <a:headEnd/>
              <a:tailEnd/>
            </a:ln>
          </p:spPr>
          <p:txBody>
            <a:bodyPr/>
            <a:lstStyle/>
            <a:p>
              <a:endParaRPr lang="en-US"/>
            </a:p>
          </p:txBody>
        </p:sp>
        <p:sp>
          <p:nvSpPr>
            <p:cNvPr id="32" name="Line 79"/>
            <p:cNvSpPr>
              <a:spLocks noChangeShapeType="1"/>
            </p:cNvSpPr>
            <p:nvPr/>
          </p:nvSpPr>
          <p:spPr bwMode="auto">
            <a:xfrm>
              <a:off x="5698207" y="3352800"/>
              <a:ext cx="198897" cy="0"/>
            </a:xfrm>
            <a:prstGeom prst="line">
              <a:avLst/>
            </a:prstGeom>
            <a:noFill/>
            <a:ln w="28575">
              <a:solidFill>
                <a:schemeClr val="tx1"/>
              </a:solidFill>
              <a:round/>
              <a:headEnd/>
              <a:tailEnd/>
            </a:ln>
          </p:spPr>
          <p:txBody>
            <a:bodyPr/>
            <a:lstStyle/>
            <a:p>
              <a:endParaRPr lang="en-US"/>
            </a:p>
          </p:txBody>
        </p:sp>
        <p:sp>
          <p:nvSpPr>
            <p:cNvPr id="33" name="Line 80"/>
            <p:cNvSpPr>
              <a:spLocks noChangeShapeType="1"/>
            </p:cNvSpPr>
            <p:nvPr/>
          </p:nvSpPr>
          <p:spPr bwMode="auto">
            <a:xfrm>
              <a:off x="5897103" y="3291840"/>
              <a:ext cx="198897" cy="0"/>
            </a:xfrm>
            <a:prstGeom prst="line">
              <a:avLst/>
            </a:prstGeom>
            <a:noFill/>
            <a:ln w="28575">
              <a:solidFill>
                <a:schemeClr val="tx1"/>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0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5" descr="500px-Shlo88hissenderwithhisbead">
            <a:hlinkClick r:id="rId3"/>
          </p:cNvPr>
          <p:cNvPicPr>
            <a:picLocks noChangeAspect="1" noChangeArrowheads="1"/>
          </p:cNvPicPr>
          <p:nvPr/>
        </p:nvPicPr>
        <p:blipFill>
          <a:blip r:embed="rId4"/>
          <a:srcRect/>
          <a:stretch>
            <a:fillRect/>
          </a:stretch>
        </p:blipFill>
        <p:spPr bwMode="auto">
          <a:xfrm>
            <a:off x="3505200" y="2133600"/>
            <a:ext cx="2362200" cy="2159000"/>
          </a:xfrm>
          <a:prstGeom prst="rect">
            <a:avLst/>
          </a:prstGeom>
          <a:noFill/>
          <a:ln w="9525">
            <a:noFill/>
            <a:miter lim="800000"/>
            <a:headEnd/>
            <a:tailEnd/>
          </a:ln>
        </p:spPr>
      </p:pic>
      <p:pic>
        <p:nvPicPr>
          <p:cNvPr id="33815" name="Picture 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867400" y="2362200"/>
            <a:ext cx="1198927" cy="1828800"/>
          </a:xfrm>
          <a:prstGeom prst="rect">
            <a:avLst/>
          </a:prstGeom>
          <a:noFill/>
          <a:ln w="9525">
            <a:noFill/>
            <a:miter lim="800000"/>
            <a:headEnd/>
            <a:tailEnd/>
          </a:ln>
        </p:spPr>
      </p:pic>
      <p:sp>
        <p:nvSpPr>
          <p:cNvPr id="33818" name="Oval 5"/>
          <p:cNvSpPr>
            <a:spLocks noChangeArrowheads="1"/>
          </p:cNvSpPr>
          <p:nvPr/>
        </p:nvSpPr>
        <p:spPr bwMode="auto">
          <a:xfrm rot="10800000">
            <a:off x="7845629" y="3093720"/>
            <a:ext cx="536371" cy="524256"/>
          </a:xfrm>
          <a:prstGeom prst="ellipse">
            <a:avLst/>
          </a:prstGeom>
          <a:solidFill>
            <a:schemeClr val="bg2"/>
          </a:solidFill>
          <a:ln w="9525">
            <a:solidFill>
              <a:schemeClr val="tx1"/>
            </a:solidFill>
            <a:round/>
            <a:headEnd/>
            <a:tailEnd/>
          </a:ln>
        </p:spPr>
        <p:txBody>
          <a:bodyPr wrap="none" anchor="ctr"/>
          <a:lstStyle/>
          <a:p>
            <a:endParaRPr lang="en-US"/>
          </a:p>
        </p:txBody>
      </p:sp>
      <p:grpSp>
        <p:nvGrpSpPr>
          <p:cNvPr id="13" name="Group 126"/>
          <p:cNvGrpSpPr>
            <a:grpSpLocks/>
          </p:cNvGrpSpPr>
          <p:nvPr/>
        </p:nvGrpSpPr>
        <p:grpSpPr bwMode="auto">
          <a:xfrm>
            <a:off x="4267200" y="2895600"/>
            <a:ext cx="838200" cy="1244759"/>
            <a:chOff x="6377940" y="2519065"/>
            <a:chExt cx="1089660" cy="1565126"/>
          </a:xfrm>
        </p:grpSpPr>
        <p:grpSp>
          <p:nvGrpSpPr>
            <p:cNvPr id="33808" name="Group 103"/>
            <p:cNvGrpSpPr>
              <a:grpSpLocks/>
            </p:cNvGrpSpPr>
            <p:nvPr/>
          </p:nvGrpSpPr>
          <p:grpSpPr bwMode="auto">
            <a:xfrm>
              <a:off x="6477000" y="2519065"/>
              <a:ext cx="914400" cy="985838"/>
              <a:chOff x="7543800" y="1223665"/>
              <a:chExt cx="914400" cy="985838"/>
            </a:xfrm>
          </p:grpSpPr>
          <p:sp>
            <p:nvSpPr>
              <p:cNvPr id="44" name="Oval 43"/>
              <p:cNvSpPr/>
              <p:nvPr/>
            </p:nvSpPr>
            <p:spPr>
              <a:xfrm>
                <a:off x="8153400" y="15237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46" name="Oval 45"/>
              <p:cNvSpPr/>
              <p:nvPr/>
            </p:nvSpPr>
            <p:spPr>
              <a:xfrm>
                <a:off x="7543800" y="15999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47" name="Oval 46"/>
              <p:cNvSpPr/>
              <p:nvPr/>
            </p:nvSpPr>
            <p:spPr>
              <a:xfrm>
                <a:off x="7696200" y="15237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48" name="Oval 47"/>
              <p:cNvSpPr/>
              <p:nvPr/>
            </p:nvSpPr>
            <p:spPr>
              <a:xfrm>
                <a:off x="7848600" y="19047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49" name="Oval 48"/>
              <p:cNvSpPr/>
              <p:nvPr/>
            </p:nvSpPr>
            <p:spPr>
              <a:xfrm>
                <a:off x="8077200" y="1223665"/>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grpSp>
        <p:sp>
          <p:nvSpPr>
            <p:cNvPr id="33809" name="TextBox 125"/>
            <p:cNvSpPr txBox="1">
              <a:spLocks noChangeArrowheads="1"/>
            </p:cNvSpPr>
            <p:nvPr/>
          </p:nvSpPr>
          <p:spPr bwMode="auto">
            <a:xfrm>
              <a:off x="6377940" y="3581104"/>
              <a:ext cx="1089660" cy="503087"/>
            </a:xfrm>
            <a:prstGeom prst="rect">
              <a:avLst/>
            </a:prstGeom>
            <a:noFill/>
            <a:ln w="9525">
              <a:noFill/>
              <a:miter lim="800000"/>
              <a:headEnd/>
              <a:tailEnd/>
            </a:ln>
          </p:spPr>
          <p:txBody>
            <a:bodyPr wrap="square">
              <a:spAutoFit/>
            </a:bodyPr>
            <a:lstStyle/>
            <a:p>
              <a:r>
                <a:rPr lang="en-US" sz="2000" dirty="0">
                  <a:latin typeface="Calibri" pitchFamily="34" charset="0"/>
                </a:rPr>
                <a:t>OHHL</a:t>
              </a:r>
            </a:p>
          </p:txBody>
        </p:sp>
      </p:grpSp>
      <p:grpSp>
        <p:nvGrpSpPr>
          <p:cNvPr id="50" name="Group 7"/>
          <p:cNvGrpSpPr>
            <a:grpSpLocks/>
          </p:cNvGrpSpPr>
          <p:nvPr/>
        </p:nvGrpSpPr>
        <p:grpSpPr bwMode="auto">
          <a:xfrm>
            <a:off x="304800" y="5867400"/>
            <a:ext cx="7620000" cy="671513"/>
            <a:chOff x="192" y="3696"/>
            <a:chExt cx="4800" cy="423"/>
          </a:xfrm>
        </p:grpSpPr>
        <p:sp>
          <p:nvSpPr>
            <p:cNvPr id="51" name="Text Box 8"/>
            <p:cNvSpPr txBox="1">
              <a:spLocks noChangeArrowheads="1"/>
            </p:cNvSpPr>
            <p:nvPr/>
          </p:nvSpPr>
          <p:spPr bwMode="auto">
            <a:xfrm>
              <a:off x="432" y="3888"/>
              <a:ext cx="4416" cy="231"/>
            </a:xfrm>
            <a:prstGeom prst="rect">
              <a:avLst/>
            </a:prstGeom>
            <a:gradFill rotWithShape="1">
              <a:gsLst>
                <a:gs pos="0">
                  <a:srgbClr val="800000"/>
                </a:gs>
                <a:gs pos="100000">
                  <a:srgbClr val="990000"/>
                </a:gs>
              </a:gsLst>
              <a:lin ang="0" scaled="1"/>
            </a:gradFill>
            <a:ln w="9525">
              <a:noFill/>
              <a:miter lim="800000"/>
              <a:headEnd/>
              <a:tailEnd/>
            </a:ln>
            <a:effectLst/>
          </p:spPr>
          <p:txBody>
            <a:bodyPr>
              <a:spAutoFit/>
            </a:bodyPr>
            <a:lstStyle/>
            <a:p>
              <a:pPr>
                <a:spcBef>
                  <a:spcPct val="50000"/>
                </a:spcBef>
                <a:defRPr/>
              </a:pPr>
              <a:r>
                <a:rPr lang="en-US">
                  <a:solidFill>
                    <a:schemeClr val="bg1"/>
                  </a:solidFill>
                  <a:cs typeface="+mn-cs"/>
                </a:rPr>
                <a:t>Harvard iGEM 2007</a:t>
              </a:r>
            </a:p>
          </p:txBody>
        </p:sp>
        <p:sp>
          <p:nvSpPr>
            <p:cNvPr id="52" name="Text Box 9"/>
            <p:cNvSpPr txBox="1">
              <a:spLocks noChangeArrowheads="1"/>
            </p:cNvSpPr>
            <p:nvPr/>
          </p:nvSpPr>
          <p:spPr bwMode="auto">
            <a:xfrm>
              <a:off x="192" y="3696"/>
              <a:ext cx="4800" cy="231"/>
            </a:xfrm>
            <a:prstGeom prst="rect">
              <a:avLst/>
            </a:prstGeom>
            <a:gradFill rotWithShape="1">
              <a:gsLst>
                <a:gs pos="0">
                  <a:srgbClr val="14821C"/>
                </a:gs>
                <a:gs pos="100000">
                  <a:schemeClr val="bg1"/>
                </a:gs>
              </a:gsLst>
              <a:lin ang="0" scaled="1"/>
            </a:gradFill>
            <a:ln w="9525">
              <a:noFill/>
              <a:miter lim="800000"/>
              <a:headEnd/>
              <a:tailEnd/>
            </a:ln>
            <a:effectLst/>
          </p:spPr>
          <p:txBody>
            <a:bodyPr>
              <a:spAutoFit/>
            </a:bodyPr>
            <a:lstStyle/>
            <a:p>
              <a:pPr>
                <a:spcBef>
                  <a:spcPct val="50000"/>
                </a:spcBef>
                <a:defRPr/>
              </a:pPr>
              <a:r>
                <a:rPr lang="en-US">
                  <a:solidFill>
                    <a:schemeClr val="bg1"/>
                  </a:solidFill>
                  <a:cs typeface="+mn-cs"/>
                </a:rPr>
                <a:t>Quorum Sensing</a:t>
              </a:r>
            </a:p>
          </p:txBody>
        </p:sp>
      </p:grpSp>
      <p:pic>
        <p:nvPicPr>
          <p:cNvPr id="53" name="Rectangle 1037"/>
          <p:cNvPicPr>
            <a:picLocks noChangeAspect="1" noChangeArrowheads="1"/>
          </p:cNvPicPr>
          <p:nvPr/>
        </p:nvPicPr>
        <p:blipFill>
          <a:blip r:embed="rId6"/>
          <a:srcRect/>
          <a:stretch>
            <a:fillRect/>
          </a:stretch>
        </p:blipFill>
        <p:spPr bwMode="auto">
          <a:xfrm>
            <a:off x="8001000" y="5715000"/>
            <a:ext cx="914400" cy="842963"/>
          </a:xfrm>
          <a:prstGeom prst="rect">
            <a:avLst/>
          </a:prstGeom>
          <a:noFill/>
          <a:ln w="9525">
            <a:noFill/>
            <a:miter lim="800000"/>
            <a:headEnd/>
            <a:tailEnd/>
          </a:ln>
        </p:spPr>
      </p:pic>
      <p:pic>
        <p:nvPicPr>
          <p:cNvPr id="54" name="Picture 2"/>
          <p:cNvPicPr>
            <a:picLocks noChangeAspect="1" noChangeArrowheads="1"/>
          </p:cNvPicPr>
          <p:nvPr/>
        </p:nvPicPr>
        <p:blipFill>
          <a:blip r:embed="rId7"/>
          <a:srcRect/>
          <a:stretch>
            <a:fillRect/>
          </a:stretch>
        </p:blipFill>
        <p:spPr bwMode="auto">
          <a:xfrm>
            <a:off x="0" y="0"/>
            <a:ext cx="1085850" cy="1428750"/>
          </a:xfrm>
          <a:prstGeom prst="rect">
            <a:avLst/>
          </a:prstGeom>
          <a:noFill/>
          <a:ln w="9525">
            <a:noFill/>
            <a:miter lim="800000"/>
            <a:headEnd/>
            <a:tailEnd/>
          </a:ln>
        </p:spPr>
      </p:pic>
      <p:grpSp>
        <p:nvGrpSpPr>
          <p:cNvPr id="63" name="Group 62"/>
          <p:cNvGrpSpPr/>
          <p:nvPr/>
        </p:nvGrpSpPr>
        <p:grpSpPr>
          <a:xfrm>
            <a:off x="6781800" y="3200400"/>
            <a:ext cx="1066800" cy="304800"/>
            <a:chOff x="457200" y="1828800"/>
            <a:chExt cx="762000" cy="228600"/>
          </a:xfrm>
        </p:grpSpPr>
        <p:sp>
          <p:nvSpPr>
            <p:cNvPr id="64" name="Rectangle 35"/>
            <p:cNvSpPr>
              <a:spLocks noChangeArrowheads="1"/>
            </p:cNvSpPr>
            <p:nvPr/>
          </p:nvSpPr>
          <p:spPr bwMode="auto">
            <a:xfrm>
              <a:off x="762000" y="1828800"/>
              <a:ext cx="228600" cy="228600"/>
            </a:xfrm>
            <a:prstGeom prst="rect">
              <a:avLst/>
            </a:prstGeom>
            <a:solidFill>
              <a:srgbClr val="FF0000"/>
            </a:solidFill>
            <a:ln w="9525">
              <a:noFill/>
              <a:miter lim="800000"/>
              <a:headEnd/>
              <a:tailEnd/>
            </a:ln>
          </p:spPr>
          <p:txBody>
            <a:bodyPr wrap="none" anchor="ctr"/>
            <a:lstStyle/>
            <a:p>
              <a:endParaRPr lang="en-US"/>
            </a:p>
          </p:txBody>
        </p:sp>
        <p:cxnSp>
          <p:nvCxnSpPr>
            <p:cNvPr id="65" name="Straight Connector 64"/>
            <p:cNvCxnSpPr/>
            <p:nvPr/>
          </p:nvCxnSpPr>
          <p:spPr bwMode="auto">
            <a:xfrm>
              <a:off x="457200" y="1905000"/>
              <a:ext cx="304800"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Line 77"/>
            <p:cNvSpPr>
              <a:spLocks noChangeShapeType="1"/>
            </p:cNvSpPr>
            <p:nvPr/>
          </p:nvSpPr>
          <p:spPr bwMode="auto">
            <a:xfrm>
              <a:off x="762000" y="1828800"/>
              <a:ext cx="228600" cy="0"/>
            </a:xfrm>
            <a:prstGeom prst="line">
              <a:avLst/>
            </a:prstGeom>
            <a:noFill/>
            <a:ln w="28575">
              <a:solidFill>
                <a:schemeClr val="tx1"/>
              </a:solidFill>
              <a:round/>
              <a:headEnd/>
              <a:tailEnd/>
            </a:ln>
          </p:spPr>
          <p:txBody>
            <a:bodyPr/>
            <a:lstStyle/>
            <a:p>
              <a:endParaRPr lang="en-US"/>
            </a:p>
          </p:txBody>
        </p:sp>
        <p:sp>
          <p:nvSpPr>
            <p:cNvPr id="67" name="Line 78"/>
            <p:cNvSpPr>
              <a:spLocks noChangeShapeType="1"/>
            </p:cNvSpPr>
            <p:nvPr/>
          </p:nvSpPr>
          <p:spPr bwMode="auto">
            <a:xfrm>
              <a:off x="990600" y="1828800"/>
              <a:ext cx="0" cy="228600"/>
            </a:xfrm>
            <a:prstGeom prst="line">
              <a:avLst/>
            </a:prstGeom>
            <a:noFill/>
            <a:ln w="28575">
              <a:solidFill>
                <a:schemeClr val="tx1"/>
              </a:solidFill>
              <a:round/>
              <a:headEnd/>
              <a:tailEnd/>
            </a:ln>
          </p:spPr>
          <p:txBody>
            <a:bodyPr/>
            <a:lstStyle/>
            <a:p>
              <a:endParaRPr lang="en-US"/>
            </a:p>
          </p:txBody>
        </p:sp>
        <p:sp>
          <p:nvSpPr>
            <p:cNvPr id="68" name="Line 79"/>
            <p:cNvSpPr>
              <a:spLocks noChangeShapeType="1"/>
            </p:cNvSpPr>
            <p:nvPr/>
          </p:nvSpPr>
          <p:spPr bwMode="auto">
            <a:xfrm>
              <a:off x="762000" y="2057400"/>
              <a:ext cx="228600" cy="0"/>
            </a:xfrm>
            <a:prstGeom prst="line">
              <a:avLst/>
            </a:prstGeom>
            <a:noFill/>
            <a:ln w="28575">
              <a:solidFill>
                <a:schemeClr val="tx1"/>
              </a:solidFill>
              <a:round/>
              <a:headEnd/>
              <a:tailEnd/>
            </a:ln>
          </p:spPr>
          <p:txBody>
            <a:bodyPr/>
            <a:lstStyle/>
            <a:p>
              <a:endParaRPr lang="en-US"/>
            </a:p>
          </p:txBody>
        </p:sp>
        <p:sp>
          <p:nvSpPr>
            <p:cNvPr id="69" name="Line 80"/>
            <p:cNvSpPr>
              <a:spLocks noChangeShapeType="1"/>
            </p:cNvSpPr>
            <p:nvPr/>
          </p:nvSpPr>
          <p:spPr bwMode="auto">
            <a:xfrm>
              <a:off x="990600" y="1981200"/>
              <a:ext cx="228600" cy="0"/>
            </a:xfrm>
            <a:prstGeom prst="line">
              <a:avLst/>
            </a:prstGeom>
            <a:noFill/>
            <a:ln w="28575">
              <a:solidFill>
                <a:schemeClr val="tx1"/>
              </a:solidFill>
              <a:round/>
              <a:headEnd/>
              <a:tailEnd/>
            </a:ln>
          </p:spPr>
          <p:txBody>
            <a:bodyPr/>
            <a:lstStyle/>
            <a:p>
              <a:endParaRPr lang="en-US"/>
            </a:p>
          </p:txBody>
        </p:sp>
      </p:grpSp>
      <p:pic>
        <p:nvPicPr>
          <p:cNvPr id="141" name="Picture 4"/>
          <p:cNvPicPr>
            <a:picLocks noChangeAspect="1" noChangeArrowheads="1"/>
          </p:cNvPicPr>
          <p:nvPr/>
        </p:nvPicPr>
        <p:blipFill>
          <a:blip r:embed="rId8">
            <a:lum bright="17000"/>
          </a:blip>
          <a:srcRect/>
          <a:stretch>
            <a:fillRect/>
          </a:stretch>
        </p:blipFill>
        <p:spPr bwMode="auto">
          <a:xfrm>
            <a:off x="2133600" y="2362200"/>
            <a:ext cx="1219200" cy="1843143"/>
          </a:xfrm>
          <a:prstGeom prst="rect">
            <a:avLst/>
          </a:prstGeom>
          <a:noFill/>
          <a:ln w="9525">
            <a:noFill/>
            <a:miter lim="800000"/>
            <a:headEnd/>
            <a:tailEnd/>
          </a:ln>
          <a:effectLst/>
        </p:spPr>
      </p:pic>
      <p:pic>
        <p:nvPicPr>
          <p:cNvPr id="142" name="Picture 11"/>
          <p:cNvPicPr>
            <a:picLocks noChangeAspect="1" noChangeArrowheads="1"/>
          </p:cNvPicPr>
          <p:nvPr/>
        </p:nvPicPr>
        <p:blipFill>
          <a:blip r:embed="rId9"/>
          <a:srcRect/>
          <a:stretch>
            <a:fillRect/>
          </a:stretch>
        </p:blipFill>
        <p:spPr bwMode="auto">
          <a:xfrm>
            <a:off x="2209800" y="2362200"/>
            <a:ext cx="1143000" cy="1828800"/>
          </a:xfrm>
          <a:prstGeom prst="rect">
            <a:avLst/>
          </a:prstGeom>
          <a:noFill/>
          <a:ln w="9525">
            <a:noFill/>
            <a:miter lim="800000"/>
            <a:headEnd/>
            <a:tailEnd/>
          </a:ln>
          <a:effectLst/>
        </p:spPr>
      </p:pic>
      <p:sp>
        <p:nvSpPr>
          <p:cNvPr id="143" name="Oval 142"/>
          <p:cNvSpPr/>
          <p:nvPr/>
        </p:nvSpPr>
        <p:spPr>
          <a:xfrm>
            <a:off x="3657600" y="4953000"/>
            <a:ext cx="1905000" cy="914400"/>
          </a:xfrm>
          <a:prstGeom prst="ellipse">
            <a:avLst/>
          </a:prstGeom>
          <a:solidFill>
            <a:srgbClr val="FFCC00">
              <a:alpha val="76000"/>
            </a:srgbClr>
          </a:solidFill>
          <a:ln>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a:ln>
          <a:scene3d>
            <a:camera prst="perspectiveRelaxed">
              <a:rot lat="20073601" lon="0" rev="0"/>
            </a:camera>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3657600" y="4953000"/>
            <a:ext cx="1905000" cy="914400"/>
          </a:xfrm>
          <a:prstGeom prst="ellipse">
            <a:avLst/>
          </a:prstGeom>
          <a:solidFill>
            <a:schemeClr val="lt1">
              <a:alpha val="0"/>
            </a:schemeClr>
          </a:solidFill>
          <a:ln>
            <a:solidFill>
              <a:schemeClr val="tx1"/>
            </a:solidFill>
          </a:ln>
          <a:scene3d>
            <a:camera prst="perspectiveRelaxed">
              <a:rot lat="20073601" lon="0" rev="0"/>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45" name="Straight Connector 144"/>
          <p:cNvCxnSpPr/>
          <p:nvPr/>
        </p:nvCxnSpPr>
        <p:spPr>
          <a:xfrm rot="5400000">
            <a:off x="3505994" y="5333206"/>
            <a:ext cx="304800" cy="1588"/>
          </a:xfrm>
          <a:prstGeom prst="line">
            <a:avLst/>
          </a:prstGeom>
          <a:ln w="22225">
            <a:solidFill>
              <a:schemeClr val="tx1"/>
            </a:solidFill>
          </a:ln>
          <a:scene3d>
            <a:camera prst="perspectiveRelaxed">
              <a:rot lat="20073601"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5400000">
            <a:off x="5410994" y="5409406"/>
            <a:ext cx="304800" cy="1588"/>
          </a:xfrm>
          <a:prstGeom prst="line">
            <a:avLst/>
          </a:prstGeom>
          <a:ln w="22225">
            <a:solidFill>
              <a:schemeClr val="tx1"/>
            </a:solidFill>
          </a:ln>
          <a:scene3d>
            <a:camera prst="perspectiveRelaxed">
              <a:rot lat="20073601"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169" name="Oval 168"/>
          <p:cNvSpPr/>
          <p:nvPr/>
        </p:nvSpPr>
        <p:spPr>
          <a:xfrm>
            <a:off x="3657600" y="4953000"/>
            <a:ext cx="1905000" cy="914400"/>
          </a:xfrm>
          <a:prstGeom prst="ellipse">
            <a:avLst/>
          </a:prstGeom>
          <a:solidFill>
            <a:schemeClr val="bg1">
              <a:lumMod val="65000"/>
              <a:alpha val="68000"/>
            </a:schemeClr>
          </a:solidFill>
          <a:ln>
            <a:noFill/>
          </a:ln>
          <a:scene3d>
            <a:camera prst="perspectiveRelaxed">
              <a:rot lat="20073601" lon="0" rev="0"/>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0" name="Oval 169"/>
          <p:cNvSpPr/>
          <p:nvPr/>
        </p:nvSpPr>
        <p:spPr>
          <a:xfrm>
            <a:off x="3657600" y="4800600"/>
            <a:ext cx="1905000" cy="914400"/>
          </a:xfrm>
          <a:prstGeom prst="ellipse">
            <a:avLst/>
          </a:prstGeom>
          <a:solidFill>
            <a:schemeClr val="lt1">
              <a:alpha val="0"/>
            </a:schemeClr>
          </a:solidFill>
          <a:ln>
            <a:solidFill>
              <a:schemeClr val="tx1"/>
            </a:solidFill>
          </a:ln>
          <a:scene3d>
            <a:camera prst="perspectiveRelaxed">
              <a:rot lat="20073601" lon="0" rev="0"/>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71" name="Straight Arrow Connector 170"/>
          <p:cNvCxnSpPr/>
          <p:nvPr/>
        </p:nvCxnSpPr>
        <p:spPr>
          <a:xfrm>
            <a:off x="2971800" y="4419600"/>
            <a:ext cx="8382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rot="10800000" flipV="1">
            <a:off x="5029200" y="4191000"/>
            <a:ext cx="11430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3" name="Picture 7"/>
          <p:cNvPicPr>
            <a:picLocks noChangeAspect="1" noChangeArrowheads="1"/>
          </p:cNvPicPr>
          <p:nvPr/>
        </p:nvPicPr>
        <p:blipFill>
          <a:blip r:embed="rId10">
            <a:clrChange>
              <a:clrFrom>
                <a:srgbClr val="FFFFFF"/>
              </a:clrFrom>
              <a:clrTo>
                <a:srgbClr val="FFFFFF">
                  <a:alpha val="0"/>
                </a:srgbClr>
              </a:clrTo>
            </a:clrChange>
            <a:lum bright="20000"/>
          </a:blip>
          <a:srcRect/>
          <a:stretch>
            <a:fillRect/>
          </a:stretch>
        </p:blipFill>
        <p:spPr bwMode="auto">
          <a:xfrm>
            <a:off x="4343400" y="4419600"/>
            <a:ext cx="476250" cy="476250"/>
          </a:xfrm>
          <a:prstGeom prst="rect">
            <a:avLst/>
          </a:prstGeom>
          <a:noFill/>
          <a:ln w="9525">
            <a:noFill/>
            <a:miter lim="800000"/>
            <a:headEnd/>
            <a:tailEnd/>
          </a:ln>
          <a:effectLst/>
        </p:spPr>
      </p:pic>
      <p:sp>
        <p:nvSpPr>
          <p:cNvPr id="174" name="Oval 173"/>
          <p:cNvSpPr/>
          <p:nvPr/>
        </p:nvSpPr>
        <p:spPr>
          <a:xfrm>
            <a:off x="3733800" y="4800600"/>
            <a:ext cx="1676400" cy="1143000"/>
          </a:xfrm>
          <a:prstGeom prst="ellipse">
            <a:avLst/>
          </a:prstGeom>
          <a:gradFill flip="none" rotWithShape="1">
            <a:gsLst>
              <a:gs pos="100000">
                <a:srgbClr val="33CC33">
                  <a:alpha val="0"/>
                </a:srgbClr>
              </a:gs>
              <a:gs pos="46000">
                <a:srgbClr val="33CC33"/>
              </a:gs>
            </a:gsLst>
            <a:path path="shape">
              <a:fillToRect l="50000" t="50000" r="50000" b="50000"/>
            </a:path>
            <a:tileRect/>
          </a:gradFill>
          <a:ln>
            <a:noFill/>
          </a:ln>
          <a:scene3d>
            <a:camera prst="perspectiveRelaxed">
              <a:rot lat="17973601" lon="0" rev="0"/>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Oval 174"/>
          <p:cNvSpPr/>
          <p:nvPr/>
        </p:nvSpPr>
        <p:spPr>
          <a:xfrm>
            <a:off x="4343400" y="5257800"/>
            <a:ext cx="533400" cy="228600"/>
          </a:xfrm>
          <a:prstGeom prst="ellipse">
            <a:avLst/>
          </a:prstGeom>
          <a:solidFill>
            <a:srgbClr val="FF0000">
              <a:alpha val="81000"/>
            </a:srgbClr>
          </a:solidFill>
          <a:ln>
            <a:noFill/>
          </a:ln>
          <a:scene3d>
            <a:camera prst="perspectiveRelaxed">
              <a:rot lat="20073601" lon="0" rev="0"/>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76" name="Curved Connector 175"/>
          <p:cNvCxnSpPr/>
          <p:nvPr/>
        </p:nvCxnSpPr>
        <p:spPr>
          <a:xfrm rot="10800000">
            <a:off x="3657600" y="2819400"/>
            <a:ext cx="2286000" cy="1143000"/>
          </a:xfrm>
          <a:prstGeom prst="curved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8" name="Sun 177"/>
          <p:cNvSpPr/>
          <p:nvPr/>
        </p:nvSpPr>
        <p:spPr>
          <a:xfrm>
            <a:off x="4114800" y="5181600"/>
            <a:ext cx="990600" cy="381000"/>
          </a:xfrm>
          <a:prstGeom prst="sun">
            <a:avLst/>
          </a:prstGeom>
          <a:noFill/>
          <a:ln w="31750">
            <a:solidFill>
              <a:schemeClr val="tx1"/>
            </a:solidFill>
          </a:ln>
          <a:scene3d>
            <a:camera prst="perspectiveRelaxed">
              <a:rot lat="20073601"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9" name="Picture 12"/>
          <p:cNvPicPr>
            <a:picLocks noChangeAspect="1" noChangeArrowheads="1"/>
          </p:cNvPicPr>
          <p:nvPr/>
        </p:nvPicPr>
        <p:blipFill>
          <a:blip r:embed="rId11"/>
          <a:srcRect/>
          <a:stretch>
            <a:fillRect/>
          </a:stretch>
        </p:blipFill>
        <p:spPr bwMode="auto">
          <a:xfrm rot="8174201">
            <a:off x="4411839" y="3896752"/>
            <a:ext cx="1256263" cy="234950"/>
          </a:xfrm>
          <a:prstGeom prst="rect">
            <a:avLst/>
          </a:prstGeom>
          <a:noFill/>
          <a:ln w="9525">
            <a:noFill/>
            <a:miter lim="800000"/>
            <a:headEnd/>
            <a:tailEnd/>
          </a:ln>
          <a:effectLst/>
        </p:spPr>
      </p:pic>
      <p:sp>
        <p:nvSpPr>
          <p:cNvPr id="180" name="Isosceles Triangle 179"/>
          <p:cNvSpPr/>
          <p:nvPr/>
        </p:nvSpPr>
        <p:spPr>
          <a:xfrm rot="13515248">
            <a:off x="4749706" y="3991008"/>
            <a:ext cx="90238" cy="538028"/>
          </a:xfrm>
          <a:prstGeom prst="triangle">
            <a:avLst/>
          </a:prstGeom>
          <a:solidFill>
            <a:srgbClr val="FF000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31"/>
          <p:cNvGrpSpPr>
            <a:grpSpLocks/>
          </p:cNvGrpSpPr>
          <p:nvPr/>
        </p:nvGrpSpPr>
        <p:grpSpPr bwMode="auto">
          <a:xfrm>
            <a:off x="152400" y="1905000"/>
            <a:ext cx="2286000" cy="1009890"/>
            <a:chOff x="3504" y="855"/>
            <a:chExt cx="2208" cy="890"/>
          </a:xfrm>
        </p:grpSpPr>
        <p:grpSp>
          <p:nvGrpSpPr>
            <p:cNvPr id="182" name="Group 33"/>
            <p:cNvGrpSpPr>
              <a:grpSpLocks/>
            </p:cNvGrpSpPr>
            <p:nvPr/>
          </p:nvGrpSpPr>
          <p:grpSpPr bwMode="auto">
            <a:xfrm>
              <a:off x="3504" y="855"/>
              <a:ext cx="2208" cy="873"/>
              <a:chOff x="193" y="2400"/>
              <a:chExt cx="3072" cy="1270"/>
            </a:xfrm>
          </p:grpSpPr>
          <p:sp>
            <p:nvSpPr>
              <p:cNvPr id="184" name="AutoShape 34"/>
              <p:cNvSpPr>
                <a:spLocks noChangeArrowheads="1"/>
              </p:cNvSpPr>
              <p:nvPr/>
            </p:nvSpPr>
            <p:spPr bwMode="auto">
              <a:xfrm>
                <a:off x="193" y="2400"/>
                <a:ext cx="3072" cy="1270"/>
              </a:xfrm>
              <a:prstGeom prst="flowChartAlternateProcess">
                <a:avLst/>
              </a:prstGeom>
              <a:solidFill>
                <a:schemeClr val="bg1"/>
              </a:solidFill>
              <a:ln w="38100">
                <a:solidFill>
                  <a:schemeClr val="tx1"/>
                </a:solidFill>
                <a:miter lim="800000"/>
                <a:headEnd/>
                <a:tailEnd/>
              </a:ln>
            </p:spPr>
            <p:txBody>
              <a:bodyPr wrap="none" anchor="ctr"/>
              <a:lstStyle/>
              <a:p>
                <a:endParaRPr lang="en-US"/>
              </a:p>
            </p:txBody>
          </p:sp>
          <p:pic>
            <p:nvPicPr>
              <p:cNvPr id="185" name="Picture 35"/>
              <p:cNvPicPr>
                <a:picLocks noChangeAspect="1" noChangeArrowheads="1"/>
              </p:cNvPicPr>
              <p:nvPr/>
            </p:nvPicPr>
            <p:blipFill>
              <a:blip r:embed="rId12"/>
              <a:srcRect/>
              <a:stretch>
                <a:fillRect/>
              </a:stretch>
            </p:blipFill>
            <p:spPr bwMode="auto">
              <a:xfrm>
                <a:off x="288" y="2544"/>
                <a:ext cx="2832" cy="963"/>
              </a:xfrm>
              <a:prstGeom prst="rect">
                <a:avLst/>
              </a:prstGeom>
              <a:solidFill>
                <a:schemeClr val="bg1"/>
              </a:solidFill>
              <a:ln w="9525">
                <a:noFill/>
                <a:miter lim="800000"/>
                <a:headEnd/>
                <a:tailEnd/>
              </a:ln>
            </p:spPr>
          </p:pic>
        </p:grpSp>
        <p:sp>
          <p:nvSpPr>
            <p:cNvPr id="183" name="Text Box 32"/>
            <p:cNvSpPr txBox="1">
              <a:spLocks noChangeArrowheads="1"/>
            </p:cNvSpPr>
            <p:nvPr/>
          </p:nvSpPr>
          <p:spPr bwMode="auto">
            <a:xfrm>
              <a:off x="3600" y="1392"/>
              <a:ext cx="2030" cy="353"/>
            </a:xfrm>
            <a:prstGeom prst="rect">
              <a:avLst/>
            </a:prstGeom>
            <a:noFill/>
            <a:ln w="9525">
              <a:noFill/>
              <a:miter lim="800000"/>
              <a:headEnd/>
              <a:tailEnd/>
            </a:ln>
          </p:spPr>
          <p:txBody>
            <a:bodyPr>
              <a:spAutoFit/>
            </a:bodyPr>
            <a:lstStyle/>
            <a:p>
              <a:pPr algn="ctr">
                <a:spcBef>
                  <a:spcPct val="50000"/>
                </a:spcBef>
              </a:pPr>
              <a:r>
                <a:rPr lang="en-US" sz="2000" dirty="0">
                  <a:solidFill>
                    <a:srgbClr val="00FF00"/>
                  </a:solidFill>
                </a:rPr>
                <a:t>Receiver</a:t>
              </a:r>
            </a:p>
          </p:txBody>
        </p:sp>
      </p:grpSp>
      <p:grpSp>
        <p:nvGrpSpPr>
          <p:cNvPr id="186" name="Group 65"/>
          <p:cNvGrpSpPr>
            <a:grpSpLocks/>
          </p:cNvGrpSpPr>
          <p:nvPr/>
        </p:nvGrpSpPr>
        <p:grpSpPr bwMode="auto">
          <a:xfrm>
            <a:off x="2438400" y="3429000"/>
            <a:ext cx="533400" cy="457200"/>
            <a:chOff x="3352800" y="3575022"/>
            <a:chExt cx="838200" cy="768378"/>
          </a:xfrm>
        </p:grpSpPr>
        <p:sp>
          <p:nvSpPr>
            <p:cNvPr id="187" name="Isosceles Triangle 66"/>
            <p:cNvSpPr>
              <a:spLocks noChangeArrowheads="1"/>
            </p:cNvSpPr>
            <p:nvPr/>
          </p:nvSpPr>
          <p:spPr bwMode="auto">
            <a:xfrm rot="10800000">
              <a:off x="3352800" y="3581400"/>
              <a:ext cx="838200" cy="762000"/>
            </a:xfrm>
            <a:prstGeom prst="triangle">
              <a:avLst>
                <a:gd name="adj" fmla="val 50000"/>
              </a:avLst>
            </a:prstGeom>
            <a:solidFill>
              <a:srgbClr val="F79646"/>
            </a:solidFill>
            <a:ln w="25400" algn="ctr">
              <a:solidFill>
                <a:srgbClr val="385D8A"/>
              </a:solidFill>
              <a:miter lim="800000"/>
              <a:headEnd/>
              <a:tailEnd/>
            </a:ln>
          </p:spPr>
          <p:txBody>
            <a:bodyPr rot="10800000" anchor="ctr"/>
            <a:lstStyle/>
            <a:p>
              <a:pPr algn="ctr"/>
              <a:endParaRPr lang="en-US">
                <a:solidFill>
                  <a:srgbClr val="FFFFFF"/>
                </a:solidFill>
                <a:latin typeface="Calibri" pitchFamily="34" charset="0"/>
              </a:endParaRPr>
            </a:p>
          </p:txBody>
        </p:sp>
        <p:sp>
          <p:nvSpPr>
            <p:cNvPr id="188" name="TextBox 67"/>
            <p:cNvSpPr txBox="1">
              <a:spLocks noChangeArrowheads="1"/>
            </p:cNvSpPr>
            <p:nvPr/>
          </p:nvSpPr>
          <p:spPr bwMode="auto">
            <a:xfrm>
              <a:off x="3560356" y="3575022"/>
              <a:ext cx="415109" cy="527617"/>
            </a:xfrm>
            <a:prstGeom prst="rect">
              <a:avLst/>
            </a:prstGeom>
            <a:noFill/>
            <a:ln w="9525">
              <a:noFill/>
              <a:miter lim="800000"/>
              <a:headEnd/>
              <a:tailEnd/>
            </a:ln>
          </p:spPr>
          <p:txBody>
            <a:bodyPr>
              <a:spAutoFit/>
            </a:bodyPr>
            <a:lstStyle/>
            <a:p>
              <a:r>
                <a:rPr lang="en-US" dirty="0">
                  <a:latin typeface="Calibri" pitchFamily="34" charset="0"/>
                </a:rPr>
                <a:t>R</a:t>
              </a:r>
            </a:p>
          </p:txBody>
        </p:sp>
      </p:grpSp>
      <p:grpSp>
        <p:nvGrpSpPr>
          <p:cNvPr id="190" name="Group 103"/>
          <p:cNvGrpSpPr>
            <a:grpSpLocks/>
          </p:cNvGrpSpPr>
          <p:nvPr/>
        </p:nvGrpSpPr>
        <p:grpSpPr bwMode="auto">
          <a:xfrm>
            <a:off x="6096000" y="3276600"/>
            <a:ext cx="562708" cy="605376"/>
            <a:chOff x="7543800" y="1223665"/>
            <a:chExt cx="914400" cy="985838"/>
          </a:xfrm>
        </p:grpSpPr>
        <p:sp>
          <p:nvSpPr>
            <p:cNvPr id="192" name="Oval 191"/>
            <p:cNvSpPr/>
            <p:nvPr/>
          </p:nvSpPr>
          <p:spPr>
            <a:xfrm>
              <a:off x="8153400" y="15237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193" name="Oval 192"/>
            <p:cNvSpPr/>
            <p:nvPr/>
          </p:nvSpPr>
          <p:spPr>
            <a:xfrm>
              <a:off x="7543800" y="15999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194" name="Oval 193"/>
            <p:cNvSpPr/>
            <p:nvPr/>
          </p:nvSpPr>
          <p:spPr>
            <a:xfrm>
              <a:off x="7696200" y="15237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195" name="Oval 194"/>
            <p:cNvSpPr/>
            <p:nvPr/>
          </p:nvSpPr>
          <p:spPr>
            <a:xfrm>
              <a:off x="7848600" y="1904703"/>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
          <p:nvSpPr>
            <p:cNvPr id="196" name="Oval 195"/>
            <p:cNvSpPr/>
            <p:nvPr/>
          </p:nvSpPr>
          <p:spPr>
            <a:xfrm>
              <a:off x="8077200" y="1223665"/>
              <a:ext cx="304800" cy="30480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grpSp>
      <p:sp>
        <p:nvSpPr>
          <p:cNvPr id="201" name="Title 1"/>
          <p:cNvSpPr txBox="1">
            <a:spLocks/>
          </p:cNvSpPr>
          <p:nvPr/>
        </p:nvSpPr>
        <p:spPr>
          <a:xfrm>
            <a:off x="457200" y="274638"/>
            <a:ext cx="86868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Selected </a:t>
            </a:r>
            <a:r>
              <a:rPr kumimoji="0" lang="en-US" sz="3600" b="1" i="0" u="none" strike="noStrike" kern="0" cap="none" spc="0" normalizeH="0" baseline="0" noProof="0" dirty="0" err="1" smtClean="0">
                <a:ln>
                  <a:noFill/>
                </a:ln>
                <a:solidFill>
                  <a:schemeClr val="tx2"/>
                </a:solidFill>
                <a:effectLst/>
                <a:uLnTx/>
                <a:uFillTx/>
                <a:latin typeface="+mj-lt"/>
                <a:ea typeface="+mj-ea"/>
                <a:cs typeface="+mj-cs"/>
              </a:rPr>
              <a:t>luxI</a:t>
            </a:r>
            <a:r>
              <a:rPr kumimoji="0" lang="en-US" sz="3600" b="1" i="0" u="none" strike="noStrike" kern="0" cap="none" spc="0" normalizeH="0" baseline="0" noProof="0" dirty="0" smtClean="0">
                <a:ln>
                  <a:noFill/>
                </a:ln>
                <a:solidFill>
                  <a:schemeClr val="tx2"/>
                </a:solidFill>
                <a:effectLst/>
                <a:uLnTx/>
                <a:uFillTx/>
                <a:latin typeface="+mj-lt"/>
                <a:ea typeface="+mj-ea"/>
                <a:cs typeface="+mj-cs"/>
              </a:rPr>
              <a:t>-RFP/AIDA-strep2</a:t>
            </a:r>
            <a:r>
              <a:rPr kumimoji="0" lang="en-US" sz="3600" b="1" i="0" u="none" strike="noStrike" kern="0" cap="none" spc="0" normalizeH="0" noProof="0" dirty="0" smtClean="0">
                <a:ln>
                  <a:noFill/>
                </a:ln>
                <a:solidFill>
                  <a:schemeClr val="tx2"/>
                </a:solidFill>
                <a:effectLst/>
                <a:uLnTx/>
                <a:uFillTx/>
                <a:latin typeface="+mj-lt"/>
                <a:ea typeface="+mj-ea"/>
                <a:cs typeface="+mj-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cells can send quorum signal</a:t>
            </a:r>
          </a:p>
        </p:txBody>
      </p:sp>
      <p:sp>
        <p:nvSpPr>
          <p:cNvPr id="202" name="Oval 201"/>
          <p:cNvSpPr/>
          <p:nvPr/>
        </p:nvSpPr>
        <p:spPr bwMode="auto">
          <a:xfrm>
            <a:off x="2590800" y="3733800"/>
            <a:ext cx="234462" cy="242410"/>
          </a:xfrm>
          <a:prstGeom prst="ellipse">
            <a:avLst/>
          </a:prstGeom>
          <a:solidFill>
            <a:srgbClr val="190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2.77556E-17 1.11111E-6 L 0.15 0.15972 " pathEditMode="relative" rAng="0" ptsTypes="AA">
                                      <p:cBhvr>
                                        <p:cTn id="6" dur="2000" fill="hold"/>
                                        <p:tgtEl>
                                          <p:spTgt spid="181"/>
                                        </p:tgtEl>
                                        <p:attrNameLst>
                                          <p:attrName>ppt_x</p:attrName>
                                          <p:attrName>ppt_y</p:attrName>
                                        </p:attrNameLst>
                                      </p:cBhvr>
                                      <p:rCtr x="75" y="80"/>
                                    </p:animMotion>
                                  </p:childTnLst>
                                </p:cTn>
                              </p:par>
                              <p:par>
                                <p:cTn id="7" presetID="53" presetClass="exit" presetSubtype="0" fill="hold" nodeType="withEffect">
                                  <p:stCondLst>
                                    <p:cond delay="0"/>
                                  </p:stCondLst>
                                  <p:childTnLst>
                                    <p:anim calcmode="lin" valueType="num">
                                      <p:cBhvr>
                                        <p:cTn id="8" dur="2000"/>
                                        <p:tgtEl>
                                          <p:spTgt spid="181"/>
                                        </p:tgtEl>
                                        <p:attrNameLst>
                                          <p:attrName>ppt_w</p:attrName>
                                        </p:attrNameLst>
                                      </p:cBhvr>
                                      <p:tavLst>
                                        <p:tav tm="0">
                                          <p:val>
                                            <p:strVal val="ppt_w"/>
                                          </p:val>
                                        </p:tav>
                                        <p:tav tm="100000">
                                          <p:val>
                                            <p:fltVal val="0"/>
                                          </p:val>
                                        </p:tav>
                                      </p:tavLst>
                                    </p:anim>
                                    <p:anim calcmode="lin" valueType="num">
                                      <p:cBhvr>
                                        <p:cTn id="9" dur="2000"/>
                                        <p:tgtEl>
                                          <p:spTgt spid="181"/>
                                        </p:tgtEl>
                                        <p:attrNameLst>
                                          <p:attrName>ppt_h</p:attrName>
                                        </p:attrNameLst>
                                      </p:cBhvr>
                                      <p:tavLst>
                                        <p:tav tm="0">
                                          <p:val>
                                            <p:strVal val="ppt_h"/>
                                          </p:val>
                                        </p:tav>
                                        <p:tav tm="100000">
                                          <p:val>
                                            <p:fltVal val="0"/>
                                          </p:val>
                                        </p:tav>
                                      </p:tavLst>
                                    </p:anim>
                                    <p:animEffect transition="out" filter="fade">
                                      <p:cBhvr>
                                        <p:cTn id="10" dur="2000"/>
                                        <p:tgtEl>
                                          <p:spTgt spid="181"/>
                                        </p:tgtEl>
                                      </p:cBhvr>
                                    </p:animEffect>
                                    <p:set>
                                      <p:cBhvr>
                                        <p:cTn id="11" dur="1" fill="hold">
                                          <p:stCondLst>
                                            <p:cond delay="1999"/>
                                          </p:stCondLst>
                                        </p:cTn>
                                        <p:tgtEl>
                                          <p:spTgt spid="181"/>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86"/>
                                        </p:tgtEl>
                                        <p:attrNameLst>
                                          <p:attrName>style.visibility</p:attrName>
                                        </p:attrNameLst>
                                      </p:cBhvr>
                                      <p:to>
                                        <p:strVal val="visible"/>
                                      </p:to>
                                    </p:set>
                                    <p:animEffect transition="in" filter="fade">
                                      <p:cBhvr>
                                        <p:cTn id="14" dur="1000"/>
                                        <p:tgtEl>
                                          <p:spTgt spid="18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71"/>
                                        </p:tgtEl>
                                        <p:attrNameLst>
                                          <p:attrName>style.visibility</p:attrName>
                                        </p:attrNameLst>
                                      </p:cBhvr>
                                      <p:to>
                                        <p:strVal val="visible"/>
                                      </p:to>
                                    </p:set>
                                    <p:animEffect transition="in" filter="wipe(up)">
                                      <p:cBhvr>
                                        <p:cTn id="19" dur="500"/>
                                        <p:tgtEl>
                                          <p:spTgt spid="171"/>
                                        </p:tgtEl>
                                      </p:cBhvr>
                                    </p:animEffect>
                                  </p:childTnLst>
                                </p:cTn>
                              </p:par>
                            </p:childTnLst>
                          </p:cTn>
                        </p:par>
                        <p:par>
                          <p:cTn id="20" fill="hold">
                            <p:stCondLst>
                              <p:cond delay="500"/>
                            </p:stCondLst>
                            <p:childTnLst>
                              <p:par>
                                <p:cTn id="21" presetID="21" presetClass="entr" presetSubtype="1" fill="hold" grpId="0" nodeType="afterEffect">
                                  <p:stCondLst>
                                    <p:cond delay="0"/>
                                  </p:stCondLst>
                                  <p:childTnLst>
                                    <p:set>
                                      <p:cBhvr>
                                        <p:cTn id="22" dur="1" fill="hold">
                                          <p:stCondLst>
                                            <p:cond delay="0"/>
                                          </p:stCondLst>
                                        </p:cTn>
                                        <p:tgtEl>
                                          <p:spTgt spid="169"/>
                                        </p:tgtEl>
                                        <p:attrNameLst>
                                          <p:attrName>style.visibility</p:attrName>
                                        </p:attrNameLst>
                                      </p:cBhvr>
                                      <p:to>
                                        <p:strVal val="visible"/>
                                      </p:to>
                                    </p:set>
                                    <p:animEffect transition="in" filter="wheel(1)">
                                      <p:cBhvr>
                                        <p:cTn id="23" dur="1000"/>
                                        <p:tgtEl>
                                          <p:spTgt spid="169"/>
                                        </p:tgtEl>
                                      </p:cBhvr>
                                    </p:animEffect>
                                  </p:childTnLst>
                                </p:cTn>
                              </p:par>
                              <p:par>
                                <p:cTn id="24" presetID="22" presetClass="exit" presetSubtype="1" fill="hold" nodeType="withEffect">
                                  <p:stCondLst>
                                    <p:cond delay="0"/>
                                  </p:stCondLst>
                                  <p:childTnLst>
                                    <p:animEffect transition="out" filter="wipe(up)">
                                      <p:cBhvr>
                                        <p:cTn id="25" dur="500"/>
                                        <p:tgtEl>
                                          <p:spTgt spid="171"/>
                                        </p:tgtEl>
                                      </p:cBhvr>
                                    </p:animEffect>
                                    <p:set>
                                      <p:cBhvr>
                                        <p:cTn id="26" dur="1" fill="hold">
                                          <p:stCondLst>
                                            <p:cond delay="499"/>
                                          </p:stCondLst>
                                        </p:cTn>
                                        <p:tgtEl>
                                          <p:spTgt spid="17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3818"/>
                                        </p:tgtEl>
                                        <p:attrNameLst>
                                          <p:attrName>style.visibility</p:attrName>
                                        </p:attrNameLst>
                                      </p:cBhvr>
                                      <p:to>
                                        <p:strVal val="visible"/>
                                      </p:to>
                                    </p:set>
                                    <p:animEffect transition="in" filter="fade">
                                      <p:cBhvr>
                                        <p:cTn id="31" dur="1000"/>
                                        <p:tgtEl>
                                          <p:spTgt spid="33818"/>
                                        </p:tgtEl>
                                      </p:cBhvr>
                                    </p:animEffect>
                                  </p:childTnLst>
                                </p:cTn>
                              </p:par>
                              <p:par>
                                <p:cTn id="32" presetID="10" presetClass="entr" presetSubtype="0" fill="hold"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1000"/>
                                        <p:tgtEl>
                                          <p:spTgt spid="63"/>
                                        </p:tgtEl>
                                      </p:cBhvr>
                                    </p:animEffect>
                                  </p:childTnLst>
                                </p:cTn>
                              </p:par>
                              <p:par>
                                <p:cTn id="35" presetID="10" presetClass="entr" presetSubtype="0" fill="hold" nodeType="withEffect">
                                  <p:stCondLst>
                                    <p:cond delay="0"/>
                                  </p:stCondLst>
                                  <p:childTnLst>
                                    <p:set>
                                      <p:cBhvr>
                                        <p:cTn id="36" dur="1" fill="hold">
                                          <p:stCondLst>
                                            <p:cond delay="0"/>
                                          </p:stCondLst>
                                        </p:cTn>
                                        <p:tgtEl>
                                          <p:spTgt spid="190"/>
                                        </p:tgtEl>
                                        <p:attrNameLst>
                                          <p:attrName>style.visibility</p:attrName>
                                        </p:attrNameLst>
                                      </p:cBhvr>
                                      <p:to>
                                        <p:strVal val="visible"/>
                                      </p:to>
                                    </p:set>
                                    <p:animEffect transition="in" filter="fade">
                                      <p:cBhvr>
                                        <p:cTn id="37" dur="1000"/>
                                        <p:tgtEl>
                                          <p:spTgt spid="190"/>
                                        </p:tgtEl>
                                      </p:cBhvr>
                                    </p:animEffect>
                                  </p:childTnLst>
                                </p:cTn>
                              </p:par>
                              <p:par>
                                <p:cTn id="38" presetID="10" presetClass="entr" presetSubtype="0" fill="hold" nodeType="withEffect">
                                  <p:stCondLst>
                                    <p:cond delay="0"/>
                                  </p:stCondLst>
                                  <p:childTnLst>
                                    <p:set>
                                      <p:cBhvr>
                                        <p:cTn id="39" dur="1" fill="hold">
                                          <p:stCondLst>
                                            <p:cond delay="0"/>
                                          </p:stCondLst>
                                        </p:cTn>
                                        <p:tgtEl>
                                          <p:spTgt spid="33815"/>
                                        </p:tgtEl>
                                        <p:attrNameLst>
                                          <p:attrName>style.visibility</p:attrName>
                                        </p:attrNameLst>
                                      </p:cBhvr>
                                      <p:to>
                                        <p:strVal val="visible"/>
                                      </p:to>
                                    </p:set>
                                    <p:animEffect transition="in" filter="fade">
                                      <p:cBhvr>
                                        <p:cTn id="40" dur="1000"/>
                                        <p:tgtEl>
                                          <p:spTgt spid="338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172"/>
                                        </p:tgtEl>
                                        <p:attrNameLst>
                                          <p:attrName>style.visibility</p:attrName>
                                        </p:attrNameLst>
                                      </p:cBhvr>
                                      <p:to>
                                        <p:strVal val="visible"/>
                                      </p:to>
                                    </p:set>
                                    <p:animEffect transition="in" filter="wipe(right)">
                                      <p:cBhvr>
                                        <p:cTn id="45" dur="1000"/>
                                        <p:tgtEl>
                                          <p:spTgt spid="17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0"/>
                                        </p:tgtEl>
                                        <p:attrNameLst>
                                          <p:attrName>style.visibility</p:attrName>
                                        </p:attrNameLst>
                                      </p:cBhvr>
                                      <p:to>
                                        <p:strVal val="visible"/>
                                      </p:to>
                                    </p:set>
                                    <p:animEffect transition="in" filter="fade">
                                      <p:cBhvr>
                                        <p:cTn id="48" dur="1000"/>
                                        <p:tgtEl>
                                          <p:spTgt spid="180"/>
                                        </p:tgtEl>
                                      </p:cBhvr>
                                    </p:animEffect>
                                  </p:childTnLst>
                                </p:cTn>
                              </p:par>
                              <p:par>
                                <p:cTn id="49" presetID="10" presetClass="entr" presetSubtype="0" fill="hold" nodeType="withEffect">
                                  <p:stCondLst>
                                    <p:cond delay="0"/>
                                  </p:stCondLst>
                                  <p:childTnLst>
                                    <p:set>
                                      <p:cBhvr>
                                        <p:cTn id="50" dur="1" fill="hold">
                                          <p:stCondLst>
                                            <p:cond delay="0"/>
                                          </p:stCondLst>
                                        </p:cTn>
                                        <p:tgtEl>
                                          <p:spTgt spid="179"/>
                                        </p:tgtEl>
                                        <p:attrNameLst>
                                          <p:attrName>style.visibility</p:attrName>
                                        </p:attrNameLst>
                                      </p:cBhvr>
                                      <p:to>
                                        <p:strVal val="visible"/>
                                      </p:to>
                                    </p:set>
                                    <p:animEffect transition="in" filter="fade">
                                      <p:cBhvr>
                                        <p:cTn id="51" dur="1000"/>
                                        <p:tgtEl>
                                          <p:spTgt spid="179"/>
                                        </p:tgtEl>
                                      </p:cBhvr>
                                    </p:animEffect>
                                  </p:childTnLst>
                                </p:cTn>
                              </p:par>
                            </p:childTnLst>
                          </p:cTn>
                        </p:par>
                        <p:par>
                          <p:cTn id="52" fill="hold">
                            <p:stCondLst>
                              <p:cond delay="1000"/>
                            </p:stCondLst>
                            <p:childTnLst>
                              <p:par>
                                <p:cTn id="53" presetID="22" presetClass="exit" presetSubtype="2" fill="hold" nodeType="afterEffect">
                                  <p:stCondLst>
                                    <p:cond delay="0"/>
                                  </p:stCondLst>
                                  <p:childTnLst>
                                    <p:animEffect transition="out" filter="wipe(right)">
                                      <p:cBhvr>
                                        <p:cTn id="54" dur="1000"/>
                                        <p:tgtEl>
                                          <p:spTgt spid="172"/>
                                        </p:tgtEl>
                                      </p:cBhvr>
                                    </p:animEffect>
                                    <p:set>
                                      <p:cBhvr>
                                        <p:cTn id="55" dur="1" fill="hold">
                                          <p:stCondLst>
                                            <p:cond delay="999"/>
                                          </p:stCondLst>
                                        </p:cTn>
                                        <p:tgtEl>
                                          <p:spTgt spid="172"/>
                                        </p:tgtEl>
                                        <p:attrNameLst>
                                          <p:attrName>style.visibility</p:attrName>
                                        </p:attrNameLst>
                                      </p:cBhvr>
                                      <p:to>
                                        <p:strVal val="hidden"/>
                                      </p:to>
                                    </p:set>
                                  </p:childTnLst>
                                </p:cTn>
                              </p:par>
                            </p:childTnLst>
                          </p:cTn>
                        </p:par>
                        <p:par>
                          <p:cTn id="56" fill="hold">
                            <p:stCondLst>
                              <p:cond delay="2000"/>
                            </p:stCondLst>
                            <p:childTnLst>
                              <p:par>
                                <p:cTn id="57" presetID="22" presetClass="exit" presetSubtype="1" fill="hold" grpId="1" nodeType="afterEffect">
                                  <p:stCondLst>
                                    <p:cond delay="0"/>
                                  </p:stCondLst>
                                  <p:childTnLst>
                                    <p:animEffect transition="out" filter="wipe(up)">
                                      <p:cBhvr>
                                        <p:cTn id="58" dur="1000"/>
                                        <p:tgtEl>
                                          <p:spTgt spid="180"/>
                                        </p:tgtEl>
                                      </p:cBhvr>
                                    </p:animEffect>
                                    <p:set>
                                      <p:cBhvr>
                                        <p:cTn id="59" dur="1" fill="hold">
                                          <p:stCondLst>
                                            <p:cond delay="999"/>
                                          </p:stCondLst>
                                        </p:cTn>
                                        <p:tgtEl>
                                          <p:spTgt spid="180"/>
                                        </p:tgtEl>
                                        <p:attrNameLst>
                                          <p:attrName>style.visibility</p:attrName>
                                        </p:attrNameLst>
                                      </p:cBhvr>
                                      <p:to>
                                        <p:strVal val="hidden"/>
                                      </p:to>
                                    </p:set>
                                  </p:childTnLst>
                                </p:cTn>
                              </p:par>
                              <p:par>
                                <p:cTn id="60" presetID="22" presetClass="entr" presetSubtype="1" fill="hold" nodeType="withEffect">
                                  <p:stCondLst>
                                    <p:cond delay="0"/>
                                  </p:stCondLst>
                                  <p:childTnLst>
                                    <p:set>
                                      <p:cBhvr>
                                        <p:cTn id="61" dur="1" fill="hold">
                                          <p:stCondLst>
                                            <p:cond delay="0"/>
                                          </p:stCondLst>
                                        </p:cTn>
                                        <p:tgtEl>
                                          <p:spTgt spid="173"/>
                                        </p:tgtEl>
                                        <p:attrNameLst>
                                          <p:attrName>style.visibility</p:attrName>
                                        </p:attrNameLst>
                                      </p:cBhvr>
                                      <p:to>
                                        <p:strVal val="visible"/>
                                      </p:to>
                                    </p:set>
                                    <p:animEffect transition="in" filter="wipe(up)">
                                      <p:cBhvr>
                                        <p:cTn id="62" dur="1000"/>
                                        <p:tgtEl>
                                          <p:spTgt spid="173"/>
                                        </p:tgtEl>
                                      </p:cBhvr>
                                    </p:animEffect>
                                  </p:childTnLst>
                                </p:cTn>
                              </p:par>
                            </p:childTnLst>
                          </p:cTn>
                        </p:par>
                        <p:par>
                          <p:cTn id="63" fill="hold">
                            <p:stCondLst>
                              <p:cond delay="3000"/>
                            </p:stCondLst>
                            <p:childTnLst>
                              <p:par>
                                <p:cTn id="64" presetID="42" presetClass="path" presetSubtype="0" accel="50000" decel="50000" fill="hold" nodeType="afterEffect">
                                  <p:stCondLst>
                                    <p:cond delay="0"/>
                                  </p:stCondLst>
                                  <p:childTnLst>
                                    <p:animMotion origin="layout" path="M -1.66667E-6 3.33333E-6 L -0.00104 0.09861 " pathEditMode="relative" rAng="0" ptsTypes="AA">
                                      <p:cBhvr>
                                        <p:cTn id="65" dur="1000" fill="hold"/>
                                        <p:tgtEl>
                                          <p:spTgt spid="173"/>
                                        </p:tgtEl>
                                        <p:attrNameLst>
                                          <p:attrName>ppt_x</p:attrName>
                                          <p:attrName>ppt_y</p:attrName>
                                        </p:attrNameLst>
                                      </p:cBhvr>
                                      <p:rCtr x="-1" y="49"/>
                                    </p:animMotion>
                                  </p:childTnLst>
                                </p:cTn>
                              </p:par>
                              <p:par>
                                <p:cTn id="66" presetID="10" presetClass="exit" presetSubtype="0" fill="hold" nodeType="withEffect">
                                  <p:stCondLst>
                                    <p:cond delay="0"/>
                                  </p:stCondLst>
                                  <p:childTnLst>
                                    <p:animEffect transition="out" filter="fade">
                                      <p:cBhvr>
                                        <p:cTn id="67" dur="1000"/>
                                        <p:tgtEl>
                                          <p:spTgt spid="173"/>
                                        </p:tgtEl>
                                      </p:cBhvr>
                                    </p:animEffect>
                                    <p:set>
                                      <p:cBhvr>
                                        <p:cTn id="68" dur="1" fill="hold">
                                          <p:stCondLst>
                                            <p:cond delay="999"/>
                                          </p:stCondLst>
                                        </p:cTn>
                                        <p:tgtEl>
                                          <p:spTgt spid="173"/>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175"/>
                                        </p:tgtEl>
                                        <p:attrNameLst>
                                          <p:attrName>style.visibility</p:attrName>
                                        </p:attrNameLst>
                                      </p:cBhvr>
                                      <p:to>
                                        <p:strVal val="visible"/>
                                      </p:to>
                                    </p:set>
                                    <p:animEffect transition="in" filter="fade">
                                      <p:cBhvr>
                                        <p:cTn id="71" dur="2000"/>
                                        <p:tgtEl>
                                          <p:spTgt spid="175"/>
                                        </p:tgtEl>
                                      </p:cBhvr>
                                    </p:animEffect>
                                  </p:childTnLst>
                                </p:cTn>
                              </p:par>
                              <p:par>
                                <p:cTn id="72" presetID="10" presetClass="exit" presetSubtype="0" fill="hold" nodeType="withEffect">
                                  <p:stCondLst>
                                    <p:cond delay="0"/>
                                  </p:stCondLst>
                                  <p:childTnLst>
                                    <p:animEffect transition="out" filter="fade">
                                      <p:cBhvr>
                                        <p:cTn id="73" dur="1000"/>
                                        <p:tgtEl>
                                          <p:spTgt spid="179"/>
                                        </p:tgtEl>
                                      </p:cBhvr>
                                    </p:animEffect>
                                    <p:set>
                                      <p:cBhvr>
                                        <p:cTn id="74" dur="1" fill="hold">
                                          <p:stCondLst>
                                            <p:cond delay="999"/>
                                          </p:stCondLst>
                                        </p:cTn>
                                        <p:tgtEl>
                                          <p:spTgt spid="17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6" presetClass="entr" presetSubtype="32" fill="hold" grpId="0" nodeType="clickEffect">
                                  <p:stCondLst>
                                    <p:cond delay="0"/>
                                  </p:stCondLst>
                                  <p:childTnLst>
                                    <p:set>
                                      <p:cBhvr>
                                        <p:cTn id="78" dur="1" fill="hold">
                                          <p:stCondLst>
                                            <p:cond delay="0"/>
                                          </p:stCondLst>
                                        </p:cTn>
                                        <p:tgtEl>
                                          <p:spTgt spid="178"/>
                                        </p:tgtEl>
                                        <p:attrNameLst>
                                          <p:attrName>style.visibility</p:attrName>
                                        </p:attrNameLst>
                                      </p:cBhvr>
                                      <p:to>
                                        <p:strVal val="visible"/>
                                      </p:to>
                                    </p:set>
                                    <p:animEffect transition="in" filter="circle(out)">
                                      <p:cBhvr>
                                        <p:cTn id="79" dur="2000"/>
                                        <p:tgtEl>
                                          <p:spTgt spid="178"/>
                                        </p:tgtEl>
                                      </p:cBhvr>
                                    </p:animEffect>
                                  </p:childTnLst>
                                </p:cTn>
                              </p:par>
                              <p:par>
                                <p:cTn id="80" presetID="10" presetClass="entr" presetSubtype="0" fill="hold"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2000"/>
                                        <p:tgtEl>
                                          <p:spTgt spid="13"/>
                                        </p:tgtEl>
                                      </p:cBhvr>
                                    </p:animEffect>
                                  </p:childTnLst>
                                </p:cTn>
                              </p:par>
                              <p:par>
                                <p:cTn id="83" presetID="22" presetClass="entr" presetSubtype="2" fill="hold" nodeType="withEffect">
                                  <p:stCondLst>
                                    <p:cond delay="0"/>
                                  </p:stCondLst>
                                  <p:childTnLst>
                                    <p:set>
                                      <p:cBhvr>
                                        <p:cTn id="84" dur="1" fill="hold">
                                          <p:stCondLst>
                                            <p:cond delay="0"/>
                                          </p:stCondLst>
                                        </p:cTn>
                                        <p:tgtEl>
                                          <p:spTgt spid="176"/>
                                        </p:tgtEl>
                                        <p:attrNameLst>
                                          <p:attrName>style.visibility</p:attrName>
                                        </p:attrNameLst>
                                      </p:cBhvr>
                                      <p:to>
                                        <p:strVal val="visible"/>
                                      </p:to>
                                    </p:set>
                                    <p:animEffect transition="in" filter="wipe(right)">
                                      <p:cBhvr>
                                        <p:cTn id="85" dur="1000"/>
                                        <p:tgtEl>
                                          <p:spTgt spid="17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02"/>
                                        </p:tgtEl>
                                        <p:attrNameLst>
                                          <p:attrName>style.visibility</p:attrName>
                                        </p:attrNameLst>
                                      </p:cBhvr>
                                      <p:to>
                                        <p:strVal val="visible"/>
                                      </p:to>
                                    </p:set>
                                    <p:animEffect transition="in" filter="fade">
                                      <p:cBhvr>
                                        <p:cTn id="88" dur="2000"/>
                                        <p:tgtEl>
                                          <p:spTgt spid="202"/>
                                        </p:tgtEl>
                                      </p:cBhvr>
                                    </p:animEffect>
                                  </p:childTnLst>
                                </p:cTn>
                              </p:par>
                            </p:childTnLst>
                          </p:cTn>
                        </p:par>
                        <p:par>
                          <p:cTn id="89" fill="hold">
                            <p:stCondLst>
                              <p:cond delay="2000"/>
                            </p:stCondLst>
                            <p:childTnLst>
                              <p:par>
                                <p:cTn id="90" presetID="10" presetClass="exit" presetSubtype="0" fill="hold" nodeType="afterEffect">
                                  <p:stCondLst>
                                    <p:cond delay="0"/>
                                  </p:stCondLst>
                                  <p:childTnLst>
                                    <p:animEffect transition="out" filter="fade">
                                      <p:cBhvr>
                                        <p:cTn id="91" dur="1000"/>
                                        <p:tgtEl>
                                          <p:spTgt spid="176"/>
                                        </p:tgtEl>
                                      </p:cBhvr>
                                    </p:animEffect>
                                    <p:set>
                                      <p:cBhvr>
                                        <p:cTn id="92" dur="1" fill="hold">
                                          <p:stCondLst>
                                            <p:cond delay="999"/>
                                          </p:stCondLst>
                                        </p:cTn>
                                        <p:tgtEl>
                                          <p:spTgt spid="176"/>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1000"/>
                                        <p:tgtEl>
                                          <p:spTgt spid="13"/>
                                        </p:tgtEl>
                                      </p:cBhvr>
                                    </p:animEffect>
                                    <p:set>
                                      <p:cBhvr>
                                        <p:cTn id="95" dur="1" fill="hold">
                                          <p:stCondLst>
                                            <p:cond delay="999"/>
                                          </p:stCondLst>
                                        </p:cTn>
                                        <p:tgtEl>
                                          <p:spTgt spid="13"/>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1000"/>
                                        <p:tgtEl>
                                          <p:spTgt spid="178"/>
                                        </p:tgtEl>
                                      </p:cBhvr>
                                    </p:animEffect>
                                    <p:set>
                                      <p:cBhvr>
                                        <p:cTn id="98" dur="1" fill="hold">
                                          <p:stCondLst>
                                            <p:cond delay="999"/>
                                          </p:stCondLst>
                                        </p:cTn>
                                        <p:tgtEl>
                                          <p:spTgt spid="178"/>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74"/>
                                        </p:tgtEl>
                                        <p:attrNameLst>
                                          <p:attrName>style.visibility</p:attrName>
                                        </p:attrNameLst>
                                      </p:cBhvr>
                                      <p:to>
                                        <p:strVal val="visible"/>
                                      </p:to>
                                    </p:set>
                                    <p:animEffect transition="in" filter="fade">
                                      <p:cBhvr>
                                        <p:cTn id="103" dur="2000"/>
                                        <p:tgtEl>
                                          <p:spTgt spid="174"/>
                                        </p:tgtEl>
                                      </p:cBhvr>
                                    </p:animEffect>
                                  </p:childTnLst>
                                </p:cTn>
                              </p:par>
                              <p:par>
                                <p:cTn id="104" presetID="10" presetClass="entr" presetSubtype="0" fill="hold" nodeType="withEffect">
                                  <p:stCondLst>
                                    <p:cond delay="0"/>
                                  </p:stCondLst>
                                  <p:childTnLst>
                                    <p:set>
                                      <p:cBhvr>
                                        <p:cTn id="105" dur="1" fill="hold">
                                          <p:stCondLst>
                                            <p:cond delay="0"/>
                                          </p:stCondLst>
                                        </p:cTn>
                                        <p:tgtEl>
                                          <p:spTgt spid="142"/>
                                        </p:tgtEl>
                                        <p:attrNameLst>
                                          <p:attrName>style.visibility</p:attrName>
                                        </p:attrNameLst>
                                      </p:cBhvr>
                                      <p:to>
                                        <p:strVal val="visible"/>
                                      </p:to>
                                    </p:set>
                                    <p:animEffect transition="in" filter="fade">
                                      <p:cBhvr>
                                        <p:cTn id="106" dur="2000"/>
                                        <p:tgtEl>
                                          <p:spTgt spid="142"/>
                                        </p:tgtEl>
                                      </p:cBhvr>
                                    </p:animEffect>
                                  </p:childTnLst>
                                </p:cTn>
                              </p:par>
                              <p:par>
                                <p:cTn id="107" presetID="10" presetClass="entr" presetSubtype="0" fill="hold" nodeType="with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fade">
                                      <p:cBhvr>
                                        <p:cTn id="109"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8" grpId="0" animBg="1"/>
      <p:bldP spid="169" grpId="0" animBg="1"/>
      <p:bldP spid="174" grpId="0" animBg="1"/>
      <p:bldP spid="175" grpId="0" animBg="1"/>
      <p:bldP spid="178" grpId="0" animBg="1"/>
      <p:bldP spid="178" grpId="1" animBg="1"/>
      <p:bldP spid="180" grpId="0" animBg="1"/>
      <p:bldP spid="180" grpId="1" animBg="1"/>
      <p:bldP spid="20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3352800" y="1905000"/>
            <a:ext cx="2514600" cy="369888"/>
          </a:xfrm>
          <a:prstGeom prst="rect">
            <a:avLst/>
          </a:prstGeom>
          <a:noFill/>
          <a:ln w="9525">
            <a:noFill/>
            <a:miter lim="800000"/>
            <a:headEnd/>
            <a:tailEnd/>
          </a:ln>
        </p:spPr>
        <p:txBody>
          <a:bodyPr>
            <a:spAutoFit/>
          </a:bodyPr>
          <a:lstStyle/>
          <a:p>
            <a:pPr>
              <a:defRPr/>
            </a:pPr>
            <a:r>
              <a:rPr lang="en-US" dirty="0">
                <a:solidFill>
                  <a:schemeClr val="bg1">
                    <a:lumMod val="75000"/>
                  </a:schemeClr>
                </a:solidFill>
              </a:rPr>
              <a:t>Bacterial targeting</a:t>
            </a:r>
          </a:p>
        </p:txBody>
      </p:sp>
      <p:sp>
        <p:nvSpPr>
          <p:cNvPr id="7" name="Line 77"/>
          <p:cNvSpPr>
            <a:spLocks noChangeShapeType="1"/>
          </p:cNvSpPr>
          <p:nvPr/>
        </p:nvSpPr>
        <p:spPr bwMode="auto">
          <a:xfrm>
            <a:off x="3810000" y="838200"/>
            <a:ext cx="228600" cy="0"/>
          </a:xfrm>
          <a:prstGeom prst="line">
            <a:avLst/>
          </a:prstGeom>
          <a:noFill/>
          <a:ln w="28575">
            <a:solidFill>
              <a:schemeClr val="bg1">
                <a:lumMod val="75000"/>
                <a:alpha val="50000"/>
              </a:schemeClr>
            </a:solidFill>
            <a:round/>
            <a:headEnd/>
            <a:tailEnd/>
          </a:ln>
          <a:effectLst/>
        </p:spPr>
        <p:txBody>
          <a:bodyPr/>
          <a:lstStyle/>
          <a:p>
            <a:pPr>
              <a:defRPr/>
            </a:pPr>
            <a:endParaRPr lang="en-US"/>
          </a:p>
        </p:txBody>
      </p:sp>
      <p:sp>
        <p:nvSpPr>
          <p:cNvPr id="8" name="Line 78"/>
          <p:cNvSpPr>
            <a:spLocks noChangeShapeType="1"/>
          </p:cNvSpPr>
          <p:nvPr/>
        </p:nvSpPr>
        <p:spPr bwMode="auto">
          <a:xfrm>
            <a:off x="4038600" y="838200"/>
            <a:ext cx="0" cy="228600"/>
          </a:xfrm>
          <a:prstGeom prst="line">
            <a:avLst/>
          </a:prstGeom>
          <a:noFill/>
          <a:ln w="28575">
            <a:solidFill>
              <a:schemeClr val="bg1">
                <a:lumMod val="75000"/>
                <a:alpha val="50000"/>
              </a:schemeClr>
            </a:solidFill>
            <a:round/>
            <a:headEnd/>
            <a:tailEnd/>
          </a:ln>
          <a:effectLst/>
        </p:spPr>
        <p:txBody>
          <a:bodyPr/>
          <a:lstStyle/>
          <a:p>
            <a:pPr>
              <a:defRPr/>
            </a:pPr>
            <a:endParaRPr lang="en-US"/>
          </a:p>
        </p:txBody>
      </p:sp>
      <p:sp>
        <p:nvSpPr>
          <p:cNvPr id="9" name="Line 79"/>
          <p:cNvSpPr>
            <a:spLocks noChangeShapeType="1"/>
          </p:cNvSpPr>
          <p:nvPr/>
        </p:nvSpPr>
        <p:spPr bwMode="auto">
          <a:xfrm>
            <a:off x="3810000" y="1066800"/>
            <a:ext cx="228600" cy="0"/>
          </a:xfrm>
          <a:prstGeom prst="line">
            <a:avLst/>
          </a:prstGeom>
          <a:noFill/>
          <a:ln w="28575">
            <a:solidFill>
              <a:schemeClr val="bg1">
                <a:lumMod val="75000"/>
                <a:alpha val="50000"/>
              </a:schemeClr>
            </a:solidFill>
            <a:round/>
            <a:headEnd/>
            <a:tailEnd/>
          </a:ln>
          <a:effectLst/>
        </p:spPr>
        <p:txBody>
          <a:bodyPr/>
          <a:lstStyle/>
          <a:p>
            <a:pPr>
              <a:defRPr/>
            </a:pPr>
            <a:endParaRPr lang="en-US"/>
          </a:p>
        </p:txBody>
      </p:sp>
      <p:sp>
        <p:nvSpPr>
          <p:cNvPr id="10" name="Line 80"/>
          <p:cNvSpPr>
            <a:spLocks noChangeShapeType="1"/>
          </p:cNvSpPr>
          <p:nvPr/>
        </p:nvSpPr>
        <p:spPr bwMode="auto">
          <a:xfrm>
            <a:off x="4038600" y="990600"/>
            <a:ext cx="228600" cy="0"/>
          </a:xfrm>
          <a:prstGeom prst="line">
            <a:avLst/>
          </a:prstGeom>
          <a:noFill/>
          <a:ln w="28575">
            <a:solidFill>
              <a:schemeClr val="bg1">
                <a:lumMod val="75000"/>
                <a:alpha val="50000"/>
              </a:schemeClr>
            </a:solidFill>
            <a:round/>
            <a:headEnd/>
            <a:tailEnd/>
          </a:ln>
          <a:effectLst/>
        </p:spPr>
        <p:txBody>
          <a:bodyPr/>
          <a:lstStyle/>
          <a:p>
            <a:pPr>
              <a:defRPr/>
            </a:pPr>
            <a:endParaRPr lang="en-US"/>
          </a:p>
        </p:txBody>
      </p:sp>
      <p:sp>
        <p:nvSpPr>
          <p:cNvPr id="11" name="Oval 10"/>
          <p:cNvSpPr/>
          <p:nvPr/>
        </p:nvSpPr>
        <p:spPr bwMode="auto">
          <a:xfrm>
            <a:off x="4267200" y="304800"/>
            <a:ext cx="1371600" cy="1371600"/>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 name="Oval 11"/>
          <p:cNvSpPr/>
          <p:nvPr/>
        </p:nvSpPr>
        <p:spPr bwMode="auto">
          <a:xfrm>
            <a:off x="4495800" y="533400"/>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Oval 12"/>
          <p:cNvSpPr/>
          <p:nvPr/>
        </p:nvSpPr>
        <p:spPr bwMode="auto">
          <a:xfrm>
            <a:off x="4648200" y="685800"/>
            <a:ext cx="609600" cy="609600"/>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Down Arrow 13"/>
          <p:cNvSpPr/>
          <p:nvPr/>
        </p:nvSpPr>
        <p:spPr>
          <a:xfrm rot="1794458">
            <a:off x="2951163" y="2259013"/>
            <a:ext cx="455612" cy="955675"/>
          </a:xfrm>
          <a:prstGeom prst="downArrow">
            <a:avLst/>
          </a:prstGeom>
          <a:solidFill>
            <a:schemeClr val="bg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Oval 14"/>
          <p:cNvSpPr/>
          <p:nvPr/>
        </p:nvSpPr>
        <p:spPr bwMode="auto">
          <a:xfrm>
            <a:off x="1371600" y="3427413"/>
            <a:ext cx="1371600" cy="1371600"/>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Oval 15"/>
          <p:cNvSpPr/>
          <p:nvPr/>
        </p:nvSpPr>
        <p:spPr bwMode="auto">
          <a:xfrm>
            <a:off x="1600200" y="3656013"/>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Oval 16"/>
          <p:cNvSpPr/>
          <p:nvPr/>
        </p:nvSpPr>
        <p:spPr bwMode="auto">
          <a:xfrm>
            <a:off x="1752600" y="3808413"/>
            <a:ext cx="609600" cy="609600"/>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18" name="Picture 2"/>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752551" y="3047151"/>
            <a:ext cx="733425" cy="1060450"/>
          </a:xfrm>
          <a:prstGeom prst="rect">
            <a:avLst/>
          </a:prstGeom>
          <a:noFill/>
          <a:ln w="9525">
            <a:noFill/>
            <a:miter lim="800000"/>
            <a:headEnd/>
            <a:tailEnd/>
          </a:ln>
        </p:spPr>
      </p:pic>
      <p:pic>
        <p:nvPicPr>
          <p:cNvPr id="19" name="Picture 2"/>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219151" y="3961551"/>
            <a:ext cx="733425" cy="1060450"/>
          </a:xfrm>
          <a:prstGeom prst="rect">
            <a:avLst/>
          </a:prstGeom>
          <a:noFill/>
          <a:ln w="9525">
            <a:noFill/>
            <a:miter lim="800000"/>
            <a:headEnd/>
            <a:tailEnd/>
          </a:ln>
        </p:spPr>
      </p:pic>
      <p:pic>
        <p:nvPicPr>
          <p:cNvPr id="20" name="Picture 2"/>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904951" y="4113951"/>
            <a:ext cx="733425" cy="1060450"/>
          </a:xfrm>
          <a:prstGeom prst="rect">
            <a:avLst/>
          </a:prstGeom>
          <a:noFill/>
          <a:ln w="9525">
            <a:noFill/>
            <a:miter lim="800000"/>
            <a:headEnd/>
            <a:tailEnd/>
          </a:ln>
        </p:spPr>
      </p:pic>
      <p:pic>
        <p:nvPicPr>
          <p:cNvPr id="21" name="Picture 9"/>
          <p:cNvPicPr>
            <a:picLocks noChangeAspect="1" noChangeArrowheads="1"/>
          </p:cNvPicPr>
          <p:nvPr/>
        </p:nvPicPr>
        <p:blipFill>
          <a:blip r:embed="rId4">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904951" y="3580551"/>
            <a:ext cx="301414" cy="366584"/>
          </a:xfrm>
          <a:prstGeom prst="rect">
            <a:avLst/>
          </a:prstGeom>
          <a:noFill/>
          <a:ln w="9525">
            <a:noFill/>
            <a:miter lim="800000"/>
            <a:headEnd/>
            <a:tailEnd/>
          </a:ln>
          <a:effectLst/>
        </p:spPr>
      </p:pic>
      <p:pic>
        <p:nvPicPr>
          <p:cNvPr id="22" name="Picture 9"/>
          <p:cNvPicPr>
            <a:picLocks noChangeAspect="1" noChangeArrowheads="1"/>
          </p:cNvPicPr>
          <p:nvPr/>
        </p:nvPicPr>
        <p:blipFill>
          <a:blip r:embed="rId4">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371551" y="4494951"/>
            <a:ext cx="301414" cy="366584"/>
          </a:xfrm>
          <a:prstGeom prst="rect">
            <a:avLst/>
          </a:prstGeom>
          <a:noFill/>
          <a:ln w="9525">
            <a:noFill/>
            <a:miter lim="800000"/>
            <a:headEnd/>
            <a:tailEnd/>
          </a:ln>
          <a:effectLst/>
        </p:spPr>
      </p:pic>
      <p:pic>
        <p:nvPicPr>
          <p:cNvPr id="23" name="Picture 9"/>
          <p:cNvPicPr>
            <a:picLocks noChangeAspect="1" noChangeArrowheads="1"/>
          </p:cNvPicPr>
          <p:nvPr/>
        </p:nvPicPr>
        <p:blipFill>
          <a:blip r:embed="rId4">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2057351" y="4647351"/>
            <a:ext cx="301414" cy="366584"/>
          </a:xfrm>
          <a:prstGeom prst="rect">
            <a:avLst/>
          </a:prstGeom>
          <a:noFill/>
          <a:ln w="9525">
            <a:noFill/>
            <a:miter lim="800000"/>
            <a:headEnd/>
            <a:tailEnd/>
          </a:ln>
          <a:effectLst/>
        </p:spPr>
      </p:pic>
      <p:sp>
        <p:nvSpPr>
          <p:cNvPr id="24" name="TextBox 23"/>
          <p:cNvSpPr txBox="1"/>
          <p:nvPr/>
        </p:nvSpPr>
        <p:spPr>
          <a:xfrm>
            <a:off x="990600" y="5180013"/>
            <a:ext cx="1890713" cy="369887"/>
          </a:xfrm>
          <a:prstGeom prst="rect">
            <a:avLst/>
          </a:prstGeom>
          <a:noFill/>
        </p:spPr>
        <p:txBody>
          <a:bodyPr wrap="none">
            <a:spAutoFit/>
          </a:bodyPr>
          <a:lstStyle/>
          <a:p>
            <a:pPr>
              <a:defRPr/>
            </a:pPr>
            <a:r>
              <a:rPr lang="en-US" dirty="0">
                <a:solidFill>
                  <a:schemeClr val="bg1">
                    <a:lumMod val="75000"/>
                  </a:schemeClr>
                </a:solidFill>
              </a:rPr>
              <a:t>Quorum-sensing</a:t>
            </a:r>
          </a:p>
        </p:txBody>
      </p:sp>
      <p:sp>
        <p:nvSpPr>
          <p:cNvPr id="25" name="Rectangle 35"/>
          <p:cNvSpPr>
            <a:spLocks noChangeArrowheads="1"/>
          </p:cNvSpPr>
          <p:nvPr/>
        </p:nvSpPr>
        <p:spPr bwMode="auto">
          <a:xfrm>
            <a:off x="3810000" y="838200"/>
            <a:ext cx="228600" cy="228600"/>
          </a:xfrm>
          <a:prstGeom prst="rect">
            <a:avLst/>
          </a:prstGeom>
          <a:solidFill>
            <a:schemeClr val="bg1">
              <a:lumMod val="75000"/>
              <a:alpha val="50000"/>
            </a:schemeClr>
          </a:solidFill>
          <a:ln w="9525">
            <a:noFill/>
            <a:miter lim="800000"/>
            <a:headEnd/>
            <a:tailEnd/>
          </a:ln>
          <a:effectLst/>
        </p:spPr>
        <p:txBody>
          <a:bodyPr wrap="none" anchor="ctr"/>
          <a:lstStyle/>
          <a:p>
            <a:pPr>
              <a:defRPr/>
            </a:pPr>
            <a:endParaRPr lang="en-US"/>
          </a:p>
        </p:txBody>
      </p:sp>
      <p:pic>
        <p:nvPicPr>
          <p:cNvPr id="26" name="Picture 4"/>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2819400" y="304800"/>
            <a:ext cx="895350" cy="1295400"/>
          </a:xfrm>
          <a:prstGeom prst="rect">
            <a:avLst/>
          </a:prstGeom>
          <a:noFill/>
          <a:ln w="9525">
            <a:noFill/>
            <a:miter lim="800000"/>
            <a:headEnd/>
            <a:tailEnd/>
          </a:ln>
        </p:spPr>
      </p:pic>
      <p:cxnSp>
        <p:nvCxnSpPr>
          <p:cNvPr id="27" name="Straight Connector 26"/>
          <p:cNvCxnSpPr/>
          <p:nvPr/>
        </p:nvCxnSpPr>
        <p:spPr>
          <a:xfrm>
            <a:off x="3505200" y="914400"/>
            <a:ext cx="304800" cy="1588"/>
          </a:xfrm>
          <a:prstGeom prst="line">
            <a:avLst/>
          </a:prstGeom>
          <a:ln w="50800">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28" name="Down Arrow 27"/>
          <p:cNvSpPr/>
          <p:nvPr/>
        </p:nvSpPr>
        <p:spPr>
          <a:xfrm rot="19806283">
            <a:off x="5465763" y="2259013"/>
            <a:ext cx="455612" cy="955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841" name="TextBox 28"/>
          <p:cNvSpPr txBox="1">
            <a:spLocks noChangeArrowheads="1"/>
          </p:cNvSpPr>
          <p:nvPr/>
        </p:nvSpPr>
        <p:spPr bwMode="auto">
          <a:xfrm>
            <a:off x="5791200" y="5180013"/>
            <a:ext cx="2557463" cy="369887"/>
          </a:xfrm>
          <a:prstGeom prst="rect">
            <a:avLst/>
          </a:prstGeom>
          <a:noFill/>
          <a:ln w="9525">
            <a:noFill/>
            <a:miter lim="800000"/>
            <a:headEnd/>
            <a:tailEnd/>
          </a:ln>
        </p:spPr>
        <p:txBody>
          <a:bodyPr wrap="none">
            <a:spAutoFit/>
          </a:bodyPr>
          <a:lstStyle/>
          <a:p>
            <a:r>
              <a:rPr lang="en-US"/>
              <a:t>Fec signal transduction</a:t>
            </a:r>
          </a:p>
        </p:txBody>
      </p:sp>
      <p:grpSp>
        <p:nvGrpSpPr>
          <p:cNvPr id="34842" name="Group 69"/>
          <p:cNvGrpSpPr>
            <a:grpSpLocks/>
          </p:cNvGrpSpPr>
          <p:nvPr/>
        </p:nvGrpSpPr>
        <p:grpSpPr bwMode="auto">
          <a:xfrm>
            <a:off x="6934200" y="3198813"/>
            <a:ext cx="1343025" cy="1501775"/>
            <a:chOff x="6858000" y="3200400"/>
            <a:chExt cx="1342398" cy="1500249"/>
          </a:xfrm>
        </p:grpSpPr>
        <p:sp>
          <p:nvSpPr>
            <p:cNvPr id="34854" name="Rectangle 35"/>
            <p:cNvSpPr>
              <a:spLocks noChangeArrowheads="1"/>
            </p:cNvSpPr>
            <p:nvPr/>
          </p:nvSpPr>
          <p:spPr bwMode="auto">
            <a:xfrm>
              <a:off x="6858000" y="3886200"/>
              <a:ext cx="228600" cy="228600"/>
            </a:xfrm>
            <a:prstGeom prst="rect">
              <a:avLst/>
            </a:prstGeom>
            <a:solidFill>
              <a:srgbClr val="FF0000"/>
            </a:solidFill>
            <a:ln w="9525">
              <a:noFill/>
              <a:miter lim="800000"/>
              <a:headEnd/>
              <a:tailEnd/>
            </a:ln>
          </p:spPr>
          <p:txBody>
            <a:bodyPr wrap="none" anchor="ctr"/>
            <a:lstStyle/>
            <a:p>
              <a:endParaRPr lang="en-US"/>
            </a:p>
          </p:txBody>
        </p:sp>
        <p:sp>
          <p:nvSpPr>
            <p:cNvPr id="34855" name="Line 36"/>
            <p:cNvSpPr>
              <a:spLocks noChangeShapeType="1"/>
            </p:cNvSpPr>
            <p:nvPr/>
          </p:nvSpPr>
          <p:spPr bwMode="auto">
            <a:xfrm>
              <a:off x="6934200" y="4038600"/>
              <a:ext cx="381000" cy="0"/>
            </a:xfrm>
            <a:prstGeom prst="line">
              <a:avLst/>
            </a:prstGeom>
            <a:noFill/>
            <a:ln w="38100">
              <a:solidFill>
                <a:srgbClr val="FF0000"/>
              </a:solidFill>
              <a:round/>
              <a:headEnd/>
              <a:tailEnd/>
            </a:ln>
          </p:spPr>
          <p:txBody>
            <a:bodyPr/>
            <a:lstStyle/>
            <a:p>
              <a:endParaRPr lang="en-US"/>
            </a:p>
          </p:txBody>
        </p:sp>
        <p:pic>
          <p:nvPicPr>
            <p:cNvPr id="34856"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62800" y="3200400"/>
              <a:ext cx="1037598" cy="1500249"/>
            </a:xfrm>
            <a:prstGeom prst="rect">
              <a:avLst/>
            </a:prstGeom>
            <a:noFill/>
            <a:ln w="9525">
              <a:noFill/>
              <a:miter lim="800000"/>
              <a:headEnd/>
              <a:tailEnd/>
            </a:ln>
          </p:spPr>
        </p:pic>
      </p:grpSp>
      <p:grpSp>
        <p:nvGrpSpPr>
          <p:cNvPr id="34843" name="Group 67"/>
          <p:cNvGrpSpPr>
            <a:grpSpLocks/>
          </p:cNvGrpSpPr>
          <p:nvPr/>
        </p:nvGrpSpPr>
        <p:grpSpPr bwMode="auto">
          <a:xfrm>
            <a:off x="5334000" y="3276600"/>
            <a:ext cx="1828800" cy="1371600"/>
            <a:chOff x="5257800" y="3276600"/>
            <a:chExt cx="1828800" cy="1371600"/>
          </a:xfrm>
        </p:grpSpPr>
        <p:sp>
          <p:nvSpPr>
            <p:cNvPr id="34847" name="Line 77"/>
            <p:cNvSpPr>
              <a:spLocks noChangeShapeType="1"/>
            </p:cNvSpPr>
            <p:nvPr/>
          </p:nvSpPr>
          <p:spPr bwMode="auto">
            <a:xfrm rot="10800000">
              <a:off x="6858000" y="4114800"/>
              <a:ext cx="228600" cy="0"/>
            </a:xfrm>
            <a:prstGeom prst="line">
              <a:avLst/>
            </a:prstGeom>
            <a:noFill/>
            <a:ln w="28575">
              <a:solidFill>
                <a:schemeClr val="tx1"/>
              </a:solidFill>
              <a:round/>
              <a:headEnd/>
              <a:tailEnd/>
            </a:ln>
          </p:spPr>
          <p:txBody>
            <a:bodyPr/>
            <a:lstStyle/>
            <a:p>
              <a:endParaRPr lang="en-US"/>
            </a:p>
          </p:txBody>
        </p:sp>
        <p:sp>
          <p:nvSpPr>
            <p:cNvPr id="34848" name="Line 78"/>
            <p:cNvSpPr>
              <a:spLocks noChangeShapeType="1"/>
            </p:cNvSpPr>
            <p:nvPr/>
          </p:nvSpPr>
          <p:spPr bwMode="auto">
            <a:xfrm rot="10800000">
              <a:off x="6858000" y="3886200"/>
              <a:ext cx="0" cy="228600"/>
            </a:xfrm>
            <a:prstGeom prst="line">
              <a:avLst/>
            </a:prstGeom>
            <a:noFill/>
            <a:ln w="28575">
              <a:solidFill>
                <a:schemeClr val="tx1"/>
              </a:solidFill>
              <a:round/>
              <a:headEnd/>
              <a:tailEnd/>
            </a:ln>
          </p:spPr>
          <p:txBody>
            <a:bodyPr/>
            <a:lstStyle/>
            <a:p>
              <a:endParaRPr lang="en-US"/>
            </a:p>
          </p:txBody>
        </p:sp>
        <p:sp>
          <p:nvSpPr>
            <p:cNvPr id="34849" name="Line 79"/>
            <p:cNvSpPr>
              <a:spLocks noChangeShapeType="1"/>
            </p:cNvSpPr>
            <p:nvPr/>
          </p:nvSpPr>
          <p:spPr bwMode="auto">
            <a:xfrm rot="10800000">
              <a:off x="6858000" y="3886200"/>
              <a:ext cx="228600" cy="0"/>
            </a:xfrm>
            <a:prstGeom prst="line">
              <a:avLst/>
            </a:prstGeom>
            <a:noFill/>
            <a:ln w="28575">
              <a:solidFill>
                <a:schemeClr val="tx1"/>
              </a:solidFill>
              <a:round/>
              <a:headEnd/>
              <a:tailEnd/>
            </a:ln>
          </p:spPr>
          <p:txBody>
            <a:bodyPr/>
            <a:lstStyle/>
            <a:p>
              <a:endParaRPr lang="en-US"/>
            </a:p>
          </p:txBody>
        </p:sp>
        <p:sp>
          <p:nvSpPr>
            <p:cNvPr id="34850" name="Line 80"/>
            <p:cNvSpPr>
              <a:spLocks noChangeShapeType="1"/>
            </p:cNvSpPr>
            <p:nvPr/>
          </p:nvSpPr>
          <p:spPr bwMode="auto">
            <a:xfrm rot="10800000">
              <a:off x="6629400" y="3962400"/>
              <a:ext cx="228600" cy="0"/>
            </a:xfrm>
            <a:prstGeom prst="line">
              <a:avLst/>
            </a:prstGeom>
            <a:noFill/>
            <a:ln w="28575">
              <a:solidFill>
                <a:schemeClr val="tx1"/>
              </a:solidFill>
              <a:round/>
              <a:headEnd/>
              <a:tailEnd/>
            </a:ln>
          </p:spPr>
          <p:txBody>
            <a:bodyPr/>
            <a:lstStyle/>
            <a:p>
              <a:endParaRPr lang="en-US"/>
            </a:p>
          </p:txBody>
        </p:sp>
        <p:sp>
          <p:nvSpPr>
            <p:cNvPr id="39" name="Oval 38"/>
            <p:cNvSpPr/>
            <p:nvPr/>
          </p:nvSpPr>
          <p:spPr bwMode="auto">
            <a:xfrm rot="10800000">
              <a:off x="5257800" y="3276600"/>
              <a:ext cx="1371600" cy="137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 name="Oval 39"/>
            <p:cNvSpPr/>
            <p:nvPr/>
          </p:nvSpPr>
          <p:spPr bwMode="auto">
            <a:xfrm rot="10800000">
              <a:off x="5486400" y="3505200"/>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 name="Oval 40"/>
            <p:cNvSpPr/>
            <p:nvPr/>
          </p:nvSpPr>
          <p:spPr bwMode="auto">
            <a:xfrm rot="10800000">
              <a:off x="5638800" y="3657600"/>
              <a:ext cx="609600" cy="609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cxnSp>
        <p:nvCxnSpPr>
          <p:cNvPr id="42" name="Straight Arrow Connector 41"/>
          <p:cNvCxnSpPr/>
          <p:nvPr/>
        </p:nvCxnSpPr>
        <p:spPr>
          <a:xfrm>
            <a:off x="7391400" y="4037013"/>
            <a:ext cx="457200" cy="1587"/>
          </a:xfrm>
          <a:prstGeom prst="straightConnector1">
            <a:avLst/>
          </a:prstGeom>
          <a:ln w="50800">
            <a:solidFill>
              <a:srgbClr val="6600CC"/>
            </a:solidFill>
            <a:tailEnd type="arrow"/>
          </a:ln>
        </p:spPr>
        <p:style>
          <a:lnRef idx="1">
            <a:schemeClr val="accent1"/>
          </a:lnRef>
          <a:fillRef idx="0">
            <a:schemeClr val="accent1"/>
          </a:fillRef>
          <a:effectRef idx="0">
            <a:schemeClr val="accent1"/>
          </a:effectRef>
          <a:fontRef idx="minor">
            <a:schemeClr val="tx1"/>
          </a:fontRef>
        </p:style>
      </p:cxnSp>
      <p:pic>
        <p:nvPicPr>
          <p:cNvPr id="34845"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543800" y="4189413"/>
            <a:ext cx="301625" cy="366712"/>
          </a:xfrm>
          <a:prstGeom prst="rect">
            <a:avLst/>
          </a:prstGeom>
          <a:noFill/>
          <a:ln w="9525">
            <a:noFill/>
            <a:miter lim="800000"/>
            <a:headEnd/>
            <a:tailEnd/>
          </a:ln>
        </p:spPr>
      </p:pic>
      <p:sp>
        <p:nvSpPr>
          <p:cNvPr id="43" name="Rectangle 42"/>
          <p:cNvSpPr/>
          <p:nvPr/>
        </p:nvSpPr>
        <p:spPr>
          <a:xfrm>
            <a:off x="0" y="0"/>
            <a:ext cx="21336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44" name="Rectangle 1037"/>
          <p:cNvPicPr>
            <a:picLocks noChangeAspect="1" noChangeArrowheads="1"/>
          </p:cNvPicPr>
          <p:nvPr/>
        </p:nvPicPr>
        <p:blipFill>
          <a:blip r:embed="rId5"/>
          <a:srcRect/>
          <a:stretch>
            <a:fillRect/>
          </a:stretch>
        </p:blipFill>
        <p:spPr bwMode="auto">
          <a:xfrm>
            <a:off x="8001000" y="5715000"/>
            <a:ext cx="914400" cy="842963"/>
          </a:xfrm>
          <a:prstGeom prst="rect">
            <a:avLst/>
          </a:prstGeom>
          <a:noFill/>
          <a:ln w="9525">
            <a:noFill/>
            <a:miter lim="800000"/>
            <a:headEnd/>
            <a:tailEnd/>
          </a:ln>
        </p:spPr>
      </p:pic>
      <p:grpSp>
        <p:nvGrpSpPr>
          <p:cNvPr id="45" name="Group 8"/>
          <p:cNvGrpSpPr>
            <a:grpSpLocks/>
          </p:cNvGrpSpPr>
          <p:nvPr/>
        </p:nvGrpSpPr>
        <p:grpSpPr bwMode="auto">
          <a:xfrm>
            <a:off x="304800" y="5867400"/>
            <a:ext cx="7620000" cy="671513"/>
            <a:chOff x="192" y="3696"/>
            <a:chExt cx="4800" cy="423"/>
          </a:xfrm>
        </p:grpSpPr>
        <p:sp>
          <p:nvSpPr>
            <p:cNvPr id="46" name="Text Box 9"/>
            <p:cNvSpPr txBox="1">
              <a:spLocks noChangeArrowheads="1"/>
            </p:cNvSpPr>
            <p:nvPr/>
          </p:nvSpPr>
          <p:spPr bwMode="auto">
            <a:xfrm>
              <a:off x="432" y="3888"/>
              <a:ext cx="4416" cy="231"/>
            </a:xfrm>
            <a:prstGeom prst="rect">
              <a:avLst/>
            </a:prstGeom>
            <a:gradFill rotWithShape="1">
              <a:gsLst>
                <a:gs pos="0">
                  <a:srgbClr val="800000"/>
                </a:gs>
                <a:gs pos="100000">
                  <a:srgbClr val="990000"/>
                </a:gs>
              </a:gsLst>
              <a:lin ang="0" scaled="1"/>
            </a:gradFill>
            <a:ln w="9525">
              <a:noFill/>
              <a:miter lim="800000"/>
              <a:headEnd/>
              <a:tailEnd/>
            </a:ln>
            <a:effectLst/>
          </p:spPr>
          <p:txBody>
            <a:bodyPr>
              <a:spAutoFit/>
            </a:bodyPr>
            <a:lstStyle/>
            <a:p>
              <a:pPr>
                <a:spcBef>
                  <a:spcPct val="50000"/>
                </a:spcBef>
                <a:defRPr/>
              </a:pPr>
              <a:r>
                <a:rPr lang="en-US" dirty="0">
                  <a:solidFill>
                    <a:schemeClr val="bg1"/>
                  </a:solidFill>
                  <a:cs typeface="+mn-cs"/>
                </a:rPr>
                <a:t>Harvard </a:t>
              </a:r>
              <a:r>
                <a:rPr lang="en-US" dirty="0" err="1">
                  <a:solidFill>
                    <a:schemeClr val="bg1"/>
                  </a:solidFill>
                  <a:cs typeface="+mn-cs"/>
                </a:rPr>
                <a:t>iGEM</a:t>
              </a:r>
              <a:r>
                <a:rPr lang="en-US" dirty="0">
                  <a:solidFill>
                    <a:schemeClr val="bg1"/>
                  </a:solidFill>
                  <a:cs typeface="+mn-cs"/>
                </a:rPr>
                <a:t> 2007</a:t>
              </a:r>
            </a:p>
          </p:txBody>
        </p:sp>
        <p:sp>
          <p:nvSpPr>
            <p:cNvPr id="47" name="Text Box 10"/>
            <p:cNvSpPr txBox="1">
              <a:spLocks noChangeArrowheads="1"/>
            </p:cNvSpPr>
            <p:nvPr/>
          </p:nvSpPr>
          <p:spPr bwMode="auto">
            <a:xfrm>
              <a:off x="192" y="3696"/>
              <a:ext cx="4800" cy="231"/>
            </a:xfrm>
            <a:prstGeom prst="rect">
              <a:avLst/>
            </a:prstGeom>
            <a:gradFill rotWithShape="1">
              <a:gsLst>
                <a:gs pos="0">
                  <a:srgbClr val="663300"/>
                </a:gs>
                <a:gs pos="100000">
                  <a:schemeClr val="bg1"/>
                </a:gs>
              </a:gsLst>
              <a:lin ang="0" scaled="1"/>
            </a:gradFill>
            <a:ln w="9525">
              <a:noFill/>
              <a:miter lim="800000"/>
              <a:headEnd/>
              <a:tailEnd/>
            </a:ln>
            <a:effectLst/>
          </p:spPr>
          <p:txBody>
            <a:bodyPr>
              <a:spAutoFit/>
            </a:bodyPr>
            <a:lstStyle/>
            <a:p>
              <a:pPr>
                <a:spcBef>
                  <a:spcPct val="50000"/>
                </a:spcBef>
                <a:defRPr/>
              </a:pPr>
              <a:r>
                <a:rPr lang="en-US" dirty="0" err="1">
                  <a:solidFill>
                    <a:schemeClr val="bg1"/>
                  </a:solidFill>
                  <a:cs typeface="+mn-cs"/>
                </a:rPr>
                <a:t>Fec</a:t>
              </a:r>
              <a:r>
                <a:rPr lang="en-US" dirty="0">
                  <a:solidFill>
                    <a:schemeClr val="bg1"/>
                  </a:solidFill>
                  <a:cs typeface="+mn-cs"/>
                </a:rPr>
                <a:t> signal transduction</a:t>
              </a:r>
            </a:p>
          </p:txBody>
        </p:sp>
      </p:grpSp>
      <p:pic>
        <p:nvPicPr>
          <p:cNvPr id="48" name="Picture 11"/>
          <p:cNvPicPr>
            <a:picLocks noChangeAspect="1" noChangeArrowheads="1"/>
          </p:cNvPicPr>
          <p:nvPr/>
        </p:nvPicPr>
        <p:blipFill>
          <a:blip r:embed="rId6"/>
          <a:srcRect/>
          <a:stretch>
            <a:fillRect/>
          </a:stretch>
        </p:blipFill>
        <p:spPr bwMode="auto">
          <a:xfrm>
            <a:off x="0" y="0"/>
            <a:ext cx="1600200" cy="83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4294967295"/>
          </p:nvPr>
        </p:nvSpPr>
        <p:spPr>
          <a:xfrm>
            <a:off x="762000" y="1600201"/>
            <a:ext cx="7467600" cy="3962400"/>
          </a:xfrm>
          <a:prstGeom prst="rect">
            <a:avLst/>
          </a:prstGeom>
        </p:spPr>
        <p:txBody>
          <a:bodyPr/>
          <a:lstStyle/>
          <a:p>
            <a:r>
              <a:rPr lang="en-US" dirty="0" smtClean="0"/>
              <a:t>Goal:  Direct cell signaling</a:t>
            </a:r>
          </a:p>
          <a:p>
            <a:r>
              <a:rPr lang="en-US" dirty="0" smtClean="0"/>
              <a:t>Method:  Re-engineer an existing signal transduction pathway</a:t>
            </a:r>
          </a:p>
          <a:p>
            <a:r>
              <a:rPr lang="en-US" dirty="0" err="1" smtClean="0"/>
              <a:t>Fec</a:t>
            </a:r>
            <a:r>
              <a:rPr lang="en-US" dirty="0" smtClean="0"/>
              <a:t> system:</a:t>
            </a:r>
          </a:p>
          <a:p>
            <a:pPr lvl="1"/>
            <a:r>
              <a:rPr lang="en-US" dirty="0" smtClean="0"/>
              <a:t> well-characterized</a:t>
            </a:r>
          </a:p>
          <a:p>
            <a:pPr lvl="1"/>
            <a:r>
              <a:rPr lang="en-US" dirty="0" smtClean="0"/>
              <a:t> </a:t>
            </a:r>
            <a:r>
              <a:rPr lang="en-US" dirty="0" smtClean="0"/>
              <a:t>only outer membrane signal transducer</a:t>
            </a:r>
          </a:p>
        </p:txBody>
      </p:sp>
      <p:sp>
        <p:nvSpPr>
          <p:cNvPr id="35842" name="Rectangle 2"/>
          <p:cNvSpPr>
            <a:spLocks noGrp="1" noChangeArrowheads="1"/>
          </p:cNvSpPr>
          <p:nvPr>
            <p:ph type="title" idx="4294967295"/>
          </p:nvPr>
        </p:nvSpPr>
        <p:spPr>
          <a:xfrm>
            <a:off x="1143000" y="381000"/>
            <a:ext cx="8001000" cy="1143000"/>
          </a:xfrm>
          <a:prstGeom prst="rect">
            <a:avLst/>
          </a:prstGeom>
        </p:spPr>
        <p:txBody>
          <a:bodyPr/>
          <a:lstStyle/>
          <a:p>
            <a:r>
              <a:rPr lang="en-US" sz="3600" b="1" dirty="0" smtClean="0"/>
              <a:t>Motivation: </a:t>
            </a:r>
            <a:r>
              <a:rPr lang="en-US" sz="3600" b="1" dirty="0" err="1" smtClean="0"/>
              <a:t>Fec</a:t>
            </a:r>
            <a:r>
              <a:rPr lang="en-US" sz="3600" b="1" dirty="0" smtClean="0"/>
              <a:t> System</a:t>
            </a:r>
          </a:p>
        </p:txBody>
      </p:sp>
      <p:pic>
        <p:nvPicPr>
          <p:cNvPr id="4" name="Rectangle 1037"/>
          <p:cNvPicPr>
            <a:picLocks noChangeAspect="1" noChangeArrowheads="1"/>
          </p:cNvPicPr>
          <p:nvPr/>
        </p:nvPicPr>
        <p:blipFill>
          <a:blip r:embed="rId3"/>
          <a:srcRect/>
          <a:stretch>
            <a:fillRect/>
          </a:stretch>
        </p:blipFill>
        <p:spPr bwMode="auto">
          <a:xfrm>
            <a:off x="8001000" y="5715000"/>
            <a:ext cx="914400" cy="842963"/>
          </a:xfrm>
          <a:prstGeom prst="rect">
            <a:avLst/>
          </a:prstGeom>
          <a:noFill/>
          <a:ln w="9525">
            <a:noFill/>
            <a:miter lim="800000"/>
            <a:headEnd/>
            <a:tailEnd/>
          </a:ln>
        </p:spPr>
      </p:pic>
      <p:grpSp>
        <p:nvGrpSpPr>
          <p:cNvPr id="5" name="Group 8"/>
          <p:cNvGrpSpPr>
            <a:grpSpLocks/>
          </p:cNvGrpSpPr>
          <p:nvPr/>
        </p:nvGrpSpPr>
        <p:grpSpPr bwMode="auto">
          <a:xfrm>
            <a:off x="304800" y="5867400"/>
            <a:ext cx="7620000" cy="671513"/>
            <a:chOff x="192" y="3696"/>
            <a:chExt cx="4800" cy="423"/>
          </a:xfrm>
        </p:grpSpPr>
        <p:sp>
          <p:nvSpPr>
            <p:cNvPr id="6" name="Text Box 9"/>
            <p:cNvSpPr txBox="1">
              <a:spLocks noChangeArrowheads="1"/>
            </p:cNvSpPr>
            <p:nvPr/>
          </p:nvSpPr>
          <p:spPr bwMode="auto">
            <a:xfrm>
              <a:off x="432" y="3888"/>
              <a:ext cx="4416" cy="231"/>
            </a:xfrm>
            <a:prstGeom prst="rect">
              <a:avLst/>
            </a:prstGeom>
            <a:gradFill rotWithShape="1">
              <a:gsLst>
                <a:gs pos="0">
                  <a:srgbClr val="800000"/>
                </a:gs>
                <a:gs pos="100000">
                  <a:srgbClr val="990000"/>
                </a:gs>
              </a:gsLst>
              <a:lin ang="0" scaled="1"/>
            </a:gradFill>
            <a:ln w="9525">
              <a:noFill/>
              <a:miter lim="800000"/>
              <a:headEnd/>
              <a:tailEnd/>
            </a:ln>
            <a:effectLst/>
          </p:spPr>
          <p:txBody>
            <a:bodyPr>
              <a:spAutoFit/>
            </a:bodyPr>
            <a:lstStyle/>
            <a:p>
              <a:pPr>
                <a:spcBef>
                  <a:spcPct val="50000"/>
                </a:spcBef>
                <a:defRPr/>
              </a:pPr>
              <a:r>
                <a:rPr lang="en-US" dirty="0">
                  <a:solidFill>
                    <a:schemeClr val="bg1"/>
                  </a:solidFill>
                  <a:cs typeface="+mn-cs"/>
                </a:rPr>
                <a:t>Harvard </a:t>
              </a:r>
              <a:r>
                <a:rPr lang="en-US" dirty="0" err="1">
                  <a:solidFill>
                    <a:schemeClr val="bg1"/>
                  </a:solidFill>
                  <a:cs typeface="+mn-cs"/>
                </a:rPr>
                <a:t>iGEM</a:t>
              </a:r>
              <a:r>
                <a:rPr lang="en-US" dirty="0">
                  <a:solidFill>
                    <a:schemeClr val="bg1"/>
                  </a:solidFill>
                  <a:cs typeface="+mn-cs"/>
                </a:rPr>
                <a:t> 2007</a:t>
              </a:r>
            </a:p>
          </p:txBody>
        </p:sp>
        <p:sp>
          <p:nvSpPr>
            <p:cNvPr id="7" name="Text Box 10"/>
            <p:cNvSpPr txBox="1">
              <a:spLocks noChangeArrowheads="1"/>
            </p:cNvSpPr>
            <p:nvPr/>
          </p:nvSpPr>
          <p:spPr bwMode="auto">
            <a:xfrm>
              <a:off x="192" y="3696"/>
              <a:ext cx="4800" cy="231"/>
            </a:xfrm>
            <a:prstGeom prst="rect">
              <a:avLst/>
            </a:prstGeom>
            <a:gradFill rotWithShape="1">
              <a:gsLst>
                <a:gs pos="0">
                  <a:srgbClr val="663300"/>
                </a:gs>
                <a:gs pos="100000">
                  <a:schemeClr val="bg1"/>
                </a:gs>
              </a:gsLst>
              <a:lin ang="0" scaled="1"/>
            </a:gradFill>
            <a:ln w="9525">
              <a:noFill/>
              <a:miter lim="800000"/>
              <a:headEnd/>
              <a:tailEnd/>
            </a:ln>
            <a:effectLst/>
          </p:spPr>
          <p:txBody>
            <a:bodyPr>
              <a:spAutoFit/>
            </a:bodyPr>
            <a:lstStyle/>
            <a:p>
              <a:pPr>
                <a:spcBef>
                  <a:spcPct val="50000"/>
                </a:spcBef>
                <a:defRPr/>
              </a:pPr>
              <a:r>
                <a:rPr lang="en-US" dirty="0" err="1">
                  <a:solidFill>
                    <a:schemeClr val="bg1"/>
                  </a:solidFill>
                  <a:cs typeface="+mn-cs"/>
                </a:rPr>
                <a:t>Fec</a:t>
              </a:r>
              <a:r>
                <a:rPr lang="en-US" dirty="0">
                  <a:solidFill>
                    <a:schemeClr val="bg1"/>
                  </a:solidFill>
                  <a:cs typeface="+mn-cs"/>
                </a:rPr>
                <a:t> signal transduction</a:t>
              </a:r>
            </a:p>
          </p:txBody>
        </p:sp>
      </p:grpSp>
      <p:pic>
        <p:nvPicPr>
          <p:cNvPr id="8" name="Picture 11"/>
          <p:cNvPicPr>
            <a:picLocks noChangeAspect="1" noChangeArrowheads="1"/>
          </p:cNvPicPr>
          <p:nvPr/>
        </p:nvPicPr>
        <p:blipFill>
          <a:blip r:embed="rId4"/>
          <a:srcRect/>
          <a:stretch>
            <a:fillRect/>
          </a:stretch>
        </p:blipFill>
        <p:spPr bwMode="auto">
          <a:xfrm>
            <a:off x="0" y="0"/>
            <a:ext cx="1600200" cy="83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10" name="Picture 14"/>
          <p:cNvPicPr>
            <a:picLocks noChangeAspect="1" noChangeArrowheads="1"/>
          </p:cNvPicPr>
          <p:nvPr/>
        </p:nvPicPr>
        <p:blipFill>
          <a:blip r:embed="rId3"/>
          <a:srcRect/>
          <a:stretch>
            <a:fillRect/>
          </a:stretch>
        </p:blipFill>
        <p:spPr bwMode="auto">
          <a:xfrm>
            <a:off x="2487613" y="1066800"/>
            <a:ext cx="4168775" cy="1882775"/>
          </a:xfrm>
          <a:prstGeom prst="rect">
            <a:avLst/>
          </a:prstGeom>
          <a:noFill/>
          <a:ln w="9525">
            <a:noFill/>
            <a:miter lim="800000"/>
            <a:headEnd/>
            <a:tailEnd/>
          </a:ln>
        </p:spPr>
      </p:pic>
      <p:sp>
        <p:nvSpPr>
          <p:cNvPr id="36867" name="Rectangle 2"/>
          <p:cNvSpPr>
            <a:spLocks noGrp="1" noChangeArrowheads="1"/>
          </p:cNvSpPr>
          <p:nvPr>
            <p:ph type="title" idx="4294967295"/>
          </p:nvPr>
        </p:nvSpPr>
        <p:spPr>
          <a:xfrm>
            <a:off x="685800" y="228600"/>
            <a:ext cx="8229600" cy="868362"/>
          </a:xfrm>
          <a:prstGeom prst="rect">
            <a:avLst/>
          </a:prstGeom>
        </p:spPr>
        <p:txBody>
          <a:bodyPr/>
          <a:lstStyle/>
          <a:p>
            <a:pPr eaLnBrk="1" hangingPunct="1"/>
            <a:r>
              <a:rPr lang="en-US" sz="3600" b="1" dirty="0" smtClean="0"/>
              <a:t>Overview of </a:t>
            </a:r>
            <a:r>
              <a:rPr lang="en-US" sz="3600" b="1" dirty="0" err="1" smtClean="0"/>
              <a:t>Fec</a:t>
            </a:r>
            <a:r>
              <a:rPr lang="en-US" sz="3600" b="1" dirty="0" smtClean="0"/>
              <a:t> System</a:t>
            </a:r>
          </a:p>
        </p:txBody>
      </p:sp>
      <p:pic>
        <p:nvPicPr>
          <p:cNvPr id="29707" name="Picture 11"/>
          <p:cNvPicPr>
            <a:picLocks noChangeAspect="1" noChangeArrowheads="1"/>
          </p:cNvPicPr>
          <p:nvPr/>
        </p:nvPicPr>
        <p:blipFill>
          <a:blip r:embed="rId4"/>
          <a:srcRect/>
          <a:stretch>
            <a:fillRect/>
          </a:stretch>
        </p:blipFill>
        <p:spPr bwMode="auto">
          <a:xfrm>
            <a:off x="2514600" y="2971800"/>
            <a:ext cx="4168775" cy="1357313"/>
          </a:xfrm>
          <a:prstGeom prst="rect">
            <a:avLst/>
          </a:prstGeom>
          <a:noFill/>
          <a:ln w="9525">
            <a:noFill/>
            <a:miter lim="800000"/>
            <a:headEnd/>
            <a:tailEnd/>
          </a:ln>
        </p:spPr>
      </p:pic>
      <p:pic>
        <p:nvPicPr>
          <p:cNvPr id="29708" name="Picture 12"/>
          <p:cNvPicPr>
            <a:picLocks noChangeAspect="1" noChangeArrowheads="1"/>
          </p:cNvPicPr>
          <p:nvPr/>
        </p:nvPicPr>
        <p:blipFill>
          <a:blip r:embed="rId5"/>
          <a:srcRect/>
          <a:stretch>
            <a:fillRect/>
          </a:stretch>
        </p:blipFill>
        <p:spPr bwMode="auto">
          <a:xfrm>
            <a:off x="3962400" y="4605338"/>
            <a:ext cx="1295400" cy="576262"/>
          </a:xfrm>
          <a:prstGeom prst="rect">
            <a:avLst/>
          </a:prstGeom>
          <a:noFill/>
          <a:ln w="9525">
            <a:noFill/>
            <a:miter lim="800000"/>
            <a:headEnd/>
            <a:tailEnd/>
          </a:ln>
        </p:spPr>
      </p:pic>
      <p:pic>
        <p:nvPicPr>
          <p:cNvPr id="29709" name="Picture 13"/>
          <p:cNvPicPr>
            <a:picLocks noChangeAspect="1" noChangeArrowheads="1"/>
          </p:cNvPicPr>
          <p:nvPr/>
        </p:nvPicPr>
        <p:blipFill>
          <a:blip r:embed="rId6"/>
          <a:stretch>
            <a:fillRect/>
          </a:stretch>
        </p:blipFill>
        <p:spPr bwMode="auto">
          <a:xfrm>
            <a:off x="3505200" y="5638800"/>
            <a:ext cx="2311833" cy="263525"/>
          </a:xfrm>
          <a:prstGeom prst="rect">
            <a:avLst/>
          </a:prstGeom>
          <a:noFill/>
          <a:ln w="9525">
            <a:noFill/>
            <a:miter lim="800000"/>
            <a:headEnd/>
            <a:tailEnd/>
          </a:ln>
        </p:spPr>
      </p:pic>
      <p:sp>
        <p:nvSpPr>
          <p:cNvPr id="29711" name="Line 15"/>
          <p:cNvSpPr>
            <a:spLocks noChangeShapeType="1"/>
          </p:cNvSpPr>
          <p:nvPr/>
        </p:nvSpPr>
        <p:spPr bwMode="auto">
          <a:xfrm>
            <a:off x="3048000" y="1524000"/>
            <a:ext cx="838200" cy="304800"/>
          </a:xfrm>
          <a:prstGeom prst="line">
            <a:avLst/>
          </a:prstGeom>
          <a:noFill/>
          <a:ln w="28575" cap="rnd">
            <a:solidFill>
              <a:srgbClr val="FF0B0B"/>
            </a:solidFill>
            <a:prstDash val="sysDot"/>
            <a:round/>
            <a:headEnd/>
            <a:tailEnd type="triangle" w="lg" len="med"/>
          </a:ln>
        </p:spPr>
        <p:txBody>
          <a:bodyPr/>
          <a:lstStyle/>
          <a:p>
            <a:endParaRPr lang="en-US"/>
          </a:p>
        </p:txBody>
      </p:sp>
      <p:sp>
        <p:nvSpPr>
          <p:cNvPr id="29712" name="Line 16"/>
          <p:cNvSpPr>
            <a:spLocks noChangeShapeType="1"/>
          </p:cNvSpPr>
          <p:nvPr/>
        </p:nvSpPr>
        <p:spPr bwMode="auto">
          <a:xfrm flipH="1">
            <a:off x="4495800" y="2743200"/>
            <a:ext cx="152400" cy="381000"/>
          </a:xfrm>
          <a:prstGeom prst="line">
            <a:avLst/>
          </a:prstGeom>
          <a:noFill/>
          <a:ln w="28575" cap="rnd">
            <a:solidFill>
              <a:srgbClr val="FF0B0B"/>
            </a:solidFill>
            <a:prstDash val="sysDot"/>
            <a:round/>
            <a:headEnd/>
            <a:tailEnd type="triangle" w="lg" len="med"/>
          </a:ln>
        </p:spPr>
        <p:txBody>
          <a:bodyPr/>
          <a:lstStyle/>
          <a:p>
            <a:endParaRPr lang="en-US"/>
          </a:p>
        </p:txBody>
      </p:sp>
      <p:sp>
        <p:nvSpPr>
          <p:cNvPr id="29713" name="Line 17"/>
          <p:cNvSpPr>
            <a:spLocks noChangeShapeType="1"/>
          </p:cNvSpPr>
          <p:nvPr/>
        </p:nvSpPr>
        <p:spPr bwMode="auto">
          <a:xfrm>
            <a:off x="4495800" y="4191000"/>
            <a:ext cx="0" cy="457200"/>
          </a:xfrm>
          <a:prstGeom prst="line">
            <a:avLst/>
          </a:prstGeom>
          <a:noFill/>
          <a:ln w="28575" cap="rnd">
            <a:solidFill>
              <a:srgbClr val="FF0B0B"/>
            </a:solidFill>
            <a:prstDash val="sysDot"/>
            <a:round/>
            <a:headEnd/>
            <a:tailEnd type="triangle" w="lg" len="med"/>
          </a:ln>
        </p:spPr>
        <p:txBody>
          <a:bodyPr/>
          <a:lstStyle/>
          <a:p>
            <a:endParaRPr lang="en-US"/>
          </a:p>
        </p:txBody>
      </p:sp>
      <p:sp>
        <p:nvSpPr>
          <p:cNvPr id="29714" name="Line 18"/>
          <p:cNvSpPr>
            <a:spLocks noChangeShapeType="1"/>
          </p:cNvSpPr>
          <p:nvPr/>
        </p:nvSpPr>
        <p:spPr bwMode="auto">
          <a:xfrm flipH="1">
            <a:off x="3962400" y="5029200"/>
            <a:ext cx="533400" cy="457200"/>
          </a:xfrm>
          <a:prstGeom prst="line">
            <a:avLst/>
          </a:prstGeom>
          <a:noFill/>
          <a:ln w="28575" cap="rnd">
            <a:solidFill>
              <a:srgbClr val="FF0B0B"/>
            </a:solidFill>
            <a:prstDash val="sysDot"/>
            <a:round/>
            <a:headEnd/>
            <a:tailEnd type="triangle" w="lg" len="med"/>
          </a:ln>
        </p:spPr>
        <p:txBody>
          <a:bodyPr/>
          <a:lstStyle/>
          <a:p>
            <a:endParaRPr lang="en-US"/>
          </a:p>
        </p:txBody>
      </p:sp>
      <p:grpSp>
        <p:nvGrpSpPr>
          <p:cNvPr id="2" name="Group 15"/>
          <p:cNvGrpSpPr>
            <a:grpSpLocks/>
          </p:cNvGrpSpPr>
          <p:nvPr/>
        </p:nvGrpSpPr>
        <p:grpSpPr bwMode="auto">
          <a:xfrm>
            <a:off x="2438400" y="1066800"/>
            <a:ext cx="1270000" cy="457200"/>
            <a:chOff x="2438400" y="1066800"/>
            <a:chExt cx="1269899" cy="457200"/>
          </a:xfrm>
        </p:grpSpPr>
        <p:sp>
          <p:nvSpPr>
            <p:cNvPr id="14" name="Oval 13"/>
            <p:cNvSpPr/>
            <p:nvPr/>
          </p:nvSpPr>
          <p:spPr>
            <a:xfrm>
              <a:off x="2438400" y="1066800"/>
              <a:ext cx="1219103" cy="457200"/>
            </a:xfrm>
            <a:prstGeom prst="ellipse">
              <a:avLst/>
            </a:prstGeom>
            <a:gradFill>
              <a:gsLst>
                <a:gs pos="0">
                  <a:schemeClr val="accent1">
                    <a:shade val="30000"/>
                    <a:satMod val="115000"/>
                    <a:alpha val="23000"/>
                  </a:schemeClr>
                </a:gs>
                <a:gs pos="50000">
                  <a:schemeClr val="accent1">
                    <a:shade val="67500"/>
                    <a:satMod val="115000"/>
                  </a:schemeClr>
                </a:gs>
                <a:gs pos="100000">
                  <a:schemeClr val="accent1">
                    <a:shade val="100000"/>
                    <a:satMod val="1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878" name="TextBox 14"/>
            <p:cNvSpPr txBox="1">
              <a:spLocks noChangeArrowheads="1"/>
            </p:cNvSpPr>
            <p:nvPr/>
          </p:nvSpPr>
          <p:spPr bwMode="auto">
            <a:xfrm>
              <a:off x="2438400" y="1143000"/>
              <a:ext cx="1269899" cy="307777"/>
            </a:xfrm>
            <a:prstGeom prst="rect">
              <a:avLst/>
            </a:prstGeom>
            <a:noFill/>
            <a:ln w="9525">
              <a:noFill/>
              <a:miter lim="800000"/>
              <a:headEnd/>
              <a:tailEnd/>
            </a:ln>
          </p:spPr>
          <p:txBody>
            <a:bodyPr wrap="none">
              <a:spAutoFit/>
            </a:bodyPr>
            <a:lstStyle/>
            <a:p>
              <a:r>
                <a:rPr lang="en-US" sz="1400" b="1"/>
                <a:t>Ferric citrate</a:t>
              </a:r>
            </a:p>
          </p:txBody>
        </p:sp>
      </p:grpSp>
      <p:pic>
        <p:nvPicPr>
          <p:cNvPr id="19" name="Picture 11"/>
          <p:cNvPicPr>
            <a:picLocks noChangeAspect="1" noChangeArrowheads="1"/>
          </p:cNvPicPr>
          <p:nvPr/>
        </p:nvPicPr>
        <p:blipFill>
          <a:blip r:embed="rId7"/>
          <a:srcRect/>
          <a:stretch>
            <a:fillRect/>
          </a:stretch>
        </p:blipFill>
        <p:spPr bwMode="auto">
          <a:xfrm>
            <a:off x="0" y="0"/>
            <a:ext cx="1600200" cy="835025"/>
          </a:xfrm>
          <a:prstGeom prst="rect">
            <a:avLst/>
          </a:prstGeom>
          <a:noFill/>
          <a:ln w="9525">
            <a:noFill/>
            <a:miter lim="800000"/>
            <a:headEnd/>
            <a:tailEnd/>
          </a:ln>
        </p:spPr>
      </p:pic>
      <p:pic>
        <p:nvPicPr>
          <p:cNvPr id="32" name="Rectangle 1037"/>
          <p:cNvPicPr>
            <a:picLocks noChangeAspect="1" noChangeArrowheads="1"/>
          </p:cNvPicPr>
          <p:nvPr/>
        </p:nvPicPr>
        <p:blipFill>
          <a:blip r:embed="rId8"/>
          <a:srcRect/>
          <a:stretch>
            <a:fillRect/>
          </a:stretch>
        </p:blipFill>
        <p:spPr bwMode="auto">
          <a:xfrm>
            <a:off x="8153400" y="5867400"/>
            <a:ext cx="914400" cy="842963"/>
          </a:xfrm>
          <a:prstGeom prst="rect">
            <a:avLst/>
          </a:prstGeom>
          <a:noFill/>
          <a:ln w="9525">
            <a:noFill/>
            <a:miter lim="800000"/>
            <a:headEnd/>
            <a:tailEnd/>
          </a:ln>
        </p:spPr>
      </p:pic>
      <p:grpSp>
        <p:nvGrpSpPr>
          <p:cNvPr id="33" name="Group 8"/>
          <p:cNvGrpSpPr>
            <a:grpSpLocks/>
          </p:cNvGrpSpPr>
          <p:nvPr/>
        </p:nvGrpSpPr>
        <p:grpSpPr bwMode="auto">
          <a:xfrm>
            <a:off x="457200" y="6019800"/>
            <a:ext cx="7620000" cy="671513"/>
            <a:chOff x="192" y="3696"/>
            <a:chExt cx="4800" cy="423"/>
          </a:xfrm>
        </p:grpSpPr>
        <p:sp>
          <p:nvSpPr>
            <p:cNvPr id="34" name="Text Box 9"/>
            <p:cNvSpPr txBox="1">
              <a:spLocks noChangeArrowheads="1"/>
            </p:cNvSpPr>
            <p:nvPr/>
          </p:nvSpPr>
          <p:spPr bwMode="auto">
            <a:xfrm>
              <a:off x="432" y="3888"/>
              <a:ext cx="4416" cy="231"/>
            </a:xfrm>
            <a:prstGeom prst="rect">
              <a:avLst/>
            </a:prstGeom>
            <a:gradFill rotWithShape="1">
              <a:gsLst>
                <a:gs pos="0">
                  <a:srgbClr val="800000"/>
                </a:gs>
                <a:gs pos="100000">
                  <a:srgbClr val="990000"/>
                </a:gs>
              </a:gsLst>
              <a:lin ang="0" scaled="1"/>
            </a:gradFill>
            <a:ln w="9525">
              <a:noFill/>
              <a:miter lim="800000"/>
              <a:headEnd/>
              <a:tailEnd/>
            </a:ln>
            <a:effectLst/>
          </p:spPr>
          <p:txBody>
            <a:bodyPr>
              <a:spAutoFit/>
            </a:bodyPr>
            <a:lstStyle/>
            <a:p>
              <a:pPr>
                <a:spcBef>
                  <a:spcPct val="50000"/>
                </a:spcBef>
                <a:defRPr/>
              </a:pPr>
              <a:r>
                <a:rPr lang="en-US" dirty="0">
                  <a:solidFill>
                    <a:schemeClr val="bg1"/>
                  </a:solidFill>
                  <a:cs typeface="+mn-cs"/>
                </a:rPr>
                <a:t>Harvard </a:t>
              </a:r>
              <a:r>
                <a:rPr lang="en-US" dirty="0" err="1">
                  <a:solidFill>
                    <a:schemeClr val="bg1"/>
                  </a:solidFill>
                  <a:cs typeface="+mn-cs"/>
                </a:rPr>
                <a:t>iGEM</a:t>
              </a:r>
              <a:r>
                <a:rPr lang="en-US" dirty="0">
                  <a:solidFill>
                    <a:schemeClr val="bg1"/>
                  </a:solidFill>
                  <a:cs typeface="+mn-cs"/>
                </a:rPr>
                <a:t> 2007</a:t>
              </a:r>
            </a:p>
          </p:txBody>
        </p:sp>
        <p:sp>
          <p:nvSpPr>
            <p:cNvPr id="35" name="Text Box 10"/>
            <p:cNvSpPr txBox="1">
              <a:spLocks noChangeArrowheads="1"/>
            </p:cNvSpPr>
            <p:nvPr/>
          </p:nvSpPr>
          <p:spPr bwMode="auto">
            <a:xfrm>
              <a:off x="192" y="3696"/>
              <a:ext cx="4800" cy="231"/>
            </a:xfrm>
            <a:prstGeom prst="rect">
              <a:avLst/>
            </a:prstGeom>
            <a:gradFill rotWithShape="1">
              <a:gsLst>
                <a:gs pos="0">
                  <a:srgbClr val="663300"/>
                </a:gs>
                <a:gs pos="100000">
                  <a:schemeClr val="bg1"/>
                </a:gs>
              </a:gsLst>
              <a:lin ang="0" scaled="1"/>
            </a:gradFill>
            <a:ln w="9525">
              <a:noFill/>
              <a:miter lim="800000"/>
              <a:headEnd/>
              <a:tailEnd/>
            </a:ln>
            <a:effectLst/>
          </p:spPr>
          <p:txBody>
            <a:bodyPr>
              <a:spAutoFit/>
            </a:bodyPr>
            <a:lstStyle/>
            <a:p>
              <a:pPr>
                <a:spcBef>
                  <a:spcPct val="50000"/>
                </a:spcBef>
                <a:defRPr/>
              </a:pPr>
              <a:r>
                <a:rPr lang="en-US" dirty="0" err="1">
                  <a:solidFill>
                    <a:schemeClr val="bg1"/>
                  </a:solidFill>
                  <a:cs typeface="+mn-cs"/>
                </a:rPr>
                <a:t>Fec</a:t>
              </a:r>
              <a:r>
                <a:rPr lang="en-US" dirty="0">
                  <a:solidFill>
                    <a:schemeClr val="bg1"/>
                  </a:solidFill>
                  <a:cs typeface="+mn-cs"/>
                </a:rPr>
                <a:t> signal transduction</a:t>
              </a:r>
            </a:p>
          </p:txBody>
        </p:sp>
      </p:grpSp>
      <p:sp>
        <p:nvSpPr>
          <p:cNvPr id="36868" name="Text Box 6"/>
          <p:cNvSpPr txBox="1">
            <a:spLocks noChangeArrowheads="1"/>
          </p:cNvSpPr>
          <p:nvPr/>
        </p:nvSpPr>
        <p:spPr bwMode="auto">
          <a:xfrm>
            <a:off x="5029200" y="6019800"/>
            <a:ext cx="3048000" cy="381000"/>
          </a:xfrm>
          <a:prstGeom prst="rect">
            <a:avLst/>
          </a:prstGeom>
          <a:noFill/>
          <a:ln w="9525">
            <a:noFill/>
            <a:miter lim="800000"/>
            <a:headEnd/>
            <a:tailEnd/>
          </a:ln>
        </p:spPr>
        <p:txBody>
          <a:bodyPr>
            <a:spAutoFit/>
          </a:bodyPr>
          <a:lstStyle/>
          <a:p>
            <a:pPr>
              <a:spcBef>
                <a:spcPct val="50000"/>
              </a:spcBef>
            </a:pPr>
            <a:r>
              <a:rPr lang="en-US" sz="900" dirty="0">
                <a:latin typeface="Calibri" pitchFamily="34" charset="0"/>
              </a:rPr>
              <a:t>Braun et al. “Gene Regulation by </a:t>
            </a:r>
            <a:r>
              <a:rPr lang="en-US" sz="900" dirty="0" err="1">
                <a:latin typeface="Calibri" pitchFamily="34" charset="0"/>
              </a:rPr>
              <a:t>Transmembrane</a:t>
            </a:r>
            <a:r>
              <a:rPr lang="en-US" sz="900" dirty="0">
                <a:latin typeface="Calibri" pitchFamily="34" charset="0"/>
              </a:rPr>
              <a:t> Signaling.” </a:t>
            </a:r>
            <a:r>
              <a:rPr lang="en-US" sz="900" dirty="0" err="1">
                <a:latin typeface="Calibri" pitchFamily="34" charset="0"/>
              </a:rPr>
              <a:t>Biometals</a:t>
            </a:r>
            <a:r>
              <a:rPr lang="en-US" sz="900" dirty="0">
                <a:latin typeface="Calibri" pitchFamily="34" charset="0"/>
              </a:rPr>
              <a:t> 2006 Apr;19(2):103-13</a:t>
            </a:r>
            <a:r>
              <a:rPr lang="en-US" sz="1000" dirty="0">
                <a:latin typeface="Calibri" pitchFamily="34" charset="0"/>
              </a:rPr>
              <a:t>.</a:t>
            </a:r>
            <a:r>
              <a:rPr lang="en-US" sz="1000" dirty="0">
                <a:latin typeface="Calibri" pitchFamily="34" charset="0"/>
                <a:hlinkClick r:id="rId9"/>
              </a:rPr>
              <a:t> </a:t>
            </a:r>
            <a:endParaRPr lang="en-US" sz="1000"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10"/>
                                        </p:tgtEl>
                                        <p:attrNameLst>
                                          <p:attrName>style.visibility</p:attrName>
                                        </p:attrNameLst>
                                      </p:cBhvr>
                                      <p:to>
                                        <p:strVal val="visible"/>
                                      </p:to>
                                    </p:set>
                                    <p:animEffect transition="in" filter="fade">
                                      <p:cBhvr>
                                        <p:cTn id="7" dur="1000"/>
                                        <p:tgtEl>
                                          <p:spTgt spid="297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par>
                                <p:cTn id="13" presetID="22" presetClass="entr" presetSubtype="1" fill="hold" grpId="0" nodeType="withEffect">
                                  <p:stCondLst>
                                    <p:cond delay="1000"/>
                                  </p:stCondLst>
                                  <p:childTnLst>
                                    <p:set>
                                      <p:cBhvr>
                                        <p:cTn id="14" dur="1" fill="hold">
                                          <p:stCondLst>
                                            <p:cond delay="0"/>
                                          </p:stCondLst>
                                        </p:cTn>
                                        <p:tgtEl>
                                          <p:spTgt spid="29711"/>
                                        </p:tgtEl>
                                        <p:attrNameLst>
                                          <p:attrName>style.visibility</p:attrName>
                                        </p:attrNameLst>
                                      </p:cBhvr>
                                      <p:to>
                                        <p:strVal val="visible"/>
                                      </p:to>
                                    </p:set>
                                    <p:animEffect transition="in" filter="wipe(up)">
                                      <p:cBhvr>
                                        <p:cTn id="15" dur="1000"/>
                                        <p:tgtEl>
                                          <p:spTgt spid="297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707"/>
                                        </p:tgtEl>
                                        <p:attrNameLst>
                                          <p:attrName>style.visibility</p:attrName>
                                        </p:attrNameLst>
                                      </p:cBhvr>
                                      <p:to>
                                        <p:strVal val="visible"/>
                                      </p:to>
                                    </p:set>
                                    <p:animEffect transition="in" filter="fade">
                                      <p:cBhvr>
                                        <p:cTn id="20" dur="1000"/>
                                        <p:tgtEl>
                                          <p:spTgt spid="29707"/>
                                        </p:tgtEl>
                                      </p:cBhvr>
                                    </p:animEffect>
                                  </p:childTnLst>
                                </p:cTn>
                              </p:par>
                              <p:par>
                                <p:cTn id="21" presetID="22" presetClass="entr" presetSubtype="1" fill="hold" grpId="0" nodeType="withEffect">
                                  <p:stCondLst>
                                    <p:cond delay="1000"/>
                                  </p:stCondLst>
                                  <p:childTnLst>
                                    <p:set>
                                      <p:cBhvr>
                                        <p:cTn id="22" dur="1" fill="hold">
                                          <p:stCondLst>
                                            <p:cond delay="0"/>
                                          </p:stCondLst>
                                        </p:cTn>
                                        <p:tgtEl>
                                          <p:spTgt spid="29712"/>
                                        </p:tgtEl>
                                        <p:attrNameLst>
                                          <p:attrName>style.visibility</p:attrName>
                                        </p:attrNameLst>
                                      </p:cBhvr>
                                      <p:to>
                                        <p:strVal val="visible"/>
                                      </p:to>
                                    </p:set>
                                    <p:animEffect transition="in" filter="wipe(up)">
                                      <p:cBhvr>
                                        <p:cTn id="23" dur="1000"/>
                                        <p:tgtEl>
                                          <p:spTgt spid="297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9708"/>
                                        </p:tgtEl>
                                        <p:attrNameLst>
                                          <p:attrName>style.visibility</p:attrName>
                                        </p:attrNameLst>
                                      </p:cBhvr>
                                      <p:to>
                                        <p:strVal val="visible"/>
                                      </p:to>
                                    </p:set>
                                    <p:animEffect transition="in" filter="fade">
                                      <p:cBhvr>
                                        <p:cTn id="28" dur="1000"/>
                                        <p:tgtEl>
                                          <p:spTgt spid="29708"/>
                                        </p:tgtEl>
                                      </p:cBhvr>
                                    </p:animEffect>
                                  </p:childTnLst>
                                </p:cTn>
                              </p:par>
                              <p:par>
                                <p:cTn id="29" presetID="22" presetClass="entr" presetSubtype="1" fill="hold" grpId="0" nodeType="withEffect">
                                  <p:stCondLst>
                                    <p:cond delay="1000"/>
                                  </p:stCondLst>
                                  <p:childTnLst>
                                    <p:set>
                                      <p:cBhvr>
                                        <p:cTn id="30" dur="1" fill="hold">
                                          <p:stCondLst>
                                            <p:cond delay="0"/>
                                          </p:stCondLst>
                                        </p:cTn>
                                        <p:tgtEl>
                                          <p:spTgt spid="29713"/>
                                        </p:tgtEl>
                                        <p:attrNameLst>
                                          <p:attrName>style.visibility</p:attrName>
                                        </p:attrNameLst>
                                      </p:cBhvr>
                                      <p:to>
                                        <p:strVal val="visible"/>
                                      </p:to>
                                    </p:set>
                                    <p:animEffect transition="in" filter="wipe(up)">
                                      <p:cBhvr>
                                        <p:cTn id="31" dur="1000"/>
                                        <p:tgtEl>
                                          <p:spTgt spid="297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9709"/>
                                        </p:tgtEl>
                                        <p:attrNameLst>
                                          <p:attrName>style.visibility</p:attrName>
                                        </p:attrNameLst>
                                      </p:cBhvr>
                                      <p:to>
                                        <p:strVal val="visible"/>
                                      </p:to>
                                    </p:set>
                                    <p:animEffect transition="in" filter="fade">
                                      <p:cBhvr>
                                        <p:cTn id="36" dur="1000"/>
                                        <p:tgtEl>
                                          <p:spTgt spid="29709"/>
                                        </p:tgtEl>
                                      </p:cBhvr>
                                    </p:animEffect>
                                  </p:childTnLst>
                                </p:cTn>
                              </p:par>
                              <p:par>
                                <p:cTn id="37" presetID="22" presetClass="entr" presetSubtype="1" fill="hold" grpId="0" nodeType="withEffect">
                                  <p:stCondLst>
                                    <p:cond delay="1000"/>
                                  </p:stCondLst>
                                  <p:childTnLst>
                                    <p:set>
                                      <p:cBhvr>
                                        <p:cTn id="38" dur="1" fill="hold">
                                          <p:stCondLst>
                                            <p:cond delay="0"/>
                                          </p:stCondLst>
                                        </p:cTn>
                                        <p:tgtEl>
                                          <p:spTgt spid="29714"/>
                                        </p:tgtEl>
                                        <p:attrNameLst>
                                          <p:attrName>style.visibility</p:attrName>
                                        </p:attrNameLst>
                                      </p:cBhvr>
                                      <p:to>
                                        <p:strVal val="visible"/>
                                      </p:to>
                                    </p:set>
                                    <p:animEffect transition="in" filter="wipe(up)">
                                      <p:cBhvr>
                                        <p:cTn id="39" dur="1000"/>
                                        <p:tgtEl>
                                          <p:spTgt spid="297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2000"/>
                                        <p:tgtEl>
                                          <p:spTgt spid="29710"/>
                                        </p:tgtEl>
                                      </p:cBhvr>
                                    </p:animEffect>
                                    <p:set>
                                      <p:cBhvr>
                                        <p:cTn id="44" dur="1" fill="hold">
                                          <p:stCondLst>
                                            <p:cond delay="1999"/>
                                          </p:stCondLst>
                                        </p:cTn>
                                        <p:tgtEl>
                                          <p:spTgt spid="2971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2000"/>
                                        <p:tgtEl>
                                          <p:spTgt spid="29707"/>
                                        </p:tgtEl>
                                      </p:cBhvr>
                                    </p:animEffect>
                                    <p:set>
                                      <p:cBhvr>
                                        <p:cTn id="47" dur="1" fill="hold">
                                          <p:stCondLst>
                                            <p:cond delay="1999"/>
                                          </p:stCondLst>
                                        </p:cTn>
                                        <p:tgtEl>
                                          <p:spTgt spid="29707"/>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2000"/>
                                        <p:tgtEl>
                                          <p:spTgt spid="29708"/>
                                        </p:tgtEl>
                                      </p:cBhvr>
                                    </p:animEffect>
                                    <p:set>
                                      <p:cBhvr>
                                        <p:cTn id="50" dur="1" fill="hold">
                                          <p:stCondLst>
                                            <p:cond delay="1999"/>
                                          </p:stCondLst>
                                        </p:cTn>
                                        <p:tgtEl>
                                          <p:spTgt spid="29708"/>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000"/>
                                        <p:tgtEl>
                                          <p:spTgt spid="29709"/>
                                        </p:tgtEl>
                                      </p:cBhvr>
                                    </p:animEffect>
                                    <p:set>
                                      <p:cBhvr>
                                        <p:cTn id="53" dur="1" fill="hold">
                                          <p:stCondLst>
                                            <p:cond delay="1999"/>
                                          </p:stCondLst>
                                        </p:cTn>
                                        <p:tgtEl>
                                          <p:spTgt spid="29709"/>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2000"/>
                                        <p:tgtEl>
                                          <p:spTgt spid="29711"/>
                                        </p:tgtEl>
                                      </p:cBhvr>
                                    </p:animEffect>
                                    <p:set>
                                      <p:cBhvr>
                                        <p:cTn id="56" dur="1" fill="hold">
                                          <p:stCondLst>
                                            <p:cond delay="1999"/>
                                          </p:stCondLst>
                                        </p:cTn>
                                        <p:tgtEl>
                                          <p:spTgt spid="29711"/>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2000"/>
                                        <p:tgtEl>
                                          <p:spTgt spid="29712"/>
                                        </p:tgtEl>
                                      </p:cBhvr>
                                    </p:animEffect>
                                    <p:set>
                                      <p:cBhvr>
                                        <p:cTn id="59" dur="1" fill="hold">
                                          <p:stCondLst>
                                            <p:cond delay="1999"/>
                                          </p:stCondLst>
                                        </p:cTn>
                                        <p:tgtEl>
                                          <p:spTgt spid="29712"/>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2000"/>
                                        <p:tgtEl>
                                          <p:spTgt spid="29713"/>
                                        </p:tgtEl>
                                      </p:cBhvr>
                                    </p:animEffect>
                                    <p:set>
                                      <p:cBhvr>
                                        <p:cTn id="62" dur="1" fill="hold">
                                          <p:stCondLst>
                                            <p:cond delay="1999"/>
                                          </p:stCondLst>
                                        </p:cTn>
                                        <p:tgtEl>
                                          <p:spTgt spid="29713"/>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2000"/>
                                        <p:tgtEl>
                                          <p:spTgt spid="29714"/>
                                        </p:tgtEl>
                                      </p:cBhvr>
                                    </p:animEffect>
                                    <p:set>
                                      <p:cBhvr>
                                        <p:cTn id="65" dur="1" fill="hold">
                                          <p:stCondLst>
                                            <p:cond delay="1999"/>
                                          </p:stCondLst>
                                        </p:cTn>
                                        <p:tgtEl>
                                          <p:spTgt spid="29714"/>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2000"/>
                                        <p:tgtEl>
                                          <p:spTgt spid="2"/>
                                        </p:tgtEl>
                                      </p:cBhvr>
                                    </p:animEffect>
                                    <p:set>
                                      <p:cBhvr>
                                        <p:cTn id="6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1" grpId="0" animBg="1"/>
      <p:bldP spid="29711" grpId="1" animBg="1"/>
      <p:bldP spid="29712" grpId="0" animBg="1"/>
      <p:bldP spid="29712" grpId="1" animBg="1"/>
      <p:bldP spid="29713" grpId="0" animBg="1"/>
      <p:bldP spid="29713" grpId="1" animBg="1"/>
      <p:bldP spid="29714" grpId="0" animBg="1"/>
      <p:bldP spid="2971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457200" y="1600200"/>
            <a:ext cx="8229600" cy="2590800"/>
          </a:xfrm>
          <a:prstGeom prst="rect">
            <a:avLst/>
          </a:prstGeom>
        </p:spPr>
        <p:txBody>
          <a:bodyPr/>
          <a:lstStyle/>
          <a:p>
            <a:pPr eaLnBrk="1" hangingPunct="1"/>
            <a:r>
              <a:rPr lang="en-US" dirty="0" smtClean="0"/>
              <a:t>The motivation</a:t>
            </a:r>
            <a:br>
              <a:rPr lang="en-US" dirty="0" smtClean="0"/>
            </a:br>
            <a:r>
              <a:rPr lang="en-US" sz="3600" dirty="0" smtClean="0">
                <a:latin typeface="Calibri" pitchFamily="34" charset="0"/>
              </a:rPr>
              <a:t>To develop a system for targeting bacteria to a specific substrate and effecting a cellular response</a:t>
            </a:r>
            <a:r>
              <a:rPr lang="en-US" dirty="0" smtClean="0">
                <a:latin typeface="Calibri" pitchFamily="34" charset="0"/>
              </a:rPr>
              <a:t/>
            </a:r>
            <a:br>
              <a:rPr lang="en-US" dirty="0" smtClean="0">
                <a:latin typeface="Calibri" pitchFamily="34" charset="0"/>
              </a:rPr>
            </a:br>
            <a:endParaRPr lang="en-US" dirty="0" smtClean="0"/>
          </a:p>
        </p:txBody>
      </p:sp>
      <p:pic>
        <p:nvPicPr>
          <p:cNvPr id="3" name="Rectangle 1037"/>
          <p:cNvPicPr>
            <a:picLocks noChangeAspect="1" noChangeArrowheads="1"/>
          </p:cNvPicPr>
          <p:nvPr/>
        </p:nvPicPr>
        <p:blipFill>
          <a:blip r:embed="rId3"/>
          <a:srcRect/>
          <a:stretch>
            <a:fillRect/>
          </a:stretch>
        </p:blipFill>
        <p:spPr bwMode="auto">
          <a:xfrm>
            <a:off x="8001000" y="5715000"/>
            <a:ext cx="914400" cy="842963"/>
          </a:xfrm>
          <a:prstGeom prst="rect">
            <a:avLst/>
          </a:prstGeom>
          <a:noFill/>
          <a:ln w="9525">
            <a:noFill/>
            <a:miter lim="800000"/>
            <a:headEnd/>
            <a:tailEnd/>
          </a:ln>
        </p:spPr>
      </p:pic>
      <p:grpSp>
        <p:nvGrpSpPr>
          <p:cNvPr id="4" name="Group 8"/>
          <p:cNvGrpSpPr>
            <a:grpSpLocks/>
          </p:cNvGrpSpPr>
          <p:nvPr/>
        </p:nvGrpSpPr>
        <p:grpSpPr bwMode="auto">
          <a:xfrm>
            <a:off x="304800" y="5867400"/>
            <a:ext cx="7620000" cy="671513"/>
            <a:chOff x="192" y="3696"/>
            <a:chExt cx="4800" cy="423"/>
          </a:xfrm>
        </p:grpSpPr>
        <p:sp>
          <p:nvSpPr>
            <p:cNvPr id="5" name="Text Box 9"/>
            <p:cNvSpPr txBox="1">
              <a:spLocks noChangeArrowheads="1"/>
            </p:cNvSpPr>
            <p:nvPr/>
          </p:nvSpPr>
          <p:spPr bwMode="auto">
            <a:xfrm>
              <a:off x="432" y="3888"/>
              <a:ext cx="4416" cy="231"/>
            </a:xfrm>
            <a:prstGeom prst="rect">
              <a:avLst/>
            </a:prstGeom>
            <a:gradFill rotWithShape="1">
              <a:gsLst>
                <a:gs pos="0">
                  <a:srgbClr val="800000"/>
                </a:gs>
                <a:gs pos="100000">
                  <a:srgbClr val="990000"/>
                </a:gs>
              </a:gsLst>
              <a:lin ang="0" scaled="1"/>
            </a:gradFill>
            <a:ln w="9525">
              <a:noFill/>
              <a:miter lim="800000"/>
              <a:headEnd/>
              <a:tailEnd/>
            </a:ln>
            <a:effectLst/>
          </p:spPr>
          <p:txBody>
            <a:bodyPr>
              <a:spAutoFit/>
            </a:bodyPr>
            <a:lstStyle/>
            <a:p>
              <a:pPr>
                <a:spcBef>
                  <a:spcPct val="50000"/>
                </a:spcBef>
                <a:defRPr/>
              </a:pPr>
              <a:r>
                <a:rPr lang="en-US">
                  <a:solidFill>
                    <a:schemeClr val="bg1"/>
                  </a:solidFill>
                  <a:cs typeface="+mn-cs"/>
                </a:rPr>
                <a:t>Harvard iGEM 2007</a:t>
              </a:r>
            </a:p>
          </p:txBody>
        </p:sp>
        <p:sp>
          <p:nvSpPr>
            <p:cNvPr id="6" name="Text Box 10"/>
            <p:cNvSpPr txBox="1">
              <a:spLocks noChangeArrowheads="1"/>
            </p:cNvSpPr>
            <p:nvPr/>
          </p:nvSpPr>
          <p:spPr bwMode="auto">
            <a:xfrm>
              <a:off x="192" y="3696"/>
              <a:ext cx="4800" cy="231"/>
            </a:xfrm>
            <a:prstGeom prst="rect">
              <a:avLst/>
            </a:prstGeom>
            <a:gradFill rotWithShape="1">
              <a:gsLst>
                <a:gs pos="0">
                  <a:srgbClr val="6600CC"/>
                </a:gs>
                <a:gs pos="100000">
                  <a:schemeClr val="bg1"/>
                </a:gs>
              </a:gsLst>
              <a:lin ang="0" scaled="1"/>
            </a:gradFill>
            <a:ln w="9525">
              <a:noFill/>
              <a:miter lim="800000"/>
              <a:headEnd/>
              <a:tailEnd/>
            </a:ln>
            <a:effectLst/>
          </p:spPr>
          <p:txBody>
            <a:bodyPr>
              <a:spAutoFit/>
            </a:bodyPr>
            <a:lstStyle/>
            <a:p>
              <a:pPr>
                <a:spcBef>
                  <a:spcPct val="50000"/>
                </a:spcBef>
                <a:defRPr/>
              </a:pPr>
              <a:r>
                <a:rPr lang="en-US">
                  <a:solidFill>
                    <a:schemeClr val="bg1"/>
                  </a:solidFill>
                  <a:cs typeface="+mn-cs"/>
                </a:rPr>
                <a:t>Introduction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1000"/>
                                        <p:tgtEl>
                                          <p:spTgt spid="8194"/>
                                        </p:tgtEl>
                                        <p:attrNameLst>
                                          <p:attrName>ppt_w</p:attrName>
                                        </p:attrNameLst>
                                      </p:cBhvr>
                                      <p:tavLst>
                                        <p:tav tm="0">
                                          <p:val>
                                            <p:strVal val="ppt_w"/>
                                          </p:val>
                                        </p:tav>
                                        <p:tav tm="100000">
                                          <p:val>
                                            <p:fltVal val="0"/>
                                          </p:val>
                                        </p:tav>
                                      </p:tavLst>
                                    </p:anim>
                                    <p:anim calcmode="lin" valueType="num">
                                      <p:cBhvr>
                                        <p:cTn id="14" dur="1000"/>
                                        <p:tgtEl>
                                          <p:spTgt spid="8194"/>
                                        </p:tgtEl>
                                        <p:attrNameLst>
                                          <p:attrName>ppt_h</p:attrName>
                                        </p:attrNameLst>
                                      </p:cBhvr>
                                      <p:tavLst>
                                        <p:tav tm="0">
                                          <p:val>
                                            <p:strVal val="ppt_h"/>
                                          </p:val>
                                        </p:tav>
                                        <p:tav tm="100000">
                                          <p:val>
                                            <p:fltVal val="0"/>
                                          </p:val>
                                        </p:tav>
                                      </p:tavLst>
                                    </p:anim>
                                    <p:animEffect transition="out" filter="fade">
                                      <p:cBhvr>
                                        <p:cTn id="15" dur="1000"/>
                                        <p:tgtEl>
                                          <p:spTgt spid="8194"/>
                                        </p:tgtEl>
                                      </p:cBhvr>
                                    </p:animEffect>
                                    <p:set>
                                      <p:cBhvr>
                                        <p:cTn id="16" dur="1" fill="hold">
                                          <p:stCondLst>
                                            <p:cond delay="9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3"/>
          <p:cNvPicPr>
            <a:picLocks noChangeAspect="1" noChangeArrowheads="1"/>
          </p:cNvPicPr>
          <p:nvPr/>
        </p:nvPicPr>
        <p:blipFill>
          <a:blip r:embed="rId3"/>
          <a:srcRect/>
          <a:stretch>
            <a:fillRect/>
          </a:stretch>
        </p:blipFill>
        <p:spPr bwMode="auto">
          <a:xfrm>
            <a:off x="390525" y="2200275"/>
            <a:ext cx="3792538" cy="3043238"/>
          </a:xfrm>
          <a:prstGeom prst="rect">
            <a:avLst/>
          </a:prstGeom>
          <a:noFill/>
          <a:ln w="9525">
            <a:noFill/>
            <a:miter lim="800000"/>
            <a:headEnd/>
            <a:tailEnd/>
          </a:ln>
        </p:spPr>
      </p:pic>
      <p:pic>
        <p:nvPicPr>
          <p:cNvPr id="15" name="Picture 11"/>
          <p:cNvPicPr>
            <a:picLocks noChangeAspect="1" noChangeArrowheads="1"/>
          </p:cNvPicPr>
          <p:nvPr/>
        </p:nvPicPr>
        <p:blipFill>
          <a:blip r:embed="rId4"/>
          <a:srcRect/>
          <a:stretch>
            <a:fillRect/>
          </a:stretch>
        </p:blipFill>
        <p:spPr bwMode="auto">
          <a:xfrm>
            <a:off x="4953000" y="2133600"/>
            <a:ext cx="3717925" cy="3498850"/>
          </a:xfrm>
          <a:prstGeom prst="rect">
            <a:avLst/>
          </a:prstGeom>
          <a:noFill/>
          <a:ln w="9525">
            <a:noFill/>
            <a:miter lim="800000"/>
            <a:headEnd/>
            <a:tailEnd/>
          </a:ln>
        </p:spPr>
      </p:pic>
      <p:pic>
        <p:nvPicPr>
          <p:cNvPr id="16" name="Picture 12"/>
          <p:cNvPicPr>
            <a:picLocks noChangeAspect="1" noChangeArrowheads="1"/>
          </p:cNvPicPr>
          <p:nvPr/>
        </p:nvPicPr>
        <p:blipFill>
          <a:blip r:embed="rId5"/>
          <a:srcRect/>
          <a:stretch>
            <a:fillRect/>
          </a:stretch>
        </p:blipFill>
        <p:spPr bwMode="auto">
          <a:xfrm>
            <a:off x="5029200" y="1981200"/>
            <a:ext cx="3733800" cy="3514725"/>
          </a:xfrm>
          <a:prstGeom prst="rect">
            <a:avLst/>
          </a:prstGeom>
          <a:noFill/>
          <a:ln w="9525">
            <a:noFill/>
            <a:miter lim="800000"/>
            <a:headEnd/>
            <a:tailEnd/>
          </a:ln>
        </p:spPr>
      </p:pic>
      <p:grpSp>
        <p:nvGrpSpPr>
          <p:cNvPr id="17" name="Group 15"/>
          <p:cNvGrpSpPr>
            <a:grpSpLocks/>
          </p:cNvGrpSpPr>
          <p:nvPr/>
        </p:nvGrpSpPr>
        <p:grpSpPr bwMode="auto">
          <a:xfrm>
            <a:off x="3657600" y="1447800"/>
            <a:ext cx="1752600" cy="685800"/>
            <a:chOff x="2438400" y="1066800"/>
            <a:chExt cx="1258787" cy="457200"/>
          </a:xfrm>
        </p:grpSpPr>
        <p:sp>
          <p:nvSpPr>
            <p:cNvPr id="18" name="Oval 17"/>
            <p:cNvSpPr/>
            <p:nvPr/>
          </p:nvSpPr>
          <p:spPr>
            <a:xfrm>
              <a:off x="2438400" y="1066800"/>
              <a:ext cx="1218880" cy="457200"/>
            </a:xfrm>
            <a:prstGeom prst="ellipse">
              <a:avLst/>
            </a:prstGeom>
            <a:gradFill>
              <a:gsLst>
                <a:gs pos="0">
                  <a:schemeClr val="accent1">
                    <a:shade val="30000"/>
                    <a:satMod val="115000"/>
                    <a:alpha val="23000"/>
                  </a:schemeClr>
                </a:gs>
                <a:gs pos="50000">
                  <a:schemeClr val="accent1">
                    <a:shade val="67500"/>
                    <a:satMod val="115000"/>
                  </a:schemeClr>
                </a:gs>
                <a:gs pos="100000">
                  <a:schemeClr val="accent1">
                    <a:shade val="100000"/>
                    <a:satMod val="1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 name="TextBox 14"/>
            <p:cNvSpPr txBox="1">
              <a:spLocks noChangeArrowheads="1"/>
            </p:cNvSpPr>
            <p:nvPr/>
          </p:nvSpPr>
          <p:spPr bwMode="auto">
            <a:xfrm>
              <a:off x="2438400" y="1143000"/>
              <a:ext cx="1258787" cy="244475"/>
            </a:xfrm>
            <a:prstGeom prst="rect">
              <a:avLst/>
            </a:prstGeom>
            <a:noFill/>
            <a:ln w="9525">
              <a:noFill/>
              <a:miter lim="800000"/>
              <a:headEnd/>
              <a:tailEnd/>
            </a:ln>
          </p:spPr>
          <p:txBody>
            <a:bodyPr>
              <a:spAutoFit/>
            </a:bodyPr>
            <a:lstStyle/>
            <a:p>
              <a:pPr algn="ctr"/>
              <a:r>
                <a:rPr lang="en-US" b="1"/>
                <a:t>Ferric citrate</a:t>
              </a:r>
            </a:p>
          </p:txBody>
        </p:sp>
      </p:grpSp>
      <p:pic>
        <p:nvPicPr>
          <p:cNvPr id="20" name="Picture 14"/>
          <p:cNvPicPr>
            <a:picLocks noChangeAspect="1" noChangeArrowheads="1"/>
          </p:cNvPicPr>
          <p:nvPr/>
        </p:nvPicPr>
        <p:blipFill>
          <a:blip r:embed="rId6"/>
          <a:srcRect/>
          <a:stretch>
            <a:fillRect/>
          </a:stretch>
        </p:blipFill>
        <p:spPr bwMode="auto">
          <a:xfrm>
            <a:off x="381000" y="2209800"/>
            <a:ext cx="3810000" cy="3028950"/>
          </a:xfrm>
          <a:prstGeom prst="rect">
            <a:avLst/>
          </a:prstGeom>
          <a:noFill/>
          <a:ln w="9525">
            <a:noFill/>
            <a:miter lim="800000"/>
            <a:headEnd/>
            <a:tailEnd/>
          </a:ln>
        </p:spPr>
      </p:pic>
      <p:sp>
        <p:nvSpPr>
          <p:cNvPr id="21" name="Line 15"/>
          <p:cNvSpPr>
            <a:spLocks noChangeShapeType="1"/>
          </p:cNvSpPr>
          <p:nvPr/>
        </p:nvSpPr>
        <p:spPr bwMode="auto">
          <a:xfrm>
            <a:off x="5105400" y="2057400"/>
            <a:ext cx="1524000" cy="762000"/>
          </a:xfrm>
          <a:prstGeom prst="line">
            <a:avLst/>
          </a:prstGeom>
          <a:noFill/>
          <a:ln w="57150" cap="rnd">
            <a:solidFill>
              <a:srgbClr val="FF0B0B"/>
            </a:solidFill>
            <a:prstDash val="sysDot"/>
            <a:round/>
            <a:headEnd/>
            <a:tailEnd type="triangle" w="lg" len="med"/>
          </a:ln>
        </p:spPr>
        <p:txBody>
          <a:bodyPr/>
          <a:lstStyle/>
          <a:p>
            <a:endParaRPr lang="en-US"/>
          </a:p>
        </p:txBody>
      </p:sp>
      <p:sp>
        <p:nvSpPr>
          <p:cNvPr id="23" name="Text Box 12"/>
          <p:cNvSpPr txBox="1">
            <a:spLocks noChangeArrowheads="1"/>
          </p:cNvSpPr>
          <p:nvPr/>
        </p:nvSpPr>
        <p:spPr bwMode="auto">
          <a:xfrm>
            <a:off x="3429000" y="5181600"/>
            <a:ext cx="2057400" cy="457200"/>
          </a:xfrm>
          <a:prstGeom prst="rect">
            <a:avLst/>
          </a:prstGeom>
          <a:noFill/>
          <a:ln w="9525">
            <a:noFill/>
            <a:miter lim="800000"/>
            <a:headEnd/>
            <a:tailEnd/>
          </a:ln>
        </p:spPr>
        <p:txBody>
          <a:bodyPr>
            <a:spAutoFit/>
          </a:bodyPr>
          <a:lstStyle/>
          <a:p>
            <a:pPr>
              <a:spcBef>
                <a:spcPct val="50000"/>
              </a:spcBef>
            </a:pPr>
            <a:r>
              <a:rPr lang="en-US" sz="2400" b="1" dirty="0"/>
              <a:t>Loops 7 &amp; 8</a:t>
            </a:r>
          </a:p>
        </p:txBody>
      </p:sp>
      <p:sp>
        <p:nvSpPr>
          <p:cNvPr id="24" name="Line 17"/>
          <p:cNvSpPr>
            <a:spLocks noChangeShapeType="1"/>
          </p:cNvSpPr>
          <p:nvPr/>
        </p:nvSpPr>
        <p:spPr bwMode="auto">
          <a:xfrm flipH="1" flipV="1">
            <a:off x="3276600" y="3886200"/>
            <a:ext cx="609600" cy="1219200"/>
          </a:xfrm>
          <a:prstGeom prst="line">
            <a:avLst/>
          </a:prstGeom>
          <a:noFill/>
          <a:ln w="76200">
            <a:solidFill>
              <a:schemeClr val="tx1"/>
            </a:solidFill>
            <a:round/>
            <a:headEnd/>
            <a:tailEnd type="triangle" w="med" len="med"/>
          </a:ln>
        </p:spPr>
        <p:txBody>
          <a:bodyPr/>
          <a:lstStyle/>
          <a:p>
            <a:endParaRPr lang="en-US"/>
          </a:p>
        </p:txBody>
      </p:sp>
      <p:sp>
        <p:nvSpPr>
          <p:cNvPr id="25" name="Line 18"/>
          <p:cNvSpPr>
            <a:spLocks noChangeShapeType="1"/>
          </p:cNvSpPr>
          <p:nvPr/>
        </p:nvSpPr>
        <p:spPr bwMode="auto">
          <a:xfrm flipV="1">
            <a:off x="5105400" y="3124200"/>
            <a:ext cx="2057400" cy="1981200"/>
          </a:xfrm>
          <a:prstGeom prst="line">
            <a:avLst/>
          </a:prstGeom>
          <a:noFill/>
          <a:ln w="76200">
            <a:solidFill>
              <a:schemeClr val="tx1"/>
            </a:solidFill>
            <a:round/>
            <a:headEnd/>
            <a:tailEnd type="triangle" w="med" len="med"/>
          </a:ln>
        </p:spPr>
        <p:txBody>
          <a:bodyPr/>
          <a:lstStyle/>
          <a:p>
            <a:endParaRPr lang="en-US"/>
          </a:p>
        </p:txBody>
      </p:sp>
      <p:sp>
        <p:nvSpPr>
          <p:cNvPr id="26" name="Rectangle 2"/>
          <p:cNvSpPr txBox="1">
            <a:spLocks noChangeArrowheads="1"/>
          </p:cNvSpPr>
          <p:nvPr/>
        </p:nvSpPr>
        <p:spPr>
          <a:xfrm>
            <a:off x="685800" y="228600"/>
            <a:ext cx="8229600" cy="86836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Loops</a:t>
            </a:r>
            <a:r>
              <a:rPr kumimoji="0" lang="en-US" sz="3600" b="1" i="0" u="none" strike="noStrike" kern="0" cap="none" spc="0" normalizeH="0" noProof="0" dirty="0" smtClean="0">
                <a:ln>
                  <a:noFill/>
                </a:ln>
                <a:solidFill>
                  <a:schemeClr val="tx2"/>
                </a:solidFill>
                <a:effectLst/>
                <a:uLnTx/>
                <a:uFillTx/>
                <a:latin typeface="+mj-lt"/>
                <a:ea typeface="+mj-ea"/>
                <a:cs typeface="+mj-cs"/>
              </a:rPr>
              <a:t> 7 and 8 as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noProof="0" dirty="0" smtClean="0">
                <a:ln>
                  <a:noFill/>
                </a:ln>
                <a:solidFill>
                  <a:schemeClr val="tx2"/>
                </a:solidFill>
                <a:effectLst/>
                <a:uLnTx/>
                <a:uFillTx/>
                <a:latin typeface="+mj-lt"/>
                <a:ea typeface="+mj-ea"/>
                <a:cs typeface="+mj-cs"/>
              </a:rPr>
              <a:t>potential insertion sites</a:t>
            </a:r>
            <a:endParaRPr kumimoji="0" lang="en-US" sz="3600" b="1" i="0" u="none" strike="noStrike" kern="0" cap="none" spc="0" normalizeH="0" baseline="0" noProof="0" dirty="0" smtClean="0">
              <a:ln>
                <a:noFill/>
              </a:ln>
              <a:solidFill>
                <a:schemeClr val="tx2"/>
              </a:solidFill>
              <a:effectLst/>
              <a:uLnTx/>
              <a:uFillTx/>
              <a:latin typeface="+mj-lt"/>
              <a:ea typeface="+mj-ea"/>
              <a:cs typeface="+mj-cs"/>
            </a:endParaRPr>
          </a:p>
        </p:txBody>
      </p:sp>
      <p:pic>
        <p:nvPicPr>
          <p:cNvPr id="27" name="Picture 11"/>
          <p:cNvPicPr>
            <a:picLocks noChangeAspect="1" noChangeArrowheads="1"/>
          </p:cNvPicPr>
          <p:nvPr/>
        </p:nvPicPr>
        <p:blipFill>
          <a:blip r:embed="rId7"/>
          <a:srcRect/>
          <a:stretch>
            <a:fillRect/>
          </a:stretch>
        </p:blipFill>
        <p:spPr bwMode="auto">
          <a:xfrm>
            <a:off x="0" y="0"/>
            <a:ext cx="1600200" cy="835025"/>
          </a:xfrm>
          <a:prstGeom prst="rect">
            <a:avLst/>
          </a:prstGeom>
          <a:noFill/>
          <a:ln w="9525">
            <a:noFill/>
            <a:miter lim="800000"/>
            <a:headEnd/>
            <a:tailEnd/>
          </a:ln>
        </p:spPr>
      </p:pic>
      <p:pic>
        <p:nvPicPr>
          <p:cNvPr id="28" name="Rectangle 1037"/>
          <p:cNvPicPr>
            <a:picLocks noChangeAspect="1" noChangeArrowheads="1"/>
          </p:cNvPicPr>
          <p:nvPr/>
        </p:nvPicPr>
        <p:blipFill>
          <a:blip r:embed="rId8"/>
          <a:srcRect/>
          <a:stretch>
            <a:fillRect/>
          </a:stretch>
        </p:blipFill>
        <p:spPr bwMode="auto">
          <a:xfrm>
            <a:off x="8153400" y="5867400"/>
            <a:ext cx="914400" cy="842963"/>
          </a:xfrm>
          <a:prstGeom prst="rect">
            <a:avLst/>
          </a:prstGeom>
          <a:noFill/>
          <a:ln w="9525">
            <a:noFill/>
            <a:miter lim="800000"/>
            <a:headEnd/>
            <a:tailEnd/>
          </a:ln>
        </p:spPr>
      </p:pic>
      <p:grpSp>
        <p:nvGrpSpPr>
          <p:cNvPr id="29" name="Group 8"/>
          <p:cNvGrpSpPr>
            <a:grpSpLocks/>
          </p:cNvGrpSpPr>
          <p:nvPr/>
        </p:nvGrpSpPr>
        <p:grpSpPr bwMode="auto">
          <a:xfrm>
            <a:off x="457200" y="6019800"/>
            <a:ext cx="7620000" cy="671513"/>
            <a:chOff x="192" y="3696"/>
            <a:chExt cx="4800" cy="423"/>
          </a:xfrm>
        </p:grpSpPr>
        <p:sp>
          <p:nvSpPr>
            <p:cNvPr id="30" name="Text Box 9"/>
            <p:cNvSpPr txBox="1">
              <a:spLocks noChangeArrowheads="1"/>
            </p:cNvSpPr>
            <p:nvPr/>
          </p:nvSpPr>
          <p:spPr bwMode="auto">
            <a:xfrm>
              <a:off x="432" y="3888"/>
              <a:ext cx="4416" cy="231"/>
            </a:xfrm>
            <a:prstGeom prst="rect">
              <a:avLst/>
            </a:prstGeom>
            <a:gradFill rotWithShape="1">
              <a:gsLst>
                <a:gs pos="0">
                  <a:srgbClr val="800000"/>
                </a:gs>
                <a:gs pos="100000">
                  <a:srgbClr val="990000"/>
                </a:gs>
              </a:gsLst>
              <a:lin ang="0" scaled="1"/>
            </a:gradFill>
            <a:ln w="9525">
              <a:noFill/>
              <a:miter lim="800000"/>
              <a:headEnd/>
              <a:tailEnd/>
            </a:ln>
            <a:effectLst/>
          </p:spPr>
          <p:txBody>
            <a:bodyPr>
              <a:spAutoFit/>
            </a:bodyPr>
            <a:lstStyle/>
            <a:p>
              <a:pPr>
                <a:spcBef>
                  <a:spcPct val="50000"/>
                </a:spcBef>
                <a:defRPr/>
              </a:pPr>
              <a:r>
                <a:rPr lang="en-US" dirty="0">
                  <a:solidFill>
                    <a:schemeClr val="bg1"/>
                  </a:solidFill>
                  <a:cs typeface="+mn-cs"/>
                </a:rPr>
                <a:t>Harvard </a:t>
              </a:r>
              <a:r>
                <a:rPr lang="en-US" dirty="0" err="1">
                  <a:solidFill>
                    <a:schemeClr val="bg1"/>
                  </a:solidFill>
                  <a:cs typeface="+mn-cs"/>
                </a:rPr>
                <a:t>iGEM</a:t>
              </a:r>
              <a:r>
                <a:rPr lang="en-US" dirty="0">
                  <a:solidFill>
                    <a:schemeClr val="bg1"/>
                  </a:solidFill>
                  <a:cs typeface="+mn-cs"/>
                </a:rPr>
                <a:t> 2007</a:t>
              </a:r>
            </a:p>
          </p:txBody>
        </p:sp>
        <p:sp>
          <p:nvSpPr>
            <p:cNvPr id="31" name="Text Box 10"/>
            <p:cNvSpPr txBox="1">
              <a:spLocks noChangeArrowheads="1"/>
            </p:cNvSpPr>
            <p:nvPr/>
          </p:nvSpPr>
          <p:spPr bwMode="auto">
            <a:xfrm>
              <a:off x="192" y="3696"/>
              <a:ext cx="4800" cy="231"/>
            </a:xfrm>
            <a:prstGeom prst="rect">
              <a:avLst/>
            </a:prstGeom>
            <a:gradFill rotWithShape="1">
              <a:gsLst>
                <a:gs pos="0">
                  <a:srgbClr val="663300"/>
                </a:gs>
                <a:gs pos="100000">
                  <a:schemeClr val="bg1"/>
                </a:gs>
              </a:gsLst>
              <a:lin ang="0" scaled="1"/>
            </a:gradFill>
            <a:ln w="9525">
              <a:noFill/>
              <a:miter lim="800000"/>
              <a:headEnd/>
              <a:tailEnd/>
            </a:ln>
            <a:effectLst/>
          </p:spPr>
          <p:txBody>
            <a:bodyPr>
              <a:spAutoFit/>
            </a:bodyPr>
            <a:lstStyle/>
            <a:p>
              <a:pPr>
                <a:spcBef>
                  <a:spcPct val="50000"/>
                </a:spcBef>
                <a:defRPr/>
              </a:pPr>
              <a:r>
                <a:rPr lang="en-US" dirty="0" err="1">
                  <a:solidFill>
                    <a:schemeClr val="bg1"/>
                  </a:solidFill>
                  <a:cs typeface="+mn-cs"/>
                </a:rPr>
                <a:t>Fec</a:t>
              </a:r>
              <a:r>
                <a:rPr lang="en-US" dirty="0">
                  <a:solidFill>
                    <a:schemeClr val="bg1"/>
                  </a:solidFill>
                  <a:cs typeface="+mn-cs"/>
                </a:rPr>
                <a:t> signal transduction</a:t>
              </a:r>
            </a:p>
          </p:txBody>
        </p:sp>
      </p:grpSp>
      <p:sp>
        <p:nvSpPr>
          <p:cNvPr id="22" name="Line 15"/>
          <p:cNvSpPr>
            <a:spLocks noChangeShapeType="1"/>
          </p:cNvSpPr>
          <p:nvPr/>
        </p:nvSpPr>
        <p:spPr bwMode="auto">
          <a:xfrm flipH="1">
            <a:off x="2438400" y="1981200"/>
            <a:ext cx="1295400" cy="1219200"/>
          </a:xfrm>
          <a:prstGeom prst="line">
            <a:avLst/>
          </a:prstGeom>
          <a:noFill/>
          <a:ln w="57150" cap="rnd">
            <a:solidFill>
              <a:srgbClr val="FF0B0B"/>
            </a:solidFill>
            <a:prstDash val="sysDot"/>
            <a:round/>
            <a:headEnd/>
            <a:tailEnd type="triangle" w="lg" len="med"/>
          </a:ln>
        </p:spPr>
        <p:txBody>
          <a:bodyPr/>
          <a:lstStyle/>
          <a:p>
            <a:endParaRPr lang="en-US"/>
          </a:p>
        </p:txBody>
      </p:sp>
      <p:sp>
        <p:nvSpPr>
          <p:cNvPr id="34" name="Rectangle 33"/>
          <p:cNvSpPr/>
          <p:nvPr/>
        </p:nvSpPr>
        <p:spPr>
          <a:xfrm>
            <a:off x="4114800" y="6019800"/>
            <a:ext cx="4572000" cy="553998"/>
          </a:xfrm>
          <a:prstGeom prst="rect">
            <a:avLst/>
          </a:prstGeom>
        </p:spPr>
        <p:txBody>
          <a:bodyPr>
            <a:spAutoFit/>
          </a:bodyPr>
          <a:lstStyle/>
          <a:p>
            <a:r>
              <a:rPr lang="en-US" sz="1000" dirty="0" smtClean="0"/>
              <a:t>Ferguson AD, et al. Structural basis of gating by the outer membrane transporter </a:t>
            </a:r>
            <a:r>
              <a:rPr lang="en-US" sz="1000" dirty="0" err="1" smtClean="0"/>
              <a:t>FecA</a:t>
            </a:r>
            <a:r>
              <a:rPr lang="en-US" sz="1000" dirty="0" smtClean="0"/>
              <a:t>. Science 2002 Mar 1; 295(5560) 1715-9.</a:t>
            </a:r>
          </a:p>
          <a:p>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500"/>
                                        <p:tgtEl>
                                          <p:spTgt spid="21"/>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4294967295"/>
          </p:nvPr>
        </p:nvSpPr>
        <p:spPr>
          <a:xfrm>
            <a:off x="609600" y="1600201"/>
            <a:ext cx="7620000" cy="3581400"/>
          </a:xfrm>
          <a:prstGeom prst="rect">
            <a:avLst/>
          </a:prstGeom>
        </p:spPr>
        <p:txBody>
          <a:bodyPr/>
          <a:lstStyle/>
          <a:p>
            <a:r>
              <a:rPr lang="en-US" sz="2800" dirty="0" smtClean="0"/>
              <a:t>From Braun lab (U. </a:t>
            </a:r>
            <a:r>
              <a:rPr lang="en-US" sz="2800" dirty="0" err="1" smtClean="0"/>
              <a:t>Tuebingen</a:t>
            </a:r>
            <a:r>
              <a:rPr lang="en-US" sz="2800" dirty="0" smtClean="0"/>
              <a:t>, Germany)</a:t>
            </a:r>
          </a:p>
          <a:p>
            <a:pPr lvl="1"/>
            <a:r>
              <a:rPr lang="en-US" sz="2400" dirty="0" err="1" smtClean="0"/>
              <a:t>Fec</a:t>
            </a:r>
            <a:r>
              <a:rPr lang="en-US" sz="2400" dirty="0" smtClean="0"/>
              <a:t> knock-out strain, AA93</a:t>
            </a:r>
          </a:p>
          <a:p>
            <a:pPr lvl="1"/>
            <a:r>
              <a:rPr lang="en-US" sz="2400" dirty="0" err="1" smtClean="0"/>
              <a:t>FecIRA</a:t>
            </a:r>
            <a:r>
              <a:rPr lang="en-US" sz="2400" dirty="0" smtClean="0"/>
              <a:t> plasmid</a:t>
            </a:r>
          </a:p>
          <a:p>
            <a:pPr lvl="1"/>
            <a:r>
              <a:rPr lang="en-US" sz="2400" dirty="0" err="1" smtClean="0"/>
              <a:t>P</a:t>
            </a:r>
            <a:r>
              <a:rPr lang="en-US" sz="2400" baseline="-25000" dirty="0" err="1" smtClean="0"/>
              <a:t>F</a:t>
            </a:r>
            <a:r>
              <a:rPr lang="en-US" sz="2400" baseline="-25000" dirty="0" err="1" smtClean="0"/>
              <a:t>ec</a:t>
            </a:r>
            <a:r>
              <a:rPr lang="en-US" sz="2400" dirty="0" smtClean="0"/>
              <a:t>-GFP plasmid</a:t>
            </a:r>
            <a:endParaRPr lang="en-US" sz="2400" dirty="0" smtClean="0"/>
          </a:p>
          <a:p>
            <a:r>
              <a:rPr lang="en-US" sz="2800" dirty="0" err="1" smtClean="0"/>
              <a:t>pColA</a:t>
            </a:r>
            <a:r>
              <a:rPr lang="en-US" sz="2800" dirty="0" smtClean="0"/>
              <a:t> Duet Vector</a:t>
            </a:r>
          </a:p>
          <a:p>
            <a:pPr lvl="1"/>
            <a:r>
              <a:rPr lang="en-US" sz="2400" dirty="0" smtClean="0"/>
              <a:t>Allows regulated expression of </a:t>
            </a:r>
            <a:r>
              <a:rPr lang="en-US" sz="2400" dirty="0" err="1" smtClean="0"/>
              <a:t>Fec</a:t>
            </a:r>
            <a:r>
              <a:rPr lang="en-US" sz="2400" dirty="0" smtClean="0"/>
              <a:t> genes under T7 promoter</a:t>
            </a:r>
          </a:p>
          <a:p>
            <a:pPr lvl="1"/>
            <a:endParaRPr lang="en-US" dirty="0" smtClean="0"/>
          </a:p>
        </p:txBody>
      </p:sp>
      <p:sp>
        <p:nvSpPr>
          <p:cNvPr id="38914" name="Rectangle 2"/>
          <p:cNvSpPr>
            <a:spLocks noGrp="1" noChangeArrowheads="1"/>
          </p:cNvSpPr>
          <p:nvPr>
            <p:ph type="title" idx="4294967295"/>
          </p:nvPr>
        </p:nvSpPr>
        <p:spPr>
          <a:xfrm>
            <a:off x="0" y="274638"/>
            <a:ext cx="8229600" cy="1143000"/>
          </a:xfrm>
          <a:prstGeom prst="rect">
            <a:avLst/>
          </a:prstGeom>
        </p:spPr>
        <p:txBody>
          <a:bodyPr/>
          <a:lstStyle/>
          <a:p>
            <a:r>
              <a:rPr lang="en-US" sz="3600" b="1" dirty="0" smtClean="0"/>
              <a:t>Constructs</a:t>
            </a:r>
          </a:p>
        </p:txBody>
      </p:sp>
      <p:pic>
        <p:nvPicPr>
          <p:cNvPr id="4" name="Rectangle 1037"/>
          <p:cNvPicPr>
            <a:picLocks noChangeAspect="1" noChangeArrowheads="1"/>
          </p:cNvPicPr>
          <p:nvPr/>
        </p:nvPicPr>
        <p:blipFill>
          <a:blip r:embed="rId3"/>
          <a:srcRect/>
          <a:stretch>
            <a:fillRect/>
          </a:stretch>
        </p:blipFill>
        <p:spPr bwMode="auto">
          <a:xfrm>
            <a:off x="8001000" y="5715000"/>
            <a:ext cx="914400" cy="842963"/>
          </a:xfrm>
          <a:prstGeom prst="rect">
            <a:avLst/>
          </a:prstGeom>
          <a:noFill/>
          <a:ln w="9525">
            <a:noFill/>
            <a:miter lim="800000"/>
            <a:headEnd/>
            <a:tailEnd/>
          </a:ln>
        </p:spPr>
      </p:pic>
      <p:grpSp>
        <p:nvGrpSpPr>
          <p:cNvPr id="5" name="Group 8"/>
          <p:cNvGrpSpPr>
            <a:grpSpLocks/>
          </p:cNvGrpSpPr>
          <p:nvPr/>
        </p:nvGrpSpPr>
        <p:grpSpPr bwMode="auto">
          <a:xfrm>
            <a:off x="304800" y="5867400"/>
            <a:ext cx="7620000" cy="671513"/>
            <a:chOff x="192" y="3696"/>
            <a:chExt cx="4800" cy="423"/>
          </a:xfrm>
        </p:grpSpPr>
        <p:sp>
          <p:nvSpPr>
            <p:cNvPr id="6" name="Text Box 9"/>
            <p:cNvSpPr txBox="1">
              <a:spLocks noChangeArrowheads="1"/>
            </p:cNvSpPr>
            <p:nvPr/>
          </p:nvSpPr>
          <p:spPr bwMode="auto">
            <a:xfrm>
              <a:off x="432" y="3888"/>
              <a:ext cx="4416" cy="231"/>
            </a:xfrm>
            <a:prstGeom prst="rect">
              <a:avLst/>
            </a:prstGeom>
            <a:gradFill rotWithShape="1">
              <a:gsLst>
                <a:gs pos="0">
                  <a:srgbClr val="800000"/>
                </a:gs>
                <a:gs pos="100000">
                  <a:srgbClr val="990000"/>
                </a:gs>
              </a:gsLst>
              <a:lin ang="0" scaled="1"/>
            </a:gradFill>
            <a:ln w="9525">
              <a:noFill/>
              <a:miter lim="800000"/>
              <a:headEnd/>
              <a:tailEnd/>
            </a:ln>
            <a:effectLst/>
          </p:spPr>
          <p:txBody>
            <a:bodyPr>
              <a:spAutoFit/>
            </a:bodyPr>
            <a:lstStyle/>
            <a:p>
              <a:pPr>
                <a:spcBef>
                  <a:spcPct val="50000"/>
                </a:spcBef>
                <a:defRPr/>
              </a:pPr>
              <a:r>
                <a:rPr lang="en-US" dirty="0">
                  <a:solidFill>
                    <a:schemeClr val="bg1"/>
                  </a:solidFill>
                  <a:cs typeface="+mn-cs"/>
                </a:rPr>
                <a:t>Harvard </a:t>
              </a:r>
              <a:r>
                <a:rPr lang="en-US" dirty="0" err="1">
                  <a:solidFill>
                    <a:schemeClr val="bg1"/>
                  </a:solidFill>
                  <a:cs typeface="+mn-cs"/>
                </a:rPr>
                <a:t>iGEM</a:t>
              </a:r>
              <a:r>
                <a:rPr lang="en-US" dirty="0">
                  <a:solidFill>
                    <a:schemeClr val="bg1"/>
                  </a:solidFill>
                  <a:cs typeface="+mn-cs"/>
                </a:rPr>
                <a:t> 2007</a:t>
              </a:r>
            </a:p>
          </p:txBody>
        </p:sp>
        <p:sp>
          <p:nvSpPr>
            <p:cNvPr id="7" name="Text Box 10"/>
            <p:cNvSpPr txBox="1">
              <a:spLocks noChangeArrowheads="1"/>
            </p:cNvSpPr>
            <p:nvPr/>
          </p:nvSpPr>
          <p:spPr bwMode="auto">
            <a:xfrm>
              <a:off x="192" y="3696"/>
              <a:ext cx="4800" cy="231"/>
            </a:xfrm>
            <a:prstGeom prst="rect">
              <a:avLst/>
            </a:prstGeom>
            <a:gradFill rotWithShape="1">
              <a:gsLst>
                <a:gs pos="0">
                  <a:srgbClr val="663300"/>
                </a:gs>
                <a:gs pos="100000">
                  <a:schemeClr val="bg1"/>
                </a:gs>
              </a:gsLst>
              <a:lin ang="0" scaled="1"/>
            </a:gradFill>
            <a:ln w="9525">
              <a:noFill/>
              <a:miter lim="800000"/>
              <a:headEnd/>
              <a:tailEnd/>
            </a:ln>
            <a:effectLst/>
          </p:spPr>
          <p:txBody>
            <a:bodyPr>
              <a:spAutoFit/>
            </a:bodyPr>
            <a:lstStyle/>
            <a:p>
              <a:pPr>
                <a:spcBef>
                  <a:spcPct val="50000"/>
                </a:spcBef>
                <a:defRPr/>
              </a:pPr>
              <a:r>
                <a:rPr lang="en-US" dirty="0" err="1">
                  <a:solidFill>
                    <a:schemeClr val="bg1"/>
                  </a:solidFill>
                  <a:cs typeface="+mn-cs"/>
                </a:rPr>
                <a:t>Fec</a:t>
              </a:r>
              <a:r>
                <a:rPr lang="en-US" dirty="0">
                  <a:solidFill>
                    <a:schemeClr val="bg1"/>
                  </a:solidFill>
                  <a:cs typeface="+mn-cs"/>
                </a:rPr>
                <a:t> signal transduction</a:t>
              </a:r>
            </a:p>
          </p:txBody>
        </p:sp>
      </p:grpSp>
      <p:pic>
        <p:nvPicPr>
          <p:cNvPr id="8" name="Picture 11"/>
          <p:cNvPicPr>
            <a:picLocks noChangeAspect="1" noChangeArrowheads="1"/>
          </p:cNvPicPr>
          <p:nvPr/>
        </p:nvPicPr>
        <p:blipFill>
          <a:blip r:embed="rId4"/>
          <a:srcRect/>
          <a:stretch>
            <a:fillRect/>
          </a:stretch>
        </p:blipFill>
        <p:spPr bwMode="auto">
          <a:xfrm>
            <a:off x="0" y="0"/>
            <a:ext cx="1600200" cy="83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914400" y="304800"/>
            <a:ext cx="8229600" cy="1143000"/>
          </a:xfrm>
          <a:prstGeom prst="rect">
            <a:avLst/>
          </a:prstGeom>
        </p:spPr>
        <p:txBody>
          <a:bodyPr/>
          <a:lstStyle/>
          <a:p>
            <a:pPr eaLnBrk="1" hangingPunct="1"/>
            <a:r>
              <a:rPr lang="en-US" sz="3600" b="1" dirty="0" err="1" smtClean="0"/>
              <a:t>Fec</a:t>
            </a:r>
            <a:r>
              <a:rPr lang="en-US" sz="3600" b="1" dirty="0" smtClean="0"/>
              <a:t>-induced </a:t>
            </a:r>
            <a:br>
              <a:rPr lang="en-US" sz="3600" b="1" dirty="0" smtClean="0"/>
            </a:br>
            <a:r>
              <a:rPr lang="en-US" sz="3600" b="1" dirty="0" smtClean="0"/>
              <a:t>GFP expression</a:t>
            </a:r>
            <a:endParaRPr lang="en-US" sz="3600" b="1" dirty="0" smtClean="0"/>
          </a:p>
        </p:txBody>
      </p:sp>
      <p:pic>
        <p:nvPicPr>
          <p:cNvPr id="3" name="Rectangle 1037"/>
          <p:cNvPicPr>
            <a:picLocks noChangeAspect="1" noChangeArrowheads="1"/>
          </p:cNvPicPr>
          <p:nvPr/>
        </p:nvPicPr>
        <p:blipFill>
          <a:blip r:embed="rId3"/>
          <a:srcRect/>
          <a:stretch>
            <a:fillRect/>
          </a:stretch>
        </p:blipFill>
        <p:spPr bwMode="auto">
          <a:xfrm>
            <a:off x="8001000" y="5715000"/>
            <a:ext cx="914400" cy="842963"/>
          </a:xfrm>
          <a:prstGeom prst="rect">
            <a:avLst/>
          </a:prstGeom>
          <a:noFill/>
          <a:ln w="9525">
            <a:noFill/>
            <a:miter lim="800000"/>
            <a:headEnd/>
            <a:tailEnd/>
          </a:ln>
        </p:spPr>
      </p:pic>
      <p:grpSp>
        <p:nvGrpSpPr>
          <p:cNvPr id="4" name="Group 8"/>
          <p:cNvGrpSpPr>
            <a:grpSpLocks/>
          </p:cNvGrpSpPr>
          <p:nvPr/>
        </p:nvGrpSpPr>
        <p:grpSpPr bwMode="auto">
          <a:xfrm>
            <a:off x="304800" y="5867400"/>
            <a:ext cx="7620000" cy="671513"/>
            <a:chOff x="192" y="3696"/>
            <a:chExt cx="4800" cy="423"/>
          </a:xfrm>
        </p:grpSpPr>
        <p:sp>
          <p:nvSpPr>
            <p:cNvPr id="5" name="Text Box 9"/>
            <p:cNvSpPr txBox="1">
              <a:spLocks noChangeArrowheads="1"/>
            </p:cNvSpPr>
            <p:nvPr/>
          </p:nvSpPr>
          <p:spPr bwMode="auto">
            <a:xfrm>
              <a:off x="432" y="3888"/>
              <a:ext cx="4416" cy="231"/>
            </a:xfrm>
            <a:prstGeom prst="rect">
              <a:avLst/>
            </a:prstGeom>
            <a:gradFill rotWithShape="1">
              <a:gsLst>
                <a:gs pos="0">
                  <a:srgbClr val="800000"/>
                </a:gs>
                <a:gs pos="100000">
                  <a:srgbClr val="990000"/>
                </a:gs>
              </a:gsLst>
              <a:lin ang="0" scaled="1"/>
            </a:gradFill>
            <a:ln w="9525">
              <a:noFill/>
              <a:miter lim="800000"/>
              <a:headEnd/>
              <a:tailEnd/>
            </a:ln>
            <a:effectLst/>
          </p:spPr>
          <p:txBody>
            <a:bodyPr>
              <a:spAutoFit/>
            </a:bodyPr>
            <a:lstStyle/>
            <a:p>
              <a:pPr>
                <a:spcBef>
                  <a:spcPct val="50000"/>
                </a:spcBef>
                <a:defRPr/>
              </a:pPr>
              <a:r>
                <a:rPr lang="en-US" dirty="0">
                  <a:solidFill>
                    <a:schemeClr val="bg1"/>
                  </a:solidFill>
                  <a:cs typeface="+mn-cs"/>
                </a:rPr>
                <a:t>Harvard </a:t>
              </a:r>
              <a:r>
                <a:rPr lang="en-US" dirty="0" err="1">
                  <a:solidFill>
                    <a:schemeClr val="bg1"/>
                  </a:solidFill>
                  <a:cs typeface="+mn-cs"/>
                </a:rPr>
                <a:t>iGEM</a:t>
              </a:r>
              <a:r>
                <a:rPr lang="en-US" dirty="0">
                  <a:solidFill>
                    <a:schemeClr val="bg1"/>
                  </a:solidFill>
                  <a:cs typeface="+mn-cs"/>
                </a:rPr>
                <a:t> 2007</a:t>
              </a:r>
            </a:p>
          </p:txBody>
        </p:sp>
        <p:sp>
          <p:nvSpPr>
            <p:cNvPr id="6" name="Text Box 10"/>
            <p:cNvSpPr txBox="1">
              <a:spLocks noChangeArrowheads="1"/>
            </p:cNvSpPr>
            <p:nvPr/>
          </p:nvSpPr>
          <p:spPr bwMode="auto">
            <a:xfrm>
              <a:off x="192" y="3696"/>
              <a:ext cx="4800" cy="231"/>
            </a:xfrm>
            <a:prstGeom prst="rect">
              <a:avLst/>
            </a:prstGeom>
            <a:gradFill rotWithShape="1">
              <a:gsLst>
                <a:gs pos="0">
                  <a:srgbClr val="663300"/>
                </a:gs>
                <a:gs pos="100000">
                  <a:schemeClr val="bg1"/>
                </a:gs>
              </a:gsLst>
              <a:lin ang="0" scaled="1"/>
            </a:gradFill>
            <a:ln w="9525">
              <a:noFill/>
              <a:miter lim="800000"/>
              <a:headEnd/>
              <a:tailEnd/>
            </a:ln>
            <a:effectLst/>
          </p:spPr>
          <p:txBody>
            <a:bodyPr>
              <a:spAutoFit/>
            </a:bodyPr>
            <a:lstStyle/>
            <a:p>
              <a:pPr>
                <a:spcBef>
                  <a:spcPct val="50000"/>
                </a:spcBef>
                <a:defRPr/>
              </a:pPr>
              <a:r>
                <a:rPr lang="en-US" dirty="0" err="1">
                  <a:solidFill>
                    <a:schemeClr val="bg1"/>
                  </a:solidFill>
                  <a:cs typeface="+mn-cs"/>
                </a:rPr>
                <a:t>Fec</a:t>
              </a:r>
              <a:r>
                <a:rPr lang="en-US" dirty="0">
                  <a:solidFill>
                    <a:schemeClr val="bg1"/>
                  </a:solidFill>
                  <a:cs typeface="+mn-cs"/>
                </a:rPr>
                <a:t> signal transduction</a:t>
              </a:r>
            </a:p>
          </p:txBody>
        </p:sp>
      </p:grpSp>
      <p:pic>
        <p:nvPicPr>
          <p:cNvPr id="7" name="Picture 11"/>
          <p:cNvPicPr>
            <a:picLocks noChangeAspect="1" noChangeArrowheads="1"/>
          </p:cNvPicPr>
          <p:nvPr/>
        </p:nvPicPr>
        <p:blipFill>
          <a:blip r:embed="rId4"/>
          <a:srcRect/>
          <a:stretch>
            <a:fillRect/>
          </a:stretch>
        </p:blipFill>
        <p:spPr bwMode="auto">
          <a:xfrm>
            <a:off x="0" y="0"/>
            <a:ext cx="1600200" cy="835025"/>
          </a:xfrm>
          <a:prstGeom prst="rect">
            <a:avLst/>
          </a:prstGeom>
          <a:noFill/>
          <a:ln w="9525">
            <a:noFill/>
            <a:miter lim="800000"/>
            <a:headEnd/>
            <a:tailEnd/>
          </a:ln>
        </p:spPr>
      </p:pic>
      <p:pic>
        <p:nvPicPr>
          <p:cNvPr id="8" name="Picture 4"/>
          <p:cNvPicPr>
            <a:picLocks noChangeAspect="1" noChangeArrowheads="1"/>
          </p:cNvPicPr>
          <p:nvPr/>
        </p:nvPicPr>
        <p:blipFill>
          <a:blip r:embed="rId5">
            <a:clrChange>
              <a:clrFrom>
                <a:srgbClr val="FFFFFF"/>
              </a:clrFrom>
              <a:clrTo>
                <a:srgbClr val="FFFFFF">
                  <a:alpha val="0"/>
                </a:srgbClr>
              </a:clrTo>
            </a:clrChange>
          </a:blip>
          <a:stretch>
            <a:fillRect/>
          </a:stretch>
        </p:blipFill>
        <p:spPr bwMode="auto">
          <a:xfrm>
            <a:off x="1221672" y="838200"/>
            <a:ext cx="6489714" cy="50190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4294967295"/>
          </p:nvPr>
        </p:nvSpPr>
        <p:spPr>
          <a:xfrm>
            <a:off x="838200" y="1600200"/>
            <a:ext cx="7391400" cy="4191000"/>
          </a:xfrm>
          <a:prstGeom prst="rect">
            <a:avLst/>
          </a:prstGeom>
        </p:spPr>
        <p:txBody>
          <a:bodyPr/>
          <a:lstStyle/>
          <a:p>
            <a:pPr>
              <a:lnSpc>
                <a:spcPct val="90000"/>
              </a:lnSpc>
            </a:pPr>
            <a:r>
              <a:rPr lang="en-US" sz="2800" dirty="0" smtClean="0"/>
              <a:t>Problems:</a:t>
            </a:r>
          </a:p>
          <a:p>
            <a:pPr lvl="1">
              <a:lnSpc>
                <a:spcPct val="90000"/>
              </a:lnSpc>
            </a:pPr>
            <a:r>
              <a:rPr lang="en-US" sz="2400" dirty="0" smtClean="0"/>
              <a:t>Growth </a:t>
            </a:r>
            <a:r>
              <a:rPr lang="en-US" sz="2400" dirty="0" smtClean="0"/>
              <a:t>media: WL vs. LB?</a:t>
            </a:r>
            <a:endParaRPr lang="en-US" sz="2400" dirty="0" smtClean="0"/>
          </a:p>
          <a:p>
            <a:pPr lvl="1">
              <a:lnSpc>
                <a:spcPct val="90000"/>
              </a:lnSpc>
            </a:pPr>
            <a:r>
              <a:rPr lang="en-US" sz="2400" dirty="0" smtClean="0"/>
              <a:t>Toxicity: membrane disruption?</a:t>
            </a:r>
            <a:endParaRPr lang="en-US" sz="2000" dirty="0" smtClean="0"/>
          </a:p>
          <a:p>
            <a:pPr>
              <a:lnSpc>
                <a:spcPct val="90000"/>
              </a:lnSpc>
            </a:pPr>
            <a:r>
              <a:rPr lang="en-US" sz="2800" dirty="0" smtClean="0"/>
              <a:t>Goals:</a:t>
            </a:r>
          </a:p>
          <a:p>
            <a:pPr lvl="1">
              <a:lnSpc>
                <a:spcPct val="90000"/>
              </a:lnSpc>
            </a:pPr>
            <a:r>
              <a:rPr lang="en-US" sz="2400" dirty="0" smtClean="0"/>
              <a:t>Nickel and </a:t>
            </a:r>
            <a:r>
              <a:rPr lang="en-US" sz="2400" dirty="0" err="1" smtClean="0"/>
              <a:t>Streptavidin</a:t>
            </a:r>
            <a:r>
              <a:rPr lang="en-US" sz="2400" dirty="0" smtClean="0"/>
              <a:t> Binding</a:t>
            </a:r>
          </a:p>
          <a:p>
            <a:pPr lvl="1">
              <a:lnSpc>
                <a:spcPct val="90000"/>
              </a:lnSpc>
            </a:pPr>
            <a:r>
              <a:rPr lang="en-US" sz="2400" dirty="0" smtClean="0"/>
              <a:t>Finding new targets with signaling</a:t>
            </a:r>
          </a:p>
          <a:p>
            <a:pPr lvl="2">
              <a:lnSpc>
                <a:spcPct val="90000"/>
              </a:lnSpc>
            </a:pPr>
            <a:r>
              <a:rPr lang="en-US" sz="2000" dirty="0" smtClean="0">
                <a:sym typeface="Wingdings" pitchFamily="2" charset="2"/>
              </a:rPr>
              <a:t>Random library</a:t>
            </a:r>
          </a:p>
          <a:p>
            <a:pPr lvl="2">
              <a:lnSpc>
                <a:spcPct val="90000"/>
              </a:lnSpc>
            </a:pPr>
            <a:r>
              <a:rPr lang="en-US" sz="2000" dirty="0" smtClean="0">
                <a:sym typeface="Wingdings" pitchFamily="2" charset="2"/>
              </a:rPr>
              <a:t>Computational </a:t>
            </a:r>
            <a:r>
              <a:rPr lang="en-US" sz="2000" dirty="0" smtClean="0">
                <a:sym typeface="Wingdings" pitchFamily="2" charset="2"/>
              </a:rPr>
              <a:t>Approach (</a:t>
            </a:r>
            <a:r>
              <a:rPr lang="en-US" sz="2000" dirty="0" err="1" smtClean="0">
                <a:sym typeface="Wingdings" pitchFamily="2" charset="2"/>
              </a:rPr>
              <a:t>Maranas</a:t>
            </a:r>
            <a:r>
              <a:rPr lang="en-US" sz="2000" smtClean="0">
                <a:sym typeface="Wingdings" pitchFamily="2" charset="2"/>
              </a:rPr>
              <a:t> lab)</a:t>
            </a:r>
            <a:endParaRPr lang="en-US" sz="2000" dirty="0" smtClean="0"/>
          </a:p>
        </p:txBody>
      </p:sp>
      <p:sp>
        <p:nvSpPr>
          <p:cNvPr id="40962" name="Rectangle 2"/>
          <p:cNvSpPr>
            <a:spLocks noGrp="1" noChangeArrowheads="1"/>
          </p:cNvSpPr>
          <p:nvPr>
            <p:ph type="title" idx="4294967295"/>
          </p:nvPr>
        </p:nvSpPr>
        <p:spPr>
          <a:xfrm>
            <a:off x="762000" y="228600"/>
            <a:ext cx="8229600" cy="1143000"/>
          </a:xfrm>
          <a:prstGeom prst="rect">
            <a:avLst/>
          </a:prstGeom>
        </p:spPr>
        <p:txBody>
          <a:bodyPr/>
          <a:lstStyle/>
          <a:p>
            <a:r>
              <a:rPr lang="en-US" sz="3600" b="1" dirty="0" smtClean="0"/>
              <a:t>Troubleshooting and</a:t>
            </a:r>
            <a:br>
              <a:rPr lang="en-US" sz="3600" b="1" dirty="0" smtClean="0"/>
            </a:br>
            <a:r>
              <a:rPr lang="en-US" sz="3600" b="1" dirty="0" smtClean="0"/>
              <a:t>Next Steps</a:t>
            </a:r>
          </a:p>
        </p:txBody>
      </p:sp>
      <p:pic>
        <p:nvPicPr>
          <p:cNvPr id="4" name="Rectangle 1037"/>
          <p:cNvPicPr>
            <a:picLocks noChangeAspect="1" noChangeArrowheads="1"/>
          </p:cNvPicPr>
          <p:nvPr/>
        </p:nvPicPr>
        <p:blipFill>
          <a:blip r:embed="rId3"/>
          <a:srcRect/>
          <a:stretch>
            <a:fillRect/>
          </a:stretch>
        </p:blipFill>
        <p:spPr bwMode="auto">
          <a:xfrm>
            <a:off x="8001000" y="5715000"/>
            <a:ext cx="914400" cy="842963"/>
          </a:xfrm>
          <a:prstGeom prst="rect">
            <a:avLst/>
          </a:prstGeom>
          <a:noFill/>
          <a:ln w="9525">
            <a:noFill/>
            <a:miter lim="800000"/>
            <a:headEnd/>
            <a:tailEnd/>
          </a:ln>
        </p:spPr>
      </p:pic>
      <p:grpSp>
        <p:nvGrpSpPr>
          <p:cNvPr id="5" name="Group 8"/>
          <p:cNvGrpSpPr>
            <a:grpSpLocks/>
          </p:cNvGrpSpPr>
          <p:nvPr/>
        </p:nvGrpSpPr>
        <p:grpSpPr bwMode="auto">
          <a:xfrm>
            <a:off x="304800" y="5867400"/>
            <a:ext cx="7620000" cy="671513"/>
            <a:chOff x="192" y="3696"/>
            <a:chExt cx="4800" cy="423"/>
          </a:xfrm>
        </p:grpSpPr>
        <p:sp>
          <p:nvSpPr>
            <p:cNvPr id="6" name="Text Box 9"/>
            <p:cNvSpPr txBox="1">
              <a:spLocks noChangeArrowheads="1"/>
            </p:cNvSpPr>
            <p:nvPr/>
          </p:nvSpPr>
          <p:spPr bwMode="auto">
            <a:xfrm>
              <a:off x="432" y="3888"/>
              <a:ext cx="4416" cy="231"/>
            </a:xfrm>
            <a:prstGeom prst="rect">
              <a:avLst/>
            </a:prstGeom>
            <a:gradFill rotWithShape="1">
              <a:gsLst>
                <a:gs pos="0">
                  <a:srgbClr val="800000"/>
                </a:gs>
                <a:gs pos="100000">
                  <a:srgbClr val="990000"/>
                </a:gs>
              </a:gsLst>
              <a:lin ang="0" scaled="1"/>
            </a:gradFill>
            <a:ln w="9525">
              <a:noFill/>
              <a:miter lim="800000"/>
              <a:headEnd/>
              <a:tailEnd/>
            </a:ln>
            <a:effectLst/>
          </p:spPr>
          <p:txBody>
            <a:bodyPr>
              <a:spAutoFit/>
            </a:bodyPr>
            <a:lstStyle/>
            <a:p>
              <a:pPr>
                <a:spcBef>
                  <a:spcPct val="50000"/>
                </a:spcBef>
                <a:defRPr/>
              </a:pPr>
              <a:r>
                <a:rPr lang="en-US" dirty="0">
                  <a:solidFill>
                    <a:schemeClr val="bg1"/>
                  </a:solidFill>
                  <a:cs typeface="+mn-cs"/>
                </a:rPr>
                <a:t>Harvard </a:t>
              </a:r>
              <a:r>
                <a:rPr lang="en-US" dirty="0" err="1">
                  <a:solidFill>
                    <a:schemeClr val="bg1"/>
                  </a:solidFill>
                  <a:cs typeface="+mn-cs"/>
                </a:rPr>
                <a:t>iGEM</a:t>
              </a:r>
              <a:r>
                <a:rPr lang="en-US" dirty="0">
                  <a:solidFill>
                    <a:schemeClr val="bg1"/>
                  </a:solidFill>
                  <a:cs typeface="+mn-cs"/>
                </a:rPr>
                <a:t> 2007</a:t>
              </a:r>
            </a:p>
          </p:txBody>
        </p:sp>
        <p:sp>
          <p:nvSpPr>
            <p:cNvPr id="7" name="Text Box 10"/>
            <p:cNvSpPr txBox="1">
              <a:spLocks noChangeArrowheads="1"/>
            </p:cNvSpPr>
            <p:nvPr/>
          </p:nvSpPr>
          <p:spPr bwMode="auto">
            <a:xfrm>
              <a:off x="192" y="3696"/>
              <a:ext cx="4800" cy="231"/>
            </a:xfrm>
            <a:prstGeom prst="rect">
              <a:avLst/>
            </a:prstGeom>
            <a:gradFill rotWithShape="1">
              <a:gsLst>
                <a:gs pos="0">
                  <a:srgbClr val="663300"/>
                </a:gs>
                <a:gs pos="100000">
                  <a:schemeClr val="bg1"/>
                </a:gs>
              </a:gsLst>
              <a:lin ang="0" scaled="1"/>
            </a:gradFill>
            <a:ln w="9525">
              <a:noFill/>
              <a:miter lim="800000"/>
              <a:headEnd/>
              <a:tailEnd/>
            </a:ln>
            <a:effectLst/>
          </p:spPr>
          <p:txBody>
            <a:bodyPr>
              <a:spAutoFit/>
            </a:bodyPr>
            <a:lstStyle/>
            <a:p>
              <a:pPr>
                <a:spcBef>
                  <a:spcPct val="50000"/>
                </a:spcBef>
                <a:defRPr/>
              </a:pPr>
              <a:r>
                <a:rPr lang="en-US" dirty="0" err="1">
                  <a:solidFill>
                    <a:schemeClr val="bg1"/>
                  </a:solidFill>
                  <a:cs typeface="+mn-cs"/>
                </a:rPr>
                <a:t>Fec</a:t>
              </a:r>
              <a:r>
                <a:rPr lang="en-US" dirty="0">
                  <a:solidFill>
                    <a:schemeClr val="bg1"/>
                  </a:solidFill>
                  <a:cs typeface="+mn-cs"/>
                </a:rPr>
                <a:t> signal transduction</a:t>
              </a:r>
            </a:p>
          </p:txBody>
        </p:sp>
      </p:grpSp>
      <p:pic>
        <p:nvPicPr>
          <p:cNvPr id="8" name="Picture 11"/>
          <p:cNvPicPr>
            <a:picLocks noChangeAspect="1" noChangeArrowheads="1"/>
          </p:cNvPicPr>
          <p:nvPr/>
        </p:nvPicPr>
        <p:blipFill>
          <a:blip r:embed="rId4"/>
          <a:srcRect/>
          <a:stretch>
            <a:fillRect/>
          </a:stretch>
        </p:blipFill>
        <p:spPr bwMode="auto">
          <a:xfrm>
            <a:off x="0" y="0"/>
            <a:ext cx="1600200" cy="83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9" name="Group 278"/>
          <p:cNvGrpSpPr/>
          <p:nvPr/>
        </p:nvGrpSpPr>
        <p:grpSpPr>
          <a:xfrm>
            <a:off x="2667000" y="1295400"/>
            <a:ext cx="3352800" cy="4227731"/>
            <a:chOff x="2667000" y="1295400"/>
            <a:chExt cx="3352800" cy="4227731"/>
          </a:xfrm>
        </p:grpSpPr>
        <p:grpSp>
          <p:nvGrpSpPr>
            <p:cNvPr id="277" name="Group 276"/>
            <p:cNvGrpSpPr/>
            <p:nvPr/>
          </p:nvGrpSpPr>
          <p:grpSpPr>
            <a:xfrm>
              <a:off x="3124200" y="1295400"/>
              <a:ext cx="2895600" cy="3651250"/>
              <a:chOff x="3124200" y="1295400"/>
              <a:chExt cx="2895600" cy="3651250"/>
            </a:xfrm>
          </p:grpSpPr>
          <p:sp>
            <p:nvSpPr>
              <p:cNvPr id="193" name="Down Arrow 192"/>
              <p:cNvSpPr/>
              <p:nvPr/>
            </p:nvSpPr>
            <p:spPr>
              <a:xfrm rot="19806283">
                <a:off x="4856050" y="2564559"/>
                <a:ext cx="455612" cy="955675"/>
              </a:xfrm>
              <a:prstGeom prst="downArrow">
                <a:avLst/>
              </a:prstGeom>
              <a:solidFill>
                <a:schemeClr val="bg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06" name="Group 205"/>
              <p:cNvGrpSpPr/>
              <p:nvPr/>
            </p:nvGrpSpPr>
            <p:grpSpPr>
              <a:xfrm>
                <a:off x="4495800" y="3733800"/>
                <a:ext cx="1524000" cy="890546"/>
                <a:chOff x="4800487" y="3581297"/>
                <a:chExt cx="2942549" cy="1500249"/>
              </a:xfrm>
            </p:grpSpPr>
            <p:sp>
              <p:nvSpPr>
                <p:cNvPr id="194" name="Rectangle 35"/>
                <p:cNvSpPr>
                  <a:spLocks noChangeArrowheads="1"/>
                </p:cNvSpPr>
                <p:nvPr/>
              </p:nvSpPr>
              <p:spPr bwMode="auto">
                <a:xfrm>
                  <a:off x="6400687" y="4266359"/>
                  <a:ext cx="228600" cy="228600"/>
                </a:xfrm>
                <a:prstGeom prst="rect">
                  <a:avLst/>
                </a:prstGeom>
                <a:solidFill>
                  <a:schemeClr val="bg1">
                    <a:lumMod val="75000"/>
                    <a:alpha val="50000"/>
                  </a:schemeClr>
                </a:solidFill>
                <a:ln w="9525">
                  <a:solidFill>
                    <a:schemeClr val="bg1">
                      <a:lumMod val="75000"/>
                      <a:alpha val="50000"/>
                    </a:schemeClr>
                  </a:solidFill>
                  <a:miter lim="800000"/>
                  <a:headEnd/>
                  <a:tailEnd/>
                </a:ln>
                <a:effectLst/>
              </p:spPr>
              <p:txBody>
                <a:bodyPr wrap="none" anchor="ctr"/>
                <a:lstStyle/>
                <a:p>
                  <a:pPr>
                    <a:defRPr/>
                  </a:pPr>
                  <a:endParaRPr lang="en-US"/>
                </a:p>
              </p:txBody>
            </p:sp>
            <p:pic>
              <p:nvPicPr>
                <p:cNvPr id="195" name="Picture 2"/>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6705438" y="3581297"/>
                  <a:ext cx="1037598" cy="1500249"/>
                </a:xfrm>
                <a:prstGeom prst="rect">
                  <a:avLst/>
                </a:prstGeom>
                <a:noFill/>
                <a:ln w="9525">
                  <a:noFill/>
                  <a:miter lim="800000"/>
                  <a:headEnd/>
                  <a:tailEnd/>
                </a:ln>
              </p:spPr>
            </p:pic>
            <p:sp>
              <p:nvSpPr>
                <p:cNvPr id="196" name="Line 77"/>
                <p:cNvSpPr>
                  <a:spLocks noChangeShapeType="1"/>
                </p:cNvSpPr>
                <p:nvPr/>
              </p:nvSpPr>
              <p:spPr bwMode="auto">
                <a:xfrm rot="10800000">
                  <a:off x="6400687" y="4494959"/>
                  <a:ext cx="228600" cy="0"/>
                </a:xfrm>
                <a:prstGeom prst="line">
                  <a:avLst/>
                </a:prstGeom>
                <a:noFill/>
                <a:ln w="28575">
                  <a:solidFill>
                    <a:schemeClr val="bg1">
                      <a:lumMod val="75000"/>
                      <a:alpha val="50000"/>
                    </a:schemeClr>
                  </a:solidFill>
                  <a:round/>
                  <a:headEnd/>
                  <a:tailEnd/>
                </a:ln>
                <a:effectLst/>
              </p:spPr>
              <p:txBody>
                <a:bodyPr/>
                <a:lstStyle/>
                <a:p>
                  <a:pPr>
                    <a:defRPr/>
                  </a:pPr>
                  <a:endParaRPr lang="en-US"/>
                </a:p>
              </p:txBody>
            </p:sp>
            <p:sp>
              <p:nvSpPr>
                <p:cNvPr id="197" name="Line 78"/>
                <p:cNvSpPr>
                  <a:spLocks noChangeShapeType="1"/>
                </p:cNvSpPr>
                <p:nvPr/>
              </p:nvSpPr>
              <p:spPr bwMode="auto">
                <a:xfrm rot="10800000">
                  <a:off x="6400687" y="4266359"/>
                  <a:ext cx="0" cy="228600"/>
                </a:xfrm>
                <a:prstGeom prst="line">
                  <a:avLst/>
                </a:prstGeom>
                <a:noFill/>
                <a:ln w="28575">
                  <a:solidFill>
                    <a:schemeClr val="bg1">
                      <a:lumMod val="75000"/>
                      <a:alpha val="50000"/>
                    </a:schemeClr>
                  </a:solidFill>
                  <a:round/>
                  <a:headEnd/>
                  <a:tailEnd/>
                </a:ln>
                <a:effectLst/>
              </p:spPr>
              <p:txBody>
                <a:bodyPr/>
                <a:lstStyle/>
                <a:p>
                  <a:pPr>
                    <a:defRPr/>
                  </a:pPr>
                  <a:endParaRPr lang="en-US"/>
                </a:p>
              </p:txBody>
            </p:sp>
            <p:sp>
              <p:nvSpPr>
                <p:cNvPr id="198" name="Line 79"/>
                <p:cNvSpPr>
                  <a:spLocks noChangeShapeType="1"/>
                </p:cNvSpPr>
                <p:nvPr/>
              </p:nvSpPr>
              <p:spPr bwMode="auto">
                <a:xfrm rot="10800000">
                  <a:off x="6400687" y="4266359"/>
                  <a:ext cx="228600" cy="0"/>
                </a:xfrm>
                <a:prstGeom prst="line">
                  <a:avLst/>
                </a:prstGeom>
                <a:noFill/>
                <a:ln w="28575">
                  <a:solidFill>
                    <a:schemeClr val="bg1">
                      <a:lumMod val="75000"/>
                      <a:alpha val="50000"/>
                    </a:schemeClr>
                  </a:solidFill>
                  <a:round/>
                  <a:headEnd/>
                  <a:tailEnd/>
                </a:ln>
                <a:effectLst/>
              </p:spPr>
              <p:txBody>
                <a:bodyPr/>
                <a:lstStyle/>
                <a:p>
                  <a:pPr>
                    <a:defRPr/>
                  </a:pPr>
                  <a:endParaRPr lang="en-US"/>
                </a:p>
              </p:txBody>
            </p:sp>
            <p:sp>
              <p:nvSpPr>
                <p:cNvPr id="199" name="Line 80"/>
                <p:cNvSpPr>
                  <a:spLocks noChangeShapeType="1"/>
                </p:cNvSpPr>
                <p:nvPr/>
              </p:nvSpPr>
              <p:spPr bwMode="auto">
                <a:xfrm rot="10800000">
                  <a:off x="6172087" y="4342559"/>
                  <a:ext cx="228600" cy="0"/>
                </a:xfrm>
                <a:prstGeom prst="line">
                  <a:avLst/>
                </a:prstGeom>
                <a:noFill/>
                <a:ln w="28575">
                  <a:solidFill>
                    <a:schemeClr val="bg1">
                      <a:lumMod val="75000"/>
                      <a:alpha val="50000"/>
                    </a:schemeClr>
                  </a:solidFill>
                  <a:round/>
                  <a:headEnd/>
                  <a:tailEnd/>
                </a:ln>
                <a:effectLst/>
              </p:spPr>
              <p:txBody>
                <a:bodyPr/>
                <a:lstStyle/>
                <a:p>
                  <a:pPr>
                    <a:defRPr/>
                  </a:pPr>
                  <a:endParaRPr lang="en-US"/>
                </a:p>
              </p:txBody>
            </p:sp>
            <p:sp>
              <p:nvSpPr>
                <p:cNvPr id="200" name="Oval 199"/>
                <p:cNvSpPr/>
                <p:nvPr/>
              </p:nvSpPr>
              <p:spPr bwMode="auto">
                <a:xfrm rot="10800000">
                  <a:off x="4800487" y="3656759"/>
                  <a:ext cx="1371600" cy="1371600"/>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1" name="Oval 200"/>
                <p:cNvSpPr/>
                <p:nvPr/>
              </p:nvSpPr>
              <p:spPr bwMode="auto">
                <a:xfrm rot="10800000">
                  <a:off x="5029087" y="3885359"/>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2" name="Oval 201"/>
                <p:cNvSpPr/>
                <p:nvPr/>
              </p:nvSpPr>
              <p:spPr bwMode="auto">
                <a:xfrm rot="10800000">
                  <a:off x="5181487" y="4037759"/>
                  <a:ext cx="609600" cy="609600"/>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203" name="Straight Arrow Connector 202"/>
                <p:cNvCxnSpPr/>
                <p:nvPr/>
              </p:nvCxnSpPr>
              <p:spPr>
                <a:xfrm>
                  <a:off x="6857887" y="4418759"/>
                  <a:ext cx="457200" cy="1587"/>
                </a:xfrm>
                <a:prstGeom prst="straightConnector1">
                  <a:avLst/>
                </a:prstGeom>
                <a:ln w="50800">
                  <a:solidFill>
                    <a:schemeClr val="bg1">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4" name="Picture 9"/>
                <p:cNvPicPr>
                  <a:picLocks noChangeAspect="1" noChangeArrowheads="1"/>
                </p:cNvPicPr>
                <p:nvPr/>
              </p:nvPicPr>
              <p:blipFill>
                <a:blip r:embed="rId4">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7010238" y="4571897"/>
                  <a:ext cx="301414" cy="366584"/>
                </a:xfrm>
                <a:prstGeom prst="rect">
                  <a:avLst/>
                </a:prstGeom>
                <a:noFill/>
                <a:ln w="9525">
                  <a:noFill/>
                  <a:miter lim="800000"/>
                  <a:headEnd/>
                  <a:tailEnd/>
                </a:ln>
                <a:effectLst/>
              </p:spPr>
            </p:pic>
            <p:cxnSp>
              <p:nvCxnSpPr>
                <p:cNvPr id="205" name="Straight Connector 204"/>
                <p:cNvCxnSpPr/>
                <p:nvPr/>
              </p:nvCxnSpPr>
              <p:spPr>
                <a:xfrm>
                  <a:off x="6629287" y="4420346"/>
                  <a:ext cx="228600" cy="1588"/>
                </a:xfrm>
                <a:prstGeom prst="line">
                  <a:avLst/>
                </a:prstGeom>
                <a:ln w="50800">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207" name="Down Arrow 206"/>
              <p:cNvSpPr/>
              <p:nvPr/>
            </p:nvSpPr>
            <p:spPr>
              <a:xfrm rot="1794458">
                <a:off x="3713115" y="2564551"/>
                <a:ext cx="455612" cy="955675"/>
              </a:xfrm>
              <a:prstGeom prst="downArrow">
                <a:avLst/>
              </a:prstGeom>
              <a:solidFill>
                <a:schemeClr val="bg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18" name="Group 217"/>
              <p:cNvGrpSpPr/>
              <p:nvPr/>
            </p:nvGrpSpPr>
            <p:grpSpPr>
              <a:xfrm>
                <a:off x="3124200" y="3581400"/>
                <a:ext cx="990649" cy="1365250"/>
                <a:chOff x="1219151" y="3047151"/>
                <a:chExt cx="1524049" cy="2127250"/>
              </a:xfrm>
            </p:grpSpPr>
            <p:sp>
              <p:nvSpPr>
                <p:cNvPr id="208" name="Oval 207"/>
                <p:cNvSpPr/>
                <p:nvPr/>
              </p:nvSpPr>
              <p:spPr bwMode="auto">
                <a:xfrm>
                  <a:off x="1371600" y="3427413"/>
                  <a:ext cx="1371600" cy="1371600"/>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9" name="Oval 208"/>
                <p:cNvSpPr/>
                <p:nvPr/>
              </p:nvSpPr>
              <p:spPr bwMode="auto">
                <a:xfrm>
                  <a:off x="1600200" y="3656013"/>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0" name="Oval 209"/>
                <p:cNvSpPr/>
                <p:nvPr/>
              </p:nvSpPr>
              <p:spPr bwMode="auto">
                <a:xfrm>
                  <a:off x="1752600" y="3808413"/>
                  <a:ext cx="609600" cy="609600"/>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211" name="Picture 2"/>
                <p:cNvPicPr>
                  <a:picLocks noChangeAspect="1" noChangeArrowheads="1"/>
                </p:cNvPicPr>
                <p:nvPr/>
              </p:nvPicPr>
              <p:blipFill>
                <a:blip r:embed="rId5"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752551" y="3047151"/>
                  <a:ext cx="733425" cy="1060450"/>
                </a:xfrm>
                <a:prstGeom prst="rect">
                  <a:avLst/>
                </a:prstGeom>
                <a:noFill/>
                <a:ln w="9525">
                  <a:noFill/>
                  <a:miter lim="800000"/>
                  <a:headEnd/>
                  <a:tailEnd/>
                </a:ln>
              </p:spPr>
            </p:pic>
            <p:pic>
              <p:nvPicPr>
                <p:cNvPr id="212" name="Picture 2"/>
                <p:cNvPicPr>
                  <a:picLocks noChangeAspect="1" noChangeArrowheads="1"/>
                </p:cNvPicPr>
                <p:nvPr/>
              </p:nvPicPr>
              <p:blipFill>
                <a:blip r:embed="rId5"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219151" y="3961551"/>
                  <a:ext cx="733425" cy="1060450"/>
                </a:xfrm>
                <a:prstGeom prst="rect">
                  <a:avLst/>
                </a:prstGeom>
                <a:noFill/>
                <a:ln w="9525">
                  <a:noFill/>
                  <a:miter lim="800000"/>
                  <a:headEnd/>
                  <a:tailEnd/>
                </a:ln>
              </p:spPr>
            </p:pic>
            <p:pic>
              <p:nvPicPr>
                <p:cNvPr id="213" name="Picture 2"/>
                <p:cNvPicPr>
                  <a:picLocks noChangeAspect="1" noChangeArrowheads="1"/>
                </p:cNvPicPr>
                <p:nvPr/>
              </p:nvPicPr>
              <p:blipFill>
                <a:blip r:embed="rId5"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904951" y="4113951"/>
                  <a:ext cx="733425" cy="1060450"/>
                </a:xfrm>
                <a:prstGeom prst="rect">
                  <a:avLst/>
                </a:prstGeom>
                <a:noFill/>
                <a:ln w="9525">
                  <a:noFill/>
                  <a:miter lim="800000"/>
                  <a:headEnd/>
                  <a:tailEnd/>
                </a:ln>
              </p:spPr>
            </p:pic>
            <p:pic>
              <p:nvPicPr>
                <p:cNvPr id="214" name="Picture 9"/>
                <p:cNvPicPr>
                  <a:picLocks noChangeAspect="1" noChangeArrowheads="1"/>
                </p:cNvPicPr>
                <p:nvPr/>
              </p:nvPicPr>
              <p:blipFill>
                <a:blip r:embed="rId4">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904951" y="3580551"/>
                  <a:ext cx="301414" cy="366584"/>
                </a:xfrm>
                <a:prstGeom prst="rect">
                  <a:avLst/>
                </a:prstGeom>
                <a:noFill/>
                <a:ln w="9525">
                  <a:noFill/>
                  <a:miter lim="800000"/>
                  <a:headEnd/>
                  <a:tailEnd/>
                </a:ln>
                <a:effectLst/>
              </p:spPr>
            </p:pic>
            <p:pic>
              <p:nvPicPr>
                <p:cNvPr id="215" name="Picture 9"/>
                <p:cNvPicPr>
                  <a:picLocks noChangeAspect="1" noChangeArrowheads="1"/>
                </p:cNvPicPr>
                <p:nvPr/>
              </p:nvPicPr>
              <p:blipFill>
                <a:blip r:embed="rId4">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371551" y="4494951"/>
                  <a:ext cx="301414" cy="366584"/>
                </a:xfrm>
                <a:prstGeom prst="rect">
                  <a:avLst/>
                </a:prstGeom>
                <a:noFill/>
                <a:ln w="9525">
                  <a:noFill/>
                  <a:miter lim="800000"/>
                  <a:headEnd/>
                  <a:tailEnd/>
                </a:ln>
                <a:effectLst/>
              </p:spPr>
            </p:pic>
            <p:pic>
              <p:nvPicPr>
                <p:cNvPr id="216" name="Picture 9"/>
                <p:cNvPicPr>
                  <a:picLocks noChangeAspect="1" noChangeArrowheads="1"/>
                </p:cNvPicPr>
                <p:nvPr/>
              </p:nvPicPr>
              <p:blipFill>
                <a:blip r:embed="rId4">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2057351" y="4647351"/>
                  <a:ext cx="301414" cy="366584"/>
                </a:xfrm>
                <a:prstGeom prst="rect">
                  <a:avLst/>
                </a:prstGeom>
                <a:noFill/>
                <a:ln w="9525">
                  <a:noFill/>
                  <a:miter lim="800000"/>
                  <a:headEnd/>
                  <a:tailEnd/>
                </a:ln>
                <a:effectLst/>
              </p:spPr>
            </p:pic>
          </p:grpSp>
          <p:grpSp>
            <p:nvGrpSpPr>
              <p:cNvPr id="229" name="Group 228"/>
              <p:cNvGrpSpPr/>
              <p:nvPr/>
            </p:nvGrpSpPr>
            <p:grpSpPr>
              <a:xfrm>
                <a:off x="3657600" y="1295400"/>
                <a:ext cx="1600200" cy="762000"/>
                <a:chOff x="3200400" y="1219200"/>
                <a:chExt cx="2819400" cy="1371600"/>
              </a:xfrm>
            </p:grpSpPr>
            <p:sp>
              <p:nvSpPr>
                <p:cNvPr id="219" name="Line 77"/>
                <p:cNvSpPr>
                  <a:spLocks noChangeShapeType="1"/>
                </p:cNvSpPr>
                <p:nvPr/>
              </p:nvSpPr>
              <p:spPr bwMode="auto">
                <a:xfrm>
                  <a:off x="4191000" y="1752600"/>
                  <a:ext cx="228600" cy="0"/>
                </a:xfrm>
                <a:prstGeom prst="line">
                  <a:avLst/>
                </a:prstGeom>
                <a:noFill/>
                <a:ln w="28575">
                  <a:solidFill>
                    <a:schemeClr val="bg1">
                      <a:lumMod val="75000"/>
                      <a:alpha val="50000"/>
                    </a:schemeClr>
                  </a:solidFill>
                  <a:round/>
                  <a:headEnd/>
                  <a:tailEnd/>
                </a:ln>
                <a:effectLst/>
              </p:spPr>
              <p:txBody>
                <a:bodyPr/>
                <a:lstStyle/>
                <a:p>
                  <a:pPr>
                    <a:defRPr/>
                  </a:pPr>
                  <a:endParaRPr lang="en-US"/>
                </a:p>
              </p:txBody>
            </p:sp>
            <p:sp>
              <p:nvSpPr>
                <p:cNvPr id="220" name="Line 78"/>
                <p:cNvSpPr>
                  <a:spLocks noChangeShapeType="1"/>
                </p:cNvSpPr>
                <p:nvPr/>
              </p:nvSpPr>
              <p:spPr bwMode="auto">
                <a:xfrm>
                  <a:off x="4419600" y="1752600"/>
                  <a:ext cx="0" cy="228600"/>
                </a:xfrm>
                <a:prstGeom prst="line">
                  <a:avLst/>
                </a:prstGeom>
                <a:noFill/>
                <a:ln w="28575">
                  <a:solidFill>
                    <a:schemeClr val="bg1">
                      <a:lumMod val="75000"/>
                      <a:alpha val="50000"/>
                    </a:schemeClr>
                  </a:solidFill>
                  <a:round/>
                  <a:headEnd/>
                  <a:tailEnd/>
                </a:ln>
                <a:effectLst/>
              </p:spPr>
              <p:txBody>
                <a:bodyPr/>
                <a:lstStyle/>
                <a:p>
                  <a:pPr>
                    <a:defRPr/>
                  </a:pPr>
                  <a:endParaRPr lang="en-US"/>
                </a:p>
              </p:txBody>
            </p:sp>
            <p:sp>
              <p:nvSpPr>
                <p:cNvPr id="221" name="Line 79"/>
                <p:cNvSpPr>
                  <a:spLocks noChangeShapeType="1"/>
                </p:cNvSpPr>
                <p:nvPr/>
              </p:nvSpPr>
              <p:spPr bwMode="auto">
                <a:xfrm>
                  <a:off x="4191000" y="1981200"/>
                  <a:ext cx="228600" cy="0"/>
                </a:xfrm>
                <a:prstGeom prst="line">
                  <a:avLst/>
                </a:prstGeom>
                <a:noFill/>
                <a:ln w="28575">
                  <a:solidFill>
                    <a:schemeClr val="bg1">
                      <a:lumMod val="75000"/>
                      <a:alpha val="50000"/>
                    </a:schemeClr>
                  </a:solidFill>
                  <a:round/>
                  <a:headEnd/>
                  <a:tailEnd/>
                </a:ln>
                <a:effectLst/>
              </p:spPr>
              <p:txBody>
                <a:bodyPr/>
                <a:lstStyle/>
                <a:p>
                  <a:pPr>
                    <a:defRPr/>
                  </a:pPr>
                  <a:endParaRPr lang="en-US"/>
                </a:p>
              </p:txBody>
            </p:sp>
            <p:sp>
              <p:nvSpPr>
                <p:cNvPr id="222" name="Line 80"/>
                <p:cNvSpPr>
                  <a:spLocks noChangeShapeType="1"/>
                </p:cNvSpPr>
                <p:nvPr/>
              </p:nvSpPr>
              <p:spPr bwMode="auto">
                <a:xfrm>
                  <a:off x="4419600" y="1905000"/>
                  <a:ext cx="228600" cy="0"/>
                </a:xfrm>
                <a:prstGeom prst="line">
                  <a:avLst/>
                </a:prstGeom>
                <a:noFill/>
                <a:ln w="28575">
                  <a:solidFill>
                    <a:schemeClr val="bg1">
                      <a:lumMod val="75000"/>
                      <a:alpha val="50000"/>
                    </a:schemeClr>
                  </a:solidFill>
                  <a:round/>
                  <a:headEnd/>
                  <a:tailEnd/>
                </a:ln>
                <a:effectLst/>
              </p:spPr>
              <p:txBody>
                <a:bodyPr/>
                <a:lstStyle/>
                <a:p>
                  <a:pPr>
                    <a:defRPr/>
                  </a:pPr>
                  <a:endParaRPr lang="en-US"/>
                </a:p>
              </p:txBody>
            </p:sp>
            <p:sp>
              <p:nvSpPr>
                <p:cNvPr id="223" name="Oval 222"/>
                <p:cNvSpPr/>
                <p:nvPr/>
              </p:nvSpPr>
              <p:spPr bwMode="auto">
                <a:xfrm>
                  <a:off x="4648200" y="1219200"/>
                  <a:ext cx="1371600" cy="1371600"/>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4" name="Oval 223"/>
                <p:cNvSpPr/>
                <p:nvPr/>
              </p:nvSpPr>
              <p:spPr bwMode="auto">
                <a:xfrm>
                  <a:off x="4876800" y="1447800"/>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5" name="Oval 224"/>
                <p:cNvSpPr/>
                <p:nvPr/>
              </p:nvSpPr>
              <p:spPr bwMode="auto">
                <a:xfrm>
                  <a:off x="5029200" y="1600200"/>
                  <a:ext cx="609600" cy="609600"/>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6" name="Rectangle 35"/>
                <p:cNvSpPr>
                  <a:spLocks noChangeArrowheads="1"/>
                </p:cNvSpPr>
                <p:nvPr/>
              </p:nvSpPr>
              <p:spPr bwMode="auto">
                <a:xfrm>
                  <a:off x="4191000" y="1752600"/>
                  <a:ext cx="228600" cy="228600"/>
                </a:xfrm>
                <a:prstGeom prst="rect">
                  <a:avLst/>
                </a:prstGeom>
                <a:solidFill>
                  <a:schemeClr val="bg1">
                    <a:lumMod val="75000"/>
                    <a:alpha val="50000"/>
                  </a:schemeClr>
                </a:solidFill>
                <a:ln w="9525">
                  <a:noFill/>
                  <a:miter lim="800000"/>
                  <a:headEnd/>
                  <a:tailEnd/>
                </a:ln>
                <a:effectLst/>
              </p:spPr>
              <p:txBody>
                <a:bodyPr wrap="none" anchor="ctr"/>
                <a:lstStyle/>
                <a:p>
                  <a:pPr>
                    <a:defRPr/>
                  </a:pPr>
                  <a:endParaRPr lang="en-US"/>
                </a:p>
              </p:txBody>
            </p:sp>
            <p:pic>
              <p:nvPicPr>
                <p:cNvPr id="227" name="Picture 4"/>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3200400" y="1219200"/>
                  <a:ext cx="895350" cy="1295400"/>
                </a:xfrm>
                <a:prstGeom prst="rect">
                  <a:avLst/>
                </a:prstGeom>
                <a:noFill/>
                <a:ln w="9525">
                  <a:noFill/>
                  <a:miter lim="800000"/>
                  <a:headEnd/>
                  <a:tailEnd/>
                </a:ln>
              </p:spPr>
            </p:pic>
            <p:cxnSp>
              <p:nvCxnSpPr>
                <p:cNvPr id="228" name="Straight Connector 227"/>
                <p:cNvCxnSpPr/>
                <p:nvPr/>
              </p:nvCxnSpPr>
              <p:spPr>
                <a:xfrm>
                  <a:off x="3886200" y="1828800"/>
                  <a:ext cx="304800" cy="1588"/>
                </a:xfrm>
                <a:prstGeom prst="line">
                  <a:avLst/>
                </a:prstGeom>
                <a:ln w="50800">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275" name="TextBox 3"/>
            <p:cNvSpPr txBox="1">
              <a:spLocks noChangeArrowheads="1"/>
            </p:cNvSpPr>
            <p:nvPr/>
          </p:nvSpPr>
          <p:spPr bwMode="auto">
            <a:xfrm>
              <a:off x="3429000" y="2057400"/>
              <a:ext cx="2514600" cy="369888"/>
            </a:xfrm>
            <a:prstGeom prst="rect">
              <a:avLst/>
            </a:prstGeom>
            <a:noFill/>
            <a:ln w="9525">
              <a:noFill/>
              <a:miter lim="800000"/>
              <a:headEnd/>
              <a:tailEnd/>
            </a:ln>
          </p:spPr>
          <p:txBody>
            <a:bodyPr>
              <a:spAutoFit/>
            </a:bodyPr>
            <a:lstStyle/>
            <a:p>
              <a:pPr>
                <a:defRPr/>
              </a:pPr>
              <a:r>
                <a:rPr lang="en-US" dirty="0">
                  <a:solidFill>
                    <a:schemeClr val="bg1">
                      <a:lumMod val="75000"/>
                    </a:schemeClr>
                  </a:solidFill>
                </a:rPr>
                <a:t>Bacterial targeting</a:t>
              </a:r>
            </a:p>
          </p:txBody>
        </p:sp>
        <p:sp>
          <p:nvSpPr>
            <p:cNvPr id="276" name="TextBox 275"/>
            <p:cNvSpPr txBox="1"/>
            <p:nvPr/>
          </p:nvSpPr>
          <p:spPr>
            <a:xfrm>
              <a:off x="4572000" y="4876800"/>
              <a:ext cx="1441420" cy="646331"/>
            </a:xfrm>
            <a:prstGeom prst="rect">
              <a:avLst/>
            </a:prstGeom>
            <a:noFill/>
          </p:spPr>
          <p:txBody>
            <a:bodyPr wrap="none">
              <a:spAutoFit/>
            </a:bodyPr>
            <a:lstStyle/>
            <a:p>
              <a:pPr algn="ctr">
                <a:defRPr/>
              </a:pPr>
              <a:r>
                <a:rPr lang="en-US" dirty="0" err="1">
                  <a:solidFill>
                    <a:schemeClr val="bg1">
                      <a:lumMod val="75000"/>
                    </a:schemeClr>
                  </a:solidFill>
                </a:rPr>
                <a:t>Fec</a:t>
              </a:r>
              <a:r>
                <a:rPr lang="en-US" dirty="0">
                  <a:solidFill>
                    <a:schemeClr val="bg1">
                      <a:lumMod val="75000"/>
                    </a:schemeClr>
                  </a:solidFill>
                </a:rPr>
                <a:t> </a:t>
              </a:r>
              <a:r>
                <a:rPr lang="en-US" dirty="0" smtClean="0">
                  <a:solidFill>
                    <a:schemeClr val="bg1">
                      <a:lumMod val="75000"/>
                    </a:schemeClr>
                  </a:solidFill>
                </a:rPr>
                <a:t>signal</a:t>
              </a:r>
            </a:p>
            <a:p>
              <a:pPr algn="ctr">
                <a:defRPr/>
              </a:pPr>
              <a:r>
                <a:rPr lang="en-US" dirty="0" smtClean="0">
                  <a:solidFill>
                    <a:schemeClr val="bg1">
                      <a:lumMod val="75000"/>
                    </a:schemeClr>
                  </a:solidFill>
                </a:rPr>
                <a:t>transduction</a:t>
              </a:r>
              <a:endParaRPr lang="en-US" dirty="0">
                <a:solidFill>
                  <a:schemeClr val="bg1">
                    <a:lumMod val="75000"/>
                  </a:schemeClr>
                </a:solidFill>
              </a:endParaRPr>
            </a:p>
          </p:txBody>
        </p:sp>
        <p:sp>
          <p:nvSpPr>
            <p:cNvPr id="278" name="TextBox 277"/>
            <p:cNvSpPr txBox="1"/>
            <p:nvPr/>
          </p:nvSpPr>
          <p:spPr>
            <a:xfrm>
              <a:off x="2667000" y="5029200"/>
              <a:ext cx="1890713" cy="369887"/>
            </a:xfrm>
            <a:prstGeom prst="rect">
              <a:avLst/>
            </a:prstGeom>
            <a:noFill/>
          </p:spPr>
          <p:txBody>
            <a:bodyPr wrap="none">
              <a:spAutoFit/>
            </a:bodyPr>
            <a:lstStyle/>
            <a:p>
              <a:pPr>
                <a:defRPr/>
              </a:pPr>
              <a:r>
                <a:rPr lang="en-US" dirty="0">
                  <a:solidFill>
                    <a:schemeClr val="bg1">
                      <a:lumMod val="75000"/>
                    </a:schemeClr>
                  </a:solidFill>
                </a:rPr>
                <a:t>Quorum-sensing</a:t>
              </a:r>
            </a:p>
          </p:txBody>
        </p:sp>
      </p:grpSp>
      <p:grpSp>
        <p:nvGrpSpPr>
          <p:cNvPr id="257" name="Group 256"/>
          <p:cNvGrpSpPr/>
          <p:nvPr/>
        </p:nvGrpSpPr>
        <p:grpSpPr>
          <a:xfrm>
            <a:off x="3124200" y="3581400"/>
            <a:ext cx="990600" cy="1371600"/>
            <a:chOff x="1219200" y="3046413"/>
            <a:chExt cx="1524000" cy="2127250"/>
          </a:xfrm>
        </p:grpSpPr>
        <p:grpSp>
          <p:nvGrpSpPr>
            <p:cNvPr id="245" name="Group 66"/>
            <p:cNvGrpSpPr>
              <a:grpSpLocks/>
            </p:cNvGrpSpPr>
            <p:nvPr/>
          </p:nvGrpSpPr>
          <p:grpSpPr bwMode="auto">
            <a:xfrm>
              <a:off x="1371600" y="3427413"/>
              <a:ext cx="1371600" cy="1371600"/>
              <a:chOff x="1295400" y="3429000"/>
              <a:chExt cx="1371600" cy="1371600"/>
            </a:xfrm>
          </p:grpSpPr>
          <p:sp>
            <p:nvSpPr>
              <p:cNvPr id="246" name="Oval 245"/>
              <p:cNvSpPr/>
              <p:nvPr/>
            </p:nvSpPr>
            <p:spPr bwMode="auto">
              <a:xfrm>
                <a:off x="1295400" y="3429000"/>
                <a:ext cx="1371600" cy="137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7" name="Oval 246"/>
              <p:cNvSpPr/>
              <p:nvPr/>
            </p:nvSpPr>
            <p:spPr bwMode="auto">
              <a:xfrm>
                <a:off x="1524000" y="3657600"/>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8" name="Oval 247"/>
              <p:cNvSpPr/>
              <p:nvPr/>
            </p:nvSpPr>
            <p:spPr bwMode="auto">
              <a:xfrm>
                <a:off x="1676400" y="3810000"/>
                <a:ext cx="609600" cy="609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249" name="Group 134"/>
            <p:cNvGrpSpPr>
              <a:grpSpLocks/>
            </p:cNvGrpSpPr>
            <p:nvPr/>
          </p:nvGrpSpPr>
          <p:grpSpPr bwMode="auto">
            <a:xfrm>
              <a:off x="1219200" y="3046413"/>
              <a:ext cx="1419225" cy="2127250"/>
              <a:chOff x="1219151" y="3047151"/>
              <a:chExt cx="1419225" cy="2127250"/>
            </a:xfrm>
          </p:grpSpPr>
          <p:pic>
            <p:nvPicPr>
              <p:cNvPr id="250"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752551" y="3047151"/>
                <a:ext cx="733425" cy="1060450"/>
              </a:xfrm>
              <a:prstGeom prst="rect">
                <a:avLst/>
              </a:prstGeom>
              <a:noFill/>
              <a:ln w="9525">
                <a:noFill/>
                <a:miter lim="800000"/>
                <a:headEnd/>
                <a:tailEnd/>
              </a:ln>
            </p:spPr>
          </p:pic>
          <p:pic>
            <p:nvPicPr>
              <p:cNvPr id="251"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219151" y="3961551"/>
                <a:ext cx="733425" cy="1060450"/>
              </a:xfrm>
              <a:prstGeom prst="rect">
                <a:avLst/>
              </a:prstGeom>
              <a:noFill/>
              <a:ln w="9525">
                <a:noFill/>
                <a:miter lim="800000"/>
                <a:headEnd/>
                <a:tailEnd/>
              </a:ln>
            </p:spPr>
          </p:pic>
          <p:pic>
            <p:nvPicPr>
              <p:cNvPr id="252"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904951" y="4113951"/>
                <a:ext cx="733425" cy="1060450"/>
              </a:xfrm>
              <a:prstGeom prst="rect">
                <a:avLst/>
              </a:prstGeom>
              <a:noFill/>
              <a:ln w="9525">
                <a:noFill/>
                <a:miter lim="800000"/>
                <a:headEnd/>
                <a:tailEnd/>
              </a:ln>
            </p:spPr>
          </p:pic>
        </p:grpSp>
        <p:pic>
          <p:nvPicPr>
            <p:cNvPr id="253"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05000" y="3579813"/>
              <a:ext cx="301625" cy="366712"/>
            </a:xfrm>
            <a:prstGeom prst="rect">
              <a:avLst/>
            </a:prstGeom>
            <a:noFill/>
            <a:ln w="9525">
              <a:noFill/>
              <a:miter lim="800000"/>
              <a:headEnd/>
              <a:tailEnd/>
            </a:ln>
          </p:spPr>
        </p:pic>
        <p:pic>
          <p:nvPicPr>
            <p:cNvPr id="254"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71600" y="4494213"/>
              <a:ext cx="301625" cy="366712"/>
            </a:xfrm>
            <a:prstGeom prst="rect">
              <a:avLst/>
            </a:prstGeom>
            <a:noFill/>
            <a:ln w="9525">
              <a:noFill/>
              <a:miter lim="800000"/>
              <a:headEnd/>
              <a:tailEnd/>
            </a:ln>
          </p:spPr>
        </p:pic>
        <p:pic>
          <p:nvPicPr>
            <p:cNvPr id="255"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057400" y="4646613"/>
              <a:ext cx="301625" cy="366712"/>
            </a:xfrm>
            <a:prstGeom prst="rect">
              <a:avLst/>
            </a:prstGeom>
            <a:noFill/>
            <a:ln w="9525">
              <a:noFill/>
              <a:miter lim="800000"/>
              <a:headEnd/>
              <a:tailEnd/>
            </a:ln>
          </p:spPr>
        </p:pic>
      </p:grpSp>
      <p:sp>
        <p:nvSpPr>
          <p:cNvPr id="41986" name="Title 1"/>
          <p:cNvSpPr>
            <a:spLocks noGrp="1"/>
          </p:cNvSpPr>
          <p:nvPr>
            <p:ph type="title" idx="4294967295"/>
          </p:nvPr>
        </p:nvSpPr>
        <p:spPr>
          <a:xfrm>
            <a:off x="457200" y="274638"/>
            <a:ext cx="8229600" cy="1143000"/>
          </a:xfrm>
          <a:prstGeom prst="rect">
            <a:avLst/>
          </a:prstGeom>
        </p:spPr>
        <p:txBody>
          <a:bodyPr/>
          <a:lstStyle/>
          <a:p>
            <a:pPr eaLnBrk="1" hangingPunct="1"/>
            <a:r>
              <a:rPr lang="en-US" sz="3600" b="1" dirty="0" smtClean="0"/>
              <a:t>Conclusions and Future Directions</a:t>
            </a:r>
            <a:endParaRPr lang="en-US" sz="3600" b="1" dirty="0" smtClean="0"/>
          </a:p>
        </p:txBody>
      </p:sp>
      <p:pic>
        <p:nvPicPr>
          <p:cNvPr id="5" name="Rectangle 1037"/>
          <p:cNvPicPr>
            <a:picLocks noChangeAspect="1" noChangeArrowheads="1"/>
          </p:cNvPicPr>
          <p:nvPr/>
        </p:nvPicPr>
        <p:blipFill>
          <a:blip r:embed="rId8"/>
          <a:srcRect/>
          <a:stretch>
            <a:fillRect/>
          </a:stretch>
        </p:blipFill>
        <p:spPr bwMode="auto">
          <a:xfrm>
            <a:off x="8001000" y="5715000"/>
            <a:ext cx="914400" cy="842963"/>
          </a:xfrm>
          <a:prstGeom prst="rect">
            <a:avLst/>
          </a:prstGeom>
          <a:noFill/>
          <a:ln w="9525">
            <a:noFill/>
            <a:miter lim="800000"/>
            <a:headEnd/>
            <a:tailEnd/>
          </a:ln>
        </p:spPr>
      </p:pic>
      <p:sp>
        <p:nvSpPr>
          <p:cNvPr id="7" name="Text Box 9"/>
          <p:cNvSpPr txBox="1">
            <a:spLocks noChangeArrowheads="1"/>
          </p:cNvSpPr>
          <p:nvPr/>
        </p:nvSpPr>
        <p:spPr bwMode="auto">
          <a:xfrm>
            <a:off x="685800" y="6172200"/>
            <a:ext cx="7010400" cy="366713"/>
          </a:xfrm>
          <a:prstGeom prst="rect">
            <a:avLst/>
          </a:prstGeom>
          <a:gradFill rotWithShape="1">
            <a:gsLst>
              <a:gs pos="0">
                <a:srgbClr val="800000"/>
              </a:gs>
              <a:gs pos="100000">
                <a:srgbClr val="990000"/>
              </a:gs>
            </a:gsLst>
            <a:lin ang="0" scaled="1"/>
          </a:gradFill>
          <a:ln w="9525">
            <a:noFill/>
            <a:miter lim="800000"/>
            <a:headEnd/>
            <a:tailEnd/>
          </a:ln>
          <a:effectLst/>
        </p:spPr>
        <p:txBody>
          <a:bodyPr>
            <a:spAutoFit/>
          </a:bodyPr>
          <a:lstStyle/>
          <a:p>
            <a:pPr>
              <a:spcBef>
                <a:spcPct val="50000"/>
              </a:spcBef>
              <a:defRPr/>
            </a:pPr>
            <a:r>
              <a:rPr lang="en-US" dirty="0">
                <a:solidFill>
                  <a:schemeClr val="bg1"/>
                </a:solidFill>
                <a:cs typeface="+mn-cs"/>
              </a:rPr>
              <a:t>Harvard </a:t>
            </a:r>
            <a:r>
              <a:rPr lang="en-US" dirty="0" err="1">
                <a:solidFill>
                  <a:schemeClr val="bg1"/>
                </a:solidFill>
                <a:cs typeface="+mn-cs"/>
              </a:rPr>
              <a:t>iGEM</a:t>
            </a:r>
            <a:r>
              <a:rPr lang="en-US" dirty="0">
                <a:solidFill>
                  <a:schemeClr val="bg1"/>
                </a:solidFill>
                <a:cs typeface="+mn-cs"/>
              </a:rPr>
              <a:t> 2007</a:t>
            </a:r>
          </a:p>
        </p:txBody>
      </p:sp>
      <p:pic>
        <p:nvPicPr>
          <p:cNvPr id="10" name="Rectangle 1037"/>
          <p:cNvPicPr>
            <a:picLocks noChangeAspect="1" noChangeArrowheads="1"/>
          </p:cNvPicPr>
          <p:nvPr/>
        </p:nvPicPr>
        <p:blipFill>
          <a:blip r:embed="rId8"/>
          <a:srcRect/>
          <a:stretch>
            <a:fillRect/>
          </a:stretch>
        </p:blipFill>
        <p:spPr bwMode="auto">
          <a:xfrm>
            <a:off x="8001000" y="5715000"/>
            <a:ext cx="914400" cy="842963"/>
          </a:xfrm>
          <a:prstGeom prst="rect">
            <a:avLst/>
          </a:prstGeom>
          <a:noFill/>
          <a:ln w="9525">
            <a:noFill/>
            <a:miter lim="800000"/>
            <a:headEnd/>
            <a:tailEnd/>
          </a:ln>
        </p:spPr>
      </p:pic>
      <p:grpSp>
        <p:nvGrpSpPr>
          <p:cNvPr id="11" name="Group 8"/>
          <p:cNvGrpSpPr>
            <a:grpSpLocks/>
          </p:cNvGrpSpPr>
          <p:nvPr/>
        </p:nvGrpSpPr>
        <p:grpSpPr bwMode="auto">
          <a:xfrm>
            <a:off x="304800" y="5867400"/>
            <a:ext cx="7620000" cy="671513"/>
            <a:chOff x="192" y="3696"/>
            <a:chExt cx="4800" cy="423"/>
          </a:xfrm>
        </p:grpSpPr>
        <p:sp>
          <p:nvSpPr>
            <p:cNvPr id="12" name="Text Box 9"/>
            <p:cNvSpPr txBox="1">
              <a:spLocks noChangeArrowheads="1"/>
            </p:cNvSpPr>
            <p:nvPr/>
          </p:nvSpPr>
          <p:spPr bwMode="auto">
            <a:xfrm>
              <a:off x="432" y="3888"/>
              <a:ext cx="4416" cy="231"/>
            </a:xfrm>
            <a:prstGeom prst="rect">
              <a:avLst/>
            </a:prstGeom>
            <a:gradFill rotWithShape="1">
              <a:gsLst>
                <a:gs pos="0">
                  <a:srgbClr val="800000"/>
                </a:gs>
                <a:gs pos="100000">
                  <a:srgbClr val="990000"/>
                </a:gs>
              </a:gsLst>
              <a:lin ang="0" scaled="1"/>
            </a:gradFill>
            <a:ln w="9525">
              <a:noFill/>
              <a:miter lim="800000"/>
              <a:headEnd/>
              <a:tailEnd/>
            </a:ln>
            <a:effectLst/>
          </p:spPr>
          <p:txBody>
            <a:bodyPr>
              <a:spAutoFit/>
            </a:bodyPr>
            <a:lstStyle/>
            <a:p>
              <a:pPr>
                <a:spcBef>
                  <a:spcPct val="50000"/>
                </a:spcBef>
                <a:defRPr/>
              </a:pPr>
              <a:r>
                <a:rPr lang="en-US">
                  <a:solidFill>
                    <a:schemeClr val="bg1"/>
                  </a:solidFill>
                  <a:cs typeface="+mn-cs"/>
                </a:rPr>
                <a:t>Harvard iGEM 2007</a:t>
              </a:r>
            </a:p>
          </p:txBody>
        </p:sp>
        <p:sp>
          <p:nvSpPr>
            <p:cNvPr id="13" name="Text Box 10"/>
            <p:cNvSpPr txBox="1">
              <a:spLocks noChangeArrowheads="1"/>
            </p:cNvSpPr>
            <p:nvPr/>
          </p:nvSpPr>
          <p:spPr bwMode="auto">
            <a:xfrm>
              <a:off x="192" y="3696"/>
              <a:ext cx="4800" cy="231"/>
            </a:xfrm>
            <a:prstGeom prst="rect">
              <a:avLst/>
            </a:prstGeom>
            <a:gradFill rotWithShape="1">
              <a:gsLst>
                <a:gs pos="0">
                  <a:srgbClr val="E39227"/>
                </a:gs>
                <a:gs pos="100000">
                  <a:schemeClr val="bg1"/>
                </a:gs>
              </a:gsLst>
              <a:lin ang="0" scaled="1"/>
            </a:gradFill>
            <a:ln w="9525">
              <a:noFill/>
              <a:miter lim="800000"/>
              <a:headEnd/>
              <a:tailEnd/>
            </a:ln>
            <a:effectLst/>
          </p:spPr>
          <p:txBody>
            <a:bodyPr>
              <a:spAutoFit/>
            </a:bodyPr>
            <a:lstStyle/>
            <a:p>
              <a:pPr>
                <a:spcBef>
                  <a:spcPct val="50000"/>
                </a:spcBef>
                <a:defRPr/>
              </a:pPr>
              <a:r>
                <a:rPr lang="en-US">
                  <a:solidFill>
                    <a:schemeClr val="bg1"/>
                  </a:solidFill>
                  <a:cs typeface="+mn-cs"/>
                </a:rPr>
                <a:t>Conclusion</a:t>
              </a:r>
            </a:p>
          </p:txBody>
        </p:sp>
      </p:grpSp>
      <p:grpSp>
        <p:nvGrpSpPr>
          <p:cNvPr id="242" name="Group 241"/>
          <p:cNvGrpSpPr/>
          <p:nvPr/>
        </p:nvGrpSpPr>
        <p:grpSpPr>
          <a:xfrm>
            <a:off x="3657600" y="1295400"/>
            <a:ext cx="1600200" cy="762000"/>
            <a:chOff x="2971800" y="1295400"/>
            <a:chExt cx="2819400" cy="1371600"/>
          </a:xfrm>
        </p:grpSpPr>
        <p:grpSp>
          <p:nvGrpSpPr>
            <p:cNvPr id="230" name="Group 175"/>
            <p:cNvGrpSpPr>
              <a:grpSpLocks/>
            </p:cNvGrpSpPr>
            <p:nvPr/>
          </p:nvGrpSpPr>
          <p:grpSpPr bwMode="auto">
            <a:xfrm>
              <a:off x="2971800" y="1295400"/>
              <a:ext cx="1219200" cy="1295400"/>
              <a:chOff x="2819400" y="304800"/>
              <a:chExt cx="1219200" cy="1295400"/>
            </a:xfrm>
          </p:grpSpPr>
          <p:sp>
            <p:nvSpPr>
              <p:cNvPr id="231" name="Rectangle 35"/>
              <p:cNvSpPr>
                <a:spLocks noChangeArrowheads="1"/>
              </p:cNvSpPr>
              <p:nvPr/>
            </p:nvSpPr>
            <p:spPr bwMode="auto">
              <a:xfrm>
                <a:off x="3810000" y="838200"/>
                <a:ext cx="228600" cy="228600"/>
              </a:xfrm>
              <a:prstGeom prst="rect">
                <a:avLst/>
              </a:prstGeom>
              <a:solidFill>
                <a:srgbClr val="FF0000"/>
              </a:solidFill>
              <a:ln w="9525">
                <a:noFill/>
                <a:miter lim="800000"/>
                <a:headEnd/>
                <a:tailEnd/>
              </a:ln>
            </p:spPr>
            <p:txBody>
              <a:bodyPr wrap="none" anchor="ctr"/>
              <a:lstStyle/>
              <a:p>
                <a:endParaRPr lang="en-US"/>
              </a:p>
            </p:txBody>
          </p:sp>
          <p:pic>
            <p:nvPicPr>
              <p:cNvPr id="232" name="Picture 4"/>
              <p:cNvPicPr>
                <a:picLocks noChangeAspect="1" noChangeArrowheads="1"/>
              </p:cNvPicPr>
              <p:nvPr/>
            </p:nvPicPr>
            <p:blipFill>
              <a:blip r:embed="rId6" cstate="print"/>
              <a:srcRect/>
              <a:stretch>
                <a:fillRect/>
              </a:stretch>
            </p:blipFill>
            <p:spPr bwMode="auto">
              <a:xfrm>
                <a:off x="2819400" y="304800"/>
                <a:ext cx="895350" cy="1295400"/>
              </a:xfrm>
              <a:prstGeom prst="rect">
                <a:avLst/>
              </a:prstGeom>
              <a:noFill/>
              <a:ln w="9525">
                <a:noFill/>
                <a:miter lim="800000"/>
                <a:headEnd/>
                <a:tailEnd/>
              </a:ln>
            </p:spPr>
          </p:pic>
          <p:cxnSp>
            <p:nvCxnSpPr>
              <p:cNvPr id="233" name="Straight Connector 232"/>
              <p:cNvCxnSpPr/>
              <p:nvPr/>
            </p:nvCxnSpPr>
            <p:spPr>
              <a:xfrm>
                <a:off x="3505200" y="914400"/>
                <a:ext cx="3048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4" name="Group 65"/>
            <p:cNvGrpSpPr>
              <a:grpSpLocks/>
            </p:cNvGrpSpPr>
            <p:nvPr/>
          </p:nvGrpSpPr>
          <p:grpSpPr bwMode="auto">
            <a:xfrm>
              <a:off x="3962400" y="1295400"/>
              <a:ext cx="1828800" cy="1371600"/>
              <a:chOff x="3810000" y="304800"/>
              <a:chExt cx="1828800" cy="1371600"/>
            </a:xfrm>
          </p:grpSpPr>
          <p:sp>
            <p:nvSpPr>
              <p:cNvPr id="235" name="Line 77"/>
              <p:cNvSpPr>
                <a:spLocks noChangeShapeType="1"/>
              </p:cNvSpPr>
              <p:nvPr/>
            </p:nvSpPr>
            <p:spPr bwMode="auto">
              <a:xfrm>
                <a:off x="3810000" y="838200"/>
                <a:ext cx="228600" cy="0"/>
              </a:xfrm>
              <a:prstGeom prst="line">
                <a:avLst/>
              </a:prstGeom>
              <a:noFill/>
              <a:ln w="28575">
                <a:solidFill>
                  <a:schemeClr val="tx1"/>
                </a:solidFill>
                <a:round/>
                <a:headEnd/>
                <a:tailEnd/>
              </a:ln>
            </p:spPr>
            <p:txBody>
              <a:bodyPr/>
              <a:lstStyle/>
              <a:p>
                <a:endParaRPr lang="en-US"/>
              </a:p>
            </p:txBody>
          </p:sp>
          <p:sp>
            <p:nvSpPr>
              <p:cNvPr id="236" name="Line 78"/>
              <p:cNvSpPr>
                <a:spLocks noChangeShapeType="1"/>
              </p:cNvSpPr>
              <p:nvPr/>
            </p:nvSpPr>
            <p:spPr bwMode="auto">
              <a:xfrm>
                <a:off x="4038600" y="838200"/>
                <a:ext cx="0" cy="228600"/>
              </a:xfrm>
              <a:prstGeom prst="line">
                <a:avLst/>
              </a:prstGeom>
              <a:noFill/>
              <a:ln w="28575">
                <a:solidFill>
                  <a:schemeClr val="tx1"/>
                </a:solidFill>
                <a:round/>
                <a:headEnd/>
                <a:tailEnd/>
              </a:ln>
            </p:spPr>
            <p:txBody>
              <a:bodyPr/>
              <a:lstStyle/>
              <a:p>
                <a:endParaRPr lang="en-US"/>
              </a:p>
            </p:txBody>
          </p:sp>
          <p:sp>
            <p:nvSpPr>
              <p:cNvPr id="237" name="Line 79"/>
              <p:cNvSpPr>
                <a:spLocks noChangeShapeType="1"/>
              </p:cNvSpPr>
              <p:nvPr/>
            </p:nvSpPr>
            <p:spPr bwMode="auto">
              <a:xfrm>
                <a:off x="3810000" y="1066800"/>
                <a:ext cx="228600" cy="0"/>
              </a:xfrm>
              <a:prstGeom prst="line">
                <a:avLst/>
              </a:prstGeom>
              <a:noFill/>
              <a:ln w="28575">
                <a:solidFill>
                  <a:schemeClr val="tx1"/>
                </a:solidFill>
                <a:round/>
                <a:headEnd/>
                <a:tailEnd/>
              </a:ln>
            </p:spPr>
            <p:txBody>
              <a:bodyPr/>
              <a:lstStyle/>
              <a:p>
                <a:endParaRPr lang="en-US"/>
              </a:p>
            </p:txBody>
          </p:sp>
          <p:sp>
            <p:nvSpPr>
              <p:cNvPr id="238" name="Line 80"/>
              <p:cNvSpPr>
                <a:spLocks noChangeShapeType="1"/>
              </p:cNvSpPr>
              <p:nvPr/>
            </p:nvSpPr>
            <p:spPr bwMode="auto">
              <a:xfrm>
                <a:off x="4038600" y="990600"/>
                <a:ext cx="228600" cy="0"/>
              </a:xfrm>
              <a:prstGeom prst="line">
                <a:avLst/>
              </a:prstGeom>
              <a:noFill/>
              <a:ln w="28575">
                <a:solidFill>
                  <a:schemeClr val="tx1"/>
                </a:solidFill>
                <a:round/>
                <a:headEnd/>
                <a:tailEnd/>
              </a:ln>
            </p:spPr>
            <p:txBody>
              <a:bodyPr/>
              <a:lstStyle/>
              <a:p>
                <a:endParaRPr lang="en-US"/>
              </a:p>
            </p:txBody>
          </p:sp>
          <p:sp>
            <p:nvSpPr>
              <p:cNvPr id="239" name="Oval 238"/>
              <p:cNvSpPr/>
              <p:nvPr/>
            </p:nvSpPr>
            <p:spPr bwMode="auto">
              <a:xfrm>
                <a:off x="4267200" y="304800"/>
                <a:ext cx="1371600" cy="137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0" name="Oval 239"/>
              <p:cNvSpPr/>
              <p:nvPr/>
            </p:nvSpPr>
            <p:spPr bwMode="auto">
              <a:xfrm>
                <a:off x="4495800" y="533400"/>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1" name="Oval 240"/>
              <p:cNvSpPr/>
              <p:nvPr/>
            </p:nvSpPr>
            <p:spPr bwMode="auto">
              <a:xfrm>
                <a:off x="4648200" y="685800"/>
                <a:ext cx="609600" cy="609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sp>
        <p:nvSpPr>
          <p:cNvPr id="244" name="Down Arrow 243"/>
          <p:cNvSpPr/>
          <p:nvPr/>
        </p:nvSpPr>
        <p:spPr>
          <a:xfrm rot="1794458">
            <a:off x="3713115" y="2564551"/>
            <a:ext cx="455612" cy="955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8" name="Down Arrow 257"/>
          <p:cNvSpPr/>
          <p:nvPr/>
        </p:nvSpPr>
        <p:spPr>
          <a:xfrm rot="19806283">
            <a:off x="4856049" y="2564560"/>
            <a:ext cx="455612" cy="955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73" name="Group 272"/>
          <p:cNvGrpSpPr/>
          <p:nvPr/>
        </p:nvGrpSpPr>
        <p:grpSpPr>
          <a:xfrm>
            <a:off x="4495800" y="3733800"/>
            <a:ext cx="1524000" cy="890588"/>
            <a:chOff x="5334000" y="3198813"/>
            <a:chExt cx="2943225" cy="1501775"/>
          </a:xfrm>
        </p:grpSpPr>
        <p:grpSp>
          <p:nvGrpSpPr>
            <p:cNvPr id="259" name="Group 69"/>
            <p:cNvGrpSpPr>
              <a:grpSpLocks/>
            </p:cNvGrpSpPr>
            <p:nvPr/>
          </p:nvGrpSpPr>
          <p:grpSpPr bwMode="auto">
            <a:xfrm>
              <a:off x="6934200" y="3198813"/>
              <a:ext cx="1343025" cy="1501775"/>
              <a:chOff x="6858000" y="3200400"/>
              <a:chExt cx="1342398" cy="1500249"/>
            </a:xfrm>
          </p:grpSpPr>
          <p:sp>
            <p:nvSpPr>
              <p:cNvPr id="260" name="Rectangle 35"/>
              <p:cNvSpPr>
                <a:spLocks noChangeArrowheads="1"/>
              </p:cNvSpPr>
              <p:nvPr/>
            </p:nvSpPr>
            <p:spPr bwMode="auto">
              <a:xfrm>
                <a:off x="6858000" y="3886200"/>
                <a:ext cx="228600" cy="228600"/>
              </a:xfrm>
              <a:prstGeom prst="rect">
                <a:avLst/>
              </a:prstGeom>
              <a:solidFill>
                <a:srgbClr val="FF0000"/>
              </a:solidFill>
              <a:ln w="9525">
                <a:noFill/>
                <a:miter lim="800000"/>
                <a:headEnd/>
                <a:tailEnd/>
              </a:ln>
            </p:spPr>
            <p:txBody>
              <a:bodyPr wrap="none" anchor="ctr"/>
              <a:lstStyle/>
              <a:p>
                <a:endParaRPr lang="en-US"/>
              </a:p>
            </p:txBody>
          </p:sp>
          <p:sp>
            <p:nvSpPr>
              <p:cNvPr id="261" name="Line 36"/>
              <p:cNvSpPr>
                <a:spLocks noChangeShapeType="1"/>
              </p:cNvSpPr>
              <p:nvPr/>
            </p:nvSpPr>
            <p:spPr bwMode="auto">
              <a:xfrm>
                <a:off x="6934200" y="4038600"/>
                <a:ext cx="381000" cy="0"/>
              </a:xfrm>
              <a:prstGeom prst="line">
                <a:avLst/>
              </a:prstGeom>
              <a:noFill/>
              <a:ln w="38100">
                <a:solidFill>
                  <a:srgbClr val="FF0000"/>
                </a:solidFill>
                <a:round/>
                <a:headEnd/>
                <a:tailEnd/>
              </a:ln>
            </p:spPr>
            <p:txBody>
              <a:bodyPr/>
              <a:lstStyle/>
              <a:p>
                <a:endParaRPr lang="en-US"/>
              </a:p>
            </p:txBody>
          </p:sp>
          <p:pic>
            <p:nvPicPr>
              <p:cNvPr id="262"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62800" y="3200400"/>
                <a:ext cx="1037598" cy="1500249"/>
              </a:xfrm>
              <a:prstGeom prst="rect">
                <a:avLst/>
              </a:prstGeom>
              <a:noFill/>
              <a:ln w="9525">
                <a:noFill/>
                <a:miter lim="800000"/>
                <a:headEnd/>
                <a:tailEnd/>
              </a:ln>
            </p:spPr>
          </p:pic>
        </p:grpSp>
        <p:grpSp>
          <p:nvGrpSpPr>
            <p:cNvPr id="263" name="Group 67"/>
            <p:cNvGrpSpPr>
              <a:grpSpLocks/>
            </p:cNvGrpSpPr>
            <p:nvPr/>
          </p:nvGrpSpPr>
          <p:grpSpPr bwMode="auto">
            <a:xfrm>
              <a:off x="5334000" y="3276600"/>
              <a:ext cx="1828800" cy="1371600"/>
              <a:chOff x="5257800" y="3276600"/>
              <a:chExt cx="1828800" cy="1371600"/>
            </a:xfrm>
          </p:grpSpPr>
          <p:sp>
            <p:nvSpPr>
              <p:cNvPr id="264" name="Line 77"/>
              <p:cNvSpPr>
                <a:spLocks noChangeShapeType="1"/>
              </p:cNvSpPr>
              <p:nvPr/>
            </p:nvSpPr>
            <p:spPr bwMode="auto">
              <a:xfrm rot="10800000">
                <a:off x="6858000" y="4114800"/>
                <a:ext cx="228600" cy="0"/>
              </a:xfrm>
              <a:prstGeom prst="line">
                <a:avLst/>
              </a:prstGeom>
              <a:noFill/>
              <a:ln w="28575">
                <a:solidFill>
                  <a:schemeClr val="tx1"/>
                </a:solidFill>
                <a:round/>
                <a:headEnd/>
                <a:tailEnd/>
              </a:ln>
            </p:spPr>
            <p:txBody>
              <a:bodyPr/>
              <a:lstStyle/>
              <a:p>
                <a:endParaRPr lang="en-US"/>
              </a:p>
            </p:txBody>
          </p:sp>
          <p:sp>
            <p:nvSpPr>
              <p:cNvPr id="265" name="Line 78"/>
              <p:cNvSpPr>
                <a:spLocks noChangeShapeType="1"/>
              </p:cNvSpPr>
              <p:nvPr/>
            </p:nvSpPr>
            <p:spPr bwMode="auto">
              <a:xfrm rot="10800000">
                <a:off x="6858000" y="3886200"/>
                <a:ext cx="0" cy="228600"/>
              </a:xfrm>
              <a:prstGeom prst="line">
                <a:avLst/>
              </a:prstGeom>
              <a:noFill/>
              <a:ln w="28575">
                <a:solidFill>
                  <a:schemeClr val="tx1"/>
                </a:solidFill>
                <a:round/>
                <a:headEnd/>
                <a:tailEnd/>
              </a:ln>
            </p:spPr>
            <p:txBody>
              <a:bodyPr/>
              <a:lstStyle/>
              <a:p>
                <a:endParaRPr lang="en-US"/>
              </a:p>
            </p:txBody>
          </p:sp>
          <p:sp>
            <p:nvSpPr>
              <p:cNvPr id="266" name="Line 79"/>
              <p:cNvSpPr>
                <a:spLocks noChangeShapeType="1"/>
              </p:cNvSpPr>
              <p:nvPr/>
            </p:nvSpPr>
            <p:spPr bwMode="auto">
              <a:xfrm rot="10800000">
                <a:off x="6858000" y="3886200"/>
                <a:ext cx="228600" cy="0"/>
              </a:xfrm>
              <a:prstGeom prst="line">
                <a:avLst/>
              </a:prstGeom>
              <a:noFill/>
              <a:ln w="28575">
                <a:solidFill>
                  <a:schemeClr val="tx1"/>
                </a:solidFill>
                <a:round/>
                <a:headEnd/>
                <a:tailEnd/>
              </a:ln>
            </p:spPr>
            <p:txBody>
              <a:bodyPr/>
              <a:lstStyle/>
              <a:p>
                <a:endParaRPr lang="en-US"/>
              </a:p>
            </p:txBody>
          </p:sp>
          <p:sp>
            <p:nvSpPr>
              <p:cNvPr id="267" name="Line 80"/>
              <p:cNvSpPr>
                <a:spLocks noChangeShapeType="1"/>
              </p:cNvSpPr>
              <p:nvPr/>
            </p:nvSpPr>
            <p:spPr bwMode="auto">
              <a:xfrm rot="10800000">
                <a:off x="6629400" y="3962400"/>
                <a:ext cx="228600" cy="0"/>
              </a:xfrm>
              <a:prstGeom prst="line">
                <a:avLst/>
              </a:prstGeom>
              <a:noFill/>
              <a:ln w="28575">
                <a:solidFill>
                  <a:schemeClr val="tx1"/>
                </a:solidFill>
                <a:round/>
                <a:headEnd/>
                <a:tailEnd/>
              </a:ln>
            </p:spPr>
            <p:txBody>
              <a:bodyPr/>
              <a:lstStyle/>
              <a:p>
                <a:endParaRPr lang="en-US"/>
              </a:p>
            </p:txBody>
          </p:sp>
          <p:sp>
            <p:nvSpPr>
              <p:cNvPr id="268" name="Oval 267"/>
              <p:cNvSpPr/>
              <p:nvPr/>
            </p:nvSpPr>
            <p:spPr bwMode="auto">
              <a:xfrm rot="10800000">
                <a:off x="5257800" y="3276600"/>
                <a:ext cx="1371600" cy="137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9" name="Oval 268"/>
              <p:cNvSpPr/>
              <p:nvPr/>
            </p:nvSpPr>
            <p:spPr bwMode="auto">
              <a:xfrm rot="10800000">
                <a:off x="5486400" y="3505200"/>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0" name="Oval 269"/>
              <p:cNvSpPr/>
              <p:nvPr/>
            </p:nvSpPr>
            <p:spPr bwMode="auto">
              <a:xfrm rot="10800000">
                <a:off x="5638800" y="3657600"/>
                <a:ext cx="609600" cy="609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cxnSp>
          <p:nvCxnSpPr>
            <p:cNvPr id="271" name="Straight Arrow Connector 270"/>
            <p:cNvCxnSpPr/>
            <p:nvPr/>
          </p:nvCxnSpPr>
          <p:spPr>
            <a:xfrm>
              <a:off x="7391400" y="4037013"/>
              <a:ext cx="457200" cy="1587"/>
            </a:xfrm>
            <a:prstGeom prst="straightConnector1">
              <a:avLst/>
            </a:prstGeom>
            <a:ln w="38100">
              <a:solidFill>
                <a:srgbClr val="6600CC"/>
              </a:solidFill>
              <a:tailEnd type="arrow"/>
            </a:ln>
          </p:spPr>
          <p:style>
            <a:lnRef idx="1">
              <a:schemeClr val="accent1"/>
            </a:lnRef>
            <a:fillRef idx="0">
              <a:schemeClr val="accent1"/>
            </a:fillRef>
            <a:effectRef idx="0">
              <a:schemeClr val="accent1"/>
            </a:effectRef>
            <a:fontRef idx="minor">
              <a:schemeClr val="tx1"/>
            </a:fontRef>
          </p:style>
        </p:cxnSp>
        <p:pic>
          <p:nvPicPr>
            <p:cNvPr id="272"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543800" y="4189413"/>
              <a:ext cx="301625" cy="366712"/>
            </a:xfrm>
            <a:prstGeom prst="rect">
              <a:avLst/>
            </a:prstGeom>
            <a:noFill/>
            <a:ln w="9525">
              <a:noFill/>
              <a:miter lim="800000"/>
              <a:headEnd/>
              <a:tailEnd/>
            </a:ln>
          </p:spPr>
        </p:pic>
      </p:grpSp>
      <p:sp>
        <p:nvSpPr>
          <p:cNvPr id="280" name="TextBox 3"/>
          <p:cNvSpPr txBox="1">
            <a:spLocks noChangeArrowheads="1"/>
          </p:cNvSpPr>
          <p:nvPr/>
        </p:nvSpPr>
        <p:spPr bwMode="auto">
          <a:xfrm>
            <a:off x="3429000" y="2057400"/>
            <a:ext cx="2514600" cy="369888"/>
          </a:xfrm>
          <a:prstGeom prst="rect">
            <a:avLst/>
          </a:prstGeom>
          <a:noFill/>
          <a:ln w="9525">
            <a:noFill/>
            <a:miter lim="800000"/>
            <a:headEnd/>
            <a:tailEnd/>
          </a:ln>
        </p:spPr>
        <p:txBody>
          <a:bodyPr>
            <a:spAutoFit/>
          </a:bodyPr>
          <a:lstStyle/>
          <a:p>
            <a:pPr>
              <a:defRPr/>
            </a:pPr>
            <a:r>
              <a:rPr lang="en-US" dirty="0"/>
              <a:t>Bacterial targeting</a:t>
            </a:r>
          </a:p>
        </p:txBody>
      </p:sp>
      <p:sp>
        <p:nvSpPr>
          <p:cNvPr id="281" name="TextBox 280"/>
          <p:cNvSpPr txBox="1"/>
          <p:nvPr/>
        </p:nvSpPr>
        <p:spPr>
          <a:xfrm>
            <a:off x="4572000" y="4876800"/>
            <a:ext cx="1441420" cy="646331"/>
          </a:xfrm>
          <a:prstGeom prst="rect">
            <a:avLst/>
          </a:prstGeom>
          <a:noFill/>
        </p:spPr>
        <p:txBody>
          <a:bodyPr wrap="none">
            <a:spAutoFit/>
          </a:bodyPr>
          <a:lstStyle/>
          <a:p>
            <a:pPr algn="ctr">
              <a:defRPr/>
            </a:pPr>
            <a:r>
              <a:rPr lang="en-US" dirty="0" err="1"/>
              <a:t>Fec</a:t>
            </a:r>
            <a:r>
              <a:rPr lang="en-US" dirty="0"/>
              <a:t> </a:t>
            </a:r>
            <a:r>
              <a:rPr lang="en-US" dirty="0" smtClean="0"/>
              <a:t>signal</a:t>
            </a:r>
          </a:p>
          <a:p>
            <a:pPr algn="ctr">
              <a:defRPr/>
            </a:pPr>
            <a:r>
              <a:rPr lang="en-US" dirty="0" smtClean="0"/>
              <a:t>transduction</a:t>
            </a:r>
            <a:endParaRPr lang="en-US" dirty="0"/>
          </a:p>
        </p:txBody>
      </p:sp>
      <p:sp>
        <p:nvSpPr>
          <p:cNvPr id="282" name="TextBox 281"/>
          <p:cNvSpPr txBox="1"/>
          <p:nvPr/>
        </p:nvSpPr>
        <p:spPr>
          <a:xfrm>
            <a:off x="2667000" y="5029200"/>
            <a:ext cx="1890713" cy="369887"/>
          </a:xfrm>
          <a:prstGeom prst="rect">
            <a:avLst/>
          </a:prstGeom>
          <a:noFill/>
        </p:spPr>
        <p:txBody>
          <a:bodyPr wrap="none">
            <a:spAutoFit/>
          </a:bodyPr>
          <a:lstStyle/>
          <a:p>
            <a:pPr>
              <a:defRPr/>
            </a:pPr>
            <a:r>
              <a:rPr lang="en-US" dirty="0"/>
              <a:t>Quorum-sensing</a:t>
            </a:r>
          </a:p>
        </p:txBody>
      </p:sp>
      <p:sp>
        <p:nvSpPr>
          <p:cNvPr id="283" name="TextBox 282"/>
          <p:cNvSpPr txBox="1"/>
          <p:nvPr/>
        </p:nvSpPr>
        <p:spPr>
          <a:xfrm>
            <a:off x="5638800" y="1219200"/>
            <a:ext cx="3304174" cy="923330"/>
          </a:xfrm>
          <a:prstGeom prst="rect">
            <a:avLst/>
          </a:prstGeom>
          <a:noFill/>
        </p:spPr>
        <p:txBody>
          <a:bodyPr wrap="none" rtlCol="0">
            <a:spAutoFit/>
          </a:bodyPr>
          <a:lstStyle/>
          <a:p>
            <a:pPr>
              <a:buFont typeface="Arial" pitchFamily="34" charset="0"/>
              <a:buChar char="•"/>
            </a:pPr>
            <a:r>
              <a:rPr lang="en-US" dirty="0"/>
              <a:t> </a:t>
            </a:r>
            <a:r>
              <a:rPr lang="en-US" dirty="0" smtClean="0"/>
              <a:t>Surface engineering – AIDA1</a:t>
            </a:r>
          </a:p>
          <a:p>
            <a:pPr>
              <a:buFont typeface="Arial" pitchFamily="34" charset="0"/>
              <a:buChar char="•"/>
            </a:pPr>
            <a:r>
              <a:rPr lang="en-US" dirty="0"/>
              <a:t> </a:t>
            </a:r>
            <a:r>
              <a:rPr lang="en-US" dirty="0" err="1" smtClean="0"/>
              <a:t>Histidine</a:t>
            </a:r>
            <a:r>
              <a:rPr lang="en-US" dirty="0" smtClean="0"/>
              <a:t>/Strep2 tags</a:t>
            </a:r>
          </a:p>
          <a:p>
            <a:pPr>
              <a:buFont typeface="Arial" pitchFamily="34" charset="0"/>
              <a:buChar char="•"/>
            </a:pPr>
            <a:r>
              <a:rPr lang="en-US" dirty="0"/>
              <a:t> </a:t>
            </a:r>
            <a:r>
              <a:rPr lang="en-US" dirty="0" smtClean="0"/>
              <a:t>MACS</a:t>
            </a:r>
          </a:p>
        </p:txBody>
      </p:sp>
      <p:sp>
        <p:nvSpPr>
          <p:cNvPr id="284" name="TextBox 283"/>
          <p:cNvSpPr txBox="1"/>
          <p:nvPr/>
        </p:nvSpPr>
        <p:spPr>
          <a:xfrm>
            <a:off x="533401" y="3581400"/>
            <a:ext cx="2438400" cy="1477328"/>
          </a:xfrm>
          <a:prstGeom prst="rect">
            <a:avLst/>
          </a:prstGeom>
          <a:noFill/>
        </p:spPr>
        <p:txBody>
          <a:bodyPr wrap="square" rtlCol="0">
            <a:spAutoFit/>
          </a:bodyPr>
          <a:lstStyle/>
          <a:p>
            <a:pPr>
              <a:buFont typeface="Arial" pitchFamily="34" charset="0"/>
              <a:buChar char="•"/>
            </a:pPr>
            <a:r>
              <a:rPr lang="en-US" dirty="0" smtClean="0"/>
              <a:t> One-cell/two-cell quorum systems</a:t>
            </a:r>
          </a:p>
          <a:p>
            <a:pPr>
              <a:buFont typeface="Arial" pitchFamily="34" charset="0"/>
              <a:buChar char="•"/>
            </a:pPr>
            <a:r>
              <a:rPr lang="en-US" dirty="0"/>
              <a:t> </a:t>
            </a:r>
            <a:r>
              <a:rPr lang="en-US" dirty="0" smtClean="0"/>
              <a:t>Characterized</a:t>
            </a:r>
          </a:p>
          <a:p>
            <a:pPr>
              <a:buFont typeface="Arial" pitchFamily="34" charset="0"/>
              <a:buChar char="•"/>
            </a:pPr>
            <a:r>
              <a:rPr lang="en-US" dirty="0"/>
              <a:t> </a:t>
            </a:r>
            <a:r>
              <a:rPr lang="en-US" b="1" dirty="0" smtClean="0"/>
              <a:t>Targeted quorum senders</a:t>
            </a:r>
            <a:endParaRPr lang="en-US" b="1" dirty="0"/>
          </a:p>
        </p:txBody>
      </p:sp>
      <p:sp>
        <p:nvSpPr>
          <p:cNvPr id="285" name="TextBox 284"/>
          <p:cNvSpPr txBox="1"/>
          <p:nvPr/>
        </p:nvSpPr>
        <p:spPr>
          <a:xfrm>
            <a:off x="6172200" y="3962400"/>
            <a:ext cx="2666999" cy="646331"/>
          </a:xfrm>
          <a:prstGeom prst="rect">
            <a:avLst/>
          </a:prstGeom>
          <a:noFill/>
        </p:spPr>
        <p:txBody>
          <a:bodyPr wrap="square" rtlCol="0">
            <a:spAutoFit/>
          </a:bodyPr>
          <a:lstStyle/>
          <a:p>
            <a:pPr>
              <a:buFont typeface="Arial" pitchFamily="34" charset="0"/>
              <a:buChar char="•"/>
            </a:pPr>
            <a:r>
              <a:rPr lang="en-US" dirty="0" smtClean="0"/>
              <a:t> Characterized wild-type </a:t>
            </a:r>
            <a:r>
              <a:rPr lang="en-US" dirty="0" err="1" smtClean="0"/>
              <a:t>Fec</a:t>
            </a:r>
            <a:r>
              <a:rPr lang="en-US" dirty="0" smtClean="0"/>
              <a:t> signaling</a:t>
            </a:r>
          </a:p>
        </p:txBody>
      </p:sp>
      <p:sp>
        <p:nvSpPr>
          <p:cNvPr id="286" name="TextBox 285"/>
          <p:cNvSpPr txBox="1"/>
          <p:nvPr/>
        </p:nvSpPr>
        <p:spPr>
          <a:xfrm>
            <a:off x="5715000" y="2362200"/>
            <a:ext cx="2749471" cy="369332"/>
          </a:xfrm>
          <a:prstGeom prst="rect">
            <a:avLst/>
          </a:prstGeom>
          <a:noFill/>
        </p:spPr>
        <p:txBody>
          <a:bodyPr wrap="none" rtlCol="0">
            <a:spAutoFit/>
          </a:bodyPr>
          <a:lstStyle/>
          <a:p>
            <a:r>
              <a:rPr lang="en-US" i="1" dirty="0" smtClean="0"/>
              <a:t>Random peptide libraries</a:t>
            </a:r>
            <a:endParaRPr lang="en-US" i="1" dirty="0"/>
          </a:p>
        </p:txBody>
      </p:sp>
      <p:sp>
        <p:nvSpPr>
          <p:cNvPr id="287" name="TextBox 286"/>
          <p:cNvSpPr txBox="1"/>
          <p:nvPr/>
        </p:nvSpPr>
        <p:spPr>
          <a:xfrm>
            <a:off x="6248400" y="4876800"/>
            <a:ext cx="2416046" cy="369332"/>
          </a:xfrm>
          <a:prstGeom prst="rect">
            <a:avLst/>
          </a:prstGeom>
          <a:noFill/>
        </p:spPr>
        <p:txBody>
          <a:bodyPr wrap="none" rtlCol="0">
            <a:spAutoFit/>
          </a:bodyPr>
          <a:lstStyle/>
          <a:p>
            <a:r>
              <a:rPr lang="en-US" i="1" dirty="0" smtClean="0"/>
              <a:t>Computational design</a:t>
            </a:r>
            <a:endParaRPr lang="en-US" i="1" dirty="0"/>
          </a:p>
        </p:txBody>
      </p:sp>
      <p:sp>
        <p:nvSpPr>
          <p:cNvPr id="288" name="TextBox 287"/>
          <p:cNvSpPr txBox="1"/>
          <p:nvPr/>
        </p:nvSpPr>
        <p:spPr>
          <a:xfrm>
            <a:off x="609601" y="5105400"/>
            <a:ext cx="2057400" cy="646331"/>
          </a:xfrm>
          <a:prstGeom prst="rect">
            <a:avLst/>
          </a:prstGeom>
          <a:noFill/>
        </p:spPr>
        <p:txBody>
          <a:bodyPr wrap="square" rtlCol="0">
            <a:spAutoFit/>
          </a:bodyPr>
          <a:lstStyle/>
          <a:p>
            <a:r>
              <a:rPr lang="en-US" i="1" dirty="0" smtClean="0"/>
              <a:t>Optimize localized quorum response</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1000"/>
                                        <p:tgtEl>
                                          <p:spTgt spid="2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0"/>
                                        </p:tgtEl>
                                        <p:attrNameLst>
                                          <p:attrName>style.visibility</p:attrName>
                                        </p:attrNameLst>
                                      </p:cBhvr>
                                      <p:to>
                                        <p:strVal val="visible"/>
                                      </p:to>
                                    </p:set>
                                    <p:animEffect transition="in" filter="fade">
                                      <p:cBhvr>
                                        <p:cTn id="10" dur="1000"/>
                                        <p:tgtEl>
                                          <p:spTgt spid="28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3">
                                            <p:txEl>
                                              <p:pRg st="0" end="0"/>
                                            </p:txEl>
                                          </p:spTgt>
                                        </p:tgtEl>
                                        <p:attrNameLst>
                                          <p:attrName>style.visibility</p:attrName>
                                        </p:attrNameLst>
                                      </p:cBhvr>
                                      <p:to>
                                        <p:strVal val="visible"/>
                                      </p:to>
                                    </p:set>
                                    <p:animEffect transition="in" filter="fade">
                                      <p:cBhvr>
                                        <p:cTn id="15" dur="1000"/>
                                        <p:tgtEl>
                                          <p:spTgt spid="28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3">
                                            <p:txEl>
                                              <p:pRg st="1" end="1"/>
                                            </p:txEl>
                                          </p:spTgt>
                                        </p:tgtEl>
                                        <p:attrNameLst>
                                          <p:attrName>style.visibility</p:attrName>
                                        </p:attrNameLst>
                                      </p:cBhvr>
                                      <p:to>
                                        <p:strVal val="visible"/>
                                      </p:to>
                                    </p:set>
                                    <p:animEffect transition="in" filter="fade">
                                      <p:cBhvr>
                                        <p:cTn id="20" dur="1000"/>
                                        <p:tgtEl>
                                          <p:spTgt spid="28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3">
                                            <p:txEl>
                                              <p:pRg st="2" end="2"/>
                                            </p:txEl>
                                          </p:spTgt>
                                        </p:tgtEl>
                                        <p:attrNameLst>
                                          <p:attrName>style.visibility</p:attrName>
                                        </p:attrNameLst>
                                      </p:cBhvr>
                                      <p:to>
                                        <p:strVal val="visible"/>
                                      </p:to>
                                    </p:set>
                                    <p:animEffect transition="in" filter="fade">
                                      <p:cBhvr>
                                        <p:cTn id="25" dur="1000"/>
                                        <p:tgtEl>
                                          <p:spTgt spid="28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57"/>
                                        </p:tgtEl>
                                        <p:attrNameLst>
                                          <p:attrName>style.visibility</p:attrName>
                                        </p:attrNameLst>
                                      </p:cBhvr>
                                      <p:to>
                                        <p:strVal val="visible"/>
                                      </p:to>
                                    </p:set>
                                    <p:animEffect transition="in" filter="fade">
                                      <p:cBhvr>
                                        <p:cTn id="30" dur="1000"/>
                                        <p:tgtEl>
                                          <p:spTgt spid="25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4"/>
                                        </p:tgtEl>
                                        <p:attrNameLst>
                                          <p:attrName>style.visibility</p:attrName>
                                        </p:attrNameLst>
                                      </p:cBhvr>
                                      <p:to>
                                        <p:strVal val="visible"/>
                                      </p:to>
                                    </p:set>
                                    <p:animEffect transition="in" filter="fade">
                                      <p:cBhvr>
                                        <p:cTn id="33" dur="1000"/>
                                        <p:tgtEl>
                                          <p:spTgt spid="24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2"/>
                                        </p:tgtEl>
                                        <p:attrNameLst>
                                          <p:attrName>style.visibility</p:attrName>
                                        </p:attrNameLst>
                                      </p:cBhvr>
                                      <p:to>
                                        <p:strVal val="visible"/>
                                      </p:to>
                                    </p:set>
                                    <p:animEffect transition="in" filter="fade">
                                      <p:cBhvr>
                                        <p:cTn id="36" dur="1000"/>
                                        <p:tgtEl>
                                          <p:spTgt spid="28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4">
                                            <p:txEl>
                                              <p:pRg st="0" end="0"/>
                                            </p:txEl>
                                          </p:spTgt>
                                        </p:tgtEl>
                                        <p:attrNameLst>
                                          <p:attrName>style.visibility</p:attrName>
                                        </p:attrNameLst>
                                      </p:cBhvr>
                                      <p:to>
                                        <p:strVal val="visible"/>
                                      </p:to>
                                    </p:set>
                                    <p:animEffect transition="in" filter="fade">
                                      <p:cBhvr>
                                        <p:cTn id="41" dur="1000"/>
                                        <p:tgtEl>
                                          <p:spTgt spid="28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4">
                                            <p:txEl>
                                              <p:pRg st="1" end="1"/>
                                            </p:txEl>
                                          </p:spTgt>
                                        </p:tgtEl>
                                        <p:attrNameLst>
                                          <p:attrName>style.visibility</p:attrName>
                                        </p:attrNameLst>
                                      </p:cBhvr>
                                      <p:to>
                                        <p:strVal val="visible"/>
                                      </p:to>
                                    </p:set>
                                    <p:animEffect transition="in" filter="fade">
                                      <p:cBhvr>
                                        <p:cTn id="46" dur="1000"/>
                                        <p:tgtEl>
                                          <p:spTgt spid="28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4">
                                            <p:txEl>
                                              <p:pRg st="2" end="2"/>
                                            </p:txEl>
                                          </p:spTgt>
                                        </p:tgtEl>
                                        <p:attrNameLst>
                                          <p:attrName>style.visibility</p:attrName>
                                        </p:attrNameLst>
                                      </p:cBhvr>
                                      <p:to>
                                        <p:strVal val="visible"/>
                                      </p:to>
                                    </p:set>
                                    <p:animEffect transition="in" filter="fade">
                                      <p:cBhvr>
                                        <p:cTn id="51" dur="1000"/>
                                        <p:tgtEl>
                                          <p:spTgt spid="28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73"/>
                                        </p:tgtEl>
                                        <p:attrNameLst>
                                          <p:attrName>style.visibility</p:attrName>
                                        </p:attrNameLst>
                                      </p:cBhvr>
                                      <p:to>
                                        <p:strVal val="visible"/>
                                      </p:to>
                                    </p:set>
                                    <p:animEffect transition="in" filter="fade">
                                      <p:cBhvr>
                                        <p:cTn id="56" dur="1000"/>
                                        <p:tgtEl>
                                          <p:spTgt spid="27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8"/>
                                        </p:tgtEl>
                                        <p:attrNameLst>
                                          <p:attrName>style.visibility</p:attrName>
                                        </p:attrNameLst>
                                      </p:cBhvr>
                                      <p:to>
                                        <p:strVal val="visible"/>
                                      </p:to>
                                    </p:set>
                                    <p:animEffect transition="in" filter="fade">
                                      <p:cBhvr>
                                        <p:cTn id="59" dur="1000"/>
                                        <p:tgtEl>
                                          <p:spTgt spid="25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81"/>
                                        </p:tgtEl>
                                        <p:attrNameLst>
                                          <p:attrName>style.visibility</p:attrName>
                                        </p:attrNameLst>
                                      </p:cBhvr>
                                      <p:to>
                                        <p:strVal val="visible"/>
                                      </p:to>
                                    </p:set>
                                    <p:animEffect transition="in" filter="fade">
                                      <p:cBhvr>
                                        <p:cTn id="62" dur="1000"/>
                                        <p:tgtEl>
                                          <p:spTgt spid="28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85">
                                            <p:txEl>
                                              <p:pRg st="0" end="0"/>
                                            </p:txEl>
                                          </p:spTgt>
                                        </p:tgtEl>
                                        <p:attrNameLst>
                                          <p:attrName>style.visibility</p:attrName>
                                        </p:attrNameLst>
                                      </p:cBhvr>
                                      <p:to>
                                        <p:strVal val="visible"/>
                                      </p:to>
                                    </p:set>
                                    <p:animEffect transition="in" filter="fade">
                                      <p:cBhvr>
                                        <p:cTn id="67" dur="1000"/>
                                        <p:tgtEl>
                                          <p:spTgt spid="28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86"/>
                                        </p:tgtEl>
                                        <p:attrNameLst>
                                          <p:attrName>style.visibility</p:attrName>
                                        </p:attrNameLst>
                                      </p:cBhvr>
                                      <p:to>
                                        <p:strVal val="visible"/>
                                      </p:to>
                                    </p:set>
                                    <p:animEffect transition="in" filter="fade">
                                      <p:cBhvr>
                                        <p:cTn id="72" dur="1000"/>
                                        <p:tgtEl>
                                          <p:spTgt spid="28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87"/>
                                        </p:tgtEl>
                                        <p:attrNameLst>
                                          <p:attrName>style.visibility</p:attrName>
                                        </p:attrNameLst>
                                      </p:cBhvr>
                                      <p:to>
                                        <p:strVal val="visible"/>
                                      </p:to>
                                    </p:set>
                                    <p:animEffect transition="in" filter="fade">
                                      <p:cBhvr>
                                        <p:cTn id="77" dur="1000"/>
                                        <p:tgtEl>
                                          <p:spTgt spid="28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8"/>
                                        </p:tgtEl>
                                        <p:attrNameLst>
                                          <p:attrName>style.visibility</p:attrName>
                                        </p:attrNameLst>
                                      </p:cBhvr>
                                      <p:to>
                                        <p:strVal val="visible"/>
                                      </p:to>
                                    </p:set>
                                    <p:animEffect transition="in" filter="fade">
                                      <p:cBhvr>
                                        <p:cTn id="82" dur="20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80" grpId="0"/>
      <p:bldP spid="282" grpId="0"/>
      <p:bldP spid="283" grpId="0" build="p"/>
      <p:bldP spid="284" grpId="0" build="p"/>
      <p:bldP spid="285" grpId="0" build="p"/>
      <p:bldP spid="286" grpId="0"/>
      <p:bldP spid="287" grpId="0"/>
      <p:bldP spid="28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457200" y="76200"/>
            <a:ext cx="8229600" cy="685800"/>
          </a:xfrm>
          <a:prstGeom prst="rect">
            <a:avLst/>
          </a:prstGeom>
        </p:spPr>
        <p:txBody>
          <a:bodyPr/>
          <a:lstStyle/>
          <a:p>
            <a:pPr eaLnBrk="1" hangingPunct="1"/>
            <a:r>
              <a:rPr lang="en-US" sz="3600" b="1" dirty="0" smtClean="0"/>
              <a:t>Acknowledgements</a:t>
            </a:r>
          </a:p>
        </p:txBody>
      </p:sp>
      <p:sp>
        <p:nvSpPr>
          <p:cNvPr id="44035" name="Text Box 5"/>
          <p:cNvSpPr txBox="1">
            <a:spLocks noChangeArrowheads="1"/>
          </p:cNvSpPr>
          <p:nvPr/>
        </p:nvSpPr>
        <p:spPr bwMode="auto">
          <a:xfrm>
            <a:off x="685800" y="762000"/>
            <a:ext cx="3124200" cy="3754438"/>
          </a:xfrm>
          <a:prstGeom prst="rect">
            <a:avLst/>
          </a:prstGeom>
          <a:noFill/>
          <a:ln w="9525">
            <a:noFill/>
            <a:miter lim="800000"/>
            <a:headEnd/>
            <a:tailEnd/>
          </a:ln>
        </p:spPr>
        <p:txBody>
          <a:bodyPr>
            <a:spAutoFit/>
          </a:bodyPr>
          <a:lstStyle/>
          <a:p>
            <a:pPr algn="ctr">
              <a:spcBef>
                <a:spcPct val="50000"/>
              </a:spcBef>
            </a:pPr>
            <a:r>
              <a:rPr lang="en-US" sz="2800" b="1" dirty="0"/>
              <a:t>Advisors</a:t>
            </a:r>
          </a:p>
          <a:p>
            <a:pPr algn="ctr">
              <a:lnSpc>
                <a:spcPct val="70000"/>
              </a:lnSpc>
              <a:spcBef>
                <a:spcPct val="50000"/>
              </a:spcBef>
            </a:pPr>
            <a:r>
              <a:rPr lang="en-US" sz="2000" dirty="0"/>
              <a:t>George Church</a:t>
            </a:r>
          </a:p>
          <a:p>
            <a:pPr algn="ctr">
              <a:lnSpc>
                <a:spcPct val="70000"/>
              </a:lnSpc>
              <a:spcBef>
                <a:spcPct val="50000"/>
              </a:spcBef>
            </a:pPr>
            <a:r>
              <a:rPr lang="en-US" sz="2000" dirty="0"/>
              <a:t>Debra </a:t>
            </a:r>
            <a:r>
              <a:rPr lang="en-US" sz="2000" dirty="0" err="1"/>
              <a:t>Auguste</a:t>
            </a:r>
            <a:endParaRPr lang="en-US" sz="2000" dirty="0"/>
          </a:p>
          <a:p>
            <a:pPr algn="ctr">
              <a:lnSpc>
                <a:spcPct val="70000"/>
              </a:lnSpc>
              <a:spcBef>
                <a:spcPct val="50000"/>
              </a:spcBef>
            </a:pPr>
            <a:r>
              <a:rPr lang="en-US" sz="2000" dirty="0" err="1"/>
              <a:t>Jagesh</a:t>
            </a:r>
            <a:r>
              <a:rPr lang="en-US" sz="2000" dirty="0"/>
              <a:t> V. Shah</a:t>
            </a:r>
          </a:p>
          <a:p>
            <a:pPr algn="ctr">
              <a:lnSpc>
                <a:spcPct val="70000"/>
              </a:lnSpc>
              <a:spcBef>
                <a:spcPct val="50000"/>
              </a:spcBef>
            </a:pPr>
            <a:r>
              <a:rPr lang="en-US" sz="2000" dirty="0"/>
              <a:t>William Shih</a:t>
            </a:r>
          </a:p>
          <a:p>
            <a:pPr algn="ctr">
              <a:lnSpc>
                <a:spcPct val="70000"/>
              </a:lnSpc>
              <a:spcBef>
                <a:spcPct val="50000"/>
              </a:spcBef>
            </a:pPr>
            <a:r>
              <a:rPr lang="en-US" sz="2000" dirty="0"/>
              <a:t>Pamela Silver</a:t>
            </a:r>
          </a:p>
          <a:p>
            <a:pPr algn="ctr">
              <a:lnSpc>
                <a:spcPct val="70000"/>
              </a:lnSpc>
              <a:spcBef>
                <a:spcPct val="50000"/>
              </a:spcBef>
            </a:pPr>
            <a:r>
              <a:rPr lang="en-US" sz="2000" dirty="0"/>
              <a:t>Alain </a:t>
            </a:r>
            <a:r>
              <a:rPr lang="en-US" sz="2000" dirty="0" err="1"/>
              <a:t>Viel</a:t>
            </a:r>
            <a:endParaRPr lang="en-US" sz="2000" dirty="0"/>
          </a:p>
          <a:p>
            <a:pPr algn="ctr">
              <a:lnSpc>
                <a:spcPct val="70000"/>
              </a:lnSpc>
              <a:spcBef>
                <a:spcPct val="50000"/>
              </a:spcBef>
            </a:pPr>
            <a:r>
              <a:rPr lang="en-US" sz="2000" dirty="0"/>
              <a:t>Tamara Brenner</a:t>
            </a:r>
          </a:p>
          <a:p>
            <a:pPr algn="ctr">
              <a:spcBef>
                <a:spcPct val="50000"/>
              </a:spcBef>
            </a:pPr>
            <a:endParaRPr lang="en-US" sz="2800" dirty="0"/>
          </a:p>
        </p:txBody>
      </p:sp>
      <p:sp>
        <p:nvSpPr>
          <p:cNvPr id="44036" name="Text Box 6"/>
          <p:cNvSpPr txBox="1">
            <a:spLocks noChangeArrowheads="1"/>
          </p:cNvSpPr>
          <p:nvPr/>
        </p:nvSpPr>
        <p:spPr bwMode="auto">
          <a:xfrm>
            <a:off x="4953000" y="838200"/>
            <a:ext cx="3276600" cy="1979613"/>
          </a:xfrm>
          <a:prstGeom prst="rect">
            <a:avLst/>
          </a:prstGeom>
          <a:noFill/>
          <a:ln w="9525">
            <a:noFill/>
            <a:miter lim="800000"/>
            <a:headEnd/>
            <a:tailEnd/>
          </a:ln>
        </p:spPr>
        <p:txBody>
          <a:bodyPr>
            <a:spAutoFit/>
          </a:bodyPr>
          <a:lstStyle/>
          <a:p>
            <a:pPr algn="ctr">
              <a:spcBef>
                <a:spcPct val="50000"/>
              </a:spcBef>
            </a:pPr>
            <a:r>
              <a:rPr lang="en-US" sz="2800" b="1"/>
              <a:t>Teaching Fellows</a:t>
            </a:r>
            <a:endParaRPr lang="en-US" sz="2800"/>
          </a:p>
          <a:p>
            <a:pPr algn="ctr">
              <a:lnSpc>
                <a:spcPct val="70000"/>
              </a:lnSpc>
              <a:spcBef>
                <a:spcPct val="50000"/>
              </a:spcBef>
            </a:pPr>
            <a:r>
              <a:rPr lang="en-US" sz="2000"/>
              <a:t>Nicholas Guido</a:t>
            </a:r>
          </a:p>
          <a:p>
            <a:pPr algn="ctr">
              <a:lnSpc>
                <a:spcPct val="70000"/>
              </a:lnSpc>
              <a:spcBef>
                <a:spcPct val="50000"/>
              </a:spcBef>
            </a:pPr>
            <a:r>
              <a:rPr lang="en-US" sz="2000"/>
              <a:t>Bill Senapedis</a:t>
            </a:r>
          </a:p>
          <a:p>
            <a:pPr algn="ctr">
              <a:lnSpc>
                <a:spcPct val="70000"/>
              </a:lnSpc>
              <a:spcBef>
                <a:spcPct val="50000"/>
              </a:spcBef>
            </a:pPr>
            <a:r>
              <a:rPr lang="en-US" sz="2000"/>
              <a:t>Mike Strong</a:t>
            </a:r>
          </a:p>
          <a:p>
            <a:pPr algn="ctr">
              <a:lnSpc>
                <a:spcPct val="70000"/>
              </a:lnSpc>
              <a:spcBef>
                <a:spcPct val="50000"/>
              </a:spcBef>
            </a:pPr>
            <a:r>
              <a:rPr lang="en-US" sz="2000"/>
              <a:t>Harris Wang</a:t>
            </a:r>
            <a:endParaRPr lang="en-US" sz="2000" b="1"/>
          </a:p>
        </p:txBody>
      </p:sp>
      <p:sp>
        <p:nvSpPr>
          <p:cNvPr id="44037" name="Text Box 6"/>
          <p:cNvSpPr txBox="1">
            <a:spLocks noChangeArrowheads="1"/>
          </p:cNvSpPr>
          <p:nvPr/>
        </p:nvSpPr>
        <p:spPr bwMode="auto">
          <a:xfrm>
            <a:off x="4267200" y="3214688"/>
            <a:ext cx="4419600" cy="2271712"/>
          </a:xfrm>
          <a:prstGeom prst="rect">
            <a:avLst/>
          </a:prstGeom>
          <a:noFill/>
          <a:ln w="9525">
            <a:noFill/>
            <a:miter lim="800000"/>
            <a:headEnd/>
            <a:tailEnd/>
          </a:ln>
        </p:spPr>
        <p:txBody>
          <a:bodyPr>
            <a:spAutoFit/>
          </a:bodyPr>
          <a:lstStyle/>
          <a:p>
            <a:pPr algn="ctr">
              <a:spcBef>
                <a:spcPct val="50000"/>
              </a:spcBef>
            </a:pPr>
            <a:r>
              <a:rPr lang="en-US" sz="2800" b="1" dirty="0"/>
              <a:t>Funding</a:t>
            </a:r>
          </a:p>
          <a:p>
            <a:pPr algn="ctr">
              <a:lnSpc>
                <a:spcPct val="75000"/>
              </a:lnSpc>
              <a:spcBef>
                <a:spcPct val="50000"/>
              </a:spcBef>
            </a:pPr>
            <a:r>
              <a:rPr lang="en-US" sz="2000" dirty="0"/>
              <a:t>HHMI</a:t>
            </a:r>
          </a:p>
          <a:p>
            <a:pPr algn="ctr">
              <a:lnSpc>
                <a:spcPct val="75000"/>
              </a:lnSpc>
              <a:spcBef>
                <a:spcPct val="50000"/>
              </a:spcBef>
            </a:pPr>
            <a:r>
              <a:rPr lang="en-US" sz="2000" dirty="0"/>
              <a:t>Harvard Provost</a:t>
            </a:r>
          </a:p>
          <a:p>
            <a:pPr algn="ctr">
              <a:lnSpc>
                <a:spcPct val="75000"/>
              </a:lnSpc>
              <a:spcBef>
                <a:spcPct val="50000"/>
              </a:spcBef>
            </a:pPr>
            <a:r>
              <a:rPr lang="en-US" sz="2000" dirty="0"/>
              <a:t>Harvard Life Sciences Division</a:t>
            </a:r>
          </a:p>
          <a:p>
            <a:pPr algn="ctr">
              <a:lnSpc>
                <a:spcPct val="75000"/>
              </a:lnSpc>
              <a:spcBef>
                <a:spcPct val="50000"/>
              </a:spcBef>
            </a:pPr>
            <a:r>
              <a:rPr lang="en-US" sz="2000" dirty="0"/>
              <a:t>Harvard School of Engineering and Applied Sciences</a:t>
            </a:r>
          </a:p>
        </p:txBody>
      </p:sp>
      <p:sp>
        <p:nvSpPr>
          <p:cNvPr id="44038" name="Text Box 5"/>
          <p:cNvSpPr txBox="1">
            <a:spLocks noChangeArrowheads="1"/>
          </p:cNvSpPr>
          <p:nvPr/>
        </p:nvSpPr>
        <p:spPr bwMode="auto">
          <a:xfrm>
            <a:off x="762000" y="4016375"/>
            <a:ext cx="3124200" cy="2536079"/>
          </a:xfrm>
          <a:prstGeom prst="rect">
            <a:avLst/>
          </a:prstGeom>
          <a:noFill/>
          <a:ln w="9525">
            <a:noFill/>
            <a:miter lim="800000"/>
            <a:headEnd/>
            <a:tailEnd/>
          </a:ln>
        </p:spPr>
        <p:txBody>
          <a:bodyPr>
            <a:spAutoFit/>
          </a:bodyPr>
          <a:lstStyle/>
          <a:p>
            <a:pPr algn="ctr">
              <a:lnSpc>
                <a:spcPct val="70000"/>
              </a:lnSpc>
              <a:spcBef>
                <a:spcPct val="50000"/>
              </a:spcBef>
            </a:pPr>
            <a:r>
              <a:rPr lang="en-US" sz="2400" b="1" dirty="0"/>
              <a:t>Special thanks to…</a:t>
            </a:r>
          </a:p>
          <a:p>
            <a:pPr algn="ctr">
              <a:lnSpc>
                <a:spcPct val="70000"/>
              </a:lnSpc>
              <a:spcBef>
                <a:spcPct val="50000"/>
              </a:spcBef>
            </a:pPr>
            <a:r>
              <a:rPr lang="en-US" sz="2000" dirty="0" err="1"/>
              <a:t>Volkmar</a:t>
            </a:r>
            <a:r>
              <a:rPr lang="en-US" sz="2000" dirty="0"/>
              <a:t> Braun </a:t>
            </a:r>
            <a:r>
              <a:rPr lang="en-US" sz="2000" dirty="0" smtClean="0"/>
              <a:t>              (U </a:t>
            </a:r>
            <a:r>
              <a:rPr lang="en-US" sz="2000" dirty="0"/>
              <a:t>of </a:t>
            </a:r>
            <a:r>
              <a:rPr lang="en-US" sz="2000" dirty="0" err="1"/>
              <a:t>Tuebingen</a:t>
            </a:r>
            <a:r>
              <a:rPr lang="en-US" sz="2000" dirty="0"/>
              <a:t>)</a:t>
            </a:r>
          </a:p>
          <a:p>
            <a:pPr algn="ctr">
              <a:lnSpc>
                <a:spcPct val="70000"/>
              </a:lnSpc>
              <a:spcBef>
                <a:spcPct val="50000"/>
              </a:spcBef>
            </a:pPr>
            <a:r>
              <a:rPr lang="en-US" sz="2000" dirty="0"/>
              <a:t>Costas </a:t>
            </a:r>
            <a:r>
              <a:rPr lang="en-US" sz="2000" dirty="0" err="1" smtClean="0"/>
              <a:t>Maranas</a:t>
            </a:r>
            <a:r>
              <a:rPr lang="en-US" sz="2000" dirty="0"/>
              <a:t> </a:t>
            </a:r>
            <a:r>
              <a:rPr lang="en-US" sz="2000" dirty="0" smtClean="0"/>
              <a:t>     (Penn </a:t>
            </a:r>
            <a:r>
              <a:rPr lang="en-US" sz="2000" dirty="0"/>
              <a:t>State </a:t>
            </a:r>
            <a:r>
              <a:rPr lang="en-US" sz="2000" dirty="0" smtClean="0"/>
              <a:t>U)</a:t>
            </a:r>
            <a:endParaRPr lang="en-US" sz="2000" dirty="0"/>
          </a:p>
          <a:p>
            <a:pPr algn="ctr">
              <a:lnSpc>
                <a:spcPct val="70000"/>
              </a:lnSpc>
              <a:spcBef>
                <a:spcPct val="50000"/>
              </a:spcBef>
            </a:pPr>
            <a:endParaRPr lang="en-US" sz="2000" dirty="0"/>
          </a:p>
          <a:p>
            <a:pPr algn="ctr">
              <a:spcBef>
                <a:spcPct val="50000"/>
              </a:spcBef>
            </a:pPr>
            <a:endParaRPr lang="en-US" sz="2800" dirty="0"/>
          </a:p>
        </p:txBody>
      </p:sp>
      <p:pic>
        <p:nvPicPr>
          <p:cNvPr id="7" name="Rectangle 1037"/>
          <p:cNvPicPr>
            <a:picLocks noChangeAspect="1" noChangeArrowheads="1"/>
          </p:cNvPicPr>
          <p:nvPr/>
        </p:nvPicPr>
        <p:blipFill>
          <a:blip r:embed="rId3"/>
          <a:srcRect/>
          <a:stretch>
            <a:fillRect/>
          </a:stretch>
        </p:blipFill>
        <p:spPr bwMode="auto">
          <a:xfrm>
            <a:off x="8001000" y="5410200"/>
            <a:ext cx="914400" cy="842963"/>
          </a:xfrm>
          <a:prstGeom prst="rect">
            <a:avLst/>
          </a:prstGeom>
          <a:noFill/>
          <a:ln w="9525">
            <a:noFill/>
            <a:miter lim="800000"/>
            <a:headEnd/>
            <a:tailEnd/>
          </a:ln>
        </p:spPr>
      </p:pic>
      <p:grpSp>
        <p:nvGrpSpPr>
          <p:cNvPr id="8" name="Group 8"/>
          <p:cNvGrpSpPr>
            <a:grpSpLocks/>
          </p:cNvGrpSpPr>
          <p:nvPr/>
        </p:nvGrpSpPr>
        <p:grpSpPr bwMode="auto">
          <a:xfrm>
            <a:off x="304800" y="5867400"/>
            <a:ext cx="7620000" cy="671513"/>
            <a:chOff x="192" y="3696"/>
            <a:chExt cx="4800" cy="423"/>
          </a:xfrm>
        </p:grpSpPr>
        <p:sp>
          <p:nvSpPr>
            <p:cNvPr id="9" name="Text Box 9"/>
            <p:cNvSpPr txBox="1">
              <a:spLocks noChangeArrowheads="1"/>
            </p:cNvSpPr>
            <p:nvPr/>
          </p:nvSpPr>
          <p:spPr bwMode="auto">
            <a:xfrm>
              <a:off x="432" y="3888"/>
              <a:ext cx="4416" cy="231"/>
            </a:xfrm>
            <a:prstGeom prst="rect">
              <a:avLst/>
            </a:prstGeom>
            <a:gradFill rotWithShape="1">
              <a:gsLst>
                <a:gs pos="0">
                  <a:srgbClr val="800000"/>
                </a:gs>
                <a:gs pos="100000">
                  <a:srgbClr val="990000"/>
                </a:gs>
              </a:gsLst>
              <a:lin ang="0" scaled="1"/>
            </a:gradFill>
            <a:ln w="9525">
              <a:noFill/>
              <a:miter lim="800000"/>
              <a:headEnd/>
              <a:tailEnd/>
            </a:ln>
            <a:effectLst/>
          </p:spPr>
          <p:txBody>
            <a:bodyPr>
              <a:spAutoFit/>
            </a:bodyPr>
            <a:lstStyle/>
            <a:p>
              <a:pPr>
                <a:spcBef>
                  <a:spcPct val="50000"/>
                </a:spcBef>
                <a:defRPr/>
              </a:pPr>
              <a:r>
                <a:rPr lang="en-US">
                  <a:solidFill>
                    <a:schemeClr val="bg1"/>
                  </a:solidFill>
                  <a:cs typeface="+mn-cs"/>
                </a:rPr>
                <a:t>Harvard iGEM 2007</a:t>
              </a:r>
            </a:p>
          </p:txBody>
        </p:sp>
        <p:sp>
          <p:nvSpPr>
            <p:cNvPr id="10" name="Text Box 10"/>
            <p:cNvSpPr txBox="1">
              <a:spLocks noChangeArrowheads="1"/>
            </p:cNvSpPr>
            <p:nvPr/>
          </p:nvSpPr>
          <p:spPr bwMode="auto">
            <a:xfrm>
              <a:off x="192" y="3696"/>
              <a:ext cx="4800" cy="231"/>
            </a:xfrm>
            <a:prstGeom prst="rect">
              <a:avLst/>
            </a:prstGeom>
            <a:gradFill rotWithShape="1">
              <a:gsLst>
                <a:gs pos="0">
                  <a:srgbClr val="E39227"/>
                </a:gs>
                <a:gs pos="100000">
                  <a:schemeClr val="bg1"/>
                </a:gs>
              </a:gsLst>
              <a:lin ang="0" scaled="1"/>
            </a:gradFill>
            <a:ln w="9525">
              <a:noFill/>
              <a:miter lim="800000"/>
              <a:headEnd/>
              <a:tailEnd/>
            </a:ln>
            <a:effectLst/>
          </p:spPr>
          <p:txBody>
            <a:bodyPr>
              <a:spAutoFit/>
            </a:bodyPr>
            <a:lstStyle/>
            <a:p>
              <a:pPr>
                <a:spcBef>
                  <a:spcPct val="50000"/>
                </a:spcBef>
                <a:defRPr/>
              </a:pPr>
              <a:r>
                <a:rPr lang="en-US" dirty="0">
                  <a:solidFill>
                    <a:schemeClr val="bg1"/>
                  </a:solidFill>
                  <a:cs typeface="+mn-cs"/>
                </a:rPr>
                <a:t>Conclusion</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6"/>
          <p:cNvSpPr txBox="1">
            <a:spLocks noChangeArrowheads="1"/>
          </p:cNvSpPr>
          <p:nvPr/>
        </p:nvSpPr>
        <p:spPr bwMode="auto">
          <a:xfrm>
            <a:off x="2514600" y="914400"/>
            <a:ext cx="1835150" cy="396875"/>
          </a:xfrm>
          <a:prstGeom prst="rect">
            <a:avLst/>
          </a:prstGeom>
          <a:noFill/>
          <a:ln w="9525">
            <a:noFill/>
            <a:miter lim="800000"/>
            <a:headEnd/>
            <a:tailEnd/>
          </a:ln>
        </p:spPr>
        <p:txBody>
          <a:bodyPr wrap="none">
            <a:spAutoFit/>
          </a:bodyPr>
          <a:lstStyle/>
          <a:p>
            <a:r>
              <a:rPr lang="en-US" sz="2000" b="1">
                <a:solidFill>
                  <a:srgbClr val="FF0000"/>
                </a:solidFill>
              </a:rPr>
              <a:t>Bind Proteins</a:t>
            </a:r>
          </a:p>
        </p:txBody>
      </p:sp>
      <p:sp>
        <p:nvSpPr>
          <p:cNvPr id="7" name="Text Box 67"/>
          <p:cNvSpPr txBox="1">
            <a:spLocks noChangeArrowheads="1"/>
          </p:cNvSpPr>
          <p:nvPr/>
        </p:nvSpPr>
        <p:spPr bwMode="auto">
          <a:xfrm>
            <a:off x="5715000" y="4114800"/>
            <a:ext cx="2171700" cy="396875"/>
          </a:xfrm>
          <a:prstGeom prst="rect">
            <a:avLst/>
          </a:prstGeom>
          <a:noFill/>
          <a:ln w="9525">
            <a:noFill/>
            <a:miter lim="800000"/>
            <a:headEnd/>
            <a:tailEnd/>
          </a:ln>
        </p:spPr>
        <p:txBody>
          <a:bodyPr wrap="none">
            <a:spAutoFit/>
          </a:bodyPr>
          <a:lstStyle/>
          <a:p>
            <a:r>
              <a:rPr lang="en-US" sz="2000" b="1">
                <a:solidFill>
                  <a:srgbClr val="FF0000"/>
                </a:solidFill>
              </a:rPr>
              <a:t>Bind Other Cells</a:t>
            </a:r>
          </a:p>
        </p:txBody>
      </p:sp>
      <p:sp>
        <p:nvSpPr>
          <p:cNvPr id="9" name="Text Box 69"/>
          <p:cNvSpPr txBox="1">
            <a:spLocks noChangeArrowheads="1"/>
          </p:cNvSpPr>
          <p:nvPr/>
        </p:nvSpPr>
        <p:spPr bwMode="auto">
          <a:xfrm>
            <a:off x="1447800" y="2514600"/>
            <a:ext cx="1633538" cy="400050"/>
          </a:xfrm>
          <a:prstGeom prst="rect">
            <a:avLst/>
          </a:prstGeom>
          <a:noFill/>
          <a:ln w="9525">
            <a:noFill/>
            <a:miter lim="800000"/>
            <a:headEnd/>
            <a:tailEnd/>
          </a:ln>
        </p:spPr>
        <p:txBody>
          <a:bodyPr wrap="none">
            <a:spAutoFit/>
          </a:bodyPr>
          <a:lstStyle/>
          <a:p>
            <a:r>
              <a:rPr lang="en-US" sz="2000" b="1">
                <a:solidFill>
                  <a:srgbClr val="FF0000"/>
                </a:solidFill>
              </a:rPr>
              <a:t>Bind Tissue</a:t>
            </a:r>
          </a:p>
        </p:txBody>
      </p:sp>
      <p:sp>
        <p:nvSpPr>
          <p:cNvPr id="10" name="Text Box 70"/>
          <p:cNvSpPr txBox="1">
            <a:spLocks noChangeArrowheads="1"/>
          </p:cNvSpPr>
          <p:nvPr/>
        </p:nvSpPr>
        <p:spPr bwMode="auto">
          <a:xfrm>
            <a:off x="6019800" y="2514600"/>
            <a:ext cx="1751013" cy="396875"/>
          </a:xfrm>
          <a:prstGeom prst="rect">
            <a:avLst/>
          </a:prstGeom>
          <a:noFill/>
          <a:ln w="9525">
            <a:noFill/>
            <a:miter lim="800000"/>
            <a:headEnd/>
            <a:tailEnd/>
          </a:ln>
        </p:spPr>
        <p:txBody>
          <a:bodyPr wrap="none">
            <a:spAutoFit/>
          </a:bodyPr>
          <a:lstStyle/>
          <a:p>
            <a:r>
              <a:rPr lang="en-US" sz="2000" b="1">
                <a:solidFill>
                  <a:srgbClr val="FF0000"/>
                </a:solidFill>
              </a:rPr>
              <a:t>Bind Surface</a:t>
            </a:r>
          </a:p>
        </p:txBody>
      </p:sp>
      <p:sp>
        <p:nvSpPr>
          <p:cNvPr id="11" name="Text Box 71"/>
          <p:cNvSpPr txBox="1">
            <a:spLocks noChangeArrowheads="1"/>
          </p:cNvSpPr>
          <p:nvPr/>
        </p:nvSpPr>
        <p:spPr bwMode="auto">
          <a:xfrm>
            <a:off x="4724400" y="914400"/>
            <a:ext cx="2011363" cy="400050"/>
          </a:xfrm>
          <a:prstGeom prst="rect">
            <a:avLst/>
          </a:prstGeom>
          <a:noFill/>
          <a:ln w="9525">
            <a:noFill/>
            <a:miter lim="800000"/>
            <a:headEnd/>
            <a:tailEnd/>
          </a:ln>
        </p:spPr>
        <p:txBody>
          <a:bodyPr wrap="none">
            <a:spAutoFit/>
          </a:bodyPr>
          <a:lstStyle/>
          <a:p>
            <a:r>
              <a:rPr lang="en-US" sz="2000" b="1">
                <a:solidFill>
                  <a:srgbClr val="FF0000"/>
                </a:solidFill>
              </a:rPr>
              <a:t>Bind DNA/RNA</a:t>
            </a:r>
          </a:p>
        </p:txBody>
      </p:sp>
      <p:pic>
        <p:nvPicPr>
          <p:cNvPr id="12" name="Picture 72" descr="Bacteria_Photo_4"/>
          <p:cNvPicPr>
            <a:picLocks noChangeAspect="1" noChangeArrowheads="1"/>
          </p:cNvPicPr>
          <p:nvPr/>
        </p:nvPicPr>
        <p:blipFill>
          <a:blip r:embed="rId3"/>
          <a:srcRect/>
          <a:stretch>
            <a:fillRect/>
          </a:stretch>
        </p:blipFill>
        <p:spPr bwMode="auto">
          <a:xfrm>
            <a:off x="3276600" y="2438400"/>
            <a:ext cx="2438400" cy="1828800"/>
          </a:xfrm>
          <a:prstGeom prst="rect">
            <a:avLst/>
          </a:prstGeom>
          <a:noFill/>
          <a:ln w="9525">
            <a:noFill/>
            <a:miter lim="800000"/>
            <a:headEnd/>
            <a:tailEnd/>
          </a:ln>
        </p:spPr>
      </p:pic>
      <p:pic>
        <p:nvPicPr>
          <p:cNvPr id="13" name="Picture 73" descr="figure7_big"/>
          <p:cNvPicPr>
            <a:picLocks noChangeAspect="1" noChangeArrowheads="1"/>
          </p:cNvPicPr>
          <p:nvPr/>
        </p:nvPicPr>
        <p:blipFill>
          <a:blip r:embed="rId4"/>
          <a:srcRect/>
          <a:stretch>
            <a:fillRect/>
          </a:stretch>
        </p:blipFill>
        <p:spPr bwMode="auto">
          <a:xfrm>
            <a:off x="6172200" y="2895600"/>
            <a:ext cx="1409700" cy="939800"/>
          </a:xfrm>
          <a:prstGeom prst="rect">
            <a:avLst/>
          </a:prstGeom>
          <a:noFill/>
          <a:ln w="9525">
            <a:noFill/>
            <a:miter lim="800000"/>
            <a:headEnd/>
            <a:tailEnd/>
          </a:ln>
        </p:spPr>
      </p:pic>
      <p:pic>
        <p:nvPicPr>
          <p:cNvPr id="14" name="Picture 75" descr="139_fluoro"/>
          <p:cNvPicPr>
            <a:picLocks noChangeAspect="1" noChangeArrowheads="1"/>
          </p:cNvPicPr>
          <p:nvPr/>
        </p:nvPicPr>
        <p:blipFill>
          <a:blip r:embed="rId5"/>
          <a:srcRect/>
          <a:stretch>
            <a:fillRect/>
          </a:stretch>
        </p:blipFill>
        <p:spPr bwMode="auto">
          <a:xfrm>
            <a:off x="6096000" y="4495800"/>
            <a:ext cx="1447800" cy="992188"/>
          </a:xfrm>
          <a:prstGeom prst="rect">
            <a:avLst/>
          </a:prstGeom>
          <a:noFill/>
          <a:ln w="9525">
            <a:noFill/>
            <a:miter lim="800000"/>
            <a:headEnd/>
            <a:tailEnd/>
          </a:ln>
        </p:spPr>
      </p:pic>
      <p:pic>
        <p:nvPicPr>
          <p:cNvPr id="16" name="Picture 77" descr="jan042b"/>
          <p:cNvPicPr>
            <a:picLocks noChangeAspect="1" noChangeArrowheads="1"/>
          </p:cNvPicPr>
          <p:nvPr/>
        </p:nvPicPr>
        <p:blipFill>
          <a:blip r:embed="rId6"/>
          <a:srcRect/>
          <a:stretch>
            <a:fillRect/>
          </a:stretch>
        </p:blipFill>
        <p:spPr bwMode="auto">
          <a:xfrm>
            <a:off x="1600200" y="2895600"/>
            <a:ext cx="1295400" cy="925513"/>
          </a:xfrm>
          <a:prstGeom prst="rect">
            <a:avLst/>
          </a:prstGeom>
          <a:noFill/>
          <a:ln w="9525">
            <a:noFill/>
            <a:miter lim="800000"/>
            <a:headEnd/>
            <a:tailEnd/>
          </a:ln>
        </p:spPr>
      </p:pic>
      <p:pic>
        <p:nvPicPr>
          <p:cNvPr id="17" name="Picture 78" descr="Antibody"/>
          <p:cNvPicPr>
            <a:picLocks noChangeAspect="1" noChangeArrowheads="1"/>
          </p:cNvPicPr>
          <p:nvPr/>
        </p:nvPicPr>
        <p:blipFill>
          <a:blip r:embed="rId7"/>
          <a:srcRect/>
          <a:stretch>
            <a:fillRect/>
          </a:stretch>
        </p:blipFill>
        <p:spPr bwMode="auto">
          <a:xfrm>
            <a:off x="2743200" y="1295400"/>
            <a:ext cx="1373188" cy="995363"/>
          </a:xfrm>
          <a:prstGeom prst="rect">
            <a:avLst/>
          </a:prstGeom>
          <a:noFill/>
          <a:ln w="9525">
            <a:noFill/>
            <a:miter lim="800000"/>
            <a:headEnd/>
            <a:tailEnd/>
          </a:ln>
        </p:spPr>
      </p:pic>
      <p:sp>
        <p:nvSpPr>
          <p:cNvPr id="19" name="Text Box 80"/>
          <p:cNvSpPr txBox="1">
            <a:spLocks noChangeArrowheads="1"/>
          </p:cNvSpPr>
          <p:nvPr/>
        </p:nvSpPr>
        <p:spPr bwMode="auto">
          <a:xfrm>
            <a:off x="1524000" y="4114800"/>
            <a:ext cx="1736725" cy="396875"/>
          </a:xfrm>
          <a:prstGeom prst="rect">
            <a:avLst/>
          </a:prstGeom>
          <a:noFill/>
          <a:ln w="9525">
            <a:noFill/>
            <a:miter lim="800000"/>
            <a:headEnd/>
            <a:tailEnd/>
          </a:ln>
        </p:spPr>
        <p:txBody>
          <a:bodyPr wrap="none">
            <a:spAutoFit/>
          </a:bodyPr>
          <a:lstStyle/>
          <a:p>
            <a:r>
              <a:rPr lang="en-US" sz="2000" b="1">
                <a:solidFill>
                  <a:srgbClr val="FF0000"/>
                </a:solidFill>
              </a:rPr>
              <a:t>Bind Viruses</a:t>
            </a:r>
          </a:p>
        </p:txBody>
      </p:sp>
      <p:sp>
        <p:nvSpPr>
          <p:cNvPr id="26" name="Text Box 89"/>
          <p:cNvSpPr txBox="1">
            <a:spLocks noChangeArrowheads="1"/>
          </p:cNvSpPr>
          <p:nvPr/>
        </p:nvSpPr>
        <p:spPr bwMode="auto">
          <a:xfrm>
            <a:off x="3429000" y="4419600"/>
            <a:ext cx="2446695" cy="400110"/>
          </a:xfrm>
          <a:prstGeom prst="rect">
            <a:avLst/>
          </a:prstGeom>
          <a:noFill/>
          <a:ln w="9525">
            <a:noFill/>
            <a:miter lim="800000"/>
            <a:headEnd/>
            <a:tailEnd/>
          </a:ln>
        </p:spPr>
        <p:txBody>
          <a:bodyPr wrap="none">
            <a:spAutoFit/>
          </a:bodyPr>
          <a:lstStyle/>
          <a:p>
            <a:r>
              <a:rPr lang="en-US" sz="2000" b="1" dirty="0">
                <a:solidFill>
                  <a:srgbClr val="FF0000"/>
                </a:solidFill>
              </a:rPr>
              <a:t>Bind </a:t>
            </a:r>
            <a:r>
              <a:rPr lang="en-US" sz="2000" b="1" dirty="0" smtClean="0">
                <a:solidFill>
                  <a:srgbClr val="FF0000"/>
                </a:solidFill>
              </a:rPr>
              <a:t>Drugs/Toxins</a:t>
            </a:r>
            <a:endParaRPr lang="en-US" sz="2000" b="1" dirty="0">
              <a:solidFill>
                <a:srgbClr val="FF0000"/>
              </a:solidFill>
            </a:endParaRPr>
          </a:p>
        </p:txBody>
      </p:sp>
      <p:pic>
        <p:nvPicPr>
          <p:cNvPr id="119810" name="Picture 2"/>
          <p:cNvPicPr>
            <a:picLocks noChangeAspect="1" noChangeArrowheads="1"/>
          </p:cNvPicPr>
          <p:nvPr/>
        </p:nvPicPr>
        <p:blipFill>
          <a:blip r:embed="rId8"/>
          <a:srcRect/>
          <a:stretch>
            <a:fillRect/>
          </a:stretch>
        </p:blipFill>
        <p:spPr bwMode="auto">
          <a:xfrm>
            <a:off x="4953000" y="1295400"/>
            <a:ext cx="1371600" cy="1028700"/>
          </a:xfrm>
          <a:prstGeom prst="rect">
            <a:avLst/>
          </a:prstGeom>
          <a:noFill/>
          <a:ln w="9525">
            <a:noFill/>
            <a:miter lim="800000"/>
            <a:headEnd/>
            <a:tailEnd/>
          </a:ln>
        </p:spPr>
      </p:pic>
      <p:pic>
        <p:nvPicPr>
          <p:cNvPr id="119811" name="Picture 3"/>
          <p:cNvPicPr>
            <a:picLocks noChangeAspect="1" noChangeArrowheads="1"/>
          </p:cNvPicPr>
          <p:nvPr/>
        </p:nvPicPr>
        <p:blipFill>
          <a:blip r:embed="rId9"/>
          <a:srcRect/>
          <a:stretch>
            <a:fillRect/>
          </a:stretch>
        </p:blipFill>
        <p:spPr bwMode="auto">
          <a:xfrm>
            <a:off x="1828800" y="4495800"/>
            <a:ext cx="1143000" cy="1089025"/>
          </a:xfrm>
          <a:prstGeom prst="rect">
            <a:avLst/>
          </a:prstGeom>
          <a:noFill/>
          <a:ln w="9525">
            <a:noFill/>
            <a:miter lim="800000"/>
            <a:headEnd/>
            <a:tailEnd/>
          </a:ln>
        </p:spPr>
      </p:pic>
      <p:pic>
        <p:nvPicPr>
          <p:cNvPr id="119812" name="Picture 4"/>
          <p:cNvPicPr>
            <a:picLocks noChangeAspect="1" noChangeArrowheads="1"/>
          </p:cNvPicPr>
          <p:nvPr/>
        </p:nvPicPr>
        <p:blipFill>
          <a:blip r:embed="rId10"/>
          <a:srcRect/>
          <a:stretch>
            <a:fillRect/>
          </a:stretch>
        </p:blipFill>
        <p:spPr bwMode="auto">
          <a:xfrm>
            <a:off x="4038600" y="4800600"/>
            <a:ext cx="1143000" cy="1025525"/>
          </a:xfrm>
          <a:prstGeom prst="rect">
            <a:avLst/>
          </a:prstGeom>
          <a:noFill/>
          <a:ln w="9525">
            <a:noFill/>
            <a:miter lim="800000"/>
            <a:headEnd/>
            <a:tailEnd/>
          </a:ln>
        </p:spPr>
      </p:pic>
      <p:sp>
        <p:nvSpPr>
          <p:cNvPr id="30" name="TextBox 29"/>
          <p:cNvSpPr txBox="1">
            <a:spLocks noChangeArrowheads="1"/>
          </p:cNvSpPr>
          <p:nvPr/>
        </p:nvSpPr>
        <p:spPr bwMode="auto">
          <a:xfrm>
            <a:off x="762000" y="152400"/>
            <a:ext cx="8382000" cy="646331"/>
          </a:xfrm>
          <a:prstGeom prst="rect">
            <a:avLst/>
          </a:prstGeom>
          <a:noFill/>
          <a:ln w="9525">
            <a:noFill/>
            <a:miter lim="800000"/>
            <a:headEnd/>
            <a:tailEnd/>
          </a:ln>
        </p:spPr>
        <p:txBody>
          <a:bodyPr wrap="square">
            <a:spAutoFit/>
          </a:bodyPr>
          <a:lstStyle/>
          <a:p>
            <a:r>
              <a:rPr lang="en-US" sz="3600" b="1" dirty="0"/>
              <a:t>Potential Targets and Applications</a:t>
            </a:r>
          </a:p>
        </p:txBody>
      </p:sp>
      <p:pic>
        <p:nvPicPr>
          <p:cNvPr id="18" name="Rectangle 1037"/>
          <p:cNvPicPr>
            <a:picLocks noChangeAspect="1" noChangeArrowheads="1"/>
          </p:cNvPicPr>
          <p:nvPr/>
        </p:nvPicPr>
        <p:blipFill>
          <a:blip r:embed="rId11"/>
          <a:srcRect/>
          <a:stretch>
            <a:fillRect/>
          </a:stretch>
        </p:blipFill>
        <p:spPr bwMode="auto">
          <a:xfrm>
            <a:off x="8001000" y="5715000"/>
            <a:ext cx="914400" cy="842963"/>
          </a:xfrm>
          <a:prstGeom prst="rect">
            <a:avLst/>
          </a:prstGeom>
          <a:noFill/>
          <a:ln w="9525">
            <a:noFill/>
            <a:miter lim="800000"/>
            <a:headEnd/>
            <a:tailEnd/>
          </a:ln>
        </p:spPr>
      </p:pic>
      <p:grpSp>
        <p:nvGrpSpPr>
          <p:cNvPr id="20" name="Group 8"/>
          <p:cNvGrpSpPr>
            <a:grpSpLocks/>
          </p:cNvGrpSpPr>
          <p:nvPr/>
        </p:nvGrpSpPr>
        <p:grpSpPr bwMode="auto">
          <a:xfrm>
            <a:off x="304800" y="5867400"/>
            <a:ext cx="7620000" cy="671513"/>
            <a:chOff x="192" y="3696"/>
            <a:chExt cx="4800" cy="423"/>
          </a:xfrm>
        </p:grpSpPr>
        <p:sp>
          <p:nvSpPr>
            <p:cNvPr id="21" name="Text Box 9"/>
            <p:cNvSpPr txBox="1">
              <a:spLocks noChangeArrowheads="1"/>
            </p:cNvSpPr>
            <p:nvPr/>
          </p:nvSpPr>
          <p:spPr bwMode="auto">
            <a:xfrm>
              <a:off x="432" y="3888"/>
              <a:ext cx="4416" cy="231"/>
            </a:xfrm>
            <a:prstGeom prst="rect">
              <a:avLst/>
            </a:prstGeom>
            <a:gradFill rotWithShape="1">
              <a:gsLst>
                <a:gs pos="0">
                  <a:srgbClr val="800000"/>
                </a:gs>
                <a:gs pos="100000">
                  <a:srgbClr val="990000"/>
                </a:gs>
              </a:gsLst>
              <a:lin ang="0" scaled="1"/>
            </a:gradFill>
            <a:ln w="9525">
              <a:noFill/>
              <a:miter lim="800000"/>
              <a:headEnd/>
              <a:tailEnd/>
            </a:ln>
            <a:effectLst/>
          </p:spPr>
          <p:txBody>
            <a:bodyPr>
              <a:spAutoFit/>
            </a:bodyPr>
            <a:lstStyle/>
            <a:p>
              <a:pPr>
                <a:spcBef>
                  <a:spcPct val="50000"/>
                </a:spcBef>
                <a:defRPr/>
              </a:pPr>
              <a:r>
                <a:rPr lang="en-US">
                  <a:solidFill>
                    <a:schemeClr val="bg1"/>
                  </a:solidFill>
                  <a:cs typeface="+mn-cs"/>
                </a:rPr>
                <a:t>Harvard iGEM 2007</a:t>
              </a:r>
            </a:p>
          </p:txBody>
        </p:sp>
        <p:sp>
          <p:nvSpPr>
            <p:cNvPr id="22" name="Text Box 10"/>
            <p:cNvSpPr txBox="1">
              <a:spLocks noChangeArrowheads="1"/>
            </p:cNvSpPr>
            <p:nvPr/>
          </p:nvSpPr>
          <p:spPr bwMode="auto">
            <a:xfrm>
              <a:off x="192" y="3696"/>
              <a:ext cx="4800" cy="231"/>
            </a:xfrm>
            <a:prstGeom prst="rect">
              <a:avLst/>
            </a:prstGeom>
            <a:gradFill rotWithShape="1">
              <a:gsLst>
                <a:gs pos="0">
                  <a:srgbClr val="6600CC"/>
                </a:gs>
                <a:gs pos="100000">
                  <a:schemeClr val="bg1"/>
                </a:gs>
              </a:gsLst>
              <a:lin ang="0" scaled="1"/>
            </a:gradFill>
            <a:ln w="9525">
              <a:noFill/>
              <a:miter lim="800000"/>
              <a:headEnd/>
              <a:tailEnd/>
            </a:ln>
            <a:effectLst/>
          </p:spPr>
          <p:txBody>
            <a:bodyPr>
              <a:spAutoFit/>
            </a:bodyPr>
            <a:lstStyle/>
            <a:p>
              <a:pPr>
                <a:spcBef>
                  <a:spcPct val="50000"/>
                </a:spcBef>
                <a:defRPr/>
              </a:pPr>
              <a:r>
                <a:rPr lang="en-US">
                  <a:solidFill>
                    <a:schemeClr val="bg1"/>
                  </a:solidFill>
                  <a:cs typeface="+mn-cs"/>
                </a:rPr>
                <a:t>Introduction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19810"/>
                                        </p:tgtEl>
                                        <p:attrNameLst>
                                          <p:attrName>style.visibility</p:attrName>
                                        </p:attrNameLst>
                                      </p:cBhvr>
                                      <p:to>
                                        <p:strVal val="visible"/>
                                      </p:to>
                                    </p:set>
                                    <p:animEffect transition="in" filter="fade">
                                      <p:cBhvr>
                                        <p:cTn id="25" dur="1000"/>
                                        <p:tgtEl>
                                          <p:spTgt spid="119810"/>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childTnLst>
                                </p:cTn>
                              </p:par>
                              <p:par>
                                <p:cTn id="44" presetID="10" presetClass="entr" presetSubtype="0" fill="hold" nodeType="withEffect">
                                  <p:stCondLst>
                                    <p:cond delay="0"/>
                                  </p:stCondLst>
                                  <p:childTnLst>
                                    <p:set>
                                      <p:cBhvr>
                                        <p:cTn id="45" dur="1" fill="hold">
                                          <p:stCondLst>
                                            <p:cond delay="0"/>
                                          </p:stCondLst>
                                        </p:cTn>
                                        <p:tgtEl>
                                          <p:spTgt spid="119812"/>
                                        </p:tgtEl>
                                        <p:attrNameLst>
                                          <p:attrName>style.visibility</p:attrName>
                                        </p:attrNameLst>
                                      </p:cBhvr>
                                      <p:to>
                                        <p:strVal val="visible"/>
                                      </p:to>
                                    </p:set>
                                    <p:animEffect transition="in" filter="fade">
                                      <p:cBhvr>
                                        <p:cTn id="46" dur="1000"/>
                                        <p:tgtEl>
                                          <p:spTgt spid="119812"/>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childTnLst>
                                </p:cTn>
                              </p:par>
                              <p:par>
                                <p:cTn id="51" presetID="10" presetClass="entr" presetSubtype="0" fill="hold" nodeType="withEffect">
                                  <p:stCondLst>
                                    <p:cond delay="0"/>
                                  </p:stCondLst>
                                  <p:childTnLst>
                                    <p:set>
                                      <p:cBhvr>
                                        <p:cTn id="52" dur="1" fill="hold">
                                          <p:stCondLst>
                                            <p:cond delay="0"/>
                                          </p:stCondLst>
                                        </p:cTn>
                                        <p:tgtEl>
                                          <p:spTgt spid="119811"/>
                                        </p:tgtEl>
                                        <p:attrNameLst>
                                          <p:attrName>style.visibility</p:attrName>
                                        </p:attrNameLst>
                                      </p:cBhvr>
                                      <p:to>
                                        <p:strVal val="visible"/>
                                      </p:to>
                                    </p:set>
                                    <p:animEffect transition="in" filter="fade">
                                      <p:cBhvr>
                                        <p:cTn id="53" dur="1000"/>
                                        <p:tgtEl>
                                          <p:spTgt spid="119811"/>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childTnLst>
                                </p:cTn>
                              </p:par>
                              <p:par>
                                <p:cTn id="58" presetID="10"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1000"/>
                                        <p:tgtEl>
                                          <p:spTgt spid="6"/>
                                        </p:tgtEl>
                                      </p:cBhvr>
                                    </p:animEffect>
                                    <p:set>
                                      <p:cBhvr>
                                        <p:cTn id="65" dur="1" fill="hold">
                                          <p:stCondLst>
                                            <p:cond delay="999"/>
                                          </p:stCondLst>
                                        </p:cTn>
                                        <p:tgtEl>
                                          <p:spTgt spid="6"/>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1000"/>
                                        <p:tgtEl>
                                          <p:spTgt spid="7"/>
                                        </p:tgtEl>
                                      </p:cBhvr>
                                    </p:animEffect>
                                    <p:set>
                                      <p:cBhvr>
                                        <p:cTn id="68" dur="1" fill="hold">
                                          <p:stCondLst>
                                            <p:cond delay="999"/>
                                          </p:stCondLst>
                                        </p:cTn>
                                        <p:tgtEl>
                                          <p:spTgt spid="7"/>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1000"/>
                                        <p:tgtEl>
                                          <p:spTgt spid="9"/>
                                        </p:tgtEl>
                                      </p:cBhvr>
                                    </p:animEffect>
                                    <p:set>
                                      <p:cBhvr>
                                        <p:cTn id="71" dur="1" fill="hold">
                                          <p:stCondLst>
                                            <p:cond delay="999"/>
                                          </p:stCondLst>
                                        </p:cTn>
                                        <p:tgtEl>
                                          <p:spTgt spid="9"/>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1000"/>
                                        <p:tgtEl>
                                          <p:spTgt spid="10"/>
                                        </p:tgtEl>
                                      </p:cBhvr>
                                    </p:animEffect>
                                    <p:set>
                                      <p:cBhvr>
                                        <p:cTn id="74" dur="1" fill="hold">
                                          <p:stCondLst>
                                            <p:cond delay="999"/>
                                          </p:stCondLst>
                                        </p:cTn>
                                        <p:tgtEl>
                                          <p:spTgt spid="10"/>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1000"/>
                                        <p:tgtEl>
                                          <p:spTgt spid="11"/>
                                        </p:tgtEl>
                                      </p:cBhvr>
                                    </p:animEffect>
                                    <p:set>
                                      <p:cBhvr>
                                        <p:cTn id="77" dur="1" fill="hold">
                                          <p:stCondLst>
                                            <p:cond delay="999"/>
                                          </p:stCondLst>
                                        </p:cTn>
                                        <p:tgtEl>
                                          <p:spTgt spid="11"/>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1000"/>
                                        <p:tgtEl>
                                          <p:spTgt spid="12"/>
                                        </p:tgtEl>
                                      </p:cBhvr>
                                    </p:animEffect>
                                    <p:set>
                                      <p:cBhvr>
                                        <p:cTn id="80" dur="1" fill="hold">
                                          <p:stCondLst>
                                            <p:cond delay="999"/>
                                          </p:stCondLst>
                                        </p:cTn>
                                        <p:tgtEl>
                                          <p:spTgt spid="12"/>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1000"/>
                                        <p:tgtEl>
                                          <p:spTgt spid="13"/>
                                        </p:tgtEl>
                                      </p:cBhvr>
                                    </p:animEffect>
                                    <p:set>
                                      <p:cBhvr>
                                        <p:cTn id="83" dur="1" fill="hold">
                                          <p:stCondLst>
                                            <p:cond delay="999"/>
                                          </p:stCondLst>
                                        </p:cTn>
                                        <p:tgtEl>
                                          <p:spTgt spid="13"/>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1000"/>
                                        <p:tgtEl>
                                          <p:spTgt spid="14"/>
                                        </p:tgtEl>
                                      </p:cBhvr>
                                    </p:animEffect>
                                    <p:set>
                                      <p:cBhvr>
                                        <p:cTn id="86" dur="1" fill="hold">
                                          <p:stCondLst>
                                            <p:cond delay="999"/>
                                          </p:stCondLst>
                                        </p:cTn>
                                        <p:tgtEl>
                                          <p:spTgt spid="14"/>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1000"/>
                                        <p:tgtEl>
                                          <p:spTgt spid="16"/>
                                        </p:tgtEl>
                                      </p:cBhvr>
                                    </p:animEffect>
                                    <p:set>
                                      <p:cBhvr>
                                        <p:cTn id="89" dur="1" fill="hold">
                                          <p:stCondLst>
                                            <p:cond delay="999"/>
                                          </p:stCondLst>
                                        </p:cTn>
                                        <p:tgtEl>
                                          <p:spTgt spid="16"/>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1000"/>
                                        <p:tgtEl>
                                          <p:spTgt spid="17"/>
                                        </p:tgtEl>
                                      </p:cBhvr>
                                    </p:animEffect>
                                    <p:set>
                                      <p:cBhvr>
                                        <p:cTn id="92" dur="1" fill="hold">
                                          <p:stCondLst>
                                            <p:cond delay="999"/>
                                          </p:stCondLst>
                                        </p:cTn>
                                        <p:tgtEl>
                                          <p:spTgt spid="17"/>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1000"/>
                                        <p:tgtEl>
                                          <p:spTgt spid="19"/>
                                        </p:tgtEl>
                                      </p:cBhvr>
                                    </p:animEffect>
                                    <p:set>
                                      <p:cBhvr>
                                        <p:cTn id="95" dur="1" fill="hold">
                                          <p:stCondLst>
                                            <p:cond delay="999"/>
                                          </p:stCondLst>
                                        </p:cTn>
                                        <p:tgtEl>
                                          <p:spTgt spid="19"/>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1000"/>
                                        <p:tgtEl>
                                          <p:spTgt spid="26"/>
                                        </p:tgtEl>
                                      </p:cBhvr>
                                    </p:animEffect>
                                    <p:set>
                                      <p:cBhvr>
                                        <p:cTn id="98" dur="1" fill="hold">
                                          <p:stCondLst>
                                            <p:cond delay="999"/>
                                          </p:stCondLst>
                                        </p:cTn>
                                        <p:tgtEl>
                                          <p:spTgt spid="26"/>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1000"/>
                                        <p:tgtEl>
                                          <p:spTgt spid="119810"/>
                                        </p:tgtEl>
                                      </p:cBhvr>
                                    </p:animEffect>
                                    <p:set>
                                      <p:cBhvr>
                                        <p:cTn id="101" dur="1" fill="hold">
                                          <p:stCondLst>
                                            <p:cond delay="999"/>
                                          </p:stCondLst>
                                        </p:cTn>
                                        <p:tgtEl>
                                          <p:spTgt spid="119810"/>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1000"/>
                                        <p:tgtEl>
                                          <p:spTgt spid="119811"/>
                                        </p:tgtEl>
                                      </p:cBhvr>
                                    </p:animEffect>
                                    <p:set>
                                      <p:cBhvr>
                                        <p:cTn id="104" dur="1" fill="hold">
                                          <p:stCondLst>
                                            <p:cond delay="999"/>
                                          </p:stCondLst>
                                        </p:cTn>
                                        <p:tgtEl>
                                          <p:spTgt spid="119811"/>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1000"/>
                                        <p:tgtEl>
                                          <p:spTgt spid="119812"/>
                                        </p:tgtEl>
                                      </p:cBhvr>
                                    </p:animEffect>
                                    <p:set>
                                      <p:cBhvr>
                                        <p:cTn id="107" dur="1" fill="hold">
                                          <p:stCondLst>
                                            <p:cond delay="999"/>
                                          </p:stCondLst>
                                        </p:cTn>
                                        <p:tgtEl>
                                          <p:spTgt spid="119812"/>
                                        </p:tgtEl>
                                        <p:attrNameLst>
                                          <p:attrName>style.visibility</p:attrName>
                                        </p:attrNameLst>
                                      </p:cBhvr>
                                      <p:to>
                                        <p:strVal val="hidden"/>
                                      </p:to>
                                    </p:set>
                                  </p:childTnLst>
                                </p:cTn>
                              </p:par>
                              <p:par>
                                <p:cTn id="108" presetID="10" presetClass="exit" presetSubtype="0" fill="hold" grpId="0" nodeType="withEffect">
                                  <p:stCondLst>
                                    <p:cond delay="0"/>
                                  </p:stCondLst>
                                  <p:childTnLst>
                                    <p:animEffect transition="out" filter="fade">
                                      <p:cBhvr>
                                        <p:cTn id="109" dur="1000"/>
                                        <p:tgtEl>
                                          <p:spTgt spid="30"/>
                                        </p:tgtEl>
                                      </p:cBhvr>
                                    </p:animEffect>
                                    <p:set>
                                      <p:cBhvr>
                                        <p:cTn id="110" dur="1" fill="hold">
                                          <p:stCondLst>
                                            <p:cond delay="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9" grpId="0"/>
      <p:bldP spid="9" grpId="1"/>
      <p:bldP spid="10" grpId="0"/>
      <p:bldP spid="10" grpId="1"/>
      <p:bldP spid="11" grpId="1"/>
      <p:bldP spid="19" grpId="0"/>
      <p:bldP spid="19" grpId="1"/>
      <p:bldP spid="26" grpId="0"/>
      <p:bldP spid="26" grpId="1"/>
      <p:bldP spid="30" grpId="0"/>
      <p:bldP spid="3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5"/>
          <p:cNvGrpSpPr>
            <a:grpSpLocks/>
          </p:cNvGrpSpPr>
          <p:nvPr/>
        </p:nvGrpSpPr>
        <p:grpSpPr bwMode="auto">
          <a:xfrm>
            <a:off x="2819400" y="304800"/>
            <a:ext cx="1219200" cy="1295400"/>
            <a:chOff x="2819400" y="304800"/>
            <a:chExt cx="1219200" cy="1295400"/>
          </a:xfrm>
        </p:grpSpPr>
        <p:sp>
          <p:nvSpPr>
            <p:cNvPr id="25669" name="Rectangle 35"/>
            <p:cNvSpPr>
              <a:spLocks noChangeArrowheads="1"/>
            </p:cNvSpPr>
            <p:nvPr/>
          </p:nvSpPr>
          <p:spPr bwMode="auto">
            <a:xfrm>
              <a:off x="3810000" y="838200"/>
              <a:ext cx="228600" cy="228600"/>
            </a:xfrm>
            <a:prstGeom prst="rect">
              <a:avLst/>
            </a:prstGeom>
            <a:solidFill>
              <a:srgbClr val="FF0000"/>
            </a:solidFill>
            <a:ln w="9525">
              <a:noFill/>
              <a:miter lim="800000"/>
              <a:headEnd/>
              <a:tailEnd/>
            </a:ln>
          </p:spPr>
          <p:txBody>
            <a:bodyPr wrap="none" anchor="ctr"/>
            <a:lstStyle/>
            <a:p>
              <a:endParaRPr lang="en-US"/>
            </a:p>
          </p:txBody>
        </p:sp>
        <p:pic>
          <p:nvPicPr>
            <p:cNvPr id="25670" name="Picture 4"/>
            <p:cNvPicPr>
              <a:picLocks noChangeAspect="1" noChangeArrowheads="1"/>
            </p:cNvPicPr>
            <p:nvPr/>
          </p:nvPicPr>
          <p:blipFill>
            <a:blip r:embed="rId3"/>
            <a:srcRect/>
            <a:stretch>
              <a:fillRect/>
            </a:stretch>
          </p:blipFill>
          <p:spPr bwMode="auto">
            <a:xfrm>
              <a:off x="2819400" y="304800"/>
              <a:ext cx="895350" cy="1295400"/>
            </a:xfrm>
            <a:prstGeom prst="rect">
              <a:avLst/>
            </a:prstGeom>
            <a:noFill/>
            <a:ln w="9525">
              <a:noFill/>
              <a:miter lim="800000"/>
              <a:headEnd/>
              <a:tailEnd/>
            </a:ln>
          </p:spPr>
        </p:pic>
        <p:cxnSp>
          <p:nvCxnSpPr>
            <p:cNvPr id="172" name="Straight Connector 171"/>
            <p:cNvCxnSpPr/>
            <p:nvPr/>
          </p:nvCxnSpPr>
          <p:spPr>
            <a:xfrm>
              <a:off x="3505200" y="914400"/>
              <a:ext cx="304800"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 name="Group 166"/>
          <p:cNvGrpSpPr>
            <a:grpSpLocks/>
          </p:cNvGrpSpPr>
          <p:nvPr/>
        </p:nvGrpSpPr>
        <p:grpSpPr bwMode="auto">
          <a:xfrm>
            <a:off x="990600" y="2259013"/>
            <a:ext cx="7358063" cy="3290887"/>
            <a:chOff x="990551" y="2258911"/>
            <a:chExt cx="7357710" cy="3291172"/>
          </a:xfrm>
        </p:grpSpPr>
        <p:grpSp>
          <p:nvGrpSpPr>
            <p:cNvPr id="25643" name="Group 138"/>
            <p:cNvGrpSpPr>
              <a:grpSpLocks/>
            </p:cNvGrpSpPr>
            <p:nvPr/>
          </p:nvGrpSpPr>
          <p:grpSpPr bwMode="auto">
            <a:xfrm>
              <a:off x="990551" y="2258911"/>
              <a:ext cx="7357710" cy="3291172"/>
              <a:chOff x="990551" y="2258911"/>
              <a:chExt cx="7357710" cy="3291172"/>
            </a:xfrm>
          </p:grpSpPr>
          <p:sp>
            <p:nvSpPr>
              <p:cNvPr id="140" name="Down Arrow 139"/>
              <p:cNvSpPr/>
              <p:nvPr/>
            </p:nvSpPr>
            <p:spPr>
              <a:xfrm rot="1794458">
                <a:off x="2951020" y="2260498"/>
                <a:ext cx="455590" cy="954171"/>
              </a:xfrm>
              <a:prstGeom prst="downArrow">
                <a:avLst/>
              </a:prstGeom>
              <a:solidFill>
                <a:schemeClr val="bg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1" name="Down Arrow 140"/>
              <p:cNvSpPr/>
              <p:nvPr/>
            </p:nvSpPr>
            <p:spPr>
              <a:xfrm rot="19806283">
                <a:off x="5465499" y="2258911"/>
                <a:ext cx="455590" cy="955758"/>
              </a:xfrm>
              <a:prstGeom prst="downArrow">
                <a:avLst/>
              </a:prstGeom>
              <a:solidFill>
                <a:schemeClr val="bg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2" name="Oval 141"/>
              <p:cNvSpPr/>
              <p:nvPr/>
            </p:nvSpPr>
            <p:spPr bwMode="auto">
              <a:xfrm>
                <a:off x="1371533" y="3427412"/>
                <a:ext cx="1371534" cy="1371719"/>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3" name="Oval 142"/>
              <p:cNvSpPr/>
              <p:nvPr/>
            </p:nvSpPr>
            <p:spPr bwMode="auto">
              <a:xfrm>
                <a:off x="1600122" y="3656032"/>
                <a:ext cx="914356" cy="9144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4" name="Oval 143"/>
              <p:cNvSpPr/>
              <p:nvPr/>
            </p:nvSpPr>
            <p:spPr bwMode="auto">
              <a:xfrm>
                <a:off x="1752514" y="3808445"/>
                <a:ext cx="609571" cy="609653"/>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145" name="Picture 2"/>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752551" y="3047151"/>
                <a:ext cx="733425" cy="1060450"/>
              </a:xfrm>
              <a:prstGeom prst="rect">
                <a:avLst/>
              </a:prstGeom>
              <a:noFill/>
              <a:ln w="9525">
                <a:noFill/>
                <a:miter lim="800000"/>
                <a:headEnd/>
                <a:tailEnd/>
              </a:ln>
            </p:spPr>
          </p:pic>
          <p:pic>
            <p:nvPicPr>
              <p:cNvPr id="146" name="Picture 2"/>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219151" y="3961551"/>
                <a:ext cx="733425" cy="1060450"/>
              </a:xfrm>
              <a:prstGeom prst="rect">
                <a:avLst/>
              </a:prstGeom>
              <a:noFill/>
              <a:ln w="9525">
                <a:noFill/>
                <a:miter lim="800000"/>
                <a:headEnd/>
                <a:tailEnd/>
              </a:ln>
            </p:spPr>
          </p:pic>
          <p:pic>
            <p:nvPicPr>
              <p:cNvPr id="147" name="Picture 2"/>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904951" y="4113951"/>
                <a:ext cx="733425" cy="1060450"/>
              </a:xfrm>
              <a:prstGeom prst="rect">
                <a:avLst/>
              </a:prstGeom>
              <a:noFill/>
              <a:ln w="9525">
                <a:noFill/>
                <a:miter lim="800000"/>
                <a:headEnd/>
                <a:tailEnd/>
              </a:ln>
            </p:spPr>
          </p:pic>
          <p:pic>
            <p:nvPicPr>
              <p:cNvPr id="148" name="Picture 9"/>
              <p:cNvPicPr>
                <a:picLocks noChangeAspect="1" noChangeArrowheads="1"/>
              </p:cNvPicPr>
              <p:nvPr/>
            </p:nvPicPr>
            <p:blipFill>
              <a:blip r:embed="rId4">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904951" y="3580551"/>
                <a:ext cx="301414" cy="366584"/>
              </a:xfrm>
              <a:prstGeom prst="rect">
                <a:avLst/>
              </a:prstGeom>
              <a:noFill/>
              <a:ln w="9525">
                <a:noFill/>
                <a:miter lim="800000"/>
                <a:headEnd/>
                <a:tailEnd/>
              </a:ln>
              <a:effectLst/>
            </p:spPr>
          </p:pic>
          <p:pic>
            <p:nvPicPr>
              <p:cNvPr id="149" name="Picture 9"/>
              <p:cNvPicPr>
                <a:picLocks noChangeAspect="1" noChangeArrowheads="1"/>
              </p:cNvPicPr>
              <p:nvPr/>
            </p:nvPicPr>
            <p:blipFill>
              <a:blip r:embed="rId4">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371551" y="4494951"/>
                <a:ext cx="301414" cy="366584"/>
              </a:xfrm>
              <a:prstGeom prst="rect">
                <a:avLst/>
              </a:prstGeom>
              <a:noFill/>
              <a:ln w="9525">
                <a:noFill/>
                <a:miter lim="800000"/>
                <a:headEnd/>
                <a:tailEnd/>
              </a:ln>
              <a:effectLst/>
            </p:spPr>
          </p:pic>
          <p:pic>
            <p:nvPicPr>
              <p:cNvPr id="150" name="Picture 9"/>
              <p:cNvPicPr>
                <a:picLocks noChangeAspect="1" noChangeArrowheads="1"/>
              </p:cNvPicPr>
              <p:nvPr/>
            </p:nvPicPr>
            <p:blipFill>
              <a:blip r:embed="rId4">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2057351" y="4647351"/>
                <a:ext cx="301414" cy="366584"/>
              </a:xfrm>
              <a:prstGeom prst="rect">
                <a:avLst/>
              </a:prstGeom>
              <a:noFill/>
              <a:ln w="9525">
                <a:noFill/>
                <a:miter lim="800000"/>
                <a:headEnd/>
                <a:tailEnd/>
              </a:ln>
              <a:effectLst/>
            </p:spPr>
          </p:pic>
          <p:sp>
            <p:nvSpPr>
              <p:cNvPr id="151" name="TextBox 150"/>
              <p:cNvSpPr txBox="1"/>
              <p:nvPr/>
            </p:nvSpPr>
            <p:spPr>
              <a:xfrm>
                <a:off x="990551" y="5180164"/>
                <a:ext cx="1890622" cy="369919"/>
              </a:xfrm>
              <a:prstGeom prst="rect">
                <a:avLst/>
              </a:prstGeom>
              <a:noFill/>
            </p:spPr>
            <p:txBody>
              <a:bodyPr wrap="none">
                <a:spAutoFit/>
              </a:bodyPr>
              <a:lstStyle/>
              <a:p>
                <a:pPr>
                  <a:defRPr/>
                </a:pPr>
                <a:r>
                  <a:rPr lang="en-US" dirty="0">
                    <a:solidFill>
                      <a:schemeClr val="bg1">
                        <a:lumMod val="75000"/>
                      </a:schemeClr>
                    </a:solidFill>
                  </a:rPr>
                  <a:t>Quorum-sensing</a:t>
                </a:r>
              </a:p>
            </p:txBody>
          </p:sp>
          <p:sp>
            <p:nvSpPr>
              <p:cNvPr id="152" name="TextBox 151"/>
              <p:cNvSpPr txBox="1"/>
              <p:nvPr/>
            </p:nvSpPr>
            <p:spPr>
              <a:xfrm>
                <a:off x="5790921" y="5180164"/>
                <a:ext cx="2557340" cy="369919"/>
              </a:xfrm>
              <a:prstGeom prst="rect">
                <a:avLst/>
              </a:prstGeom>
              <a:noFill/>
            </p:spPr>
            <p:txBody>
              <a:bodyPr wrap="none">
                <a:spAutoFit/>
              </a:bodyPr>
              <a:lstStyle/>
              <a:p>
                <a:pPr>
                  <a:defRPr/>
                </a:pPr>
                <a:r>
                  <a:rPr lang="en-US" dirty="0" err="1">
                    <a:solidFill>
                      <a:schemeClr val="bg1">
                        <a:lumMod val="75000"/>
                      </a:schemeClr>
                    </a:solidFill>
                  </a:rPr>
                  <a:t>Fec</a:t>
                </a:r>
                <a:r>
                  <a:rPr lang="en-US" dirty="0">
                    <a:solidFill>
                      <a:schemeClr val="bg1">
                        <a:lumMod val="75000"/>
                      </a:schemeClr>
                    </a:solidFill>
                  </a:rPr>
                  <a:t> signal transduction</a:t>
                </a:r>
              </a:p>
            </p:txBody>
          </p:sp>
          <p:sp>
            <p:nvSpPr>
              <p:cNvPr id="153" name="Rectangle 35"/>
              <p:cNvSpPr>
                <a:spLocks noChangeArrowheads="1"/>
              </p:cNvSpPr>
              <p:nvPr/>
            </p:nvSpPr>
            <p:spPr bwMode="auto">
              <a:xfrm>
                <a:off x="6933866" y="3884652"/>
                <a:ext cx="228589" cy="228620"/>
              </a:xfrm>
              <a:prstGeom prst="rect">
                <a:avLst/>
              </a:prstGeom>
              <a:solidFill>
                <a:schemeClr val="bg1">
                  <a:lumMod val="75000"/>
                  <a:alpha val="50000"/>
                </a:schemeClr>
              </a:solidFill>
              <a:ln w="9525">
                <a:solidFill>
                  <a:schemeClr val="bg1">
                    <a:lumMod val="75000"/>
                    <a:alpha val="50000"/>
                  </a:schemeClr>
                </a:solidFill>
                <a:miter lim="800000"/>
                <a:headEnd/>
                <a:tailEnd/>
              </a:ln>
              <a:effectLst/>
            </p:spPr>
            <p:txBody>
              <a:bodyPr wrap="none" anchor="ctr"/>
              <a:lstStyle/>
              <a:p>
                <a:pPr>
                  <a:defRPr/>
                </a:pPr>
                <a:endParaRPr lang="en-US"/>
              </a:p>
            </p:txBody>
          </p:sp>
          <p:pic>
            <p:nvPicPr>
              <p:cNvPr id="155" name="Picture 2"/>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7238951" y="3199551"/>
                <a:ext cx="1037598" cy="1500249"/>
              </a:xfrm>
              <a:prstGeom prst="rect">
                <a:avLst/>
              </a:prstGeom>
              <a:noFill/>
              <a:ln w="9525">
                <a:noFill/>
                <a:miter lim="800000"/>
                <a:headEnd/>
                <a:tailEnd/>
              </a:ln>
            </p:spPr>
          </p:pic>
          <p:sp>
            <p:nvSpPr>
              <p:cNvPr id="156" name="Line 77"/>
              <p:cNvSpPr>
                <a:spLocks noChangeShapeType="1"/>
              </p:cNvSpPr>
              <p:nvPr/>
            </p:nvSpPr>
            <p:spPr bwMode="auto">
              <a:xfrm rot="10800000">
                <a:off x="6933866" y="4113272"/>
                <a:ext cx="228589" cy="0"/>
              </a:xfrm>
              <a:prstGeom prst="line">
                <a:avLst/>
              </a:prstGeom>
              <a:noFill/>
              <a:ln w="28575">
                <a:solidFill>
                  <a:schemeClr val="bg1">
                    <a:lumMod val="75000"/>
                    <a:alpha val="50000"/>
                  </a:schemeClr>
                </a:solidFill>
                <a:round/>
                <a:headEnd/>
                <a:tailEnd/>
              </a:ln>
              <a:effectLst/>
            </p:spPr>
            <p:txBody>
              <a:bodyPr/>
              <a:lstStyle/>
              <a:p>
                <a:pPr>
                  <a:defRPr/>
                </a:pPr>
                <a:endParaRPr lang="en-US"/>
              </a:p>
            </p:txBody>
          </p:sp>
          <p:sp>
            <p:nvSpPr>
              <p:cNvPr id="157" name="Line 78"/>
              <p:cNvSpPr>
                <a:spLocks noChangeShapeType="1"/>
              </p:cNvSpPr>
              <p:nvPr/>
            </p:nvSpPr>
            <p:spPr bwMode="auto">
              <a:xfrm rot="10800000">
                <a:off x="6933866" y="3884652"/>
                <a:ext cx="0" cy="228620"/>
              </a:xfrm>
              <a:prstGeom prst="line">
                <a:avLst/>
              </a:prstGeom>
              <a:noFill/>
              <a:ln w="28575">
                <a:solidFill>
                  <a:schemeClr val="bg1">
                    <a:lumMod val="75000"/>
                    <a:alpha val="50000"/>
                  </a:schemeClr>
                </a:solidFill>
                <a:round/>
                <a:headEnd/>
                <a:tailEnd/>
              </a:ln>
              <a:effectLst/>
            </p:spPr>
            <p:txBody>
              <a:bodyPr/>
              <a:lstStyle/>
              <a:p>
                <a:pPr>
                  <a:defRPr/>
                </a:pPr>
                <a:endParaRPr lang="en-US"/>
              </a:p>
            </p:txBody>
          </p:sp>
          <p:sp>
            <p:nvSpPr>
              <p:cNvPr id="158" name="Line 79"/>
              <p:cNvSpPr>
                <a:spLocks noChangeShapeType="1"/>
              </p:cNvSpPr>
              <p:nvPr/>
            </p:nvSpPr>
            <p:spPr bwMode="auto">
              <a:xfrm rot="10800000">
                <a:off x="6933866" y="3884652"/>
                <a:ext cx="228589" cy="0"/>
              </a:xfrm>
              <a:prstGeom prst="line">
                <a:avLst/>
              </a:prstGeom>
              <a:noFill/>
              <a:ln w="28575">
                <a:solidFill>
                  <a:schemeClr val="bg1">
                    <a:lumMod val="75000"/>
                    <a:alpha val="50000"/>
                  </a:schemeClr>
                </a:solidFill>
                <a:round/>
                <a:headEnd/>
                <a:tailEnd/>
              </a:ln>
              <a:effectLst/>
            </p:spPr>
            <p:txBody>
              <a:bodyPr/>
              <a:lstStyle/>
              <a:p>
                <a:pPr>
                  <a:defRPr/>
                </a:pPr>
                <a:endParaRPr lang="en-US"/>
              </a:p>
            </p:txBody>
          </p:sp>
          <p:sp>
            <p:nvSpPr>
              <p:cNvPr id="159" name="Line 80"/>
              <p:cNvSpPr>
                <a:spLocks noChangeShapeType="1"/>
              </p:cNvSpPr>
              <p:nvPr/>
            </p:nvSpPr>
            <p:spPr bwMode="auto">
              <a:xfrm rot="10800000">
                <a:off x="6705277" y="3960858"/>
                <a:ext cx="228589" cy="0"/>
              </a:xfrm>
              <a:prstGeom prst="line">
                <a:avLst/>
              </a:prstGeom>
              <a:noFill/>
              <a:ln w="28575">
                <a:solidFill>
                  <a:schemeClr val="bg1">
                    <a:lumMod val="75000"/>
                    <a:alpha val="50000"/>
                  </a:schemeClr>
                </a:solidFill>
                <a:round/>
                <a:headEnd/>
                <a:tailEnd/>
              </a:ln>
              <a:effectLst/>
            </p:spPr>
            <p:txBody>
              <a:bodyPr/>
              <a:lstStyle/>
              <a:p>
                <a:pPr>
                  <a:defRPr/>
                </a:pPr>
                <a:endParaRPr lang="en-US"/>
              </a:p>
            </p:txBody>
          </p:sp>
          <p:sp>
            <p:nvSpPr>
              <p:cNvPr id="160" name="Oval 159"/>
              <p:cNvSpPr/>
              <p:nvPr/>
            </p:nvSpPr>
            <p:spPr bwMode="auto">
              <a:xfrm rot="10800000">
                <a:off x="5333743" y="3274999"/>
                <a:ext cx="1371534" cy="1371719"/>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1" name="Oval 160"/>
              <p:cNvSpPr/>
              <p:nvPr/>
            </p:nvSpPr>
            <p:spPr bwMode="auto">
              <a:xfrm rot="10800000">
                <a:off x="5562332" y="3503619"/>
                <a:ext cx="914356" cy="9144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2" name="Oval 161"/>
              <p:cNvSpPr/>
              <p:nvPr/>
            </p:nvSpPr>
            <p:spPr bwMode="auto">
              <a:xfrm rot="10800000">
                <a:off x="5714724" y="3656032"/>
                <a:ext cx="609571" cy="609653"/>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63" name="Straight Arrow Connector 162"/>
              <p:cNvCxnSpPr/>
              <p:nvPr/>
            </p:nvCxnSpPr>
            <p:spPr>
              <a:xfrm>
                <a:off x="7391044" y="4037065"/>
                <a:ext cx="457178" cy="1587"/>
              </a:xfrm>
              <a:prstGeom prst="straightConnector1">
                <a:avLst/>
              </a:prstGeom>
              <a:ln w="50800">
                <a:solidFill>
                  <a:schemeClr val="bg1">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64" name="Picture 9"/>
              <p:cNvPicPr>
                <a:picLocks noChangeAspect="1" noChangeArrowheads="1"/>
              </p:cNvPicPr>
              <p:nvPr/>
            </p:nvPicPr>
            <p:blipFill>
              <a:blip r:embed="rId4">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7543751" y="4190151"/>
                <a:ext cx="301414" cy="366584"/>
              </a:xfrm>
              <a:prstGeom prst="rect">
                <a:avLst/>
              </a:prstGeom>
              <a:noFill/>
              <a:ln w="9525">
                <a:noFill/>
                <a:miter lim="800000"/>
                <a:headEnd/>
                <a:tailEnd/>
              </a:ln>
              <a:effectLst/>
            </p:spPr>
          </p:pic>
        </p:grpSp>
        <p:cxnSp>
          <p:nvCxnSpPr>
            <p:cNvPr id="166" name="Straight Connector 165"/>
            <p:cNvCxnSpPr/>
            <p:nvPr/>
          </p:nvCxnSpPr>
          <p:spPr>
            <a:xfrm>
              <a:off x="7162455" y="4038652"/>
              <a:ext cx="228589" cy="1588"/>
            </a:xfrm>
            <a:prstGeom prst="line">
              <a:avLst/>
            </a:prstGeom>
            <a:ln w="50800">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6" name="Down Arrow 5"/>
          <p:cNvSpPr/>
          <p:nvPr/>
        </p:nvSpPr>
        <p:spPr>
          <a:xfrm rot="1794458">
            <a:off x="2951163" y="2259013"/>
            <a:ext cx="455612" cy="955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244" name="TextBox 3"/>
          <p:cNvSpPr txBox="1">
            <a:spLocks noChangeArrowheads="1"/>
          </p:cNvSpPr>
          <p:nvPr/>
        </p:nvSpPr>
        <p:spPr bwMode="auto">
          <a:xfrm>
            <a:off x="3352800" y="1905000"/>
            <a:ext cx="2514600" cy="369888"/>
          </a:xfrm>
          <a:prstGeom prst="rect">
            <a:avLst/>
          </a:prstGeom>
          <a:noFill/>
          <a:ln w="9525">
            <a:noFill/>
            <a:miter lim="800000"/>
            <a:headEnd/>
            <a:tailEnd/>
          </a:ln>
        </p:spPr>
        <p:txBody>
          <a:bodyPr>
            <a:spAutoFit/>
          </a:bodyPr>
          <a:lstStyle/>
          <a:p>
            <a:r>
              <a:rPr lang="en-US"/>
              <a:t>Bacterial targeting</a:t>
            </a:r>
          </a:p>
        </p:txBody>
      </p:sp>
      <p:grpSp>
        <p:nvGrpSpPr>
          <p:cNvPr id="5" name="Group 65"/>
          <p:cNvGrpSpPr>
            <a:grpSpLocks/>
          </p:cNvGrpSpPr>
          <p:nvPr/>
        </p:nvGrpSpPr>
        <p:grpSpPr bwMode="auto">
          <a:xfrm>
            <a:off x="3810000" y="304800"/>
            <a:ext cx="1828800" cy="1371600"/>
            <a:chOff x="3810000" y="304800"/>
            <a:chExt cx="1828800" cy="1371600"/>
          </a:xfrm>
        </p:grpSpPr>
        <p:sp>
          <p:nvSpPr>
            <p:cNvPr id="25636" name="Line 77"/>
            <p:cNvSpPr>
              <a:spLocks noChangeShapeType="1"/>
            </p:cNvSpPr>
            <p:nvPr/>
          </p:nvSpPr>
          <p:spPr bwMode="auto">
            <a:xfrm>
              <a:off x="3810000" y="838200"/>
              <a:ext cx="228600" cy="0"/>
            </a:xfrm>
            <a:prstGeom prst="line">
              <a:avLst/>
            </a:prstGeom>
            <a:noFill/>
            <a:ln w="28575">
              <a:solidFill>
                <a:schemeClr val="tx1"/>
              </a:solidFill>
              <a:round/>
              <a:headEnd/>
              <a:tailEnd/>
            </a:ln>
          </p:spPr>
          <p:txBody>
            <a:bodyPr/>
            <a:lstStyle/>
            <a:p>
              <a:endParaRPr lang="en-US"/>
            </a:p>
          </p:txBody>
        </p:sp>
        <p:sp>
          <p:nvSpPr>
            <p:cNvPr id="25637" name="Line 78"/>
            <p:cNvSpPr>
              <a:spLocks noChangeShapeType="1"/>
            </p:cNvSpPr>
            <p:nvPr/>
          </p:nvSpPr>
          <p:spPr bwMode="auto">
            <a:xfrm>
              <a:off x="4038600" y="838200"/>
              <a:ext cx="0" cy="228600"/>
            </a:xfrm>
            <a:prstGeom prst="line">
              <a:avLst/>
            </a:prstGeom>
            <a:noFill/>
            <a:ln w="28575">
              <a:solidFill>
                <a:schemeClr val="tx1"/>
              </a:solidFill>
              <a:round/>
              <a:headEnd/>
              <a:tailEnd/>
            </a:ln>
          </p:spPr>
          <p:txBody>
            <a:bodyPr/>
            <a:lstStyle/>
            <a:p>
              <a:endParaRPr lang="en-US"/>
            </a:p>
          </p:txBody>
        </p:sp>
        <p:sp>
          <p:nvSpPr>
            <p:cNvPr id="25638" name="Line 79"/>
            <p:cNvSpPr>
              <a:spLocks noChangeShapeType="1"/>
            </p:cNvSpPr>
            <p:nvPr/>
          </p:nvSpPr>
          <p:spPr bwMode="auto">
            <a:xfrm>
              <a:off x="3810000" y="1066800"/>
              <a:ext cx="228600" cy="0"/>
            </a:xfrm>
            <a:prstGeom prst="line">
              <a:avLst/>
            </a:prstGeom>
            <a:noFill/>
            <a:ln w="28575">
              <a:solidFill>
                <a:schemeClr val="tx1"/>
              </a:solidFill>
              <a:round/>
              <a:headEnd/>
              <a:tailEnd/>
            </a:ln>
          </p:spPr>
          <p:txBody>
            <a:bodyPr/>
            <a:lstStyle/>
            <a:p>
              <a:endParaRPr lang="en-US"/>
            </a:p>
          </p:txBody>
        </p:sp>
        <p:sp>
          <p:nvSpPr>
            <p:cNvPr id="25639" name="Line 80"/>
            <p:cNvSpPr>
              <a:spLocks noChangeShapeType="1"/>
            </p:cNvSpPr>
            <p:nvPr/>
          </p:nvSpPr>
          <p:spPr bwMode="auto">
            <a:xfrm>
              <a:off x="4038600" y="990600"/>
              <a:ext cx="228600" cy="0"/>
            </a:xfrm>
            <a:prstGeom prst="line">
              <a:avLst/>
            </a:prstGeom>
            <a:noFill/>
            <a:ln w="28575">
              <a:solidFill>
                <a:schemeClr val="tx1"/>
              </a:solidFill>
              <a:round/>
              <a:headEnd/>
              <a:tailEnd/>
            </a:ln>
          </p:spPr>
          <p:txBody>
            <a:bodyPr/>
            <a:lstStyle/>
            <a:p>
              <a:endParaRPr lang="en-US"/>
            </a:p>
          </p:txBody>
        </p:sp>
        <p:sp>
          <p:nvSpPr>
            <p:cNvPr id="13" name="Oval 12"/>
            <p:cNvSpPr/>
            <p:nvPr/>
          </p:nvSpPr>
          <p:spPr bwMode="auto">
            <a:xfrm>
              <a:off x="4267200" y="304800"/>
              <a:ext cx="1371600" cy="137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Oval 13"/>
            <p:cNvSpPr/>
            <p:nvPr/>
          </p:nvSpPr>
          <p:spPr bwMode="auto">
            <a:xfrm>
              <a:off x="4495800" y="533400"/>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Oval 14"/>
            <p:cNvSpPr/>
            <p:nvPr/>
          </p:nvSpPr>
          <p:spPr bwMode="auto">
            <a:xfrm>
              <a:off x="4648200" y="685800"/>
              <a:ext cx="609600" cy="609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17" name="Down Arrow 16"/>
          <p:cNvSpPr/>
          <p:nvPr/>
        </p:nvSpPr>
        <p:spPr>
          <a:xfrm rot="19806283">
            <a:off x="5465763" y="2259013"/>
            <a:ext cx="455612" cy="955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7" name="Group 66"/>
          <p:cNvGrpSpPr>
            <a:grpSpLocks/>
          </p:cNvGrpSpPr>
          <p:nvPr/>
        </p:nvGrpSpPr>
        <p:grpSpPr bwMode="auto">
          <a:xfrm>
            <a:off x="1371600" y="3427413"/>
            <a:ext cx="1371600" cy="1371600"/>
            <a:chOff x="1295400" y="3429000"/>
            <a:chExt cx="1371600" cy="1371600"/>
          </a:xfrm>
        </p:grpSpPr>
        <p:sp>
          <p:nvSpPr>
            <p:cNvPr id="20" name="Oval 19"/>
            <p:cNvSpPr/>
            <p:nvPr/>
          </p:nvSpPr>
          <p:spPr bwMode="auto">
            <a:xfrm>
              <a:off x="1295400" y="3429000"/>
              <a:ext cx="1371600" cy="137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 name="Oval 20"/>
            <p:cNvSpPr/>
            <p:nvPr/>
          </p:nvSpPr>
          <p:spPr bwMode="auto">
            <a:xfrm>
              <a:off x="1524000" y="3657600"/>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 name="Oval 21"/>
            <p:cNvSpPr/>
            <p:nvPr/>
          </p:nvSpPr>
          <p:spPr bwMode="auto">
            <a:xfrm>
              <a:off x="1676400" y="3810000"/>
              <a:ext cx="609600" cy="609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8" name="Group 134"/>
          <p:cNvGrpSpPr>
            <a:grpSpLocks/>
          </p:cNvGrpSpPr>
          <p:nvPr/>
        </p:nvGrpSpPr>
        <p:grpSpPr bwMode="auto">
          <a:xfrm>
            <a:off x="1219200" y="3046413"/>
            <a:ext cx="1419225" cy="2127250"/>
            <a:chOff x="1219151" y="3047151"/>
            <a:chExt cx="1419225" cy="2127250"/>
          </a:xfrm>
        </p:grpSpPr>
        <p:pic>
          <p:nvPicPr>
            <p:cNvPr id="25630"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52551" y="3047151"/>
              <a:ext cx="733425" cy="1060450"/>
            </a:xfrm>
            <a:prstGeom prst="rect">
              <a:avLst/>
            </a:prstGeom>
            <a:noFill/>
            <a:ln w="9525">
              <a:noFill/>
              <a:miter lim="800000"/>
              <a:headEnd/>
              <a:tailEnd/>
            </a:ln>
          </p:spPr>
        </p:pic>
        <p:pic>
          <p:nvPicPr>
            <p:cNvPr id="25631"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19151" y="3961551"/>
              <a:ext cx="733425" cy="1060450"/>
            </a:xfrm>
            <a:prstGeom prst="rect">
              <a:avLst/>
            </a:prstGeom>
            <a:noFill/>
            <a:ln w="9525">
              <a:noFill/>
              <a:miter lim="800000"/>
              <a:headEnd/>
              <a:tailEnd/>
            </a:ln>
          </p:spPr>
        </p:pic>
        <p:pic>
          <p:nvPicPr>
            <p:cNvPr id="25632"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04951" y="4113951"/>
              <a:ext cx="733425" cy="1060450"/>
            </a:xfrm>
            <a:prstGeom prst="rect">
              <a:avLst/>
            </a:prstGeom>
            <a:noFill/>
            <a:ln w="9525">
              <a:noFill/>
              <a:miter lim="800000"/>
              <a:headEnd/>
              <a:tailEnd/>
            </a:ln>
          </p:spPr>
        </p:pic>
      </p:grpSp>
      <p:pic>
        <p:nvPicPr>
          <p:cNvPr id="10249"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05000" y="3579813"/>
            <a:ext cx="301625" cy="366712"/>
          </a:xfrm>
          <a:prstGeom prst="rect">
            <a:avLst/>
          </a:prstGeom>
          <a:noFill/>
          <a:ln w="9525">
            <a:noFill/>
            <a:miter lim="800000"/>
            <a:headEnd/>
            <a:tailEnd/>
          </a:ln>
        </p:spPr>
      </p:pic>
      <p:pic>
        <p:nvPicPr>
          <p:cNvPr id="26"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71600" y="4494213"/>
            <a:ext cx="301625" cy="366712"/>
          </a:xfrm>
          <a:prstGeom prst="rect">
            <a:avLst/>
          </a:prstGeom>
          <a:noFill/>
          <a:ln w="9525">
            <a:noFill/>
            <a:miter lim="800000"/>
            <a:headEnd/>
            <a:tailEnd/>
          </a:ln>
        </p:spPr>
      </p:pic>
      <p:pic>
        <p:nvPicPr>
          <p:cNvPr id="27"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057400" y="4646613"/>
            <a:ext cx="301625" cy="366712"/>
          </a:xfrm>
          <a:prstGeom prst="rect">
            <a:avLst/>
          </a:prstGeom>
          <a:noFill/>
          <a:ln w="9525">
            <a:noFill/>
            <a:miter lim="800000"/>
            <a:headEnd/>
            <a:tailEnd/>
          </a:ln>
        </p:spPr>
      </p:pic>
      <p:sp>
        <p:nvSpPr>
          <p:cNvPr id="28" name="TextBox 27"/>
          <p:cNvSpPr txBox="1">
            <a:spLocks noChangeArrowheads="1"/>
          </p:cNvSpPr>
          <p:nvPr/>
        </p:nvSpPr>
        <p:spPr bwMode="auto">
          <a:xfrm>
            <a:off x="990600" y="5180013"/>
            <a:ext cx="1890713" cy="369887"/>
          </a:xfrm>
          <a:prstGeom prst="rect">
            <a:avLst/>
          </a:prstGeom>
          <a:noFill/>
          <a:ln w="9525">
            <a:noFill/>
            <a:miter lim="800000"/>
            <a:headEnd/>
            <a:tailEnd/>
          </a:ln>
        </p:spPr>
        <p:txBody>
          <a:bodyPr wrap="none">
            <a:spAutoFit/>
          </a:bodyPr>
          <a:lstStyle/>
          <a:p>
            <a:r>
              <a:rPr lang="en-US"/>
              <a:t>Quorum-sensing</a:t>
            </a:r>
          </a:p>
        </p:txBody>
      </p:sp>
      <p:sp>
        <p:nvSpPr>
          <p:cNvPr id="29" name="TextBox 28"/>
          <p:cNvSpPr txBox="1">
            <a:spLocks noChangeArrowheads="1"/>
          </p:cNvSpPr>
          <p:nvPr/>
        </p:nvSpPr>
        <p:spPr bwMode="auto">
          <a:xfrm>
            <a:off x="5791200" y="5180013"/>
            <a:ext cx="2557463" cy="369887"/>
          </a:xfrm>
          <a:prstGeom prst="rect">
            <a:avLst/>
          </a:prstGeom>
          <a:noFill/>
          <a:ln w="9525">
            <a:noFill/>
            <a:miter lim="800000"/>
            <a:headEnd/>
            <a:tailEnd/>
          </a:ln>
        </p:spPr>
        <p:txBody>
          <a:bodyPr wrap="none">
            <a:spAutoFit/>
          </a:bodyPr>
          <a:lstStyle/>
          <a:p>
            <a:r>
              <a:rPr lang="en-US"/>
              <a:t>Fec signal transduction</a:t>
            </a:r>
          </a:p>
        </p:txBody>
      </p:sp>
      <p:grpSp>
        <p:nvGrpSpPr>
          <p:cNvPr id="9" name="Group 168"/>
          <p:cNvGrpSpPr>
            <a:grpSpLocks/>
          </p:cNvGrpSpPr>
          <p:nvPr/>
        </p:nvGrpSpPr>
        <p:grpSpPr bwMode="auto">
          <a:xfrm>
            <a:off x="6934200" y="3198813"/>
            <a:ext cx="1343025" cy="1501775"/>
            <a:chOff x="6934151" y="3199551"/>
            <a:chExt cx="1342398" cy="1500249"/>
          </a:xfrm>
        </p:grpSpPr>
        <p:grpSp>
          <p:nvGrpSpPr>
            <p:cNvPr id="25626" name="Group 69"/>
            <p:cNvGrpSpPr>
              <a:grpSpLocks/>
            </p:cNvGrpSpPr>
            <p:nvPr/>
          </p:nvGrpSpPr>
          <p:grpSpPr bwMode="auto">
            <a:xfrm>
              <a:off x="6934151" y="3199551"/>
              <a:ext cx="1342398" cy="1500249"/>
              <a:chOff x="6858000" y="3200400"/>
              <a:chExt cx="1342398" cy="1500249"/>
            </a:xfrm>
          </p:grpSpPr>
          <p:sp>
            <p:nvSpPr>
              <p:cNvPr id="25628" name="Rectangle 35"/>
              <p:cNvSpPr>
                <a:spLocks noChangeArrowheads="1"/>
              </p:cNvSpPr>
              <p:nvPr/>
            </p:nvSpPr>
            <p:spPr bwMode="auto">
              <a:xfrm>
                <a:off x="6858000" y="3886200"/>
                <a:ext cx="228600" cy="228600"/>
              </a:xfrm>
              <a:prstGeom prst="rect">
                <a:avLst/>
              </a:prstGeom>
              <a:solidFill>
                <a:srgbClr val="FF0000"/>
              </a:solidFill>
              <a:ln w="9525">
                <a:noFill/>
                <a:miter lim="800000"/>
                <a:headEnd/>
                <a:tailEnd/>
              </a:ln>
            </p:spPr>
            <p:txBody>
              <a:bodyPr wrap="none" anchor="ctr"/>
              <a:lstStyle/>
              <a:p>
                <a:endParaRPr lang="en-US"/>
              </a:p>
            </p:txBody>
          </p:sp>
          <p:pic>
            <p:nvPicPr>
              <p:cNvPr id="25629"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62800" y="3200400"/>
                <a:ext cx="1037598" cy="1500249"/>
              </a:xfrm>
              <a:prstGeom prst="rect">
                <a:avLst/>
              </a:prstGeom>
              <a:noFill/>
              <a:ln w="9525">
                <a:noFill/>
                <a:miter lim="800000"/>
                <a:headEnd/>
                <a:tailEnd/>
              </a:ln>
            </p:spPr>
          </p:pic>
        </p:grpSp>
        <p:cxnSp>
          <p:nvCxnSpPr>
            <p:cNvPr id="168" name="Straight Connector 167"/>
            <p:cNvCxnSpPr/>
            <p:nvPr/>
          </p:nvCxnSpPr>
          <p:spPr>
            <a:xfrm>
              <a:off x="7162644" y="4038485"/>
              <a:ext cx="228493" cy="158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 name="Group 67"/>
          <p:cNvGrpSpPr>
            <a:grpSpLocks/>
          </p:cNvGrpSpPr>
          <p:nvPr/>
        </p:nvGrpSpPr>
        <p:grpSpPr bwMode="auto">
          <a:xfrm>
            <a:off x="5334000" y="3276600"/>
            <a:ext cx="1828800" cy="1371600"/>
            <a:chOff x="5257800" y="3276600"/>
            <a:chExt cx="1828800" cy="1371600"/>
          </a:xfrm>
        </p:grpSpPr>
        <p:sp>
          <p:nvSpPr>
            <p:cNvPr id="25619" name="Line 77"/>
            <p:cNvSpPr>
              <a:spLocks noChangeShapeType="1"/>
            </p:cNvSpPr>
            <p:nvPr/>
          </p:nvSpPr>
          <p:spPr bwMode="auto">
            <a:xfrm rot="10800000">
              <a:off x="6858000" y="4114800"/>
              <a:ext cx="228600" cy="0"/>
            </a:xfrm>
            <a:prstGeom prst="line">
              <a:avLst/>
            </a:prstGeom>
            <a:noFill/>
            <a:ln w="28575">
              <a:solidFill>
                <a:schemeClr val="tx1"/>
              </a:solidFill>
              <a:round/>
              <a:headEnd/>
              <a:tailEnd/>
            </a:ln>
          </p:spPr>
          <p:txBody>
            <a:bodyPr/>
            <a:lstStyle/>
            <a:p>
              <a:endParaRPr lang="en-US"/>
            </a:p>
          </p:txBody>
        </p:sp>
        <p:sp>
          <p:nvSpPr>
            <p:cNvPr id="25620" name="Line 78"/>
            <p:cNvSpPr>
              <a:spLocks noChangeShapeType="1"/>
            </p:cNvSpPr>
            <p:nvPr/>
          </p:nvSpPr>
          <p:spPr bwMode="auto">
            <a:xfrm rot="10800000">
              <a:off x="6858000" y="3886200"/>
              <a:ext cx="0" cy="228600"/>
            </a:xfrm>
            <a:prstGeom prst="line">
              <a:avLst/>
            </a:prstGeom>
            <a:noFill/>
            <a:ln w="28575">
              <a:solidFill>
                <a:schemeClr val="tx1"/>
              </a:solidFill>
              <a:round/>
              <a:headEnd/>
              <a:tailEnd/>
            </a:ln>
          </p:spPr>
          <p:txBody>
            <a:bodyPr/>
            <a:lstStyle/>
            <a:p>
              <a:endParaRPr lang="en-US"/>
            </a:p>
          </p:txBody>
        </p:sp>
        <p:sp>
          <p:nvSpPr>
            <p:cNvPr id="25621" name="Line 79"/>
            <p:cNvSpPr>
              <a:spLocks noChangeShapeType="1"/>
            </p:cNvSpPr>
            <p:nvPr/>
          </p:nvSpPr>
          <p:spPr bwMode="auto">
            <a:xfrm rot="10800000">
              <a:off x="6858000" y="3886200"/>
              <a:ext cx="228600" cy="0"/>
            </a:xfrm>
            <a:prstGeom prst="line">
              <a:avLst/>
            </a:prstGeom>
            <a:noFill/>
            <a:ln w="28575">
              <a:solidFill>
                <a:schemeClr val="tx1"/>
              </a:solidFill>
              <a:round/>
              <a:headEnd/>
              <a:tailEnd/>
            </a:ln>
          </p:spPr>
          <p:txBody>
            <a:bodyPr/>
            <a:lstStyle/>
            <a:p>
              <a:endParaRPr lang="en-US"/>
            </a:p>
          </p:txBody>
        </p:sp>
        <p:sp>
          <p:nvSpPr>
            <p:cNvPr id="25622" name="Line 80"/>
            <p:cNvSpPr>
              <a:spLocks noChangeShapeType="1"/>
            </p:cNvSpPr>
            <p:nvPr/>
          </p:nvSpPr>
          <p:spPr bwMode="auto">
            <a:xfrm rot="10800000">
              <a:off x="6629400" y="3962400"/>
              <a:ext cx="228600" cy="0"/>
            </a:xfrm>
            <a:prstGeom prst="line">
              <a:avLst/>
            </a:prstGeom>
            <a:noFill/>
            <a:ln w="28575">
              <a:solidFill>
                <a:schemeClr val="tx1"/>
              </a:solidFill>
              <a:round/>
              <a:headEnd/>
              <a:tailEnd/>
            </a:ln>
          </p:spPr>
          <p:txBody>
            <a:bodyPr/>
            <a:lstStyle/>
            <a:p>
              <a:endParaRPr lang="en-US"/>
            </a:p>
          </p:txBody>
        </p:sp>
        <p:sp>
          <p:nvSpPr>
            <p:cNvPr id="51" name="Oval 50"/>
            <p:cNvSpPr/>
            <p:nvPr/>
          </p:nvSpPr>
          <p:spPr bwMode="auto">
            <a:xfrm rot="10800000">
              <a:off x="5257800" y="3276600"/>
              <a:ext cx="1371600" cy="137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2" name="Oval 51"/>
            <p:cNvSpPr/>
            <p:nvPr/>
          </p:nvSpPr>
          <p:spPr bwMode="auto">
            <a:xfrm rot="10800000">
              <a:off x="5486400" y="3505200"/>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3" name="Oval 52"/>
            <p:cNvSpPr/>
            <p:nvPr/>
          </p:nvSpPr>
          <p:spPr bwMode="auto">
            <a:xfrm rot="10800000">
              <a:off x="5638800" y="3657600"/>
              <a:ext cx="609600" cy="609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cxnSp>
        <p:nvCxnSpPr>
          <p:cNvPr id="62" name="Straight Arrow Connector 61"/>
          <p:cNvCxnSpPr/>
          <p:nvPr/>
        </p:nvCxnSpPr>
        <p:spPr>
          <a:xfrm>
            <a:off x="7391400" y="4037013"/>
            <a:ext cx="457200" cy="1587"/>
          </a:xfrm>
          <a:prstGeom prst="straightConnector1">
            <a:avLst/>
          </a:prstGeom>
          <a:ln w="50800">
            <a:solidFill>
              <a:srgbClr val="6600CC"/>
            </a:solidFill>
            <a:tailEnd type="arrow"/>
          </a:ln>
        </p:spPr>
        <p:style>
          <a:lnRef idx="1">
            <a:schemeClr val="accent1"/>
          </a:lnRef>
          <a:fillRef idx="0">
            <a:schemeClr val="accent1"/>
          </a:fillRef>
          <a:effectRef idx="0">
            <a:schemeClr val="accent1"/>
          </a:effectRef>
          <a:fontRef idx="minor">
            <a:schemeClr val="tx1"/>
          </a:fontRef>
        </p:style>
      </p:cxnSp>
      <p:pic>
        <p:nvPicPr>
          <p:cNvPr id="64"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543800" y="4189413"/>
            <a:ext cx="301625" cy="366712"/>
          </a:xfrm>
          <a:prstGeom prst="rect">
            <a:avLst/>
          </a:prstGeom>
          <a:noFill/>
          <a:ln w="9525">
            <a:noFill/>
            <a:miter lim="800000"/>
            <a:headEnd/>
            <a:tailEnd/>
          </a:ln>
        </p:spPr>
      </p:pic>
      <p:pic>
        <p:nvPicPr>
          <p:cNvPr id="72" name="Rectangle 1037"/>
          <p:cNvPicPr>
            <a:picLocks noChangeAspect="1" noChangeArrowheads="1"/>
          </p:cNvPicPr>
          <p:nvPr/>
        </p:nvPicPr>
        <p:blipFill>
          <a:blip r:embed="rId5"/>
          <a:srcRect/>
          <a:stretch>
            <a:fillRect/>
          </a:stretch>
        </p:blipFill>
        <p:spPr bwMode="auto">
          <a:xfrm>
            <a:off x="8001000" y="5715000"/>
            <a:ext cx="914400" cy="842963"/>
          </a:xfrm>
          <a:prstGeom prst="rect">
            <a:avLst/>
          </a:prstGeom>
          <a:noFill/>
          <a:ln w="9525">
            <a:noFill/>
            <a:miter lim="800000"/>
            <a:headEnd/>
            <a:tailEnd/>
          </a:ln>
        </p:spPr>
      </p:pic>
      <p:grpSp>
        <p:nvGrpSpPr>
          <p:cNvPr id="73" name="Group 8"/>
          <p:cNvGrpSpPr>
            <a:grpSpLocks/>
          </p:cNvGrpSpPr>
          <p:nvPr/>
        </p:nvGrpSpPr>
        <p:grpSpPr bwMode="auto">
          <a:xfrm>
            <a:off x="304800" y="5867400"/>
            <a:ext cx="7620000" cy="671513"/>
            <a:chOff x="192" y="3696"/>
            <a:chExt cx="4800" cy="423"/>
          </a:xfrm>
        </p:grpSpPr>
        <p:sp>
          <p:nvSpPr>
            <p:cNvPr id="74" name="Text Box 9"/>
            <p:cNvSpPr txBox="1">
              <a:spLocks noChangeArrowheads="1"/>
            </p:cNvSpPr>
            <p:nvPr/>
          </p:nvSpPr>
          <p:spPr bwMode="auto">
            <a:xfrm>
              <a:off x="432" y="3888"/>
              <a:ext cx="4416" cy="231"/>
            </a:xfrm>
            <a:prstGeom prst="rect">
              <a:avLst/>
            </a:prstGeom>
            <a:gradFill rotWithShape="1">
              <a:gsLst>
                <a:gs pos="0">
                  <a:srgbClr val="800000"/>
                </a:gs>
                <a:gs pos="100000">
                  <a:srgbClr val="990000"/>
                </a:gs>
              </a:gsLst>
              <a:lin ang="0" scaled="1"/>
            </a:gradFill>
            <a:ln w="9525">
              <a:noFill/>
              <a:miter lim="800000"/>
              <a:headEnd/>
              <a:tailEnd/>
            </a:ln>
            <a:effectLst/>
          </p:spPr>
          <p:txBody>
            <a:bodyPr>
              <a:spAutoFit/>
            </a:bodyPr>
            <a:lstStyle/>
            <a:p>
              <a:pPr>
                <a:spcBef>
                  <a:spcPct val="50000"/>
                </a:spcBef>
                <a:defRPr/>
              </a:pPr>
              <a:r>
                <a:rPr lang="en-US">
                  <a:solidFill>
                    <a:schemeClr val="bg1"/>
                  </a:solidFill>
                  <a:cs typeface="+mn-cs"/>
                </a:rPr>
                <a:t>Harvard iGEM 2007</a:t>
              </a:r>
            </a:p>
          </p:txBody>
        </p:sp>
        <p:sp>
          <p:nvSpPr>
            <p:cNvPr id="75" name="Text Box 10"/>
            <p:cNvSpPr txBox="1">
              <a:spLocks noChangeArrowheads="1"/>
            </p:cNvSpPr>
            <p:nvPr/>
          </p:nvSpPr>
          <p:spPr bwMode="auto">
            <a:xfrm>
              <a:off x="192" y="3696"/>
              <a:ext cx="4800" cy="231"/>
            </a:xfrm>
            <a:prstGeom prst="rect">
              <a:avLst/>
            </a:prstGeom>
            <a:gradFill rotWithShape="1">
              <a:gsLst>
                <a:gs pos="0">
                  <a:srgbClr val="6600CC"/>
                </a:gs>
                <a:gs pos="100000">
                  <a:schemeClr val="bg1"/>
                </a:gs>
              </a:gsLst>
              <a:lin ang="0" scaled="1"/>
            </a:gradFill>
            <a:ln w="9525">
              <a:noFill/>
              <a:miter lim="800000"/>
              <a:headEnd/>
              <a:tailEnd/>
            </a:ln>
            <a:effectLst/>
          </p:spPr>
          <p:txBody>
            <a:bodyPr>
              <a:spAutoFit/>
            </a:bodyPr>
            <a:lstStyle/>
            <a:p>
              <a:pPr>
                <a:spcBef>
                  <a:spcPct val="50000"/>
                </a:spcBef>
                <a:defRPr/>
              </a:pPr>
              <a:r>
                <a:rPr lang="en-US">
                  <a:solidFill>
                    <a:schemeClr val="bg1"/>
                  </a:solidFill>
                  <a:cs typeface="+mn-cs"/>
                </a:rPr>
                <a:t>Introduction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fade">
                                      <p:cBhvr>
                                        <p:cTn id="10" dur="1000"/>
                                        <p:tgtEl>
                                          <p:spTgt spid="1024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1000" fill="hold"/>
                                        <p:tgtEl>
                                          <p:spTgt spid="8"/>
                                        </p:tgtEl>
                                        <p:attrNameLst>
                                          <p:attrName>ppt_x</p:attrName>
                                        </p:attrNameLst>
                                      </p:cBhvr>
                                      <p:tavLst>
                                        <p:tav tm="0">
                                          <p:val>
                                            <p:strVal val="0-#ppt_w/2"/>
                                          </p:val>
                                        </p:tav>
                                        <p:tav tm="100000">
                                          <p:val>
                                            <p:strVal val="#ppt_x"/>
                                          </p:val>
                                        </p:tav>
                                      </p:tavLst>
                                    </p:anim>
                                    <p:anim calcmode="lin" valueType="num">
                                      <p:cBhvr additive="base">
                                        <p:cTn id="33"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249"/>
                                        </p:tgtEl>
                                        <p:attrNameLst>
                                          <p:attrName>style.visibility</p:attrName>
                                        </p:attrNameLst>
                                      </p:cBhvr>
                                      <p:to>
                                        <p:strVal val="visible"/>
                                      </p:to>
                                    </p:set>
                                    <p:animEffect transition="in" filter="fade">
                                      <p:cBhvr>
                                        <p:cTn id="38" dur="2000"/>
                                        <p:tgtEl>
                                          <p:spTgt spid="10249"/>
                                        </p:tgtEl>
                                      </p:cBhvr>
                                    </p:animEffect>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2000"/>
                                        <p:tgtEl>
                                          <p:spTgt spid="26"/>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20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2000"/>
                                        <p:tgtEl>
                                          <p:spTgt spid="17"/>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20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20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1000" fill="hold"/>
                                        <p:tgtEl>
                                          <p:spTgt spid="9"/>
                                        </p:tgtEl>
                                        <p:attrNameLst>
                                          <p:attrName>ppt_x</p:attrName>
                                        </p:attrNameLst>
                                      </p:cBhvr>
                                      <p:tavLst>
                                        <p:tav tm="0">
                                          <p:val>
                                            <p:strVal val="1+#ppt_w/2"/>
                                          </p:val>
                                        </p:tav>
                                        <p:tav tm="100000">
                                          <p:val>
                                            <p:strVal val="#ppt_x"/>
                                          </p:val>
                                        </p:tav>
                                      </p:tavLst>
                                    </p:anim>
                                    <p:anim calcmode="lin" valueType="num">
                                      <p:cBhvr additive="base">
                                        <p:cTn id="61"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wipe(left)">
                                      <p:cBhvr>
                                        <p:cTn id="66" dur="2000"/>
                                        <p:tgtEl>
                                          <p:spTgt spid="6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fade">
                                      <p:cBhvr>
                                        <p:cTn id="71" dur="1000"/>
                                        <p:tgtEl>
                                          <p:spTgt spid="6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1000"/>
                                        <p:tgtEl>
                                          <p:spTgt spid="6"/>
                                        </p:tgtEl>
                                      </p:cBhvr>
                                    </p:animEffect>
                                    <p:set>
                                      <p:cBhvr>
                                        <p:cTn id="76" dur="1" fill="hold">
                                          <p:stCondLst>
                                            <p:cond delay="999"/>
                                          </p:stCondLst>
                                        </p:cTn>
                                        <p:tgtEl>
                                          <p:spTgt spid="6"/>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1000"/>
                                        <p:tgtEl>
                                          <p:spTgt spid="17"/>
                                        </p:tgtEl>
                                      </p:cBhvr>
                                    </p:animEffect>
                                    <p:set>
                                      <p:cBhvr>
                                        <p:cTn id="79" dur="1" fill="hold">
                                          <p:stCondLst>
                                            <p:cond delay="999"/>
                                          </p:stCondLst>
                                        </p:cTn>
                                        <p:tgtEl>
                                          <p:spTgt spid="17"/>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1000"/>
                                        <p:tgtEl>
                                          <p:spTgt spid="7"/>
                                        </p:tgtEl>
                                      </p:cBhvr>
                                    </p:animEffect>
                                    <p:set>
                                      <p:cBhvr>
                                        <p:cTn id="82" dur="1" fill="hold">
                                          <p:stCondLst>
                                            <p:cond delay="999"/>
                                          </p:stCondLst>
                                        </p:cTn>
                                        <p:tgtEl>
                                          <p:spTgt spid="7"/>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1000"/>
                                        <p:tgtEl>
                                          <p:spTgt spid="8"/>
                                        </p:tgtEl>
                                      </p:cBhvr>
                                    </p:animEffect>
                                    <p:set>
                                      <p:cBhvr>
                                        <p:cTn id="85" dur="1" fill="hold">
                                          <p:stCondLst>
                                            <p:cond delay="999"/>
                                          </p:stCondLst>
                                        </p:cTn>
                                        <p:tgtEl>
                                          <p:spTgt spid="8"/>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1000"/>
                                        <p:tgtEl>
                                          <p:spTgt spid="10249"/>
                                        </p:tgtEl>
                                      </p:cBhvr>
                                    </p:animEffect>
                                    <p:set>
                                      <p:cBhvr>
                                        <p:cTn id="88" dur="1" fill="hold">
                                          <p:stCondLst>
                                            <p:cond delay="999"/>
                                          </p:stCondLst>
                                        </p:cTn>
                                        <p:tgtEl>
                                          <p:spTgt spid="10249"/>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1000"/>
                                        <p:tgtEl>
                                          <p:spTgt spid="26"/>
                                        </p:tgtEl>
                                      </p:cBhvr>
                                    </p:animEffect>
                                    <p:set>
                                      <p:cBhvr>
                                        <p:cTn id="91" dur="1" fill="hold">
                                          <p:stCondLst>
                                            <p:cond delay="999"/>
                                          </p:stCondLst>
                                        </p:cTn>
                                        <p:tgtEl>
                                          <p:spTgt spid="26"/>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1000"/>
                                        <p:tgtEl>
                                          <p:spTgt spid="27"/>
                                        </p:tgtEl>
                                      </p:cBhvr>
                                    </p:animEffect>
                                    <p:set>
                                      <p:cBhvr>
                                        <p:cTn id="94" dur="1" fill="hold">
                                          <p:stCondLst>
                                            <p:cond delay="999"/>
                                          </p:stCondLst>
                                        </p:cTn>
                                        <p:tgtEl>
                                          <p:spTgt spid="27"/>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1000"/>
                                        <p:tgtEl>
                                          <p:spTgt spid="28"/>
                                        </p:tgtEl>
                                      </p:cBhvr>
                                    </p:animEffect>
                                    <p:set>
                                      <p:cBhvr>
                                        <p:cTn id="97" dur="1" fill="hold">
                                          <p:stCondLst>
                                            <p:cond delay="999"/>
                                          </p:stCondLst>
                                        </p:cTn>
                                        <p:tgtEl>
                                          <p:spTgt spid="28"/>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1000"/>
                                        <p:tgtEl>
                                          <p:spTgt spid="29"/>
                                        </p:tgtEl>
                                      </p:cBhvr>
                                    </p:animEffect>
                                    <p:set>
                                      <p:cBhvr>
                                        <p:cTn id="100" dur="1" fill="hold">
                                          <p:stCondLst>
                                            <p:cond delay="999"/>
                                          </p:stCondLst>
                                        </p:cTn>
                                        <p:tgtEl>
                                          <p:spTgt spid="29"/>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1000"/>
                                        <p:tgtEl>
                                          <p:spTgt spid="11"/>
                                        </p:tgtEl>
                                      </p:cBhvr>
                                    </p:animEffect>
                                    <p:set>
                                      <p:cBhvr>
                                        <p:cTn id="103" dur="1" fill="hold">
                                          <p:stCondLst>
                                            <p:cond delay="999"/>
                                          </p:stCondLst>
                                        </p:cTn>
                                        <p:tgtEl>
                                          <p:spTgt spid="11"/>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1000"/>
                                        <p:tgtEl>
                                          <p:spTgt spid="62"/>
                                        </p:tgtEl>
                                      </p:cBhvr>
                                    </p:animEffect>
                                    <p:set>
                                      <p:cBhvr>
                                        <p:cTn id="106" dur="1" fill="hold">
                                          <p:stCondLst>
                                            <p:cond delay="999"/>
                                          </p:stCondLst>
                                        </p:cTn>
                                        <p:tgtEl>
                                          <p:spTgt spid="62"/>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1000"/>
                                        <p:tgtEl>
                                          <p:spTgt spid="64"/>
                                        </p:tgtEl>
                                      </p:cBhvr>
                                    </p:animEffect>
                                    <p:set>
                                      <p:cBhvr>
                                        <p:cTn id="109" dur="1" fill="hold">
                                          <p:stCondLst>
                                            <p:cond delay="999"/>
                                          </p:stCondLst>
                                        </p:cTn>
                                        <p:tgtEl>
                                          <p:spTgt spid="64"/>
                                        </p:tgtEl>
                                        <p:attrNameLst>
                                          <p:attrName>style.visibility</p:attrName>
                                        </p:attrNameLst>
                                      </p:cBhvr>
                                      <p:to>
                                        <p:strVal val="hidden"/>
                                      </p:to>
                                    </p:set>
                                  </p:childTnLst>
                                </p:cTn>
                              </p:par>
                              <p:par>
                                <p:cTn id="110" presetID="1" presetClass="entr" presetSubtype="0" fill="hold" nodeType="withEffect">
                                  <p:stCondLst>
                                    <p:cond delay="0"/>
                                  </p:stCondLst>
                                  <p:childTnLst>
                                    <p:set>
                                      <p:cBhvr>
                                        <p:cTn id="111" dur="1" fill="hold">
                                          <p:stCondLst>
                                            <p:cond delay="0"/>
                                          </p:stCondLst>
                                        </p:cTn>
                                        <p:tgtEl>
                                          <p:spTgt spid="3"/>
                                        </p:tgtEl>
                                        <p:attrNameLst>
                                          <p:attrName>style.visibility</p:attrName>
                                        </p:attrNameLst>
                                      </p:cBhvr>
                                      <p:to>
                                        <p:strVal val="visible"/>
                                      </p:to>
                                    </p:set>
                                  </p:childTnLst>
                                </p:cTn>
                              </p:par>
                              <p:par>
                                <p:cTn id="112" presetID="10" presetClass="exit" presetSubtype="0" fill="hold" nodeType="withEffect">
                                  <p:stCondLst>
                                    <p:cond delay="0"/>
                                  </p:stCondLst>
                                  <p:childTnLst>
                                    <p:animEffect transition="out" filter="fade">
                                      <p:cBhvr>
                                        <p:cTn id="113" dur="1000"/>
                                        <p:tgtEl>
                                          <p:spTgt spid="9"/>
                                        </p:tgtEl>
                                      </p:cBhvr>
                                    </p:animEffect>
                                    <p:set>
                                      <p:cBhvr>
                                        <p:cTn id="114"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244" grpId="0"/>
      <p:bldP spid="17" grpId="0" animBg="1"/>
      <p:bldP spid="17" grpId="1" animBg="1"/>
      <p:bldP spid="28" grpId="0"/>
      <p:bldP spid="28" grpId="1"/>
      <p:bldP spid="29" grpId="0"/>
      <p:bldP spid="2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68313" y="381000"/>
            <a:ext cx="8291512" cy="1200329"/>
          </a:xfrm>
          <a:prstGeom prst="rect">
            <a:avLst/>
          </a:prstGeom>
          <a:noFill/>
          <a:ln w="9525">
            <a:noFill/>
            <a:miter lim="800000"/>
            <a:headEnd/>
            <a:tailEnd/>
          </a:ln>
        </p:spPr>
        <p:txBody>
          <a:bodyPr>
            <a:spAutoFit/>
          </a:bodyPr>
          <a:lstStyle/>
          <a:p>
            <a:pPr algn="ctr"/>
            <a:r>
              <a:rPr lang="en-US" sz="3600" b="1" dirty="0" smtClean="0"/>
              <a:t>Surface-engineered </a:t>
            </a:r>
          </a:p>
          <a:p>
            <a:pPr algn="ctr"/>
            <a:r>
              <a:rPr lang="en-US" sz="3600" b="1" dirty="0" smtClean="0"/>
              <a:t>bacteria</a:t>
            </a:r>
            <a:endParaRPr lang="en-US" sz="3600" b="1" dirty="0"/>
          </a:p>
        </p:txBody>
      </p:sp>
      <p:grpSp>
        <p:nvGrpSpPr>
          <p:cNvPr id="2" name="Group 25"/>
          <p:cNvGrpSpPr>
            <a:grpSpLocks/>
          </p:cNvGrpSpPr>
          <p:nvPr/>
        </p:nvGrpSpPr>
        <p:grpSpPr bwMode="auto">
          <a:xfrm>
            <a:off x="3200400" y="2362200"/>
            <a:ext cx="2962275" cy="2790825"/>
            <a:chOff x="3702" y="996"/>
            <a:chExt cx="1866" cy="1758"/>
          </a:xfrm>
        </p:grpSpPr>
        <p:pic>
          <p:nvPicPr>
            <p:cNvPr id="26643" name="Picture 4" descr="EColiDiagram"/>
            <p:cNvPicPr>
              <a:picLocks noChangeAspect="1" noChangeArrowheads="1"/>
            </p:cNvPicPr>
            <p:nvPr/>
          </p:nvPicPr>
          <p:blipFill>
            <a:blip r:embed="rId3"/>
            <a:srcRect/>
            <a:stretch>
              <a:fillRect/>
            </a:stretch>
          </p:blipFill>
          <p:spPr bwMode="auto">
            <a:xfrm>
              <a:off x="3792" y="1314"/>
              <a:ext cx="1644" cy="1440"/>
            </a:xfrm>
            <a:prstGeom prst="rect">
              <a:avLst/>
            </a:prstGeom>
            <a:noFill/>
            <a:ln w="9525">
              <a:noFill/>
              <a:miter lim="800000"/>
              <a:headEnd/>
              <a:tailEnd/>
            </a:ln>
          </p:spPr>
        </p:pic>
        <p:sp>
          <p:nvSpPr>
            <p:cNvPr id="26644" name="Rectangle 7"/>
            <p:cNvSpPr>
              <a:spLocks noChangeArrowheads="1"/>
            </p:cNvSpPr>
            <p:nvPr/>
          </p:nvSpPr>
          <p:spPr bwMode="auto">
            <a:xfrm>
              <a:off x="4176" y="1938"/>
              <a:ext cx="1296" cy="384"/>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sp>
          <p:nvSpPr>
            <p:cNvPr id="26645" name="Rectangle 8"/>
            <p:cNvSpPr>
              <a:spLocks noChangeArrowheads="1"/>
            </p:cNvSpPr>
            <p:nvPr/>
          </p:nvSpPr>
          <p:spPr bwMode="auto">
            <a:xfrm>
              <a:off x="4992" y="1074"/>
              <a:ext cx="96" cy="432"/>
            </a:xfrm>
            <a:prstGeom prst="rect">
              <a:avLst/>
            </a:prstGeom>
            <a:solidFill>
              <a:srgbClr val="FF0000"/>
            </a:solidFill>
            <a:ln w="9525">
              <a:solidFill>
                <a:schemeClr val="tx1"/>
              </a:solidFill>
              <a:miter lim="800000"/>
              <a:headEnd/>
              <a:tailEnd/>
            </a:ln>
          </p:spPr>
          <p:txBody>
            <a:bodyPr wrap="none" anchor="ctr"/>
            <a:lstStyle/>
            <a:p>
              <a:endParaRPr lang="en-US">
                <a:latin typeface="Calibri" pitchFamily="34" charset="0"/>
              </a:endParaRPr>
            </a:p>
          </p:txBody>
        </p:sp>
        <p:sp>
          <p:nvSpPr>
            <p:cNvPr id="26646" name="Line 10"/>
            <p:cNvSpPr>
              <a:spLocks noChangeShapeType="1"/>
            </p:cNvSpPr>
            <p:nvPr/>
          </p:nvSpPr>
          <p:spPr bwMode="auto">
            <a:xfrm>
              <a:off x="4800" y="1122"/>
              <a:ext cx="192" cy="0"/>
            </a:xfrm>
            <a:prstGeom prst="line">
              <a:avLst/>
            </a:prstGeom>
            <a:noFill/>
            <a:ln w="9525">
              <a:solidFill>
                <a:schemeClr val="tx1"/>
              </a:solidFill>
              <a:round/>
              <a:headEnd/>
              <a:tailEnd type="triangle" w="med" len="med"/>
            </a:ln>
          </p:spPr>
          <p:txBody>
            <a:bodyPr/>
            <a:lstStyle/>
            <a:p>
              <a:endParaRPr lang="en-US"/>
            </a:p>
          </p:txBody>
        </p:sp>
        <p:sp>
          <p:nvSpPr>
            <p:cNvPr id="26647" name="Text Box 11"/>
            <p:cNvSpPr txBox="1">
              <a:spLocks noChangeArrowheads="1"/>
            </p:cNvSpPr>
            <p:nvPr/>
          </p:nvSpPr>
          <p:spPr bwMode="auto">
            <a:xfrm>
              <a:off x="3702" y="996"/>
              <a:ext cx="1209" cy="231"/>
            </a:xfrm>
            <a:prstGeom prst="rect">
              <a:avLst/>
            </a:prstGeom>
            <a:noFill/>
            <a:ln w="9525">
              <a:noFill/>
              <a:miter lim="800000"/>
              <a:headEnd/>
              <a:tailEnd/>
            </a:ln>
          </p:spPr>
          <p:txBody>
            <a:bodyPr>
              <a:spAutoFit/>
            </a:bodyPr>
            <a:lstStyle/>
            <a:p>
              <a:r>
                <a:rPr lang="en-US" b="1" dirty="0" smtClean="0">
                  <a:solidFill>
                    <a:srgbClr val="FF0000"/>
                  </a:solidFill>
                  <a:latin typeface="Calibri" pitchFamily="34" charset="0"/>
                </a:rPr>
                <a:t>Surface </a:t>
              </a:r>
              <a:r>
                <a:rPr lang="en-US" b="1" dirty="0">
                  <a:solidFill>
                    <a:srgbClr val="FF0000"/>
                  </a:solidFill>
                  <a:latin typeface="Calibri" pitchFamily="34" charset="0"/>
                </a:rPr>
                <a:t>Protein</a:t>
              </a:r>
            </a:p>
          </p:txBody>
        </p:sp>
        <p:sp>
          <p:nvSpPr>
            <p:cNvPr id="26648" name="Text Box 14"/>
            <p:cNvSpPr txBox="1">
              <a:spLocks noChangeArrowheads="1"/>
            </p:cNvSpPr>
            <p:nvPr/>
          </p:nvSpPr>
          <p:spPr bwMode="auto">
            <a:xfrm>
              <a:off x="4560" y="1900"/>
              <a:ext cx="1008" cy="404"/>
            </a:xfrm>
            <a:prstGeom prst="rect">
              <a:avLst/>
            </a:prstGeom>
            <a:noFill/>
            <a:ln w="9525">
              <a:noFill/>
              <a:miter lim="800000"/>
              <a:headEnd/>
              <a:tailEnd/>
            </a:ln>
          </p:spPr>
          <p:txBody>
            <a:bodyPr>
              <a:spAutoFit/>
            </a:bodyPr>
            <a:lstStyle/>
            <a:p>
              <a:pPr algn="ctr"/>
              <a:r>
                <a:rPr lang="en-US" b="1" dirty="0">
                  <a:solidFill>
                    <a:srgbClr val="FF0000"/>
                  </a:solidFill>
                  <a:latin typeface="Calibri" pitchFamily="34" charset="0"/>
                </a:rPr>
                <a:t>Membrane Protein</a:t>
              </a:r>
            </a:p>
          </p:txBody>
        </p:sp>
        <p:sp>
          <p:nvSpPr>
            <p:cNvPr id="26649" name="Oval 15"/>
            <p:cNvSpPr>
              <a:spLocks noChangeArrowheads="1"/>
            </p:cNvSpPr>
            <p:nvPr/>
          </p:nvSpPr>
          <p:spPr bwMode="auto">
            <a:xfrm>
              <a:off x="4944" y="1554"/>
              <a:ext cx="192" cy="384"/>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grpSp>
      <p:grpSp>
        <p:nvGrpSpPr>
          <p:cNvPr id="3" name="Group 28"/>
          <p:cNvGrpSpPr>
            <a:grpSpLocks/>
          </p:cNvGrpSpPr>
          <p:nvPr/>
        </p:nvGrpSpPr>
        <p:grpSpPr bwMode="auto">
          <a:xfrm>
            <a:off x="1219200" y="2314575"/>
            <a:ext cx="3505200" cy="1190625"/>
            <a:chOff x="768" y="1440"/>
            <a:chExt cx="2208" cy="750"/>
          </a:xfrm>
        </p:grpSpPr>
        <p:sp>
          <p:nvSpPr>
            <p:cNvPr id="26639" name="Rectangle 20"/>
            <p:cNvSpPr>
              <a:spLocks noChangeArrowheads="1"/>
            </p:cNvSpPr>
            <p:nvPr/>
          </p:nvSpPr>
          <p:spPr bwMode="auto">
            <a:xfrm>
              <a:off x="922" y="1753"/>
              <a:ext cx="240" cy="96"/>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26640" name="Text Box 18"/>
            <p:cNvSpPr txBox="1">
              <a:spLocks noChangeArrowheads="1"/>
            </p:cNvSpPr>
            <p:nvPr/>
          </p:nvSpPr>
          <p:spPr bwMode="auto">
            <a:xfrm>
              <a:off x="768" y="1440"/>
              <a:ext cx="1924" cy="750"/>
            </a:xfrm>
            <a:prstGeom prst="rect">
              <a:avLst/>
            </a:prstGeom>
            <a:noFill/>
            <a:ln w="9525">
              <a:noFill/>
              <a:miter lim="800000"/>
              <a:headEnd/>
              <a:tailEnd/>
            </a:ln>
          </p:spPr>
          <p:txBody>
            <a:bodyPr>
              <a:spAutoFit/>
            </a:bodyPr>
            <a:lstStyle/>
            <a:p>
              <a:r>
                <a:rPr lang="en-US" dirty="0" err="1">
                  <a:latin typeface="+mj-lt"/>
                </a:rPr>
                <a:t>OmpA</a:t>
              </a:r>
              <a:r>
                <a:rPr lang="en-US" dirty="0">
                  <a:latin typeface="+mj-lt"/>
                </a:rPr>
                <a:t> – C terminal insertion</a:t>
              </a: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p:txBody>
        </p:sp>
        <p:sp>
          <p:nvSpPr>
            <p:cNvPr id="26641" name="Rectangle 21"/>
            <p:cNvSpPr>
              <a:spLocks noChangeArrowheads="1"/>
            </p:cNvSpPr>
            <p:nvPr/>
          </p:nvSpPr>
          <p:spPr bwMode="auto">
            <a:xfrm>
              <a:off x="912" y="1721"/>
              <a:ext cx="1814" cy="144"/>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26642" name="Rectangle 22"/>
            <p:cNvSpPr>
              <a:spLocks noChangeArrowheads="1"/>
            </p:cNvSpPr>
            <p:nvPr/>
          </p:nvSpPr>
          <p:spPr bwMode="auto">
            <a:xfrm>
              <a:off x="2688" y="1721"/>
              <a:ext cx="288" cy="144"/>
            </a:xfrm>
            <a:prstGeom prst="rect">
              <a:avLst/>
            </a:prstGeom>
            <a:solidFill>
              <a:srgbClr val="FF0000"/>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4" name="Group 27"/>
          <p:cNvGrpSpPr>
            <a:grpSpLocks/>
          </p:cNvGrpSpPr>
          <p:nvPr/>
        </p:nvGrpSpPr>
        <p:grpSpPr bwMode="auto">
          <a:xfrm>
            <a:off x="1219200" y="3124200"/>
            <a:ext cx="3505200" cy="558800"/>
            <a:chOff x="768" y="2025"/>
            <a:chExt cx="2208" cy="352"/>
          </a:xfrm>
        </p:grpSpPr>
        <p:sp>
          <p:nvSpPr>
            <p:cNvPr id="26636" name="Rectangle 23"/>
            <p:cNvSpPr>
              <a:spLocks noChangeArrowheads="1"/>
            </p:cNvSpPr>
            <p:nvPr/>
          </p:nvSpPr>
          <p:spPr bwMode="auto">
            <a:xfrm>
              <a:off x="922" y="2249"/>
              <a:ext cx="2054" cy="128"/>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26637" name="Rectangle 24"/>
            <p:cNvSpPr>
              <a:spLocks noChangeArrowheads="1"/>
            </p:cNvSpPr>
            <p:nvPr/>
          </p:nvSpPr>
          <p:spPr bwMode="auto">
            <a:xfrm>
              <a:off x="1162" y="2249"/>
              <a:ext cx="240" cy="128"/>
            </a:xfrm>
            <a:prstGeom prst="rect">
              <a:avLst/>
            </a:prstGeom>
            <a:solidFill>
              <a:srgbClr val="FF0000"/>
            </a:solidFill>
            <a:ln w="9525">
              <a:solidFill>
                <a:schemeClr val="tx1"/>
              </a:solidFill>
              <a:miter lim="800000"/>
              <a:headEnd/>
              <a:tailEnd/>
            </a:ln>
          </p:spPr>
          <p:txBody>
            <a:bodyPr wrap="none" anchor="ctr"/>
            <a:lstStyle/>
            <a:p>
              <a:endParaRPr lang="en-US">
                <a:latin typeface="Calibri" pitchFamily="34" charset="0"/>
              </a:endParaRPr>
            </a:p>
          </p:txBody>
        </p:sp>
        <p:sp>
          <p:nvSpPr>
            <p:cNvPr id="26638" name="Text Box 23"/>
            <p:cNvSpPr txBox="1">
              <a:spLocks noChangeArrowheads="1"/>
            </p:cNvSpPr>
            <p:nvPr/>
          </p:nvSpPr>
          <p:spPr bwMode="auto">
            <a:xfrm>
              <a:off x="768" y="2025"/>
              <a:ext cx="1680" cy="231"/>
            </a:xfrm>
            <a:prstGeom prst="rect">
              <a:avLst/>
            </a:prstGeom>
            <a:noFill/>
            <a:ln w="9525">
              <a:noFill/>
              <a:miter lim="800000"/>
              <a:headEnd/>
              <a:tailEnd/>
            </a:ln>
          </p:spPr>
          <p:txBody>
            <a:bodyPr>
              <a:spAutoFit/>
            </a:bodyPr>
            <a:lstStyle/>
            <a:p>
              <a:pPr>
                <a:spcBef>
                  <a:spcPct val="50000"/>
                </a:spcBef>
              </a:pPr>
              <a:r>
                <a:rPr lang="en-US" dirty="0"/>
                <a:t>OmpA-Loop1 insertion</a:t>
              </a:r>
            </a:p>
          </p:txBody>
        </p:sp>
      </p:grpSp>
      <p:grpSp>
        <p:nvGrpSpPr>
          <p:cNvPr id="5" name="Group 26"/>
          <p:cNvGrpSpPr>
            <a:grpSpLocks/>
          </p:cNvGrpSpPr>
          <p:nvPr/>
        </p:nvGrpSpPr>
        <p:grpSpPr bwMode="auto">
          <a:xfrm>
            <a:off x="1143000" y="3962400"/>
            <a:ext cx="3810000" cy="1130300"/>
            <a:chOff x="720" y="2496"/>
            <a:chExt cx="2400" cy="712"/>
          </a:xfrm>
        </p:grpSpPr>
        <p:sp>
          <p:nvSpPr>
            <p:cNvPr id="26632" name="Rectangle 26"/>
            <p:cNvSpPr>
              <a:spLocks noChangeArrowheads="1"/>
            </p:cNvSpPr>
            <p:nvPr/>
          </p:nvSpPr>
          <p:spPr bwMode="auto">
            <a:xfrm>
              <a:off x="720" y="2496"/>
              <a:ext cx="2400" cy="672"/>
            </a:xfrm>
            <a:prstGeom prst="rect">
              <a:avLst/>
            </a:prstGeom>
            <a:solidFill>
              <a:schemeClr val="bg1"/>
            </a:solidFill>
            <a:ln w="57150">
              <a:solidFill>
                <a:schemeClr val="tx1"/>
              </a:solidFill>
              <a:miter lim="800000"/>
              <a:headEnd/>
              <a:tailEnd/>
            </a:ln>
          </p:spPr>
          <p:txBody>
            <a:bodyPr wrap="none" anchor="ctr"/>
            <a:lstStyle/>
            <a:p>
              <a:pPr algn="ctr"/>
              <a:endParaRPr lang="en-US">
                <a:solidFill>
                  <a:srgbClr val="FF0000"/>
                </a:solidFill>
              </a:endParaRPr>
            </a:p>
          </p:txBody>
        </p:sp>
        <p:sp>
          <p:nvSpPr>
            <p:cNvPr id="26633" name="Rectangle 25"/>
            <p:cNvSpPr>
              <a:spLocks noChangeArrowheads="1"/>
            </p:cNvSpPr>
            <p:nvPr/>
          </p:nvSpPr>
          <p:spPr bwMode="auto">
            <a:xfrm>
              <a:off x="922" y="2809"/>
              <a:ext cx="2064" cy="112"/>
            </a:xfrm>
            <a:prstGeom prst="rect">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26634" name="Rectangle 26"/>
            <p:cNvSpPr>
              <a:spLocks noChangeArrowheads="1"/>
            </p:cNvSpPr>
            <p:nvPr/>
          </p:nvSpPr>
          <p:spPr bwMode="auto">
            <a:xfrm>
              <a:off x="922" y="2809"/>
              <a:ext cx="240" cy="112"/>
            </a:xfrm>
            <a:prstGeom prst="rect">
              <a:avLst/>
            </a:prstGeom>
            <a:solidFill>
              <a:srgbClr val="FF0000"/>
            </a:solidFill>
            <a:ln w="9525">
              <a:solidFill>
                <a:schemeClr val="tx1"/>
              </a:solidFill>
              <a:miter lim="800000"/>
              <a:headEnd/>
              <a:tailEnd/>
            </a:ln>
          </p:spPr>
          <p:txBody>
            <a:bodyPr wrap="none" anchor="ctr"/>
            <a:lstStyle/>
            <a:p>
              <a:endParaRPr lang="en-US">
                <a:latin typeface="Calibri" pitchFamily="34" charset="0"/>
              </a:endParaRPr>
            </a:p>
          </p:txBody>
        </p:sp>
        <p:sp>
          <p:nvSpPr>
            <p:cNvPr id="26635" name="Text Box 25"/>
            <p:cNvSpPr txBox="1">
              <a:spLocks noChangeArrowheads="1"/>
            </p:cNvSpPr>
            <p:nvPr/>
          </p:nvSpPr>
          <p:spPr bwMode="auto">
            <a:xfrm>
              <a:off x="768" y="2544"/>
              <a:ext cx="2064" cy="664"/>
            </a:xfrm>
            <a:prstGeom prst="rect">
              <a:avLst/>
            </a:prstGeom>
            <a:noFill/>
            <a:ln w="9525">
              <a:noFill/>
              <a:miter lim="800000"/>
              <a:headEnd/>
              <a:tailEnd/>
            </a:ln>
          </p:spPr>
          <p:txBody>
            <a:bodyPr>
              <a:spAutoFit/>
            </a:bodyPr>
            <a:lstStyle/>
            <a:p>
              <a:r>
                <a:rPr lang="en-US"/>
                <a:t>AIDA-1 – N terminal insertion</a:t>
              </a:r>
            </a:p>
            <a:p>
              <a:endParaRPr lang="en-US"/>
            </a:p>
            <a:p>
              <a:pPr>
                <a:spcBef>
                  <a:spcPct val="50000"/>
                </a:spcBef>
              </a:pPr>
              <a:endParaRPr lang="en-US"/>
            </a:p>
          </p:txBody>
        </p:sp>
      </p:grpSp>
      <p:pic>
        <p:nvPicPr>
          <p:cNvPr id="26" name="Rectangle 1037"/>
          <p:cNvPicPr>
            <a:picLocks noChangeAspect="1" noChangeArrowheads="1"/>
          </p:cNvPicPr>
          <p:nvPr/>
        </p:nvPicPr>
        <p:blipFill>
          <a:blip r:embed="rId4"/>
          <a:srcRect/>
          <a:stretch>
            <a:fillRect/>
          </a:stretch>
        </p:blipFill>
        <p:spPr bwMode="auto">
          <a:xfrm>
            <a:off x="8001000" y="5715000"/>
            <a:ext cx="914400" cy="842963"/>
          </a:xfrm>
          <a:prstGeom prst="rect">
            <a:avLst/>
          </a:prstGeom>
          <a:noFill/>
          <a:ln w="9525">
            <a:noFill/>
            <a:miter lim="800000"/>
            <a:headEnd/>
            <a:tailEnd/>
          </a:ln>
        </p:spPr>
      </p:pic>
      <p:sp>
        <p:nvSpPr>
          <p:cNvPr id="27" name="Text Box 5"/>
          <p:cNvSpPr txBox="1">
            <a:spLocks noChangeArrowheads="1"/>
          </p:cNvSpPr>
          <p:nvPr/>
        </p:nvSpPr>
        <p:spPr bwMode="auto">
          <a:xfrm>
            <a:off x="228600" y="5867400"/>
            <a:ext cx="8001000" cy="366713"/>
          </a:xfrm>
          <a:prstGeom prst="rect">
            <a:avLst/>
          </a:prstGeom>
          <a:noFill/>
          <a:ln w="9525">
            <a:noFill/>
            <a:miter lim="800000"/>
            <a:headEnd/>
            <a:tailEnd/>
          </a:ln>
          <a:effectLst/>
        </p:spPr>
        <p:txBody>
          <a:bodyPr>
            <a:spAutoFit/>
          </a:bodyPr>
          <a:lstStyle/>
          <a:p>
            <a:pPr>
              <a:spcBef>
                <a:spcPct val="50000"/>
              </a:spcBef>
              <a:defRPr/>
            </a:pPr>
            <a:endParaRPr lang="en-US"/>
          </a:p>
        </p:txBody>
      </p:sp>
      <p:grpSp>
        <p:nvGrpSpPr>
          <p:cNvPr id="28" name="Group 6"/>
          <p:cNvGrpSpPr>
            <a:grpSpLocks/>
          </p:cNvGrpSpPr>
          <p:nvPr/>
        </p:nvGrpSpPr>
        <p:grpSpPr bwMode="auto">
          <a:xfrm>
            <a:off x="304800" y="5867400"/>
            <a:ext cx="7620000" cy="671513"/>
            <a:chOff x="192" y="3696"/>
            <a:chExt cx="4800" cy="423"/>
          </a:xfrm>
        </p:grpSpPr>
        <p:sp>
          <p:nvSpPr>
            <p:cNvPr id="29" name="Text Box 7"/>
            <p:cNvSpPr txBox="1">
              <a:spLocks noChangeArrowheads="1"/>
            </p:cNvSpPr>
            <p:nvPr/>
          </p:nvSpPr>
          <p:spPr bwMode="auto">
            <a:xfrm>
              <a:off x="432" y="3888"/>
              <a:ext cx="4416" cy="231"/>
            </a:xfrm>
            <a:prstGeom prst="rect">
              <a:avLst/>
            </a:prstGeom>
            <a:gradFill rotWithShape="1">
              <a:gsLst>
                <a:gs pos="0">
                  <a:srgbClr val="800000"/>
                </a:gs>
                <a:gs pos="100000">
                  <a:srgbClr val="990000"/>
                </a:gs>
              </a:gsLst>
              <a:lin ang="0" scaled="1"/>
            </a:gradFill>
            <a:ln w="9525">
              <a:noFill/>
              <a:miter lim="800000"/>
              <a:headEnd/>
              <a:tailEnd/>
            </a:ln>
            <a:effectLst/>
          </p:spPr>
          <p:txBody>
            <a:bodyPr>
              <a:spAutoFit/>
            </a:bodyPr>
            <a:lstStyle/>
            <a:p>
              <a:pPr>
                <a:spcBef>
                  <a:spcPct val="50000"/>
                </a:spcBef>
                <a:defRPr/>
              </a:pPr>
              <a:r>
                <a:rPr lang="en-US" dirty="0">
                  <a:solidFill>
                    <a:schemeClr val="bg1"/>
                  </a:solidFill>
                  <a:cs typeface="+mn-cs"/>
                </a:rPr>
                <a:t>Harvard </a:t>
              </a:r>
              <a:r>
                <a:rPr lang="en-US" dirty="0" err="1">
                  <a:solidFill>
                    <a:schemeClr val="bg1"/>
                  </a:solidFill>
                  <a:cs typeface="+mn-cs"/>
                </a:rPr>
                <a:t>iGEM</a:t>
              </a:r>
              <a:r>
                <a:rPr lang="en-US" dirty="0">
                  <a:solidFill>
                    <a:schemeClr val="bg1"/>
                  </a:solidFill>
                  <a:cs typeface="+mn-cs"/>
                </a:rPr>
                <a:t> 2007</a:t>
              </a:r>
            </a:p>
          </p:txBody>
        </p:sp>
        <p:sp>
          <p:nvSpPr>
            <p:cNvPr id="30" name="Text Box 8"/>
            <p:cNvSpPr txBox="1">
              <a:spLocks noChangeArrowheads="1"/>
            </p:cNvSpPr>
            <p:nvPr/>
          </p:nvSpPr>
          <p:spPr bwMode="auto">
            <a:xfrm>
              <a:off x="192" y="3696"/>
              <a:ext cx="4800" cy="231"/>
            </a:xfrm>
            <a:prstGeom prst="rect">
              <a:avLst/>
            </a:prstGeom>
            <a:gradFill rotWithShape="1">
              <a:gsLst>
                <a:gs pos="0">
                  <a:srgbClr val="0070C0"/>
                </a:gs>
                <a:gs pos="100000">
                  <a:schemeClr val="bg1"/>
                </a:gs>
              </a:gsLst>
              <a:lin ang="0" scaled="1"/>
            </a:gradFill>
            <a:ln w="9525">
              <a:noFill/>
              <a:miter lim="800000"/>
              <a:headEnd/>
              <a:tailEnd/>
            </a:ln>
            <a:effectLst/>
          </p:spPr>
          <p:txBody>
            <a:bodyPr>
              <a:spAutoFit/>
            </a:bodyPr>
            <a:lstStyle/>
            <a:p>
              <a:pPr>
                <a:spcBef>
                  <a:spcPct val="50000"/>
                </a:spcBef>
                <a:defRPr/>
              </a:pPr>
              <a:r>
                <a:rPr lang="en-US" dirty="0">
                  <a:solidFill>
                    <a:schemeClr val="bg1"/>
                  </a:solidFill>
                  <a:cs typeface="+mn-cs"/>
                </a:rPr>
                <a:t>Bacterial Targeting</a:t>
              </a:r>
            </a:p>
          </p:txBody>
        </p:sp>
      </p:grpSp>
      <p:grpSp>
        <p:nvGrpSpPr>
          <p:cNvPr id="43" name="Group 175"/>
          <p:cNvGrpSpPr>
            <a:grpSpLocks/>
          </p:cNvGrpSpPr>
          <p:nvPr/>
        </p:nvGrpSpPr>
        <p:grpSpPr bwMode="auto">
          <a:xfrm>
            <a:off x="0" y="152400"/>
            <a:ext cx="527222" cy="562988"/>
            <a:chOff x="2819400" y="304800"/>
            <a:chExt cx="1218803" cy="1295400"/>
          </a:xfrm>
        </p:grpSpPr>
        <p:sp>
          <p:nvSpPr>
            <p:cNvPr id="44" name="Rectangle 35"/>
            <p:cNvSpPr>
              <a:spLocks noChangeArrowheads="1"/>
            </p:cNvSpPr>
            <p:nvPr/>
          </p:nvSpPr>
          <p:spPr bwMode="auto">
            <a:xfrm>
              <a:off x="3810595" y="838100"/>
              <a:ext cx="227608" cy="230124"/>
            </a:xfrm>
            <a:prstGeom prst="rect">
              <a:avLst/>
            </a:prstGeom>
            <a:solidFill>
              <a:srgbClr val="FF0000"/>
            </a:solidFill>
            <a:ln w="9525">
              <a:noFill/>
              <a:miter lim="800000"/>
              <a:headEnd/>
              <a:tailEnd/>
            </a:ln>
          </p:spPr>
          <p:txBody>
            <a:bodyPr wrap="none" anchor="ctr"/>
            <a:lstStyle/>
            <a:p>
              <a:pPr>
                <a:defRPr/>
              </a:pPr>
              <a:endParaRPr lang="en-US"/>
            </a:p>
          </p:txBody>
        </p:sp>
        <p:pic>
          <p:nvPicPr>
            <p:cNvPr id="45" name="Picture 4"/>
            <p:cNvPicPr>
              <a:picLocks noChangeAspect="1" noChangeArrowheads="1"/>
            </p:cNvPicPr>
            <p:nvPr/>
          </p:nvPicPr>
          <p:blipFill>
            <a:blip r:embed="rId5"/>
            <a:srcRect/>
            <a:stretch>
              <a:fillRect/>
            </a:stretch>
          </p:blipFill>
          <p:spPr bwMode="auto">
            <a:xfrm>
              <a:off x="2819400" y="304800"/>
              <a:ext cx="895350" cy="1295400"/>
            </a:xfrm>
            <a:prstGeom prst="rect">
              <a:avLst/>
            </a:prstGeom>
            <a:noFill/>
            <a:ln w="9525">
              <a:noFill/>
              <a:miter lim="800000"/>
              <a:headEnd/>
              <a:tailEnd/>
            </a:ln>
          </p:spPr>
        </p:pic>
        <p:cxnSp>
          <p:nvCxnSpPr>
            <p:cNvPr id="46" name="Straight Connector 45"/>
            <p:cNvCxnSpPr/>
            <p:nvPr/>
          </p:nvCxnSpPr>
          <p:spPr>
            <a:xfrm>
              <a:off x="3524249" y="1006126"/>
              <a:ext cx="30469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7" name="Group 65"/>
          <p:cNvGrpSpPr>
            <a:grpSpLocks/>
          </p:cNvGrpSpPr>
          <p:nvPr/>
        </p:nvGrpSpPr>
        <p:grpSpPr bwMode="auto">
          <a:xfrm>
            <a:off x="428368" y="152400"/>
            <a:ext cx="790832" cy="595313"/>
            <a:chOff x="3810000" y="304800"/>
            <a:chExt cx="1828800" cy="1371600"/>
          </a:xfrm>
        </p:grpSpPr>
        <p:sp>
          <p:nvSpPr>
            <p:cNvPr id="48" name="Line 77"/>
            <p:cNvSpPr>
              <a:spLocks noChangeShapeType="1"/>
            </p:cNvSpPr>
            <p:nvPr/>
          </p:nvSpPr>
          <p:spPr bwMode="auto">
            <a:xfrm>
              <a:off x="3810594" y="838809"/>
              <a:ext cx="227608" cy="0"/>
            </a:xfrm>
            <a:prstGeom prst="line">
              <a:avLst/>
            </a:prstGeom>
            <a:noFill/>
            <a:ln w="28575">
              <a:solidFill>
                <a:schemeClr val="tx1"/>
              </a:solidFill>
              <a:round/>
              <a:headEnd/>
              <a:tailEnd/>
            </a:ln>
          </p:spPr>
          <p:txBody>
            <a:bodyPr/>
            <a:lstStyle/>
            <a:p>
              <a:pPr>
                <a:defRPr/>
              </a:pPr>
              <a:endParaRPr lang="en-US"/>
            </a:p>
          </p:txBody>
        </p:sp>
        <p:sp>
          <p:nvSpPr>
            <p:cNvPr id="49" name="Line 78"/>
            <p:cNvSpPr>
              <a:spLocks noChangeShapeType="1"/>
            </p:cNvSpPr>
            <p:nvPr/>
          </p:nvSpPr>
          <p:spPr bwMode="auto">
            <a:xfrm>
              <a:off x="4038202" y="838809"/>
              <a:ext cx="0" cy="226771"/>
            </a:xfrm>
            <a:prstGeom prst="line">
              <a:avLst/>
            </a:prstGeom>
            <a:noFill/>
            <a:ln w="28575">
              <a:solidFill>
                <a:schemeClr val="tx1"/>
              </a:solidFill>
              <a:round/>
              <a:headEnd/>
              <a:tailEnd/>
            </a:ln>
          </p:spPr>
          <p:txBody>
            <a:bodyPr/>
            <a:lstStyle/>
            <a:p>
              <a:pPr>
                <a:defRPr/>
              </a:pPr>
              <a:endParaRPr lang="en-US"/>
            </a:p>
          </p:txBody>
        </p:sp>
        <p:sp>
          <p:nvSpPr>
            <p:cNvPr id="50" name="Line 79"/>
            <p:cNvSpPr>
              <a:spLocks noChangeShapeType="1"/>
            </p:cNvSpPr>
            <p:nvPr/>
          </p:nvSpPr>
          <p:spPr bwMode="auto">
            <a:xfrm>
              <a:off x="3810594" y="1065580"/>
              <a:ext cx="227608" cy="0"/>
            </a:xfrm>
            <a:prstGeom prst="line">
              <a:avLst/>
            </a:prstGeom>
            <a:noFill/>
            <a:ln w="28575">
              <a:solidFill>
                <a:schemeClr val="tx1"/>
              </a:solidFill>
              <a:round/>
              <a:headEnd/>
              <a:tailEnd/>
            </a:ln>
          </p:spPr>
          <p:txBody>
            <a:bodyPr/>
            <a:lstStyle/>
            <a:p>
              <a:pPr>
                <a:defRPr/>
              </a:pPr>
              <a:endParaRPr lang="en-US"/>
            </a:p>
          </p:txBody>
        </p:sp>
        <p:sp>
          <p:nvSpPr>
            <p:cNvPr id="51" name="Line 80"/>
            <p:cNvSpPr>
              <a:spLocks noChangeShapeType="1"/>
            </p:cNvSpPr>
            <p:nvPr/>
          </p:nvSpPr>
          <p:spPr bwMode="auto">
            <a:xfrm>
              <a:off x="4038202" y="992428"/>
              <a:ext cx="231280" cy="0"/>
            </a:xfrm>
            <a:prstGeom prst="line">
              <a:avLst/>
            </a:prstGeom>
            <a:noFill/>
            <a:ln w="28575">
              <a:solidFill>
                <a:schemeClr val="tx1"/>
              </a:solidFill>
              <a:round/>
              <a:headEnd/>
              <a:tailEnd/>
            </a:ln>
          </p:spPr>
          <p:txBody>
            <a:bodyPr/>
            <a:lstStyle/>
            <a:p>
              <a:pPr>
                <a:defRPr/>
              </a:pPr>
              <a:endParaRPr lang="en-US"/>
            </a:p>
          </p:txBody>
        </p:sp>
        <p:sp>
          <p:nvSpPr>
            <p:cNvPr id="52" name="Oval 51"/>
            <p:cNvSpPr/>
            <p:nvPr/>
          </p:nvSpPr>
          <p:spPr bwMode="auto">
            <a:xfrm>
              <a:off x="4269482" y="304800"/>
              <a:ext cx="1369318" cy="137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3" name="Oval 52"/>
            <p:cNvSpPr/>
            <p:nvPr/>
          </p:nvSpPr>
          <p:spPr bwMode="auto">
            <a:xfrm>
              <a:off x="4497090" y="535230"/>
              <a:ext cx="914102" cy="9143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4" name="Oval 53"/>
            <p:cNvSpPr/>
            <p:nvPr/>
          </p:nvSpPr>
          <p:spPr bwMode="auto">
            <a:xfrm>
              <a:off x="4647604" y="685190"/>
              <a:ext cx="609402" cy="6108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26627" name="Line 9"/>
          <p:cNvSpPr>
            <a:spLocks noChangeShapeType="1"/>
          </p:cNvSpPr>
          <p:nvPr/>
        </p:nvSpPr>
        <p:spPr bwMode="auto">
          <a:xfrm flipH="1" flipV="1">
            <a:off x="5334000" y="3124200"/>
            <a:ext cx="0" cy="1524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6627"/>
                                        </p:tgtEl>
                                        <p:attrNameLst>
                                          <p:attrName>style.visibility</p:attrName>
                                        </p:attrNameLst>
                                      </p:cBhvr>
                                      <p:to>
                                        <p:strVal val="visible"/>
                                      </p:to>
                                    </p:set>
                                    <p:animEffect transition="in" filter="fade">
                                      <p:cBhvr>
                                        <p:cTn id="13" dur="2000"/>
                                        <p:tgtEl>
                                          <p:spTgt spid="26627"/>
                                        </p:tgtEl>
                                      </p:cBhvr>
                                    </p:animEffect>
                                  </p:childTnLst>
                                </p:cTn>
                              </p:par>
                            </p:childTnLst>
                          </p:cTn>
                        </p:par>
                      </p:childTnLst>
                    </p:cTn>
                  </p:par>
                  <p:par>
                    <p:cTn id="14" fill="hold">
                      <p:stCondLst>
                        <p:cond delay="indefinite"/>
                      </p:stCondLst>
                      <p:childTnLst>
                        <p:par>
                          <p:cTn id="15" fill="hold">
                            <p:stCondLst>
                              <p:cond delay="0"/>
                            </p:stCondLst>
                            <p:childTnLst>
                              <p:par>
                                <p:cTn id="16" presetID="63" presetClass="path" presetSubtype="0" accel="50000" decel="50000" fill="hold" grpId="0" nodeType="clickEffect">
                                  <p:stCondLst>
                                    <p:cond delay="0"/>
                                  </p:stCondLst>
                                  <p:childTnLst>
                                    <p:animMotion origin="layout" path="M -3.33333E-6 2.83237E-6 L 0.25 2.83237E-6 " pathEditMode="relative" rAng="0" ptsTypes="AA">
                                      <p:cBhvr>
                                        <p:cTn id="17" dur="2000" fill="hold"/>
                                        <p:tgtEl>
                                          <p:spTgt spid="26627"/>
                                        </p:tgtEl>
                                        <p:attrNameLst>
                                          <p:attrName>ppt_x</p:attrName>
                                          <p:attrName>ppt_y</p:attrName>
                                        </p:attrNameLst>
                                      </p:cBhvr>
                                      <p:rCtr x="125" y="0"/>
                                    </p:animMotion>
                                  </p:childTnLst>
                                </p:cTn>
                              </p:par>
                              <p:par>
                                <p:cTn id="18" presetID="63" presetClass="path" presetSubtype="0" accel="50000" decel="50000" fill="hold" nodeType="withEffect">
                                  <p:stCondLst>
                                    <p:cond delay="0"/>
                                  </p:stCondLst>
                                  <p:childTnLst>
                                    <p:animMotion origin="layout" path="M 0 0  L 0.25 0  E" pathEditMode="relative" ptsTypes="">
                                      <p:cBhvr>
                                        <p:cTn id="19" dur="2000" fill="hold"/>
                                        <p:tgtEl>
                                          <p:spTgt spid="2"/>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0-#ppt_w/2"/>
                                          </p:val>
                                        </p:tav>
                                        <p:tav tm="100000">
                                          <p:val>
                                            <p:strVal val="#ppt_x"/>
                                          </p:val>
                                        </p:tav>
                                      </p:tavLst>
                                    </p:anim>
                                    <p:anim calcmode="lin" valueType="num">
                                      <p:cBhvr additive="base">
                                        <p:cTn id="3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0-#ppt_w/2"/>
                                          </p:val>
                                        </p:tav>
                                        <p:tav tm="100000">
                                          <p:val>
                                            <p:strVal val="#ppt_x"/>
                                          </p:val>
                                        </p:tav>
                                      </p:tavLst>
                                    </p:anim>
                                    <p:anim calcmode="lin" valueType="num">
                                      <p:cBhvr additive="base">
                                        <p:cTn id="3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animBg="1"/>
      <p:bldP spid="2662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p:cNvSpPr>
          <p:nvPr>
            <p:ph type="title" idx="4294967295"/>
          </p:nvPr>
        </p:nvSpPr>
        <p:spPr>
          <a:xfrm>
            <a:off x="762000" y="304800"/>
            <a:ext cx="8229600" cy="1143000"/>
          </a:xfrm>
          <a:prstGeom prst="rect">
            <a:avLst/>
          </a:prstGeom>
        </p:spPr>
        <p:txBody>
          <a:bodyPr/>
          <a:lstStyle/>
          <a:p>
            <a:pPr eaLnBrk="1" hangingPunct="1"/>
            <a:r>
              <a:rPr lang="en-US" sz="3600" b="1" dirty="0" smtClean="0"/>
              <a:t>Selecting/enriching </a:t>
            </a:r>
            <a:r>
              <a:rPr lang="en-US" sz="3600" b="1" dirty="0" smtClean="0"/>
              <a:t>for</a:t>
            </a:r>
            <a:br>
              <a:rPr lang="en-US" sz="3600" b="1" dirty="0" smtClean="0"/>
            </a:br>
            <a:r>
              <a:rPr lang="en-US" sz="3600" b="1" dirty="0" smtClean="0"/>
              <a:t>surface-engineered </a:t>
            </a:r>
            <a:r>
              <a:rPr lang="en-US" sz="3600" b="1" dirty="0" smtClean="0"/>
              <a:t>bacteria </a:t>
            </a:r>
          </a:p>
        </p:txBody>
      </p:sp>
      <p:sp>
        <p:nvSpPr>
          <p:cNvPr id="1028" name="Rectangle 3"/>
          <p:cNvSpPr>
            <a:spLocks noGrp="1"/>
          </p:cNvSpPr>
          <p:nvPr>
            <p:ph type="body" idx="4294967295"/>
          </p:nvPr>
        </p:nvSpPr>
        <p:spPr>
          <a:xfrm>
            <a:off x="685800" y="1524000"/>
            <a:ext cx="6172200" cy="2133600"/>
          </a:xfrm>
          <a:prstGeom prst="rect">
            <a:avLst/>
          </a:prstGeom>
        </p:spPr>
        <p:txBody>
          <a:bodyPr/>
          <a:lstStyle/>
          <a:p>
            <a:pPr eaLnBrk="1" hangingPunct="1"/>
            <a:r>
              <a:rPr lang="en-US" dirty="0" smtClean="0"/>
              <a:t>Tags</a:t>
            </a:r>
          </a:p>
          <a:p>
            <a:pPr lvl="1" eaLnBrk="1" hangingPunct="1"/>
            <a:r>
              <a:rPr lang="en-US" dirty="0" err="1" smtClean="0"/>
              <a:t>Histidine</a:t>
            </a:r>
            <a:r>
              <a:rPr lang="en-US" dirty="0" smtClean="0"/>
              <a:t> tag </a:t>
            </a:r>
            <a:r>
              <a:rPr lang="en-US" dirty="0" smtClean="0"/>
              <a:t>+ </a:t>
            </a:r>
            <a:r>
              <a:rPr lang="en-US" dirty="0" smtClean="0"/>
              <a:t>nickel</a:t>
            </a:r>
            <a:endParaRPr lang="en-US" dirty="0" smtClean="0"/>
          </a:p>
          <a:p>
            <a:pPr lvl="1" eaLnBrk="1" hangingPunct="1"/>
            <a:r>
              <a:rPr lang="en-US" dirty="0" smtClean="0"/>
              <a:t>Strep2 tag </a:t>
            </a:r>
            <a:r>
              <a:rPr lang="en-US" dirty="0" smtClean="0"/>
              <a:t>+ </a:t>
            </a:r>
            <a:r>
              <a:rPr lang="en-US" dirty="0" err="1" smtClean="0"/>
              <a:t>streptavidin</a:t>
            </a:r>
            <a:endParaRPr lang="en-US" dirty="0" smtClean="0"/>
          </a:p>
        </p:txBody>
      </p:sp>
      <p:grpSp>
        <p:nvGrpSpPr>
          <p:cNvPr id="2" name="Group 26"/>
          <p:cNvGrpSpPr>
            <a:grpSpLocks/>
          </p:cNvGrpSpPr>
          <p:nvPr/>
        </p:nvGrpSpPr>
        <p:grpSpPr bwMode="auto">
          <a:xfrm>
            <a:off x="762000" y="2971799"/>
            <a:ext cx="8001000" cy="1905000"/>
            <a:chOff x="432" y="1536"/>
            <a:chExt cx="5040" cy="1200"/>
          </a:xfrm>
        </p:grpSpPr>
        <p:grpSp>
          <p:nvGrpSpPr>
            <p:cNvPr id="1030" name="Group 34"/>
            <p:cNvGrpSpPr>
              <a:grpSpLocks/>
            </p:cNvGrpSpPr>
            <p:nvPr/>
          </p:nvGrpSpPr>
          <p:grpSpPr bwMode="auto">
            <a:xfrm>
              <a:off x="3414" y="1968"/>
              <a:ext cx="954" cy="768"/>
              <a:chOff x="3888" y="1440"/>
              <a:chExt cx="954" cy="768"/>
            </a:xfrm>
          </p:grpSpPr>
          <p:sp>
            <p:nvSpPr>
              <p:cNvPr id="1033" name="Oval 5"/>
              <p:cNvSpPr>
                <a:spLocks noChangeArrowheads="1"/>
              </p:cNvSpPr>
              <p:nvPr/>
            </p:nvSpPr>
            <p:spPr bwMode="auto">
              <a:xfrm rot="10800000">
                <a:off x="4656" y="1728"/>
                <a:ext cx="186" cy="172"/>
              </a:xfrm>
              <a:prstGeom prst="ellipse">
                <a:avLst/>
              </a:prstGeom>
              <a:solidFill>
                <a:schemeClr val="bg2"/>
              </a:solidFill>
              <a:ln w="9525">
                <a:solidFill>
                  <a:schemeClr val="tx1"/>
                </a:solidFill>
                <a:round/>
                <a:headEnd/>
                <a:tailEnd/>
              </a:ln>
            </p:spPr>
            <p:txBody>
              <a:bodyPr rot="10800000" wrap="none" anchor="ctr"/>
              <a:lstStyle/>
              <a:p>
                <a:endParaRPr lang="en-US"/>
              </a:p>
            </p:txBody>
          </p:sp>
          <p:pic>
            <p:nvPicPr>
              <p:cNvPr id="1034" name="Picture 26"/>
              <p:cNvPicPr>
                <a:picLocks noChangeAspect="1" noChangeArrowheads="1"/>
              </p:cNvPicPr>
              <p:nvPr/>
            </p:nvPicPr>
            <p:blipFill>
              <a:blip r:embed="rId4"/>
              <a:srcRect/>
              <a:stretch>
                <a:fillRect/>
              </a:stretch>
            </p:blipFill>
            <p:spPr bwMode="auto">
              <a:xfrm>
                <a:off x="3888" y="1440"/>
                <a:ext cx="600" cy="768"/>
              </a:xfrm>
              <a:prstGeom prst="rect">
                <a:avLst/>
              </a:prstGeom>
              <a:noFill/>
              <a:ln w="9525">
                <a:noFill/>
                <a:miter lim="800000"/>
                <a:headEnd/>
                <a:tailEnd/>
              </a:ln>
            </p:spPr>
          </p:pic>
          <p:sp>
            <p:nvSpPr>
              <p:cNvPr id="1035" name="Line 27"/>
              <p:cNvSpPr>
                <a:spLocks noChangeShapeType="1"/>
              </p:cNvSpPr>
              <p:nvPr/>
            </p:nvSpPr>
            <p:spPr bwMode="auto">
              <a:xfrm>
                <a:off x="4368" y="1776"/>
                <a:ext cx="144" cy="0"/>
              </a:xfrm>
              <a:prstGeom prst="line">
                <a:avLst/>
              </a:prstGeom>
              <a:noFill/>
              <a:ln w="28575">
                <a:solidFill>
                  <a:schemeClr val="tx1"/>
                </a:solidFill>
                <a:round/>
                <a:headEnd/>
                <a:tailEnd/>
              </a:ln>
            </p:spPr>
            <p:txBody>
              <a:bodyPr/>
              <a:lstStyle/>
              <a:p>
                <a:endParaRPr lang="en-US"/>
              </a:p>
            </p:txBody>
          </p:sp>
          <p:sp>
            <p:nvSpPr>
              <p:cNvPr id="1036" name="Line 28"/>
              <p:cNvSpPr>
                <a:spLocks noChangeShapeType="1"/>
              </p:cNvSpPr>
              <p:nvPr/>
            </p:nvSpPr>
            <p:spPr bwMode="auto">
              <a:xfrm>
                <a:off x="4512" y="1776"/>
                <a:ext cx="0" cy="144"/>
              </a:xfrm>
              <a:prstGeom prst="line">
                <a:avLst/>
              </a:prstGeom>
              <a:noFill/>
              <a:ln w="28575">
                <a:solidFill>
                  <a:schemeClr val="tx1"/>
                </a:solidFill>
                <a:round/>
                <a:headEnd/>
                <a:tailEnd/>
              </a:ln>
            </p:spPr>
            <p:txBody>
              <a:bodyPr/>
              <a:lstStyle/>
              <a:p>
                <a:endParaRPr lang="en-US"/>
              </a:p>
            </p:txBody>
          </p:sp>
          <p:sp>
            <p:nvSpPr>
              <p:cNvPr id="1037" name="Line 29"/>
              <p:cNvSpPr>
                <a:spLocks noChangeShapeType="1"/>
              </p:cNvSpPr>
              <p:nvPr/>
            </p:nvSpPr>
            <p:spPr bwMode="auto">
              <a:xfrm>
                <a:off x="4368" y="1920"/>
                <a:ext cx="144" cy="0"/>
              </a:xfrm>
              <a:prstGeom prst="line">
                <a:avLst/>
              </a:prstGeom>
              <a:noFill/>
              <a:ln w="28575">
                <a:solidFill>
                  <a:schemeClr val="tx1"/>
                </a:solidFill>
                <a:round/>
                <a:headEnd/>
                <a:tailEnd/>
              </a:ln>
            </p:spPr>
            <p:txBody>
              <a:bodyPr/>
              <a:lstStyle/>
              <a:p>
                <a:endParaRPr lang="en-US"/>
              </a:p>
            </p:txBody>
          </p:sp>
          <p:sp>
            <p:nvSpPr>
              <p:cNvPr id="1038" name="Line 30"/>
              <p:cNvSpPr>
                <a:spLocks noChangeShapeType="1"/>
              </p:cNvSpPr>
              <p:nvPr/>
            </p:nvSpPr>
            <p:spPr bwMode="auto">
              <a:xfrm>
                <a:off x="4512" y="1824"/>
                <a:ext cx="144" cy="0"/>
              </a:xfrm>
              <a:prstGeom prst="line">
                <a:avLst/>
              </a:prstGeom>
              <a:noFill/>
              <a:ln w="28575">
                <a:solidFill>
                  <a:schemeClr val="tx1"/>
                </a:solidFill>
                <a:round/>
                <a:headEnd/>
                <a:tailEnd/>
              </a:ln>
            </p:spPr>
            <p:txBody>
              <a:bodyPr/>
              <a:lstStyle/>
              <a:p>
                <a:endParaRPr lang="en-US"/>
              </a:p>
            </p:txBody>
          </p:sp>
        </p:grpSp>
        <p:graphicFrame>
          <p:nvGraphicFramePr>
            <p:cNvPr id="1026" name="Object 2"/>
            <p:cNvGraphicFramePr>
              <a:graphicFrameLocks noChangeAspect="1"/>
            </p:cNvGraphicFramePr>
            <p:nvPr/>
          </p:nvGraphicFramePr>
          <p:xfrm>
            <a:off x="4368" y="1536"/>
            <a:ext cx="671" cy="717"/>
          </p:xfrm>
          <a:graphic>
            <a:graphicData uri="http://schemas.openxmlformats.org/presentationml/2006/ole">
              <p:oleObj spid="_x0000_s1026" name="Bitmap Image" r:id="rId5" imgW="3982006" imgH="4258269" progId="Paint.Picture">
                <p:embed/>
              </p:oleObj>
            </a:graphicData>
          </a:graphic>
        </p:graphicFrame>
        <p:sp>
          <p:nvSpPr>
            <p:cNvPr id="1031" name="Text Box 15"/>
            <p:cNvSpPr txBox="1">
              <a:spLocks noChangeArrowheads="1"/>
            </p:cNvSpPr>
            <p:nvPr/>
          </p:nvSpPr>
          <p:spPr bwMode="auto">
            <a:xfrm>
              <a:off x="3888" y="2496"/>
              <a:ext cx="1584" cy="231"/>
            </a:xfrm>
            <a:prstGeom prst="rect">
              <a:avLst/>
            </a:prstGeom>
            <a:noFill/>
            <a:ln w="9525">
              <a:noFill/>
              <a:miter lim="800000"/>
              <a:headEnd/>
              <a:tailEnd/>
            </a:ln>
          </p:spPr>
          <p:txBody>
            <a:bodyPr>
              <a:spAutoFit/>
            </a:bodyPr>
            <a:lstStyle/>
            <a:p>
              <a:pPr>
                <a:spcBef>
                  <a:spcPct val="50000"/>
                </a:spcBef>
              </a:pPr>
              <a:r>
                <a:rPr lang="en-US"/>
                <a:t>Magnetic Bead Assays</a:t>
              </a:r>
            </a:p>
          </p:txBody>
        </p:sp>
        <p:sp>
          <p:nvSpPr>
            <p:cNvPr id="1032" name="Text Box 25"/>
            <p:cNvSpPr txBox="1">
              <a:spLocks noChangeArrowheads="1"/>
            </p:cNvSpPr>
            <p:nvPr/>
          </p:nvSpPr>
          <p:spPr bwMode="auto">
            <a:xfrm>
              <a:off x="432" y="1680"/>
              <a:ext cx="3360" cy="911"/>
            </a:xfrm>
            <a:prstGeom prst="rect">
              <a:avLst/>
            </a:prstGeom>
            <a:noFill/>
            <a:ln w="9525">
              <a:noFill/>
              <a:miter lim="800000"/>
              <a:headEnd/>
              <a:tailEnd/>
            </a:ln>
          </p:spPr>
          <p:txBody>
            <a:bodyPr>
              <a:spAutoFit/>
            </a:bodyPr>
            <a:lstStyle/>
            <a:p>
              <a:pPr>
                <a:buFontTx/>
                <a:buChar char="•"/>
              </a:pPr>
              <a:r>
                <a:rPr lang="en-US" sz="3200" dirty="0" smtClean="0"/>
                <a:t>Assay</a:t>
              </a:r>
            </a:p>
            <a:p>
              <a:pPr lvl="1">
                <a:buFontTx/>
                <a:buChar char="•"/>
              </a:pPr>
              <a:r>
                <a:rPr lang="en-US" sz="2800" dirty="0" smtClean="0"/>
                <a:t>Magnetic Activated Cell 	Sorting (MACS)</a:t>
              </a:r>
              <a:endParaRPr lang="en-US" sz="2800" dirty="0"/>
            </a:p>
          </p:txBody>
        </p:sp>
      </p:grpSp>
      <p:pic>
        <p:nvPicPr>
          <p:cNvPr id="32" name="Rectangle 1037"/>
          <p:cNvPicPr>
            <a:picLocks noChangeAspect="1" noChangeArrowheads="1"/>
          </p:cNvPicPr>
          <p:nvPr/>
        </p:nvPicPr>
        <p:blipFill>
          <a:blip r:embed="rId6"/>
          <a:srcRect/>
          <a:stretch>
            <a:fillRect/>
          </a:stretch>
        </p:blipFill>
        <p:spPr bwMode="auto">
          <a:xfrm>
            <a:off x="8001000" y="5715000"/>
            <a:ext cx="914400" cy="842963"/>
          </a:xfrm>
          <a:prstGeom prst="rect">
            <a:avLst/>
          </a:prstGeom>
          <a:noFill/>
          <a:ln w="9525">
            <a:noFill/>
            <a:miter lim="800000"/>
            <a:headEnd/>
            <a:tailEnd/>
          </a:ln>
        </p:spPr>
      </p:pic>
      <p:sp>
        <p:nvSpPr>
          <p:cNvPr id="33" name="Text Box 5"/>
          <p:cNvSpPr txBox="1">
            <a:spLocks noChangeArrowheads="1"/>
          </p:cNvSpPr>
          <p:nvPr/>
        </p:nvSpPr>
        <p:spPr bwMode="auto">
          <a:xfrm>
            <a:off x="228600" y="5867400"/>
            <a:ext cx="8001000" cy="366713"/>
          </a:xfrm>
          <a:prstGeom prst="rect">
            <a:avLst/>
          </a:prstGeom>
          <a:noFill/>
          <a:ln w="9525">
            <a:noFill/>
            <a:miter lim="800000"/>
            <a:headEnd/>
            <a:tailEnd/>
          </a:ln>
          <a:effectLst/>
        </p:spPr>
        <p:txBody>
          <a:bodyPr>
            <a:spAutoFit/>
          </a:bodyPr>
          <a:lstStyle/>
          <a:p>
            <a:pPr>
              <a:spcBef>
                <a:spcPct val="50000"/>
              </a:spcBef>
              <a:defRPr/>
            </a:pPr>
            <a:endParaRPr lang="en-US"/>
          </a:p>
        </p:txBody>
      </p:sp>
      <p:grpSp>
        <p:nvGrpSpPr>
          <p:cNvPr id="34" name="Group 6"/>
          <p:cNvGrpSpPr>
            <a:grpSpLocks/>
          </p:cNvGrpSpPr>
          <p:nvPr/>
        </p:nvGrpSpPr>
        <p:grpSpPr bwMode="auto">
          <a:xfrm>
            <a:off x="304800" y="5867400"/>
            <a:ext cx="7620000" cy="671513"/>
            <a:chOff x="192" y="3696"/>
            <a:chExt cx="4800" cy="423"/>
          </a:xfrm>
        </p:grpSpPr>
        <p:sp>
          <p:nvSpPr>
            <p:cNvPr id="35" name="Text Box 7"/>
            <p:cNvSpPr txBox="1">
              <a:spLocks noChangeArrowheads="1"/>
            </p:cNvSpPr>
            <p:nvPr/>
          </p:nvSpPr>
          <p:spPr bwMode="auto">
            <a:xfrm>
              <a:off x="432" y="3888"/>
              <a:ext cx="4416" cy="231"/>
            </a:xfrm>
            <a:prstGeom prst="rect">
              <a:avLst/>
            </a:prstGeom>
            <a:gradFill rotWithShape="1">
              <a:gsLst>
                <a:gs pos="0">
                  <a:srgbClr val="800000"/>
                </a:gs>
                <a:gs pos="100000">
                  <a:srgbClr val="990000"/>
                </a:gs>
              </a:gsLst>
              <a:lin ang="0" scaled="1"/>
            </a:gradFill>
            <a:ln w="9525">
              <a:noFill/>
              <a:miter lim="800000"/>
              <a:headEnd/>
              <a:tailEnd/>
            </a:ln>
            <a:effectLst/>
          </p:spPr>
          <p:txBody>
            <a:bodyPr>
              <a:spAutoFit/>
            </a:bodyPr>
            <a:lstStyle/>
            <a:p>
              <a:pPr>
                <a:spcBef>
                  <a:spcPct val="50000"/>
                </a:spcBef>
                <a:defRPr/>
              </a:pPr>
              <a:r>
                <a:rPr lang="en-US" dirty="0">
                  <a:solidFill>
                    <a:schemeClr val="bg1"/>
                  </a:solidFill>
                  <a:cs typeface="+mn-cs"/>
                </a:rPr>
                <a:t>Harvard </a:t>
              </a:r>
              <a:r>
                <a:rPr lang="en-US" dirty="0" err="1">
                  <a:solidFill>
                    <a:schemeClr val="bg1"/>
                  </a:solidFill>
                  <a:cs typeface="+mn-cs"/>
                </a:rPr>
                <a:t>iGEM</a:t>
              </a:r>
              <a:r>
                <a:rPr lang="en-US" dirty="0">
                  <a:solidFill>
                    <a:schemeClr val="bg1"/>
                  </a:solidFill>
                  <a:cs typeface="+mn-cs"/>
                </a:rPr>
                <a:t> 2007</a:t>
              </a:r>
            </a:p>
          </p:txBody>
        </p:sp>
        <p:sp>
          <p:nvSpPr>
            <p:cNvPr id="36" name="Text Box 8"/>
            <p:cNvSpPr txBox="1">
              <a:spLocks noChangeArrowheads="1"/>
            </p:cNvSpPr>
            <p:nvPr/>
          </p:nvSpPr>
          <p:spPr bwMode="auto">
            <a:xfrm>
              <a:off x="192" y="3696"/>
              <a:ext cx="4800" cy="231"/>
            </a:xfrm>
            <a:prstGeom prst="rect">
              <a:avLst/>
            </a:prstGeom>
            <a:gradFill rotWithShape="1">
              <a:gsLst>
                <a:gs pos="0">
                  <a:srgbClr val="0070C0"/>
                </a:gs>
                <a:gs pos="100000">
                  <a:schemeClr val="bg1"/>
                </a:gs>
              </a:gsLst>
              <a:lin ang="0" scaled="1"/>
            </a:gradFill>
            <a:ln w="9525">
              <a:noFill/>
              <a:miter lim="800000"/>
              <a:headEnd/>
              <a:tailEnd/>
            </a:ln>
            <a:effectLst/>
          </p:spPr>
          <p:txBody>
            <a:bodyPr>
              <a:spAutoFit/>
            </a:bodyPr>
            <a:lstStyle/>
            <a:p>
              <a:pPr>
                <a:spcBef>
                  <a:spcPct val="50000"/>
                </a:spcBef>
                <a:defRPr/>
              </a:pPr>
              <a:r>
                <a:rPr lang="en-US" dirty="0">
                  <a:solidFill>
                    <a:schemeClr val="bg1"/>
                  </a:solidFill>
                  <a:cs typeface="+mn-cs"/>
                </a:rPr>
                <a:t>Bacterial Targeting</a:t>
              </a:r>
            </a:p>
          </p:txBody>
        </p:sp>
      </p:grpSp>
      <p:grpSp>
        <p:nvGrpSpPr>
          <p:cNvPr id="37" name="Group 175"/>
          <p:cNvGrpSpPr>
            <a:grpSpLocks/>
          </p:cNvGrpSpPr>
          <p:nvPr/>
        </p:nvGrpSpPr>
        <p:grpSpPr bwMode="auto">
          <a:xfrm>
            <a:off x="0" y="152400"/>
            <a:ext cx="527222" cy="562988"/>
            <a:chOff x="2819400" y="304800"/>
            <a:chExt cx="1218803" cy="1295400"/>
          </a:xfrm>
        </p:grpSpPr>
        <p:sp>
          <p:nvSpPr>
            <p:cNvPr id="38" name="Rectangle 35"/>
            <p:cNvSpPr>
              <a:spLocks noChangeArrowheads="1"/>
            </p:cNvSpPr>
            <p:nvPr/>
          </p:nvSpPr>
          <p:spPr bwMode="auto">
            <a:xfrm>
              <a:off x="3810595" y="838100"/>
              <a:ext cx="227608" cy="230124"/>
            </a:xfrm>
            <a:prstGeom prst="rect">
              <a:avLst/>
            </a:prstGeom>
            <a:solidFill>
              <a:srgbClr val="FF0000"/>
            </a:solidFill>
            <a:ln w="9525">
              <a:noFill/>
              <a:miter lim="800000"/>
              <a:headEnd/>
              <a:tailEnd/>
            </a:ln>
          </p:spPr>
          <p:txBody>
            <a:bodyPr wrap="none" anchor="ctr"/>
            <a:lstStyle/>
            <a:p>
              <a:pPr>
                <a:defRPr/>
              </a:pPr>
              <a:endParaRPr lang="en-US"/>
            </a:p>
          </p:txBody>
        </p:sp>
        <p:pic>
          <p:nvPicPr>
            <p:cNvPr id="39" name="Picture 4"/>
            <p:cNvPicPr>
              <a:picLocks noChangeAspect="1" noChangeArrowheads="1"/>
            </p:cNvPicPr>
            <p:nvPr/>
          </p:nvPicPr>
          <p:blipFill>
            <a:blip r:embed="rId7"/>
            <a:srcRect/>
            <a:stretch>
              <a:fillRect/>
            </a:stretch>
          </p:blipFill>
          <p:spPr bwMode="auto">
            <a:xfrm>
              <a:off x="2819400" y="304800"/>
              <a:ext cx="895350" cy="1295400"/>
            </a:xfrm>
            <a:prstGeom prst="rect">
              <a:avLst/>
            </a:prstGeom>
            <a:noFill/>
            <a:ln w="9525">
              <a:noFill/>
              <a:miter lim="800000"/>
              <a:headEnd/>
              <a:tailEnd/>
            </a:ln>
          </p:spPr>
        </p:pic>
        <p:cxnSp>
          <p:nvCxnSpPr>
            <p:cNvPr id="40" name="Straight Connector 39"/>
            <p:cNvCxnSpPr/>
            <p:nvPr/>
          </p:nvCxnSpPr>
          <p:spPr>
            <a:xfrm>
              <a:off x="3524249" y="1006126"/>
              <a:ext cx="30469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1" name="Group 65"/>
          <p:cNvGrpSpPr>
            <a:grpSpLocks/>
          </p:cNvGrpSpPr>
          <p:nvPr/>
        </p:nvGrpSpPr>
        <p:grpSpPr bwMode="auto">
          <a:xfrm>
            <a:off x="428368" y="152400"/>
            <a:ext cx="790832" cy="595313"/>
            <a:chOff x="3810000" y="304800"/>
            <a:chExt cx="1828800" cy="1371600"/>
          </a:xfrm>
        </p:grpSpPr>
        <p:sp>
          <p:nvSpPr>
            <p:cNvPr id="42" name="Line 77"/>
            <p:cNvSpPr>
              <a:spLocks noChangeShapeType="1"/>
            </p:cNvSpPr>
            <p:nvPr/>
          </p:nvSpPr>
          <p:spPr bwMode="auto">
            <a:xfrm>
              <a:off x="3810594" y="838809"/>
              <a:ext cx="227608" cy="0"/>
            </a:xfrm>
            <a:prstGeom prst="line">
              <a:avLst/>
            </a:prstGeom>
            <a:noFill/>
            <a:ln w="28575">
              <a:solidFill>
                <a:schemeClr val="tx1"/>
              </a:solidFill>
              <a:round/>
              <a:headEnd/>
              <a:tailEnd/>
            </a:ln>
          </p:spPr>
          <p:txBody>
            <a:bodyPr/>
            <a:lstStyle/>
            <a:p>
              <a:pPr>
                <a:defRPr/>
              </a:pPr>
              <a:endParaRPr lang="en-US"/>
            </a:p>
          </p:txBody>
        </p:sp>
        <p:sp>
          <p:nvSpPr>
            <p:cNvPr id="43" name="Line 78"/>
            <p:cNvSpPr>
              <a:spLocks noChangeShapeType="1"/>
            </p:cNvSpPr>
            <p:nvPr/>
          </p:nvSpPr>
          <p:spPr bwMode="auto">
            <a:xfrm>
              <a:off x="4038202" y="838809"/>
              <a:ext cx="0" cy="226771"/>
            </a:xfrm>
            <a:prstGeom prst="line">
              <a:avLst/>
            </a:prstGeom>
            <a:noFill/>
            <a:ln w="28575">
              <a:solidFill>
                <a:schemeClr val="tx1"/>
              </a:solidFill>
              <a:round/>
              <a:headEnd/>
              <a:tailEnd/>
            </a:ln>
          </p:spPr>
          <p:txBody>
            <a:bodyPr/>
            <a:lstStyle/>
            <a:p>
              <a:pPr>
                <a:defRPr/>
              </a:pPr>
              <a:endParaRPr lang="en-US"/>
            </a:p>
          </p:txBody>
        </p:sp>
        <p:sp>
          <p:nvSpPr>
            <p:cNvPr id="44" name="Line 79"/>
            <p:cNvSpPr>
              <a:spLocks noChangeShapeType="1"/>
            </p:cNvSpPr>
            <p:nvPr/>
          </p:nvSpPr>
          <p:spPr bwMode="auto">
            <a:xfrm>
              <a:off x="3810594" y="1065580"/>
              <a:ext cx="227608" cy="0"/>
            </a:xfrm>
            <a:prstGeom prst="line">
              <a:avLst/>
            </a:prstGeom>
            <a:noFill/>
            <a:ln w="28575">
              <a:solidFill>
                <a:schemeClr val="tx1"/>
              </a:solidFill>
              <a:round/>
              <a:headEnd/>
              <a:tailEnd/>
            </a:ln>
          </p:spPr>
          <p:txBody>
            <a:bodyPr/>
            <a:lstStyle/>
            <a:p>
              <a:pPr>
                <a:defRPr/>
              </a:pPr>
              <a:endParaRPr lang="en-US"/>
            </a:p>
          </p:txBody>
        </p:sp>
        <p:sp>
          <p:nvSpPr>
            <p:cNvPr id="45" name="Line 80"/>
            <p:cNvSpPr>
              <a:spLocks noChangeShapeType="1"/>
            </p:cNvSpPr>
            <p:nvPr/>
          </p:nvSpPr>
          <p:spPr bwMode="auto">
            <a:xfrm>
              <a:off x="4038202" y="992428"/>
              <a:ext cx="231280" cy="0"/>
            </a:xfrm>
            <a:prstGeom prst="line">
              <a:avLst/>
            </a:prstGeom>
            <a:noFill/>
            <a:ln w="28575">
              <a:solidFill>
                <a:schemeClr val="tx1"/>
              </a:solidFill>
              <a:round/>
              <a:headEnd/>
              <a:tailEnd/>
            </a:ln>
          </p:spPr>
          <p:txBody>
            <a:bodyPr/>
            <a:lstStyle/>
            <a:p>
              <a:pPr>
                <a:defRPr/>
              </a:pPr>
              <a:endParaRPr lang="en-US"/>
            </a:p>
          </p:txBody>
        </p:sp>
        <p:sp>
          <p:nvSpPr>
            <p:cNvPr id="46" name="Oval 45"/>
            <p:cNvSpPr/>
            <p:nvPr/>
          </p:nvSpPr>
          <p:spPr bwMode="auto">
            <a:xfrm>
              <a:off x="4269482" y="304800"/>
              <a:ext cx="1369318" cy="137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7" name="Oval 46"/>
            <p:cNvSpPr/>
            <p:nvPr/>
          </p:nvSpPr>
          <p:spPr bwMode="auto">
            <a:xfrm>
              <a:off x="4497090" y="535230"/>
              <a:ext cx="914102" cy="9143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8" name="Oval 47"/>
            <p:cNvSpPr/>
            <p:nvPr/>
          </p:nvSpPr>
          <p:spPr bwMode="auto">
            <a:xfrm>
              <a:off x="4647604" y="685190"/>
              <a:ext cx="609402" cy="6108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8">
                                            <p:txEl>
                                              <p:pRg st="0" end="0"/>
                                            </p:txEl>
                                          </p:spTgt>
                                        </p:tgtEl>
                                        <p:attrNameLst>
                                          <p:attrName>style.visibility</p:attrName>
                                        </p:attrNameLst>
                                      </p:cBhvr>
                                      <p:to>
                                        <p:strVal val="visible"/>
                                      </p:to>
                                    </p:set>
                                    <p:animEffect transition="in" filter="fade">
                                      <p:cBhvr>
                                        <p:cTn id="10" dur="1000"/>
                                        <p:tgtEl>
                                          <p:spTgt spid="102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8">
                                            <p:txEl>
                                              <p:pRg st="1" end="1"/>
                                            </p:txEl>
                                          </p:spTgt>
                                        </p:tgtEl>
                                        <p:attrNameLst>
                                          <p:attrName>style.visibility</p:attrName>
                                        </p:attrNameLst>
                                      </p:cBhvr>
                                      <p:to>
                                        <p:strVal val="visible"/>
                                      </p:to>
                                    </p:set>
                                    <p:animEffect transition="in" filter="fade">
                                      <p:cBhvr>
                                        <p:cTn id="13" dur="1000"/>
                                        <p:tgtEl>
                                          <p:spTgt spid="102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8">
                                            <p:txEl>
                                              <p:pRg st="2" end="2"/>
                                            </p:txEl>
                                          </p:spTgt>
                                        </p:tgtEl>
                                        <p:attrNameLst>
                                          <p:attrName>style.visibility</p:attrName>
                                        </p:attrNameLst>
                                      </p:cBhvr>
                                      <p:to>
                                        <p:strVal val="visible"/>
                                      </p:to>
                                    </p:set>
                                    <p:animEffect transition="in" filter="fade">
                                      <p:cBhvr>
                                        <p:cTn id="16" dur="1000"/>
                                        <p:tgtEl>
                                          <p:spTgt spid="102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6"/>
          <p:cNvGrpSpPr>
            <a:grpSpLocks/>
          </p:cNvGrpSpPr>
          <p:nvPr/>
        </p:nvGrpSpPr>
        <p:grpSpPr bwMode="auto">
          <a:xfrm>
            <a:off x="304800" y="5867400"/>
            <a:ext cx="7620000" cy="671513"/>
            <a:chOff x="192" y="3696"/>
            <a:chExt cx="4800" cy="423"/>
          </a:xfrm>
        </p:grpSpPr>
        <p:sp>
          <p:nvSpPr>
            <p:cNvPr id="90" name="Text Box 7"/>
            <p:cNvSpPr txBox="1">
              <a:spLocks noChangeArrowheads="1"/>
            </p:cNvSpPr>
            <p:nvPr/>
          </p:nvSpPr>
          <p:spPr bwMode="auto">
            <a:xfrm>
              <a:off x="432" y="3888"/>
              <a:ext cx="4416" cy="231"/>
            </a:xfrm>
            <a:prstGeom prst="rect">
              <a:avLst/>
            </a:prstGeom>
            <a:gradFill rotWithShape="1">
              <a:gsLst>
                <a:gs pos="0">
                  <a:srgbClr val="800000"/>
                </a:gs>
                <a:gs pos="100000">
                  <a:srgbClr val="990000"/>
                </a:gs>
              </a:gsLst>
              <a:lin ang="0" scaled="1"/>
            </a:gradFill>
            <a:ln w="9525">
              <a:noFill/>
              <a:miter lim="800000"/>
              <a:headEnd/>
              <a:tailEnd/>
            </a:ln>
            <a:effectLst/>
          </p:spPr>
          <p:txBody>
            <a:bodyPr>
              <a:spAutoFit/>
            </a:bodyPr>
            <a:lstStyle/>
            <a:p>
              <a:pPr>
                <a:spcBef>
                  <a:spcPct val="50000"/>
                </a:spcBef>
                <a:defRPr/>
              </a:pPr>
              <a:r>
                <a:rPr lang="en-US" dirty="0">
                  <a:solidFill>
                    <a:schemeClr val="bg1"/>
                  </a:solidFill>
                  <a:cs typeface="+mn-cs"/>
                </a:rPr>
                <a:t>Harvard </a:t>
              </a:r>
              <a:r>
                <a:rPr lang="en-US" dirty="0" err="1">
                  <a:solidFill>
                    <a:schemeClr val="bg1"/>
                  </a:solidFill>
                  <a:cs typeface="+mn-cs"/>
                </a:rPr>
                <a:t>iGEM</a:t>
              </a:r>
              <a:r>
                <a:rPr lang="en-US" dirty="0">
                  <a:solidFill>
                    <a:schemeClr val="bg1"/>
                  </a:solidFill>
                  <a:cs typeface="+mn-cs"/>
                </a:rPr>
                <a:t> 2007</a:t>
              </a:r>
            </a:p>
          </p:txBody>
        </p:sp>
        <p:sp>
          <p:nvSpPr>
            <p:cNvPr id="91" name="Text Box 8"/>
            <p:cNvSpPr txBox="1">
              <a:spLocks noChangeArrowheads="1"/>
            </p:cNvSpPr>
            <p:nvPr/>
          </p:nvSpPr>
          <p:spPr bwMode="auto">
            <a:xfrm>
              <a:off x="192" y="3696"/>
              <a:ext cx="4800" cy="231"/>
            </a:xfrm>
            <a:prstGeom prst="rect">
              <a:avLst/>
            </a:prstGeom>
            <a:gradFill rotWithShape="1">
              <a:gsLst>
                <a:gs pos="0">
                  <a:srgbClr val="0070C0"/>
                </a:gs>
                <a:gs pos="100000">
                  <a:schemeClr val="bg1"/>
                </a:gs>
              </a:gsLst>
              <a:lin ang="0" scaled="1"/>
            </a:gradFill>
            <a:ln w="9525">
              <a:noFill/>
              <a:miter lim="800000"/>
              <a:headEnd/>
              <a:tailEnd/>
            </a:ln>
            <a:effectLst/>
          </p:spPr>
          <p:txBody>
            <a:bodyPr>
              <a:spAutoFit/>
            </a:bodyPr>
            <a:lstStyle/>
            <a:p>
              <a:pPr>
                <a:spcBef>
                  <a:spcPct val="50000"/>
                </a:spcBef>
                <a:defRPr/>
              </a:pPr>
              <a:r>
                <a:rPr lang="en-US" dirty="0">
                  <a:solidFill>
                    <a:schemeClr val="bg1"/>
                  </a:solidFill>
                  <a:cs typeface="+mn-cs"/>
                </a:rPr>
                <a:t>Bacterial Targeting</a:t>
              </a:r>
            </a:p>
          </p:txBody>
        </p:sp>
      </p:grpSp>
      <p:grpSp>
        <p:nvGrpSpPr>
          <p:cNvPr id="95" name="Group 94"/>
          <p:cNvGrpSpPr/>
          <p:nvPr/>
        </p:nvGrpSpPr>
        <p:grpSpPr>
          <a:xfrm>
            <a:off x="914400" y="1752600"/>
            <a:ext cx="5864964" cy="3076575"/>
            <a:chOff x="914400" y="1752600"/>
            <a:chExt cx="5864964" cy="3076575"/>
          </a:xfrm>
        </p:grpSpPr>
        <p:grpSp>
          <p:nvGrpSpPr>
            <p:cNvPr id="93" name="Group 92"/>
            <p:cNvGrpSpPr/>
            <p:nvPr/>
          </p:nvGrpSpPr>
          <p:grpSpPr>
            <a:xfrm>
              <a:off x="914400" y="2133600"/>
              <a:ext cx="4800600" cy="2695575"/>
              <a:chOff x="914400" y="2133600"/>
              <a:chExt cx="4800600" cy="2695575"/>
            </a:xfrm>
          </p:grpSpPr>
          <p:pic>
            <p:nvPicPr>
              <p:cNvPr id="6" name="Picture 70"/>
              <p:cNvPicPr>
                <a:picLocks noChangeAspect="1" noChangeArrowheads="1"/>
              </p:cNvPicPr>
              <p:nvPr/>
            </p:nvPicPr>
            <p:blipFill>
              <a:blip r:embed="rId4"/>
              <a:srcRect/>
              <a:stretch>
                <a:fillRect/>
              </a:stretch>
            </p:blipFill>
            <p:spPr bwMode="auto">
              <a:xfrm>
                <a:off x="914400" y="2133600"/>
                <a:ext cx="4800600" cy="2695575"/>
              </a:xfrm>
              <a:prstGeom prst="rect">
                <a:avLst/>
              </a:prstGeom>
              <a:noFill/>
              <a:ln w="9525">
                <a:noFill/>
                <a:miter lim="800000"/>
                <a:headEnd/>
                <a:tailEnd/>
              </a:ln>
              <a:effectLst/>
            </p:spPr>
          </p:pic>
          <p:grpSp>
            <p:nvGrpSpPr>
              <p:cNvPr id="2107" name="Group 9"/>
              <p:cNvGrpSpPr>
                <a:grpSpLocks/>
              </p:cNvGrpSpPr>
              <p:nvPr/>
            </p:nvGrpSpPr>
            <p:grpSpPr bwMode="auto">
              <a:xfrm>
                <a:off x="2286000" y="2438400"/>
                <a:ext cx="2971800" cy="1676400"/>
                <a:chOff x="1440" y="1536"/>
                <a:chExt cx="1776" cy="1056"/>
              </a:xfrm>
            </p:grpSpPr>
            <p:sp>
              <p:nvSpPr>
                <p:cNvPr id="2108" name="Rectangle 10"/>
                <p:cNvSpPr>
                  <a:spLocks noChangeArrowheads="1"/>
                </p:cNvSpPr>
                <p:nvPr/>
              </p:nvSpPr>
              <p:spPr bwMode="auto">
                <a:xfrm>
                  <a:off x="1440" y="1536"/>
                  <a:ext cx="336" cy="105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109" name="Rectangle 11"/>
                <p:cNvSpPr>
                  <a:spLocks noChangeArrowheads="1"/>
                </p:cNvSpPr>
                <p:nvPr/>
              </p:nvSpPr>
              <p:spPr bwMode="auto">
                <a:xfrm>
                  <a:off x="2544" y="1680"/>
                  <a:ext cx="336" cy="91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110" name="Rectangle 12"/>
                <p:cNvSpPr>
                  <a:spLocks noChangeArrowheads="1"/>
                </p:cNvSpPr>
                <p:nvPr/>
              </p:nvSpPr>
              <p:spPr bwMode="auto">
                <a:xfrm>
                  <a:off x="1776" y="2496"/>
                  <a:ext cx="336" cy="96"/>
                </a:xfrm>
                <a:prstGeom prst="rect">
                  <a:avLst/>
                </a:prstGeom>
                <a:solidFill>
                  <a:srgbClr val="FF0B0B"/>
                </a:solidFill>
                <a:ln w="9525">
                  <a:solidFill>
                    <a:schemeClr val="tx1"/>
                  </a:solidFill>
                  <a:miter lim="800000"/>
                  <a:headEnd/>
                  <a:tailEnd/>
                </a:ln>
              </p:spPr>
              <p:txBody>
                <a:bodyPr wrap="none" anchor="ctr"/>
                <a:lstStyle/>
                <a:p>
                  <a:endParaRPr lang="en-US"/>
                </a:p>
              </p:txBody>
            </p:sp>
            <p:sp>
              <p:nvSpPr>
                <p:cNvPr id="2111" name="Rectangle 13"/>
                <p:cNvSpPr>
                  <a:spLocks noChangeArrowheads="1"/>
                </p:cNvSpPr>
                <p:nvPr/>
              </p:nvSpPr>
              <p:spPr bwMode="auto">
                <a:xfrm>
                  <a:off x="2880" y="2496"/>
                  <a:ext cx="336" cy="96"/>
                </a:xfrm>
                <a:prstGeom prst="rect">
                  <a:avLst/>
                </a:prstGeom>
                <a:solidFill>
                  <a:srgbClr val="FF0B0B"/>
                </a:solidFill>
                <a:ln w="9525">
                  <a:solidFill>
                    <a:schemeClr val="tx1"/>
                  </a:solidFill>
                  <a:miter lim="800000"/>
                  <a:headEnd/>
                  <a:tailEnd/>
                </a:ln>
              </p:spPr>
              <p:txBody>
                <a:bodyPr wrap="none" anchor="ctr"/>
                <a:lstStyle/>
                <a:p>
                  <a:endParaRPr lang="en-US"/>
                </a:p>
              </p:txBody>
            </p:sp>
          </p:grpSp>
          <p:sp>
            <p:nvSpPr>
              <p:cNvPr id="2118" name="Text Box 70"/>
              <p:cNvSpPr txBox="1">
                <a:spLocks noChangeArrowheads="1"/>
              </p:cNvSpPr>
              <p:nvPr/>
            </p:nvSpPr>
            <p:spPr bwMode="auto">
              <a:xfrm>
                <a:off x="2286000" y="3429000"/>
                <a:ext cx="3276600" cy="366712"/>
              </a:xfrm>
              <a:prstGeom prst="rect">
                <a:avLst/>
              </a:prstGeom>
              <a:noFill/>
              <a:ln w="9525">
                <a:noFill/>
                <a:miter lim="800000"/>
                <a:headEnd/>
                <a:tailEnd/>
              </a:ln>
            </p:spPr>
            <p:txBody>
              <a:bodyPr>
                <a:spAutoFit/>
              </a:bodyPr>
              <a:lstStyle/>
              <a:p>
                <a:pPr>
                  <a:spcBef>
                    <a:spcPct val="50000"/>
                  </a:spcBef>
                </a:pPr>
                <a:r>
                  <a:rPr lang="en-US" b="1" dirty="0">
                    <a:solidFill>
                      <a:schemeClr val="bg2"/>
                    </a:solidFill>
                    <a:latin typeface="Times New Roman" charset="0"/>
                  </a:rPr>
                  <a:t>235    10                 </a:t>
                </a:r>
                <a:r>
                  <a:rPr lang="en-US" b="1" dirty="0" smtClean="0">
                    <a:solidFill>
                      <a:schemeClr val="bg2"/>
                    </a:solidFill>
                    <a:latin typeface="Times New Roman" charset="0"/>
                  </a:rPr>
                  <a:t>  206    </a:t>
                </a:r>
                <a:r>
                  <a:rPr lang="en-US" b="1" dirty="0">
                    <a:solidFill>
                      <a:schemeClr val="bg2"/>
                    </a:solidFill>
                    <a:latin typeface="Times New Roman" charset="0"/>
                  </a:rPr>
                  <a:t>11</a:t>
                </a:r>
              </a:p>
            </p:txBody>
          </p:sp>
        </p:grpSp>
        <p:sp>
          <p:nvSpPr>
            <p:cNvPr id="94" name="TextBox 93"/>
            <p:cNvSpPr txBox="1"/>
            <p:nvPr/>
          </p:nvSpPr>
          <p:spPr>
            <a:xfrm>
              <a:off x="990600" y="1752600"/>
              <a:ext cx="5788764" cy="646331"/>
            </a:xfrm>
            <a:prstGeom prst="rect">
              <a:avLst/>
            </a:prstGeom>
            <a:noFill/>
          </p:spPr>
          <p:txBody>
            <a:bodyPr wrap="square" rtlCol="0">
              <a:spAutoFit/>
            </a:bodyPr>
            <a:lstStyle/>
            <a:p>
              <a:pPr algn="ctr"/>
              <a:r>
                <a:rPr lang="en-US" dirty="0" smtClean="0"/>
                <a:t>Colony counts after MACS selection</a:t>
              </a:r>
            </a:p>
            <a:p>
              <a:pPr algn="ctr"/>
              <a:r>
                <a:rPr lang="en-US" dirty="0" smtClean="0"/>
                <a:t>of tagged bacteria</a:t>
              </a:r>
              <a:endParaRPr lang="en-US" dirty="0"/>
            </a:p>
          </p:txBody>
        </p:sp>
      </p:grpSp>
      <p:sp>
        <p:nvSpPr>
          <p:cNvPr id="2057" name="Rectangle 15"/>
          <p:cNvSpPr>
            <a:spLocks noChangeArrowheads="1"/>
          </p:cNvSpPr>
          <p:nvPr/>
        </p:nvSpPr>
        <p:spPr bwMode="auto">
          <a:xfrm rot="5400000">
            <a:off x="5176044" y="2890044"/>
            <a:ext cx="5916612" cy="342900"/>
          </a:xfrm>
          <a:prstGeom prst="rect">
            <a:avLst/>
          </a:prstGeom>
          <a:solidFill>
            <a:schemeClr val="bg1"/>
          </a:solidFill>
          <a:ln w="9525">
            <a:noFill/>
            <a:miter lim="800000"/>
            <a:headEnd/>
            <a:tailEnd/>
          </a:ln>
        </p:spPr>
        <p:txBody>
          <a:bodyPr wrap="none" anchor="ctr"/>
          <a:lstStyle/>
          <a:p>
            <a:endParaRPr lang="en-US"/>
          </a:p>
        </p:txBody>
      </p:sp>
      <p:sp>
        <p:nvSpPr>
          <p:cNvPr id="2058" name="Text Box 10"/>
          <p:cNvSpPr txBox="1">
            <a:spLocks noChangeArrowheads="1"/>
          </p:cNvSpPr>
          <p:nvPr/>
        </p:nvSpPr>
        <p:spPr bwMode="auto">
          <a:xfrm>
            <a:off x="1600200" y="304800"/>
            <a:ext cx="6477000" cy="1569660"/>
          </a:xfrm>
          <a:prstGeom prst="rect">
            <a:avLst/>
          </a:prstGeom>
          <a:noFill/>
          <a:ln w="9525">
            <a:noFill/>
            <a:miter lim="800000"/>
            <a:headEnd/>
            <a:tailEnd/>
          </a:ln>
        </p:spPr>
        <p:txBody>
          <a:bodyPr wrap="square">
            <a:spAutoFit/>
          </a:bodyPr>
          <a:lstStyle/>
          <a:p>
            <a:pPr algn="ctr"/>
            <a:r>
              <a:rPr lang="en-US" sz="3600" b="1" dirty="0" smtClean="0">
                <a:latin typeface="Calibri" pitchFamily="34" charset="0"/>
              </a:rPr>
              <a:t>His and Strep2 tagged bacteria bind to beads </a:t>
            </a:r>
            <a:endParaRPr lang="en-US" sz="3600" b="1" dirty="0">
              <a:latin typeface="Calibri" pitchFamily="34" charset="0"/>
            </a:endParaRPr>
          </a:p>
          <a:p>
            <a:pPr algn="ctr"/>
            <a:endParaRPr lang="en-US" sz="2400" b="1" dirty="0">
              <a:latin typeface="Calibri" pitchFamily="34" charset="0"/>
            </a:endParaRPr>
          </a:p>
        </p:txBody>
      </p:sp>
      <p:graphicFrame>
        <p:nvGraphicFramePr>
          <p:cNvPr id="2050" name="Object 2"/>
          <p:cNvGraphicFramePr>
            <a:graphicFrameLocks noChangeAspect="1"/>
          </p:cNvGraphicFramePr>
          <p:nvPr/>
        </p:nvGraphicFramePr>
        <p:xfrm>
          <a:off x="8382000" y="1905000"/>
          <a:ext cx="409575" cy="454025"/>
        </p:xfrm>
        <a:graphic>
          <a:graphicData uri="http://schemas.openxmlformats.org/presentationml/2006/ole">
            <p:oleObj spid="_x0000_s2050" name="Bitmap Image" r:id="rId5" imgW="3982006" imgH="4258269" progId="Paint.Picture">
              <p:embed/>
            </p:oleObj>
          </a:graphicData>
        </a:graphic>
      </p:graphicFrame>
      <p:grpSp>
        <p:nvGrpSpPr>
          <p:cNvPr id="7" name="Group 34"/>
          <p:cNvGrpSpPr>
            <a:grpSpLocks/>
          </p:cNvGrpSpPr>
          <p:nvPr/>
        </p:nvGrpSpPr>
        <p:grpSpPr bwMode="auto">
          <a:xfrm>
            <a:off x="990600" y="2209800"/>
            <a:ext cx="1165225" cy="974725"/>
            <a:chOff x="3888" y="1440"/>
            <a:chExt cx="954" cy="768"/>
          </a:xfrm>
        </p:grpSpPr>
        <p:sp>
          <p:nvSpPr>
            <p:cNvPr id="2100" name="Oval 5"/>
            <p:cNvSpPr>
              <a:spLocks noChangeArrowheads="1"/>
            </p:cNvSpPr>
            <p:nvPr/>
          </p:nvSpPr>
          <p:spPr bwMode="auto">
            <a:xfrm rot="10800000">
              <a:off x="4656" y="1728"/>
              <a:ext cx="186" cy="172"/>
            </a:xfrm>
            <a:prstGeom prst="ellipse">
              <a:avLst/>
            </a:prstGeom>
            <a:solidFill>
              <a:schemeClr val="bg2"/>
            </a:solidFill>
            <a:ln w="9525">
              <a:solidFill>
                <a:schemeClr val="tx1"/>
              </a:solidFill>
              <a:round/>
              <a:headEnd/>
              <a:tailEnd/>
            </a:ln>
          </p:spPr>
          <p:txBody>
            <a:bodyPr rot="10800000" wrap="none" anchor="ctr"/>
            <a:lstStyle/>
            <a:p>
              <a:endParaRPr lang="en-US"/>
            </a:p>
          </p:txBody>
        </p:sp>
        <p:pic>
          <p:nvPicPr>
            <p:cNvPr id="2101" name="Picture 26"/>
            <p:cNvPicPr>
              <a:picLocks noChangeAspect="1" noChangeArrowheads="1"/>
            </p:cNvPicPr>
            <p:nvPr/>
          </p:nvPicPr>
          <p:blipFill>
            <a:blip r:embed="rId6">
              <a:clrChange>
                <a:clrFrom>
                  <a:srgbClr val="FFFFFF"/>
                </a:clrFrom>
                <a:clrTo>
                  <a:srgbClr val="FFFFFF">
                    <a:alpha val="0"/>
                  </a:srgbClr>
                </a:clrTo>
              </a:clrChange>
              <a:biLevel thresh="50000"/>
            </a:blip>
            <a:srcRect/>
            <a:stretch>
              <a:fillRect/>
            </a:stretch>
          </p:blipFill>
          <p:spPr bwMode="auto">
            <a:xfrm>
              <a:off x="3888" y="1440"/>
              <a:ext cx="600" cy="768"/>
            </a:xfrm>
            <a:prstGeom prst="rect">
              <a:avLst/>
            </a:prstGeom>
            <a:noFill/>
            <a:ln w="9525">
              <a:noFill/>
              <a:miter lim="800000"/>
              <a:headEnd/>
              <a:tailEnd/>
            </a:ln>
          </p:spPr>
        </p:pic>
        <p:sp>
          <p:nvSpPr>
            <p:cNvPr id="2102" name="Line 27"/>
            <p:cNvSpPr>
              <a:spLocks noChangeShapeType="1"/>
            </p:cNvSpPr>
            <p:nvPr/>
          </p:nvSpPr>
          <p:spPr bwMode="auto">
            <a:xfrm>
              <a:off x="4368" y="1776"/>
              <a:ext cx="144" cy="0"/>
            </a:xfrm>
            <a:prstGeom prst="line">
              <a:avLst/>
            </a:prstGeom>
            <a:noFill/>
            <a:ln w="28575">
              <a:solidFill>
                <a:schemeClr val="tx1"/>
              </a:solidFill>
              <a:round/>
              <a:headEnd/>
              <a:tailEnd/>
            </a:ln>
          </p:spPr>
          <p:txBody>
            <a:bodyPr/>
            <a:lstStyle/>
            <a:p>
              <a:endParaRPr lang="en-US"/>
            </a:p>
          </p:txBody>
        </p:sp>
        <p:sp>
          <p:nvSpPr>
            <p:cNvPr id="2103" name="Line 28"/>
            <p:cNvSpPr>
              <a:spLocks noChangeShapeType="1"/>
            </p:cNvSpPr>
            <p:nvPr/>
          </p:nvSpPr>
          <p:spPr bwMode="auto">
            <a:xfrm>
              <a:off x="4512" y="1776"/>
              <a:ext cx="0" cy="144"/>
            </a:xfrm>
            <a:prstGeom prst="line">
              <a:avLst/>
            </a:prstGeom>
            <a:noFill/>
            <a:ln w="28575">
              <a:solidFill>
                <a:schemeClr val="tx1"/>
              </a:solidFill>
              <a:round/>
              <a:headEnd/>
              <a:tailEnd/>
            </a:ln>
          </p:spPr>
          <p:txBody>
            <a:bodyPr/>
            <a:lstStyle/>
            <a:p>
              <a:endParaRPr lang="en-US"/>
            </a:p>
          </p:txBody>
        </p:sp>
        <p:sp>
          <p:nvSpPr>
            <p:cNvPr id="2104" name="Line 29"/>
            <p:cNvSpPr>
              <a:spLocks noChangeShapeType="1"/>
            </p:cNvSpPr>
            <p:nvPr/>
          </p:nvSpPr>
          <p:spPr bwMode="auto">
            <a:xfrm>
              <a:off x="4368" y="1920"/>
              <a:ext cx="144" cy="0"/>
            </a:xfrm>
            <a:prstGeom prst="line">
              <a:avLst/>
            </a:prstGeom>
            <a:noFill/>
            <a:ln w="28575">
              <a:solidFill>
                <a:schemeClr val="tx1"/>
              </a:solidFill>
              <a:round/>
              <a:headEnd/>
              <a:tailEnd/>
            </a:ln>
          </p:spPr>
          <p:txBody>
            <a:bodyPr/>
            <a:lstStyle/>
            <a:p>
              <a:endParaRPr lang="en-US"/>
            </a:p>
          </p:txBody>
        </p:sp>
        <p:sp>
          <p:nvSpPr>
            <p:cNvPr id="2105" name="Line 30"/>
            <p:cNvSpPr>
              <a:spLocks noChangeShapeType="1"/>
            </p:cNvSpPr>
            <p:nvPr/>
          </p:nvSpPr>
          <p:spPr bwMode="auto">
            <a:xfrm>
              <a:off x="4512" y="1824"/>
              <a:ext cx="144" cy="0"/>
            </a:xfrm>
            <a:prstGeom prst="line">
              <a:avLst/>
            </a:prstGeom>
            <a:noFill/>
            <a:ln w="28575">
              <a:solidFill>
                <a:schemeClr val="tx1"/>
              </a:solidFill>
              <a:round/>
              <a:headEnd/>
              <a:tailEnd/>
            </a:ln>
          </p:spPr>
          <p:txBody>
            <a:bodyPr/>
            <a:lstStyle/>
            <a:p>
              <a:endParaRPr lang="en-US"/>
            </a:p>
          </p:txBody>
        </p:sp>
      </p:grpSp>
      <p:sp>
        <p:nvSpPr>
          <p:cNvPr id="2060" name="Line 25"/>
          <p:cNvSpPr>
            <a:spLocks noChangeShapeType="1"/>
          </p:cNvSpPr>
          <p:nvPr/>
        </p:nvSpPr>
        <p:spPr bwMode="auto">
          <a:xfrm>
            <a:off x="8305800" y="1676400"/>
            <a:ext cx="0" cy="3276600"/>
          </a:xfrm>
          <a:prstGeom prst="line">
            <a:avLst/>
          </a:prstGeom>
          <a:noFill/>
          <a:ln w="57150">
            <a:solidFill>
              <a:schemeClr val="tx1"/>
            </a:solidFill>
            <a:round/>
            <a:headEnd/>
            <a:tailEnd/>
          </a:ln>
        </p:spPr>
        <p:txBody>
          <a:bodyPr/>
          <a:lstStyle/>
          <a:p>
            <a:endParaRPr lang="en-US"/>
          </a:p>
        </p:txBody>
      </p:sp>
      <p:graphicFrame>
        <p:nvGraphicFramePr>
          <p:cNvPr id="2051" name="Object 26"/>
          <p:cNvGraphicFramePr>
            <a:graphicFrameLocks noChangeAspect="1"/>
          </p:cNvGraphicFramePr>
          <p:nvPr/>
        </p:nvGraphicFramePr>
        <p:xfrm>
          <a:off x="8382000" y="2511425"/>
          <a:ext cx="409575" cy="454025"/>
        </p:xfrm>
        <a:graphic>
          <a:graphicData uri="http://schemas.openxmlformats.org/presentationml/2006/ole">
            <p:oleObj spid="_x0000_s2051" name="Bitmap Image" r:id="rId7" imgW="3982006" imgH="4258269" progId="Paint.Picture">
              <p:embed/>
            </p:oleObj>
          </a:graphicData>
        </a:graphic>
      </p:graphicFrame>
      <p:graphicFrame>
        <p:nvGraphicFramePr>
          <p:cNvPr id="2052" name="Object 27"/>
          <p:cNvGraphicFramePr>
            <a:graphicFrameLocks noChangeAspect="1"/>
          </p:cNvGraphicFramePr>
          <p:nvPr/>
        </p:nvGraphicFramePr>
        <p:xfrm>
          <a:off x="8353425" y="3121025"/>
          <a:ext cx="409575" cy="454025"/>
        </p:xfrm>
        <a:graphic>
          <a:graphicData uri="http://schemas.openxmlformats.org/presentationml/2006/ole">
            <p:oleObj spid="_x0000_s2052" name="Bitmap Image" r:id="rId8" imgW="3982006" imgH="4258269" progId="Paint.Picture">
              <p:embed/>
            </p:oleObj>
          </a:graphicData>
        </a:graphic>
      </p:graphicFrame>
      <p:graphicFrame>
        <p:nvGraphicFramePr>
          <p:cNvPr id="2053" name="Object 28"/>
          <p:cNvGraphicFramePr>
            <a:graphicFrameLocks noChangeAspect="1"/>
          </p:cNvGraphicFramePr>
          <p:nvPr/>
        </p:nvGraphicFramePr>
        <p:xfrm>
          <a:off x="8382000" y="3657600"/>
          <a:ext cx="409575" cy="454025"/>
        </p:xfrm>
        <a:graphic>
          <a:graphicData uri="http://schemas.openxmlformats.org/presentationml/2006/ole">
            <p:oleObj spid="_x0000_s2053" name="Bitmap Image" r:id="rId9" imgW="3982006" imgH="4258269" progId="Paint.Picture">
              <p:embed/>
            </p:oleObj>
          </a:graphicData>
        </a:graphic>
      </p:graphicFrame>
      <p:graphicFrame>
        <p:nvGraphicFramePr>
          <p:cNvPr id="2054" name="Object 29"/>
          <p:cNvGraphicFramePr>
            <a:graphicFrameLocks noChangeAspect="1"/>
          </p:cNvGraphicFramePr>
          <p:nvPr/>
        </p:nvGraphicFramePr>
        <p:xfrm>
          <a:off x="8382000" y="4264025"/>
          <a:ext cx="409575" cy="454025"/>
        </p:xfrm>
        <a:graphic>
          <a:graphicData uri="http://schemas.openxmlformats.org/presentationml/2006/ole">
            <p:oleObj spid="_x0000_s2054" name="Bitmap Image" r:id="rId10" imgW="3982006" imgH="4258269" progId="Paint.Picture">
              <p:embed/>
            </p:oleObj>
          </a:graphicData>
        </a:graphic>
      </p:graphicFrame>
      <p:sp>
        <p:nvSpPr>
          <p:cNvPr id="2061" name="Line 30"/>
          <p:cNvSpPr>
            <a:spLocks noChangeShapeType="1"/>
          </p:cNvSpPr>
          <p:nvPr/>
        </p:nvSpPr>
        <p:spPr bwMode="auto">
          <a:xfrm>
            <a:off x="6477000" y="1676400"/>
            <a:ext cx="0" cy="3276600"/>
          </a:xfrm>
          <a:prstGeom prst="line">
            <a:avLst/>
          </a:prstGeom>
          <a:noFill/>
          <a:ln w="57150">
            <a:solidFill>
              <a:schemeClr val="tx1"/>
            </a:solidFill>
            <a:round/>
            <a:headEnd/>
            <a:tailEnd/>
          </a:ln>
        </p:spPr>
        <p:txBody>
          <a:bodyPr/>
          <a:lstStyle/>
          <a:p>
            <a:endParaRPr lang="en-US"/>
          </a:p>
        </p:txBody>
      </p:sp>
      <p:grpSp>
        <p:nvGrpSpPr>
          <p:cNvPr id="8" name="Group 34"/>
          <p:cNvGrpSpPr>
            <a:grpSpLocks/>
          </p:cNvGrpSpPr>
          <p:nvPr/>
        </p:nvGrpSpPr>
        <p:grpSpPr bwMode="auto">
          <a:xfrm>
            <a:off x="1219200" y="3124200"/>
            <a:ext cx="1165225" cy="974725"/>
            <a:chOff x="3888" y="1440"/>
            <a:chExt cx="954" cy="768"/>
          </a:xfrm>
        </p:grpSpPr>
        <p:sp>
          <p:nvSpPr>
            <p:cNvPr id="2094" name="Oval 5"/>
            <p:cNvSpPr>
              <a:spLocks noChangeArrowheads="1"/>
            </p:cNvSpPr>
            <p:nvPr/>
          </p:nvSpPr>
          <p:spPr bwMode="auto">
            <a:xfrm rot="10800000">
              <a:off x="4656" y="1728"/>
              <a:ext cx="186" cy="172"/>
            </a:xfrm>
            <a:prstGeom prst="ellipse">
              <a:avLst/>
            </a:prstGeom>
            <a:solidFill>
              <a:schemeClr val="bg2"/>
            </a:solidFill>
            <a:ln w="9525">
              <a:solidFill>
                <a:schemeClr val="tx1"/>
              </a:solidFill>
              <a:round/>
              <a:headEnd/>
              <a:tailEnd/>
            </a:ln>
          </p:spPr>
          <p:txBody>
            <a:bodyPr rot="10800000" wrap="none" anchor="ctr"/>
            <a:lstStyle/>
            <a:p>
              <a:endParaRPr lang="en-US"/>
            </a:p>
          </p:txBody>
        </p:sp>
        <p:pic>
          <p:nvPicPr>
            <p:cNvPr id="2095" name="Picture 26"/>
            <p:cNvPicPr>
              <a:picLocks noChangeAspect="1" noChangeArrowheads="1"/>
            </p:cNvPicPr>
            <p:nvPr/>
          </p:nvPicPr>
          <p:blipFill>
            <a:blip r:embed="rId6">
              <a:clrChange>
                <a:clrFrom>
                  <a:srgbClr val="FFFFFF"/>
                </a:clrFrom>
                <a:clrTo>
                  <a:srgbClr val="FFFFFF">
                    <a:alpha val="0"/>
                  </a:srgbClr>
                </a:clrTo>
              </a:clrChange>
              <a:biLevel thresh="50000"/>
            </a:blip>
            <a:srcRect/>
            <a:stretch>
              <a:fillRect/>
            </a:stretch>
          </p:blipFill>
          <p:spPr bwMode="auto">
            <a:xfrm>
              <a:off x="3888" y="1440"/>
              <a:ext cx="600" cy="768"/>
            </a:xfrm>
            <a:prstGeom prst="rect">
              <a:avLst/>
            </a:prstGeom>
            <a:noFill/>
            <a:ln w="9525">
              <a:noFill/>
              <a:miter lim="800000"/>
              <a:headEnd/>
              <a:tailEnd/>
            </a:ln>
          </p:spPr>
        </p:pic>
        <p:sp>
          <p:nvSpPr>
            <p:cNvPr id="2096" name="Line 27"/>
            <p:cNvSpPr>
              <a:spLocks noChangeShapeType="1"/>
            </p:cNvSpPr>
            <p:nvPr/>
          </p:nvSpPr>
          <p:spPr bwMode="auto">
            <a:xfrm>
              <a:off x="4368" y="1776"/>
              <a:ext cx="144" cy="0"/>
            </a:xfrm>
            <a:prstGeom prst="line">
              <a:avLst/>
            </a:prstGeom>
            <a:noFill/>
            <a:ln w="28575">
              <a:solidFill>
                <a:schemeClr val="tx1"/>
              </a:solidFill>
              <a:round/>
              <a:headEnd/>
              <a:tailEnd/>
            </a:ln>
          </p:spPr>
          <p:txBody>
            <a:bodyPr/>
            <a:lstStyle/>
            <a:p>
              <a:endParaRPr lang="en-US"/>
            </a:p>
          </p:txBody>
        </p:sp>
        <p:sp>
          <p:nvSpPr>
            <p:cNvPr id="2097" name="Line 28"/>
            <p:cNvSpPr>
              <a:spLocks noChangeShapeType="1"/>
            </p:cNvSpPr>
            <p:nvPr/>
          </p:nvSpPr>
          <p:spPr bwMode="auto">
            <a:xfrm>
              <a:off x="4512" y="1776"/>
              <a:ext cx="0" cy="144"/>
            </a:xfrm>
            <a:prstGeom prst="line">
              <a:avLst/>
            </a:prstGeom>
            <a:noFill/>
            <a:ln w="28575">
              <a:solidFill>
                <a:schemeClr val="tx1"/>
              </a:solidFill>
              <a:round/>
              <a:headEnd/>
              <a:tailEnd/>
            </a:ln>
          </p:spPr>
          <p:txBody>
            <a:bodyPr/>
            <a:lstStyle/>
            <a:p>
              <a:endParaRPr lang="en-US"/>
            </a:p>
          </p:txBody>
        </p:sp>
        <p:sp>
          <p:nvSpPr>
            <p:cNvPr id="2098" name="Line 29"/>
            <p:cNvSpPr>
              <a:spLocks noChangeShapeType="1"/>
            </p:cNvSpPr>
            <p:nvPr/>
          </p:nvSpPr>
          <p:spPr bwMode="auto">
            <a:xfrm>
              <a:off x="4368" y="1920"/>
              <a:ext cx="144" cy="0"/>
            </a:xfrm>
            <a:prstGeom prst="line">
              <a:avLst/>
            </a:prstGeom>
            <a:noFill/>
            <a:ln w="28575">
              <a:solidFill>
                <a:schemeClr val="tx1"/>
              </a:solidFill>
              <a:round/>
              <a:headEnd/>
              <a:tailEnd/>
            </a:ln>
          </p:spPr>
          <p:txBody>
            <a:bodyPr/>
            <a:lstStyle/>
            <a:p>
              <a:endParaRPr lang="en-US"/>
            </a:p>
          </p:txBody>
        </p:sp>
        <p:sp>
          <p:nvSpPr>
            <p:cNvPr id="2099" name="Line 30"/>
            <p:cNvSpPr>
              <a:spLocks noChangeShapeType="1"/>
            </p:cNvSpPr>
            <p:nvPr/>
          </p:nvSpPr>
          <p:spPr bwMode="auto">
            <a:xfrm>
              <a:off x="4512" y="1824"/>
              <a:ext cx="144" cy="0"/>
            </a:xfrm>
            <a:prstGeom prst="line">
              <a:avLst/>
            </a:prstGeom>
            <a:noFill/>
            <a:ln w="28575">
              <a:solidFill>
                <a:schemeClr val="tx1"/>
              </a:solidFill>
              <a:round/>
              <a:headEnd/>
              <a:tailEnd/>
            </a:ln>
          </p:spPr>
          <p:txBody>
            <a:bodyPr/>
            <a:lstStyle/>
            <a:p>
              <a:endParaRPr lang="en-US"/>
            </a:p>
          </p:txBody>
        </p:sp>
      </p:grpSp>
      <p:grpSp>
        <p:nvGrpSpPr>
          <p:cNvPr id="11" name="Group 34"/>
          <p:cNvGrpSpPr>
            <a:grpSpLocks/>
          </p:cNvGrpSpPr>
          <p:nvPr/>
        </p:nvGrpSpPr>
        <p:grpSpPr bwMode="auto">
          <a:xfrm>
            <a:off x="1828800" y="2438400"/>
            <a:ext cx="1165225" cy="974725"/>
            <a:chOff x="3888" y="1440"/>
            <a:chExt cx="954" cy="768"/>
          </a:xfrm>
        </p:grpSpPr>
        <p:sp>
          <p:nvSpPr>
            <p:cNvPr id="2088" name="Oval 5"/>
            <p:cNvSpPr>
              <a:spLocks noChangeArrowheads="1"/>
            </p:cNvSpPr>
            <p:nvPr/>
          </p:nvSpPr>
          <p:spPr bwMode="auto">
            <a:xfrm rot="10800000">
              <a:off x="4656" y="1728"/>
              <a:ext cx="186" cy="172"/>
            </a:xfrm>
            <a:prstGeom prst="ellipse">
              <a:avLst/>
            </a:prstGeom>
            <a:solidFill>
              <a:schemeClr val="bg2"/>
            </a:solidFill>
            <a:ln w="9525">
              <a:solidFill>
                <a:schemeClr val="tx1"/>
              </a:solidFill>
              <a:round/>
              <a:headEnd/>
              <a:tailEnd/>
            </a:ln>
          </p:spPr>
          <p:txBody>
            <a:bodyPr rot="10800000" wrap="none" anchor="ctr"/>
            <a:lstStyle/>
            <a:p>
              <a:endParaRPr lang="en-US"/>
            </a:p>
          </p:txBody>
        </p:sp>
        <p:pic>
          <p:nvPicPr>
            <p:cNvPr id="2089" name="Picture 26"/>
            <p:cNvPicPr>
              <a:picLocks noChangeAspect="1" noChangeArrowheads="1"/>
            </p:cNvPicPr>
            <p:nvPr/>
          </p:nvPicPr>
          <p:blipFill>
            <a:blip r:embed="rId6">
              <a:clrChange>
                <a:clrFrom>
                  <a:srgbClr val="FFFFFF"/>
                </a:clrFrom>
                <a:clrTo>
                  <a:srgbClr val="FFFFFF">
                    <a:alpha val="0"/>
                  </a:srgbClr>
                </a:clrTo>
              </a:clrChange>
              <a:biLevel thresh="50000"/>
            </a:blip>
            <a:srcRect/>
            <a:stretch>
              <a:fillRect/>
            </a:stretch>
          </p:blipFill>
          <p:spPr bwMode="auto">
            <a:xfrm>
              <a:off x="3888" y="1440"/>
              <a:ext cx="600" cy="768"/>
            </a:xfrm>
            <a:prstGeom prst="rect">
              <a:avLst/>
            </a:prstGeom>
            <a:noFill/>
            <a:ln w="9525">
              <a:noFill/>
              <a:miter lim="800000"/>
              <a:headEnd/>
              <a:tailEnd/>
            </a:ln>
          </p:spPr>
        </p:pic>
        <p:sp>
          <p:nvSpPr>
            <p:cNvPr id="2090" name="Line 27"/>
            <p:cNvSpPr>
              <a:spLocks noChangeShapeType="1"/>
            </p:cNvSpPr>
            <p:nvPr/>
          </p:nvSpPr>
          <p:spPr bwMode="auto">
            <a:xfrm>
              <a:off x="4368" y="1776"/>
              <a:ext cx="144" cy="0"/>
            </a:xfrm>
            <a:prstGeom prst="line">
              <a:avLst/>
            </a:prstGeom>
            <a:noFill/>
            <a:ln w="28575">
              <a:solidFill>
                <a:schemeClr val="tx1"/>
              </a:solidFill>
              <a:round/>
              <a:headEnd/>
              <a:tailEnd/>
            </a:ln>
          </p:spPr>
          <p:txBody>
            <a:bodyPr/>
            <a:lstStyle/>
            <a:p>
              <a:endParaRPr lang="en-US"/>
            </a:p>
          </p:txBody>
        </p:sp>
        <p:sp>
          <p:nvSpPr>
            <p:cNvPr id="2091" name="Line 28"/>
            <p:cNvSpPr>
              <a:spLocks noChangeShapeType="1"/>
            </p:cNvSpPr>
            <p:nvPr/>
          </p:nvSpPr>
          <p:spPr bwMode="auto">
            <a:xfrm>
              <a:off x="4512" y="1776"/>
              <a:ext cx="0" cy="144"/>
            </a:xfrm>
            <a:prstGeom prst="line">
              <a:avLst/>
            </a:prstGeom>
            <a:noFill/>
            <a:ln w="28575">
              <a:solidFill>
                <a:schemeClr val="tx1"/>
              </a:solidFill>
              <a:round/>
              <a:headEnd/>
              <a:tailEnd/>
            </a:ln>
          </p:spPr>
          <p:txBody>
            <a:bodyPr/>
            <a:lstStyle/>
            <a:p>
              <a:endParaRPr lang="en-US"/>
            </a:p>
          </p:txBody>
        </p:sp>
        <p:sp>
          <p:nvSpPr>
            <p:cNvPr id="2092" name="Line 29"/>
            <p:cNvSpPr>
              <a:spLocks noChangeShapeType="1"/>
            </p:cNvSpPr>
            <p:nvPr/>
          </p:nvSpPr>
          <p:spPr bwMode="auto">
            <a:xfrm>
              <a:off x="4368" y="1920"/>
              <a:ext cx="144" cy="0"/>
            </a:xfrm>
            <a:prstGeom prst="line">
              <a:avLst/>
            </a:prstGeom>
            <a:noFill/>
            <a:ln w="28575">
              <a:solidFill>
                <a:schemeClr val="tx1"/>
              </a:solidFill>
              <a:round/>
              <a:headEnd/>
              <a:tailEnd/>
            </a:ln>
          </p:spPr>
          <p:txBody>
            <a:bodyPr/>
            <a:lstStyle/>
            <a:p>
              <a:endParaRPr lang="en-US"/>
            </a:p>
          </p:txBody>
        </p:sp>
        <p:sp>
          <p:nvSpPr>
            <p:cNvPr id="2093" name="Line 30"/>
            <p:cNvSpPr>
              <a:spLocks noChangeShapeType="1"/>
            </p:cNvSpPr>
            <p:nvPr/>
          </p:nvSpPr>
          <p:spPr bwMode="auto">
            <a:xfrm>
              <a:off x="4512" y="1824"/>
              <a:ext cx="144" cy="0"/>
            </a:xfrm>
            <a:prstGeom prst="line">
              <a:avLst/>
            </a:prstGeom>
            <a:noFill/>
            <a:ln w="28575">
              <a:solidFill>
                <a:schemeClr val="tx1"/>
              </a:solidFill>
              <a:round/>
              <a:headEnd/>
              <a:tailEnd/>
            </a:ln>
          </p:spPr>
          <p:txBody>
            <a:bodyPr/>
            <a:lstStyle/>
            <a:p>
              <a:endParaRPr lang="en-US"/>
            </a:p>
          </p:txBody>
        </p:sp>
      </p:grpSp>
      <p:grpSp>
        <p:nvGrpSpPr>
          <p:cNvPr id="12" name="Group 34"/>
          <p:cNvGrpSpPr>
            <a:grpSpLocks/>
          </p:cNvGrpSpPr>
          <p:nvPr/>
        </p:nvGrpSpPr>
        <p:grpSpPr bwMode="auto">
          <a:xfrm>
            <a:off x="381000" y="3048000"/>
            <a:ext cx="1165225" cy="974725"/>
            <a:chOff x="3888" y="1440"/>
            <a:chExt cx="954" cy="768"/>
          </a:xfrm>
        </p:grpSpPr>
        <p:sp>
          <p:nvSpPr>
            <p:cNvPr id="2082" name="Oval 5"/>
            <p:cNvSpPr>
              <a:spLocks noChangeArrowheads="1"/>
            </p:cNvSpPr>
            <p:nvPr/>
          </p:nvSpPr>
          <p:spPr bwMode="auto">
            <a:xfrm rot="10800000">
              <a:off x="4656" y="1728"/>
              <a:ext cx="186" cy="172"/>
            </a:xfrm>
            <a:prstGeom prst="ellipse">
              <a:avLst/>
            </a:prstGeom>
            <a:solidFill>
              <a:schemeClr val="bg2"/>
            </a:solidFill>
            <a:ln w="9525">
              <a:solidFill>
                <a:schemeClr val="tx1"/>
              </a:solidFill>
              <a:round/>
              <a:headEnd/>
              <a:tailEnd/>
            </a:ln>
          </p:spPr>
          <p:txBody>
            <a:bodyPr rot="10800000" wrap="none" anchor="ctr"/>
            <a:lstStyle/>
            <a:p>
              <a:endParaRPr lang="en-US"/>
            </a:p>
          </p:txBody>
        </p:sp>
        <p:pic>
          <p:nvPicPr>
            <p:cNvPr id="2083" name="Picture 26"/>
            <p:cNvPicPr>
              <a:picLocks noChangeAspect="1" noChangeArrowheads="1"/>
            </p:cNvPicPr>
            <p:nvPr/>
          </p:nvPicPr>
          <p:blipFill>
            <a:blip r:embed="rId6">
              <a:clrChange>
                <a:clrFrom>
                  <a:srgbClr val="FFFFFF"/>
                </a:clrFrom>
                <a:clrTo>
                  <a:srgbClr val="FFFFFF">
                    <a:alpha val="0"/>
                  </a:srgbClr>
                </a:clrTo>
              </a:clrChange>
              <a:biLevel thresh="50000"/>
            </a:blip>
            <a:srcRect/>
            <a:stretch>
              <a:fillRect/>
            </a:stretch>
          </p:blipFill>
          <p:spPr bwMode="auto">
            <a:xfrm>
              <a:off x="3888" y="1440"/>
              <a:ext cx="600" cy="768"/>
            </a:xfrm>
            <a:prstGeom prst="rect">
              <a:avLst/>
            </a:prstGeom>
            <a:noFill/>
            <a:ln w="9525">
              <a:noFill/>
              <a:miter lim="800000"/>
              <a:headEnd/>
              <a:tailEnd/>
            </a:ln>
          </p:spPr>
        </p:pic>
        <p:sp>
          <p:nvSpPr>
            <p:cNvPr id="2084" name="Line 27"/>
            <p:cNvSpPr>
              <a:spLocks noChangeShapeType="1"/>
            </p:cNvSpPr>
            <p:nvPr/>
          </p:nvSpPr>
          <p:spPr bwMode="auto">
            <a:xfrm>
              <a:off x="4368" y="1776"/>
              <a:ext cx="144" cy="0"/>
            </a:xfrm>
            <a:prstGeom prst="line">
              <a:avLst/>
            </a:prstGeom>
            <a:noFill/>
            <a:ln w="28575">
              <a:solidFill>
                <a:schemeClr val="tx1"/>
              </a:solidFill>
              <a:round/>
              <a:headEnd/>
              <a:tailEnd/>
            </a:ln>
          </p:spPr>
          <p:txBody>
            <a:bodyPr/>
            <a:lstStyle/>
            <a:p>
              <a:endParaRPr lang="en-US"/>
            </a:p>
          </p:txBody>
        </p:sp>
        <p:sp>
          <p:nvSpPr>
            <p:cNvPr id="2085" name="Line 28"/>
            <p:cNvSpPr>
              <a:spLocks noChangeShapeType="1"/>
            </p:cNvSpPr>
            <p:nvPr/>
          </p:nvSpPr>
          <p:spPr bwMode="auto">
            <a:xfrm>
              <a:off x="4512" y="1776"/>
              <a:ext cx="0" cy="144"/>
            </a:xfrm>
            <a:prstGeom prst="line">
              <a:avLst/>
            </a:prstGeom>
            <a:noFill/>
            <a:ln w="28575">
              <a:solidFill>
                <a:schemeClr val="tx1"/>
              </a:solidFill>
              <a:round/>
              <a:headEnd/>
              <a:tailEnd/>
            </a:ln>
          </p:spPr>
          <p:txBody>
            <a:bodyPr/>
            <a:lstStyle/>
            <a:p>
              <a:endParaRPr lang="en-US"/>
            </a:p>
          </p:txBody>
        </p:sp>
        <p:sp>
          <p:nvSpPr>
            <p:cNvPr id="2086" name="Line 29"/>
            <p:cNvSpPr>
              <a:spLocks noChangeShapeType="1"/>
            </p:cNvSpPr>
            <p:nvPr/>
          </p:nvSpPr>
          <p:spPr bwMode="auto">
            <a:xfrm>
              <a:off x="4368" y="1920"/>
              <a:ext cx="144" cy="0"/>
            </a:xfrm>
            <a:prstGeom prst="line">
              <a:avLst/>
            </a:prstGeom>
            <a:noFill/>
            <a:ln w="28575">
              <a:solidFill>
                <a:schemeClr val="tx1"/>
              </a:solidFill>
              <a:round/>
              <a:headEnd/>
              <a:tailEnd/>
            </a:ln>
          </p:spPr>
          <p:txBody>
            <a:bodyPr/>
            <a:lstStyle/>
            <a:p>
              <a:endParaRPr lang="en-US"/>
            </a:p>
          </p:txBody>
        </p:sp>
        <p:sp>
          <p:nvSpPr>
            <p:cNvPr id="2087" name="Line 30"/>
            <p:cNvSpPr>
              <a:spLocks noChangeShapeType="1"/>
            </p:cNvSpPr>
            <p:nvPr/>
          </p:nvSpPr>
          <p:spPr bwMode="auto">
            <a:xfrm>
              <a:off x="4512" y="1824"/>
              <a:ext cx="144" cy="0"/>
            </a:xfrm>
            <a:prstGeom prst="line">
              <a:avLst/>
            </a:prstGeom>
            <a:noFill/>
            <a:ln w="28575">
              <a:solidFill>
                <a:schemeClr val="tx1"/>
              </a:solidFill>
              <a:round/>
              <a:headEnd/>
              <a:tailEnd/>
            </a:ln>
          </p:spPr>
          <p:txBody>
            <a:bodyPr/>
            <a:lstStyle/>
            <a:p>
              <a:endParaRPr lang="en-US"/>
            </a:p>
          </p:txBody>
        </p:sp>
      </p:grpSp>
      <p:pic>
        <p:nvPicPr>
          <p:cNvPr id="153656" name="Picture 6"/>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5410200" y="2514600"/>
            <a:ext cx="660400" cy="990600"/>
          </a:xfrm>
          <a:prstGeom prst="rect">
            <a:avLst/>
          </a:prstGeom>
          <a:noFill/>
          <a:ln w="9525">
            <a:noFill/>
            <a:miter lim="800000"/>
            <a:headEnd/>
            <a:tailEnd/>
          </a:ln>
        </p:spPr>
      </p:pic>
      <p:pic>
        <p:nvPicPr>
          <p:cNvPr id="153657" name="Picture 6"/>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749800" y="2590800"/>
            <a:ext cx="660400" cy="990600"/>
          </a:xfrm>
          <a:prstGeom prst="rect">
            <a:avLst/>
          </a:prstGeom>
          <a:noFill/>
          <a:ln w="9525">
            <a:noFill/>
            <a:miter lim="800000"/>
            <a:headEnd/>
            <a:tailEnd/>
          </a:ln>
        </p:spPr>
      </p:pic>
      <p:pic>
        <p:nvPicPr>
          <p:cNvPr id="153658" name="Picture 6"/>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191000" y="2514600"/>
            <a:ext cx="660400" cy="990600"/>
          </a:xfrm>
          <a:prstGeom prst="rect">
            <a:avLst/>
          </a:prstGeom>
          <a:noFill/>
          <a:ln w="9525">
            <a:noFill/>
            <a:miter lim="800000"/>
            <a:headEnd/>
            <a:tailEnd/>
          </a:ln>
        </p:spPr>
      </p:pic>
      <p:pic>
        <p:nvPicPr>
          <p:cNvPr id="153659" name="Picture 6"/>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3657600" y="2514600"/>
            <a:ext cx="660400" cy="990600"/>
          </a:xfrm>
          <a:prstGeom prst="rect">
            <a:avLst/>
          </a:prstGeom>
          <a:noFill/>
          <a:ln w="9525">
            <a:noFill/>
            <a:miter lim="800000"/>
            <a:headEnd/>
            <a:tailEnd/>
          </a:ln>
        </p:spPr>
      </p:pic>
      <p:grpSp>
        <p:nvGrpSpPr>
          <p:cNvPr id="13" name="Group 61"/>
          <p:cNvGrpSpPr>
            <a:grpSpLocks/>
          </p:cNvGrpSpPr>
          <p:nvPr/>
        </p:nvGrpSpPr>
        <p:grpSpPr bwMode="auto">
          <a:xfrm>
            <a:off x="6477000" y="5257800"/>
            <a:ext cx="1752600" cy="798513"/>
            <a:chOff x="2273" y="3226"/>
            <a:chExt cx="1256" cy="695"/>
          </a:xfrm>
        </p:grpSpPr>
        <p:sp>
          <p:nvSpPr>
            <p:cNvPr id="4" name="Oval 3"/>
            <p:cNvSpPr/>
            <p:nvPr/>
          </p:nvSpPr>
          <p:spPr>
            <a:xfrm>
              <a:off x="2304" y="3312"/>
              <a:ext cx="1200" cy="576"/>
            </a:xfrm>
            <a:prstGeom prst="ellipse">
              <a:avLst/>
            </a:prstGeom>
            <a:solidFill>
              <a:srgbClr val="FFCC00">
                <a:alpha val="76000"/>
              </a:srgbClr>
            </a:solidFill>
            <a:ln>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a:ln>
            <a:scene3d>
              <a:camera prst="perspectiveRelaxed">
                <a:rot lat="20073601" lon="0" rev="0"/>
              </a:camera>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Oval 5"/>
            <p:cNvSpPr/>
            <p:nvPr/>
          </p:nvSpPr>
          <p:spPr>
            <a:xfrm>
              <a:off x="2304" y="3312"/>
              <a:ext cx="1200" cy="576"/>
            </a:xfrm>
            <a:prstGeom prst="ellipse">
              <a:avLst/>
            </a:prstGeom>
            <a:solidFill>
              <a:schemeClr val="lt1">
                <a:alpha val="0"/>
              </a:schemeClr>
            </a:solidFill>
            <a:ln>
              <a:solidFill>
                <a:schemeClr val="tx1"/>
              </a:solidFill>
            </a:ln>
            <a:scene3d>
              <a:camera prst="perspectiveRelaxed">
                <a:rot lat="20073601" lon="0" rev="0"/>
              </a:camera>
              <a:lightRig rig="threePt" dir="t"/>
            </a:scene3d>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rot="5400000">
              <a:off x="2208" y="3551"/>
              <a:ext cx="192" cy="2"/>
            </a:xfrm>
            <a:prstGeom prst="line">
              <a:avLst/>
            </a:prstGeom>
            <a:ln w="22225">
              <a:solidFill>
                <a:schemeClr val="tx1"/>
              </a:solidFill>
            </a:ln>
            <a:scene3d>
              <a:camera prst="perspectiveRelaxed">
                <a:rot lat="20073601"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408" y="3599"/>
              <a:ext cx="192" cy="2"/>
            </a:xfrm>
            <a:prstGeom prst="line">
              <a:avLst/>
            </a:prstGeom>
            <a:ln w="22225">
              <a:solidFill>
                <a:schemeClr val="tx1"/>
              </a:solidFill>
            </a:ln>
            <a:scene3d>
              <a:camera prst="perspectiveRelaxed">
                <a:rot lat="20073601"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2304" y="3312"/>
              <a:ext cx="1200" cy="576"/>
            </a:xfrm>
            <a:prstGeom prst="ellipse">
              <a:avLst/>
            </a:prstGeom>
            <a:solidFill>
              <a:schemeClr val="bg1">
                <a:lumMod val="65000"/>
                <a:alpha val="68000"/>
              </a:schemeClr>
            </a:solidFill>
            <a:ln>
              <a:noFill/>
            </a:ln>
            <a:scene3d>
              <a:camera prst="perspectiveRelaxed">
                <a:rot lat="20073601" lon="0" rev="0"/>
              </a:camera>
              <a:lightRig rig="threePt" dir="t"/>
            </a:scene3d>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9" name="Oval 4"/>
            <p:cNvSpPr/>
            <p:nvPr/>
          </p:nvSpPr>
          <p:spPr>
            <a:xfrm>
              <a:off x="2304" y="3216"/>
              <a:ext cx="1200" cy="576"/>
            </a:xfrm>
            <a:prstGeom prst="ellipse">
              <a:avLst/>
            </a:prstGeom>
            <a:solidFill>
              <a:schemeClr val="lt1">
                <a:alpha val="0"/>
              </a:schemeClr>
            </a:solidFill>
            <a:ln>
              <a:solidFill>
                <a:schemeClr val="tx1"/>
              </a:solidFill>
            </a:ln>
            <a:scene3d>
              <a:camera prst="perspectiveRelaxed">
                <a:rot lat="20073601" lon="0" rev="0"/>
              </a:camera>
              <a:lightRig rig="threePt" dir="t"/>
            </a:scene3d>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grpSp>
      <p:pic>
        <p:nvPicPr>
          <p:cNvPr id="2116" name="Picture 68"/>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6781800" y="0"/>
            <a:ext cx="1138238" cy="1600200"/>
          </a:xfrm>
          <a:prstGeom prst="rect">
            <a:avLst/>
          </a:prstGeom>
          <a:noFill/>
          <a:ln w="9525">
            <a:noFill/>
            <a:miter lim="800000"/>
            <a:headEnd/>
            <a:tailEnd/>
          </a:ln>
        </p:spPr>
      </p:pic>
      <p:pic>
        <p:nvPicPr>
          <p:cNvPr id="87" name="Rectangle 1037"/>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8001000" y="5715000"/>
            <a:ext cx="914400" cy="842963"/>
          </a:xfrm>
          <a:prstGeom prst="rect">
            <a:avLst/>
          </a:prstGeom>
          <a:noFill/>
          <a:ln w="9525">
            <a:noFill/>
            <a:miter lim="800000"/>
            <a:headEnd/>
            <a:tailEnd/>
          </a:ln>
        </p:spPr>
      </p:pic>
      <p:sp>
        <p:nvSpPr>
          <p:cNvPr id="88" name="Text Box 5"/>
          <p:cNvSpPr txBox="1">
            <a:spLocks noChangeArrowheads="1"/>
          </p:cNvSpPr>
          <p:nvPr/>
        </p:nvSpPr>
        <p:spPr bwMode="auto">
          <a:xfrm>
            <a:off x="228600" y="5867400"/>
            <a:ext cx="8001000" cy="366713"/>
          </a:xfrm>
          <a:prstGeom prst="rect">
            <a:avLst/>
          </a:prstGeom>
          <a:noFill/>
          <a:ln w="9525">
            <a:noFill/>
            <a:miter lim="800000"/>
            <a:headEnd/>
            <a:tailEnd/>
          </a:ln>
          <a:effectLst/>
        </p:spPr>
        <p:txBody>
          <a:bodyPr>
            <a:spAutoFit/>
          </a:bodyPr>
          <a:lstStyle/>
          <a:p>
            <a:pPr>
              <a:spcBef>
                <a:spcPct val="50000"/>
              </a:spcBef>
              <a:defRPr/>
            </a:pPr>
            <a:endParaRPr lang="en-US"/>
          </a:p>
        </p:txBody>
      </p:sp>
      <p:grpSp>
        <p:nvGrpSpPr>
          <p:cNvPr id="96" name="Group 175"/>
          <p:cNvGrpSpPr>
            <a:grpSpLocks/>
          </p:cNvGrpSpPr>
          <p:nvPr/>
        </p:nvGrpSpPr>
        <p:grpSpPr bwMode="auto">
          <a:xfrm>
            <a:off x="0" y="152400"/>
            <a:ext cx="527222" cy="562988"/>
            <a:chOff x="2819400" y="304800"/>
            <a:chExt cx="1218803" cy="1295400"/>
          </a:xfrm>
        </p:grpSpPr>
        <p:sp>
          <p:nvSpPr>
            <p:cNvPr id="97" name="Rectangle 35"/>
            <p:cNvSpPr>
              <a:spLocks noChangeArrowheads="1"/>
            </p:cNvSpPr>
            <p:nvPr/>
          </p:nvSpPr>
          <p:spPr bwMode="auto">
            <a:xfrm>
              <a:off x="3810595" y="838100"/>
              <a:ext cx="227608" cy="230124"/>
            </a:xfrm>
            <a:prstGeom prst="rect">
              <a:avLst/>
            </a:prstGeom>
            <a:solidFill>
              <a:srgbClr val="FF0000"/>
            </a:solidFill>
            <a:ln w="9525">
              <a:noFill/>
              <a:miter lim="800000"/>
              <a:headEnd/>
              <a:tailEnd/>
            </a:ln>
          </p:spPr>
          <p:txBody>
            <a:bodyPr wrap="none" anchor="ctr"/>
            <a:lstStyle/>
            <a:p>
              <a:pPr>
                <a:defRPr/>
              </a:pPr>
              <a:endParaRPr lang="en-US"/>
            </a:p>
          </p:txBody>
        </p:sp>
        <p:pic>
          <p:nvPicPr>
            <p:cNvPr id="98" name="Picture 4"/>
            <p:cNvPicPr>
              <a:picLocks noChangeAspect="1" noChangeArrowheads="1"/>
            </p:cNvPicPr>
            <p:nvPr/>
          </p:nvPicPr>
          <p:blipFill>
            <a:blip r:embed="rId14"/>
            <a:srcRect/>
            <a:stretch>
              <a:fillRect/>
            </a:stretch>
          </p:blipFill>
          <p:spPr bwMode="auto">
            <a:xfrm>
              <a:off x="2819400" y="304800"/>
              <a:ext cx="895350" cy="1295400"/>
            </a:xfrm>
            <a:prstGeom prst="rect">
              <a:avLst/>
            </a:prstGeom>
            <a:noFill/>
            <a:ln w="9525">
              <a:noFill/>
              <a:miter lim="800000"/>
              <a:headEnd/>
              <a:tailEnd/>
            </a:ln>
          </p:spPr>
        </p:pic>
        <p:cxnSp>
          <p:nvCxnSpPr>
            <p:cNvPr id="99" name="Straight Connector 98"/>
            <p:cNvCxnSpPr/>
            <p:nvPr/>
          </p:nvCxnSpPr>
          <p:spPr>
            <a:xfrm>
              <a:off x="3524249" y="1006126"/>
              <a:ext cx="30469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0" name="Group 65"/>
          <p:cNvGrpSpPr>
            <a:grpSpLocks/>
          </p:cNvGrpSpPr>
          <p:nvPr/>
        </p:nvGrpSpPr>
        <p:grpSpPr bwMode="auto">
          <a:xfrm>
            <a:off x="428368" y="152400"/>
            <a:ext cx="790832" cy="595313"/>
            <a:chOff x="3810000" y="304800"/>
            <a:chExt cx="1828800" cy="1371600"/>
          </a:xfrm>
        </p:grpSpPr>
        <p:sp>
          <p:nvSpPr>
            <p:cNvPr id="101" name="Line 77"/>
            <p:cNvSpPr>
              <a:spLocks noChangeShapeType="1"/>
            </p:cNvSpPr>
            <p:nvPr/>
          </p:nvSpPr>
          <p:spPr bwMode="auto">
            <a:xfrm>
              <a:off x="3810594" y="838809"/>
              <a:ext cx="227608" cy="0"/>
            </a:xfrm>
            <a:prstGeom prst="line">
              <a:avLst/>
            </a:prstGeom>
            <a:noFill/>
            <a:ln w="28575">
              <a:solidFill>
                <a:schemeClr val="tx1"/>
              </a:solidFill>
              <a:round/>
              <a:headEnd/>
              <a:tailEnd/>
            </a:ln>
          </p:spPr>
          <p:txBody>
            <a:bodyPr/>
            <a:lstStyle/>
            <a:p>
              <a:pPr>
                <a:defRPr/>
              </a:pPr>
              <a:endParaRPr lang="en-US"/>
            </a:p>
          </p:txBody>
        </p:sp>
        <p:sp>
          <p:nvSpPr>
            <p:cNvPr id="102" name="Line 78"/>
            <p:cNvSpPr>
              <a:spLocks noChangeShapeType="1"/>
            </p:cNvSpPr>
            <p:nvPr/>
          </p:nvSpPr>
          <p:spPr bwMode="auto">
            <a:xfrm>
              <a:off x="4038202" y="838809"/>
              <a:ext cx="0" cy="226771"/>
            </a:xfrm>
            <a:prstGeom prst="line">
              <a:avLst/>
            </a:prstGeom>
            <a:noFill/>
            <a:ln w="28575">
              <a:solidFill>
                <a:schemeClr val="tx1"/>
              </a:solidFill>
              <a:round/>
              <a:headEnd/>
              <a:tailEnd/>
            </a:ln>
          </p:spPr>
          <p:txBody>
            <a:bodyPr/>
            <a:lstStyle/>
            <a:p>
              <a:pPr>
                <a:defRPr/>
              </a:pPr>
              <a:endParaRPr lang="en-US"/>
            </a:p>
          </p:txBody>
        </p:sp>
        <p:sp>
          <p:nvSpPr>
            <p:cNvPr id="103" name="Line 79"/>
            <p:cNvSpPr>
              <a:spLocks noChangeShapeType="1"/>
            </p:cNvSpPr>
            <p:nvPr/>
          </p:nvSpPr>
          <p:spPr bwMode="auto">
            <a:xfrm>
              <a:off x="3810594" y="1065580"/>
              <a:ext cx="227608" cy="0"/>
            </a:xfrm>
            <a:prstGeom prst="line">
              <a:avLst/>
            </a:prstGeom>
            <a:noFill/>
            <a:ln w="28575">
              <a:solidFill>
                <a:schemeClr val="tx1"/>
              </a:solidFill>
              <a:round/>
              <a:headEnd/>
              <a:tailEnd/>
            </a:ln>
          </p:spPr>
          <p:txBody>
            <a:bodyPr/>
            <a:lstStyle/>
            <a:p>
              <a:pPr>
                <a:defRPr/>
              </a:pPr>
              <a:endParaRPr lang="en-US"/>
            </a:p>
          </p:txBody>
        </p:sp>
        <p:sp>
          <p:nvSpPr>
            <p:cNvPr id="104" name="Line 80"/>
            <p:cNvSpPr>
              <a:spLocks noChangeShapeType="1"/>
            </p:cNvSpPr>
            <p:nvPr/>
          </p:nvSpPr>
          <p:spPr bwMode="auto">
            <a:xfrm>
              <a:off x="4038202" y="992428"/>
              <a:ext cx="231280" cy="0"/>
            </a:xfrm>
            <a:prstGeom prst="line">
              <a:avLst/>
            </a:prstGeom>
            <a:noFill/>
            <a:ln w="28575">
              <a:solidFill>
                <a:schemeClr val="tx1"/>
              </a:solidFill>
              <a:round/>
              <a:headEnd/>
              <a:tailEnd/>
            </a:ln>
          </p:spPr>
          <p:txBody>
            <a:bodyPr/>
            <a:lstStyle/>
            <a:p>
              <a:pPr>
                <a:defRPr/>
              </a:pPr>
              <a:endParaRPr lang="en-US"/>
            </a:p>
          </p:txBody>
        </p:sp>
        <p:sp>
          <p:nvSpPr>
            <p:cNvPr id="105" name="Oval 104"/>
            <p:cNvSpPr/>
            <p:nvPr/>
          </p:nvSpPr>
          <p:spPr bwMode="auto">
            <a:xfrm>
              <a:off x="4269482" y="304800"/>
              <a:ext cx="1369318" cy="137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6" name="Oval 105"/>
            <p:cNvSpPr/>
            <p:nvPr/>
          </p:nvSpPr>
          <p:spPr bwMode="auto">
            <a:xfrm>
              <a:off x="4497090" y="535230"/>
              <a:ext cx="914102" cy="9143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7" name="Oval 106"/>
            <p:cNvSpPr/>
            <p:nvPr/>
          </p:nvSpPr>
          <p:spPr bwMode="auto">
            <a:xfrm>
              <a:off x="4647604" y="685190"/>
              <a:ext cx="609402" cy="6108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fade">
                                      <p:cBhvr>
                                        <p:cTn id="7" dur="1000"/>
                                        <p:tgtEl>
                                          <p:spTgt spid="205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3659"/>
                                        </p:tgtEl>
                                        <p:attrNameLst>
                                          <p:attrName>style.visibility</p:attrName>
                                        </p:attrNameLst>
                                      </p:cBhvr>
                                      <p:to>
                                        <p:strVal val="visible"/>
                                      </p:to>
                                    </p:set>
                                    <p:animEffect transition="in" filter="fade">
                                      <p:cBhvr>
                                        <p:cTn id="22" dur="1000"/>
                                        <p:tgtEl>
                                          <p:spTgt spid="153659"/>
                                        </p:tgtEl>
                                      </p:cBhvr>
                                    </p:animEffect>
                                  </p:childTnLst>
                                </p:cTn>
                              </p:par>
                              <p:par>
                                <p:cTn id="23" presetID="10" presetClass="entr" presetSubtype="0" fill="hold" nodeType="withEffect">
                                  <p:stCondLst>
                                    <p:cond delay="0"/>
                                  </p:stCondLst>
                                  <p:childTnLst>
                                    <p:set>
                                      <p:cBhvr>
                                        <p:cTn id="24" dur="1" fill="hold">
                                          <p:stCondLst>
                                            <p:cond delay="0"/>
                                          </p:stCondLst>
                                        </p:cTn>
                                        <p:tgtEl>
                                          <p:spTgt spid="153658"/>
                                        </p:tgtEl>
                                        <p:attrNameLst>
                                          <p:attrName>style.visibility</p:attrName>
                                        </p:attrNameLst>
                                      </p:cBhvr>
                                      <p:to>
                                        <p:strVal val="visible"/>
                                      </p:to>
                                    </p:set>
                                    <p:animEffect transition="in" filter="fade">
                                      <p:cBhvr>
                                        <p:cTn id="25" dur="1000"/>
                                        <p:tgtEl>
                                          <p:spTgt spid="153658"/>
                                        </p:tgtEl>
                                      </p:cBhvr>
                                    </p:animEffect>
                                  </p:childTnLst>
                                </p:cTn>
                              </p:par>
                              <p:par>
                                <p:cTn id="26" presetID="10" presetClass="entr" presetSubtype="0" fill="hold" nodeType="withEffect">
                                  <p:stCondLst>
                                    <p:cond delay="0"/>
                                  </p:stCondLst>
                                  <p:childTnLst>
                                    <p:set>
                                      <p:cBhvr>
                                        <p:cTn id="27" dur="1" fill="hold">
                                          <p:stCondLst>
                                            <p:cond delay="0"/>
                                          </p:stCondLst>
                                        </p:cTn>
                                        <p:tgtEl>
                                          <p:spTgt spid="153657"/>
                                        </p:tgtEl>
                                        <p:attrNameLst>
                                          <p:attrName>style.visibility</p:attrName>
                                        </p:attrNameLst>
                                      </p:cBhvr>
                                      <p:to>
                                        <p:strVal val="visible"/>
                                      </p:to>
                                    </p:set>
                                    <p:animEffect transition="in" filter="fade">
                                      <p:cBhvr>
                                        <p:cTn id="28" dur="1000"/>
                                        <p:tgtEl>
                                          <p:spTgt spid="153657"/>
                                        </p:tgtEl>
                                      </p:cBhvr>
                                    </p:animEffect>
                                  </p:childTnLst>
                                </p:cTn>
                              </p:par>
                              <p:par>
                                <p:cTn id="29" presetID="10" presetClass="entr" presetSubtype="0" fill="hold" nodeType="withEffect">
                                  <p:stCondLst>
                                    <p:cond delay="0"/>
                                  </p:stCondLst>
                                  <p:childTnLst>
                                    <p:set>
                                      <p:cBhvr>
                                        <p:cTn id="30" dur="1" fill="hold">
                                          <p:stCondLst>
                                            <p:cond delay="0"/>
                                          </p:stCondLst>
                                        </p:cTn>
                                        <p:tgtEl>
                                          <p:spTgt spid="153656"/>
                                        </p:tgtEl>
                                        <p:attrNameLst>
                                          <p:attrName>style.visibility</p:attrName>
                                        </p:attrNameLst>
                                      </p:cBhvr>
                                      <p:to>
                                        <p:strVal val="visible"/>
                                      </p:to>
                                    </p:set>
                                    <p:animEffect transition="in" filter="fade">
                                      <p:cBhvr>
                                        <p:cTn id="31" dur="1000"/>
                                        <p:tgtEl>
                                          <p:spTgt spid="1536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61"/>
                                        </p:tgtEl>
                                        <p:attrNameLst>
                                          <p:attrName>style.visibility</p:attrName>
                                        </p:attrNameLst>
                                      </p:cBhvr>
                                      <p:to>
                                        <p:strVal val="visible"/>
                                      </p:to>
                                    </p:set>
                                    <p:animEffect transition="in" filter="fade">
                                      <p:cBhvr>
                                        <p:cTn id="34" dur="1000"/>
                                        <p:tgtEl>
                                          <p:spTgt spid="206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60"/>
                                        </p:tgtEl>
                                        <p:attrNameLst>
                                          <p:attrName>style.visibility</p:attrName>
                                        </p:attrNameLst>
                                      </p:cBhvr>
                                      <p:to>
                                        <p:strVal val="visible"/>
                                      </p:to>
                                    </p:set>
                                    <p:animEffect transition="in" filter="fade">
                                      <p:cBhvr>
                                        <p:cTn id="37" dur="1000"/>
                                        <p:tgtEl>
                                          <p:spTgt spid="2060"/>
                                        </p:tgtEl>
                                      </p:cBhvr>
                                    </p:animEffec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0.0 0.0 L 0.58334 -0.29965 " pathEditMode="relative" ptsTypes="AA">
                                      <p:cBhvr>
                                        <p:cTn id="41" dur="2000" fill="hold"/>
                                        <p:tgtEl>
                                          <p:spTgt spid="7"/>
                                        </p:tgtEl>
                                        <p:attrNameLst>
                                          <p:attrName>ppt_x</p:attrName>
                                          <p:attrName>ppt_y</p:attrName>
                                        </p:attrNameLst>
                                      </p:cBhvr>
                                    </p:animMotion>
                                  </p:childTnLst>
                                </p:cTn>
                              </p:par>
                              <p:par>
                                <p:cTn id="42" presetID="0" presetClass="path" presetSubtype="0" accel="50000" decel="50000" fill="hold" nodeType="withEffect">
                                  <p:stCondLst>
                                    <p:cond delay="0"/>
                                  </p:stCondLst>
                                  <p:childTnLst>
                                    <p:animMotion origin="layout" path="M -4.16667E-6 -3.2948E-6 L 0.75573 -0.41503 " pathEditMode="relative" rAng="0" ptsTypes="AA">
                                      <p:cBhvr>
                                        <p:cTn id="43" dur="2000" fill="hold"/>
                                        <p:tgtEl>
                                          <p:spTgt spid="12"/>
                                        </p:tgtEl>
                                        <p:attrNameLst>
                                          <p:attrName>ppt_x</p:attrName>
                                          <p:attrName>ppt_y</p:attrName>
                                        </p:attrNameLst>
                                      </p:cBhvr>
                                      <p:rCtr x="378" y="-208"/>
                                    </p:animMotion>
                                  </p:childTnLst>
                                </p:cTn>
                              </p:par>
                              <p:par>
                                <p:cTn id="44" presetID="0" presetClass="path" presetSubtype="0" accel="50000" decel="50000" fill="hold" nodeType="withEffect">
                                  <p:stCondLst>
                                    <p:cond delay="0"/>
                                  </p:stCondLst>
                                  <p:childTnLst>
                                    <p:animMotion origin="layout" path="M 4.72222E-6 -4.62428E-6 L 0.62795 -0.38173 " pathEditMode="relative" rAng="0" ptsTypes="AA">
                                      <p:cBhvr>
                                        <p:cTn id="45" dur="2000" fill="hold"/>
                                        <p:tgtEl>
                                          <p:spTgt spid="8"/>
                                        </p:tgtEl>
                                        <p:attrNameLst>
                                          <p:attrName>ppt_x</p:attrName>
                                          <p:attrName>ppt_y</p:attrName>
                                        </p:attrNameLst>
                                      </p:cBhvr>
                                      <p:rCtr x="314" y="-191"/>
                                    </p:animMotion>
                                  </p:childTnLst>
                                </p:cTn>
                              </p:par>
                              <p:par>
                                <p:cTn id="46" presetID="0" presetClass="path" presetSubtype="0" accel="50000" decel="50000" fill="hold" nodeType="withEffect">
                                  <p:stCondLst>
                                    <p:cond delay="0"/>
                                  </p:stCondLst>
                                  <p:childTnLst>
                                    <p:animMotion origin="layout" path="M 4.72222E-6 2.83237E-6 L 0.65295 -0.32625 " pathEditMode="relative" rAng="0" ptsTypes="AA">
                                      <p:cBhvr>
                                        <p:cTn id="47" dur="2000" fill="hold"/>
                                        <p:tgtEl>
                                          <p:spTgt spid="11"/>
                                        </p:tgtEl>
                                        <p:attrNameLst>
                                          <p:attrName>ppt_x</p:attrName>
                                          <p:attrName>ppt_y</p:attrName>
                                        </p:attrNameLst>
                                      </p:cBhvr>
                                      <p:rCtr x="326" y="-163"/>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0 0.0 L 0.275 -0.33295 " pathEditMode="relative" ptsTypes="AA">
                                      <p:cBhvr>
                                        <p:cTn id="51" dur="2000" fill="hold"/>
                                        <p:tgtEl>
                                          <p:spTgt spid="153659"/>
                                        </p:tgtEl>
                                        <p:attrNameLst>
                                          <p:attrName>ppt_x</p:attrName>
                                          <p:attrName>ppt_y</p:attrName>
                                        </p:attrNameLst>
                                      </p:cBhvr>
                                    </p:animMotion>
                                  </p:childTnLst>
                                </p:cTn>
                              </p:par>
                              <p:par>
                                <p:cTn id="52" presetID="0" presetClass="path" presetSubtype="0" accel="50000" decel="50000" fill="hold" nodeType="withEffect">
                                  <p:stCondLst>
                                    <p:cond delay="0"/>
                                  </p:stCondLst>
                                  <p:childTnLst>
                                    <p:animMotion origin="layout" path="M 0.0 0.0 L 0.275 -0.33295 " pathEditMode="relative" ptsTypes="AA">
                                      <p:cBhvr>
                                        <p:cTn id="53" dur="2000" fill="hold"/>
                                        <p:tgtEl>
                                          <p:spTgt spid="153658"/>
                                        </p:tgtEl>
                                        <p:attrNameLst>
                                          <p:attrName>ppt_x</p:attrName>
                                          <p:attrName>ppt_y</p:attrName>
                                        </p:attrNameLst>
                                      </p:cBhvr>
                                    </p:animMotion>
                                  </p:childTnLst>
                                </p:cTn>
                              </p:par>
                              <p:par>
                                <p:cTn id="54" presetID="0" presetClass="path" presetSubtype="0" accel="50000" decel="50000" fill="hold" nodeType="withEffect">
                                  <p:stCondLst>
                                    <p:cond delay="0"/>
                                  </p:stCondLst>
                                  <p:childTnLst>
                                    <p:animMotion origin="layout" path="M 0.0 0.0 L 0.275 -0.33295 " pathEditMode="relative" ptsTypes="AA">
                                      <p:cBhvr>
                                        <p:cTn id="55" dur="2000" fill="hold"/>
                                        <p:tgtEl>
                                          <p:spTgt spid="153657"/>
                                        </p:tgtEl>
                                        <p:attrNameLst>
                                          <p:attrName>ppt_x</p:attrName>
                                          <p:attrName>ppt_y</p:attrName>
                                        </p:attrNameLst>
                                      </p:cBhvr>
                                    </p:animMotion>
                                  </p:childTnLst>
                                </p:cTn>
                              </p:par>
                              <p:par>
                                <p:cTn id="56" presetID="0" presetClass="path" presetSubtype="0" accel="50000" decel="50000" fill="hold" nodeType="withEffect">
                                  <p:stCondLst>
                                    <p:cond delay="0"/>
                                  </p:stCondLst>
                                  <p:childTnLst>
                                    <p:animMotion origin="layout" path="M 0.0 0.0 L 0.275 -0.33295 " pathEditMode="relative" ptsTypes="AA">
                                      <p:cBhvr>
                                        <p:cTn id="57" dur="2000" fill="hold"/>
                                        <p:tgtEl>
                                          <p:spTgt spid="153656"/>
                                        </p:tgtEl>
                                        <p:attrNameLst>
                                          <p:attrName>ppt_x</p:attrName>
                                          <p:attrName>ppt_y</p:attrName>
                                        </p:attrNameLst>
                                      </p:cBhvr>
                                    </p:animMotion>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nodeType="clickEffect">
                                  <p:stCondLst>
                                    <p:cond delay="0"/>
                                  </p:stCondLst>
                                  <p:childTnLst>
                                    <p:set>
                                      <p:cBhvr>
                                        <p:cTn id="61" dur="1" fill="hold">
                                          <p:stCondLst>
                                            <p:cond delay="0"/>
                                          </p:stCondLst>
                                        </p:cTn>
                                        <p:tgtEl>
                                          <p:spTgt spid="2050"/>
                                        </p:tgtEl>
                                        <p:attrNameLst>
                                          <p:attrName>style.visibility</p:attrName>
                                        </p:attrNameLst>
                                      </p:cBhvr>
                                      <p:to>
                                        <p:strVal val="visible"/>
                                      </p:to>
                                    </p:set>
                                    <p:anim calcmode="lin" valueType="num">
                                      <p:cBhvr additive="base">
                                        <p:cTn id="62" dur="1000" fill="hold"/>
                                        <p:tgtEl>
                                          <p:spTgt spid="2050"/>
                                        </p:tgtEl>
                                        <p:attrNameLst>
                                          <p:attrName>ppt_x</p:attrName>
                                        </p:attrNameLst>
                                      </p:cBhvr>
                                      <p:tavLst>
                                        <p:tav tm="0">
                                          <p:val>
                                            <p:strVal val="1+#ppt_w/2"/>
                                          </p:val>
                                        </p:tav>
                                        <p:tav tm="100000">
                                          <p:val>
                                            <p:strVal val="#ppt_x"/>
                                          </p:val>
                                        </p:tav>
                                      </p:tavLst>
                                    </p:anim>
                                    <p:anim calcmode="lin" valueType="num">
                                      <p:cBhvr additive="base">
                                        <p:cTn id="63" dur="1000" fill="hold"/>
                                        <p:tgtEl>
                                          <p:spTgt spid="2050"/>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2051"/>
                                        </p:tgtEl>
                                        <p:attrNameLst>
                                          <p:attrName>style.visibility</p:attrName>
                                        </p:attrNameLst>
                                      </p:cBhvr>
                                      <p:to>
                                        <p:strVal val="visible"/>
                                      </p:to>
                                    </p:set>
                                    <p:anim calcmode="lin" valueType="num">
                                      <p:cBhvr additive="base">
                                        <p:cTn id="66" dur="1000" fill="hold"/>
                                        <p:tgtEl>
                                          <p:spTgt spid="2051"/>
                                        </p:tgtEl>
                                        <p:attrNameLst>
                                          <p:attrName>ppt_x</p:attrName>
                                        </p:attrNameLst>
                                      </p:cBhvr>
                                      <p:tavLst>
                                        <p:tav tm="0">
                                          <p:val>
                                            <p:strVal val="1+#ppt_w/2"/>
                                          </p:val>
                                        </p:tav>
                                        <p:tav tm="100000">
                                          <p:val>
                                            <p:strVal val="#ppt_x"/>
                                          </p:val>
                                        </p:tav>
                                      </p:tavLst>
                                    </p:anim>
                                    <p:anim calcmode="lin" valueType="num">
                                      <p:cBhvr additive="base">
                                        <p:cTn id="67" dur="1000" fill="hold"/>
                                        <p:tgtEl>
                                          <p:spTgt spid="2051"/>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2052"/>
                                        </p:tgtEl>
                                        <p:attrNameLst>
                                          <p:attrName>style.visibility</p:attrName>
                                        </p:attrNameLst>
                                      </p:cBhvr>
                                      <p:to>
                                        <p:strVal val="visible"/>
                                      </p:to>
                                    </p:set>
                                    <p:anim calcmode="lin" valueType="num">
                                      <p:cBhvr additive="base">
                                        <p:cTn id="70" dur="1000" fill="hold"/>
                                        <p:tgtEl>
                                          <p:spTgt spid="2052"/>
                                        </p:tgtEl>
                                        <p:attrNameLst>
                                          <p:attrName>ppt_x</p:attrName>
                                        </p:attrNameLst>
                                      </p:cBhvr>
                                      <p:tavLst>
                                        <p:tav tm="0">
                                          <p:val>
                                            <p:strVal val="1+#ppt_w/2"/>
                                          </p:val>
                                        </p:tav>
                                        <p:tav tm="100000">
                                          <p:val>
                                            <p:strVal val="#ppt_x"/>
                                          </p:val>
                                        </p:tav>
                                      </p:tavLst>
                                    </p:anim>
                                    <p:anim calcmode="lin" valueType="num">
                                      <p:cBhvr additive="base">
                                        <p:cTn id="71" dur="1000" fill="hold"/>
                                        <p:tgtEl>
                                          <p:spTgt spid="2052"/>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2053"/>
                                        </p:tgtEl>
                                        <p:attrNameLst>
                                          <p:attrName>style.visibility</p:attrName>
                                        </p:attrNameLst>
                                      </p:cBhvr>
                                      <p:to>
                                        <p:strVal val="visible"/>
                                      </p:to>
                                    </p:set>
                                    <p:anim calcmode="lin" valueType="num">
                                      <p:cBhvr additive="base">
                                        <p:cTn id="74" dur="1000" fill="hold"/>
                                        <p:tgtEl>
                                          <p:spTgt spid="2053"/>
                                        </p:tgtEl>
                                        <p:attrNameLst>
                                          <p:attrName>ppt_x</p:attrName>
                                        </p:attrNameLst>
                                      </p:cBhvr>
                                      <p:tavLst>
                                        <p:tav tm="0">
                                          <p:val>
                                            <p:strVal val="1+#ppt_w/2"/>
                                          </p:val>
                                        </p:tav>
                                        <p:tav tm="100000">
                                          <p:val>
                                            <p:strVal val="#ppt_x"/>
                                          </p:val>
                                        </p:tav>
                                      </p:tavLst>
                                    </p:anim>
                                    <p:anim calcmode="lin" valueType="num">
                                      <p:cBhvr additive="base">
                                        <p:cTn id="75" dur="1000" fill="hold"/>
                                        <p:tgtEl>
                                          <p:spTgt spid="2053"/>
                                        </p:tgtEl>
                                        <p:attrNameLst>
                                          <p:attrName>ppt_y</p:attrName>
                                        </p:attrNameLst>
                                      </p:cBhvr>
                                      <p:tavLst>
                                        <p:tav tm="0">
                                          <p:val>
                                            <p:strVal val="#ppt_y"/>
                                          </p:val>
                                        </p:tav>
                                        <p:tav tm="100000">
                                          <p:val>
                                            <p:strVal val="#ppt_y"/>
                                          </p:val>
                                        </p:tav>
                                      </p:tavLst>
                                    </p:anim>
                                  </p:childTnLst>
                                </p:cTn>
                              </p:par>
                              <p:par>
                                <p:cTn id="76" presetID="2" presetClass="entr" presetSubtype="2" fill="hold" nodeType="withEffect">
                                  <p:stCondLst>
                                    <p:cond delay="0"/>
                                  </p:stCondLst>
                                  <p:childTnLst>
                                    <p:set>
                                      <p:cBhvr>
                                        <p:cTn id="77" dur="1" fill="hold">
                                          <p:stCondLst>
                                            <p:cond delay="0"/>
                                          </p:stCondLst>
                                        </p:cTn>
                                        <p:tgtEl>
                                          <p:spTgt spid="2054"/>
                                        </p:tgtEl>
                                        <p:attrNameLst>
                                          <p:attrName>style.visibility</p:attrName>
                                        </p:attrNameLst>
                                      </p:cBhvr>
                                      <p:to>
                                        <p:strVal val="visible"/>
                                      </p:to>
                                    </p:set>
                                    <p:anim calcmode="lin" valueType="num">
                                      <p:cBhvr additive="base">
                                        <p:cTn id="78" dur="1000" fill="hold"/>
                                        <p:tgtEl>
                                          <p:spTgt spid="2054"/>
                                        </p:tgtEl>
                                        <p:attrNameLst>
                                          <p:attrName>ppt_x</p:attrName>
                                        </p:attrNameLst>
                                      </p:cBhvr>
                                      <p:tavLst>
                                        <p:tav tm="0">
                                          <p:val>
                                            <p:strVal val="1+#ppt_w/2"/>
                                          </p:val>
                                        </p:tav>
                                        <p:tav tm="100000">
                                          <p:val>
                                            <p:strVal val="#ppt_x"/>
                                          </p:val>
                                        </p:tav>
                                      </p:tavLst>
                                    </p:anim>
                                    <p:anim calcmode="lin" valueType="num">
                                      <p:cBhvr additive="base">
                                        <p:cTn id="79" dur="1000" fill="hold"/>
                                        <p:tgtEl>
                                          <p:spTgt spid="2054"/>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0.33056 -0.2941 L 0.35556 0.67145 " pathEditMode="relative" rAng="0" ptsTypes="AA">
                                      <p:cBhvr>
                                        <p:cTn id="83" dur="2000" fill="hold"/>
                                        <p:tgtEl>
                                          <p:spTgt spid="153658"/>
                                        </p:tgtEl>
                                        <p:attrNameLst>
                                          <p:attrName>ppt_x</p:attrName>
                                          <p:attrName>ppt_y</p:attrName>
                                        </p:attrNameLst>
                                      </p:cBhvr>
                                      <p:rCtr x="13" y="483"/>
                                    </p:animMotion>
                                  </p:childTnLst>
                                </p:cTn>
                              </p:par>
                              <p:par>
                                <p:cTn id="84" presetID="42" presetClass="path" presetSubtype="0" accel="50000" decel="50000" fill="hold" nodeType="withEffect">
                                  <p:stCondLst>
                                    <p:cond delay="0"/>
                                  </p:stCondLst>
                                  <p:childTnLst>
                                    <p:animMotion origin="layout" path="M 0.29722 -0.26081 L 0.51111 0.6659 " pathEditMode="relative" rAng="0" ptsTypes="AA">
                                      <p:cBhvr>
                                        <p:cTn id="85" dur="2000" fill="hold"/>
                                        <p:tgtEl>
                                          <p:spTgt spid="153659"/>
                                        </p:tgtEl>
                                        <p:attrNameLst>
                                          <p:attrName>ppt_x</p:attrName>
                                          <p:attrName>ppt_y</p:attrName>
                                        </p:attrNameLst>
                                      </p:cBhvr>
                                      <p:rCtr x="107" y="463"/>
                                    </p:animMotion>
                                  </p:childTnLst>
                                </p:cTn>
                              </p:par>
                              <p:par>
                                <p:cTn id="86" presetID="42" presetClass="path" presetSubtype="0" accel="50000" decel="50000" fill="hold" nodeType="withEffect">
                                  <p:stCondLst>
                                    <p:cond delay="0"/>
                                  </p:stCondLst>
                                  <p:childTnLst>
                                    <p:animMotion origin="layout" path="M 0.21666 -0.28301 L 0.23611 0.67144 " pathEditMode="relative" rAng="0" ptsTypes="AA">
                                      <p:cBhvr>
                                        <p:cTn id="87" dur="2000" fill="hold"/>
                                        <p:tgtEl>
                                          <p:spTgt spid="153657"/>
                                        </p:tgtEl>
                                        <p:attrNameLst>
                                          <p:attrName>ppt_x</p:attrName>
                                          <p:attrName>ppt_y</p:attrName>
                                        </p:attrNameLst>
                                      </p:cBhvr>
                                      <p:rCtr x="10" y="477"/>
                                    </p:animMotion>
                                  </p:childTnLst>
                                </p:cTn>
                              </p:par>
                              <p:par>
                                <p:cTn id="88" presetID="42" presetClass="path" presetSubtype="0" accel="50000" decel="50000" fill="hold" nodeType="withEffect">
                                  <p:stCondLst>
                                    <p:cond delay="0"/>
                                  </p:stCondLst>
                                  <p:childTnLst>
                                    <p:animMotion origin="layout" path="M 0.16666 -0.11653 L 0.14722 0.68809 " pathEditMode="relative" rAng="0" ptsTypes="AA">
                                      <p:cBhvr>
                                        <p:cTn id="89" dur="2000" fill="hold"/>
                                        <p:tgtEl>
                                          <p:spTgt spid="153656"/>
                                        </p:tgtEl>
                                        <p:attrNameLst>
                                          <p:attrName>ppt_x</p:attrName>
                                          <p:attrName>ppt_y</p:attrName>
                                        </p:attrNameLst>
                                      </p:cBhvr>
                                      <p:rCtr x="-10" y="402"/>
                                    </p:animMotion>
                                  </p:childTnLst>
                                </p:cTn>
                              </p:par>
                              <p:par>
                                <p:cTn id="90" presetID="42" presetClass="path" presetSubtype="0" accel="50000" decel="50000" fill="hold" nodeType="withEffect">
                                  <p:stCondLst>
                                    <p:cond delay="0"/>
                                  </p:stCondLst>
                                  <p:childTnLst>
                                    <p:animMotion origin="layout" path="M 0.55833 -0.43283 L 0.63628 -0.27075 " pathEditMode="relative" rAng="0" ptsTypes="AA">
                                      <p:cBhvr>
                                        <p:cTn id="91" dur="2000" fill="hold"/>
                                        <p:tgtEl>
                                          <p:spTgt spid="8"/>
                                        </p:tgtEl>
                                        <p:attrNameLst>
                                          <p:attrName>ppt_x</p:attrName>
                                          <p:attrName>ppt_y</p:attrName>
                                        </p:attrNameLst>
                                      </p:cBhvr>
                                      <p:rCtr x="39" y="81"/>
                                    </p:animMotion>
                                  </p:childTnLst>
                                </p:cTn>
                              </p:par>
                              <p:par>
                                <p:cTn id="92" presetID="42" presetClass="path" presetSubtype="0" accel="50000" decel="50000" fill="hold" nodeType="withEffect">
                                  <p:stCondLst>
                                    <p:cond delay="0"/>
                                  </p:stCondLst>
                                  <p:childTnLst>
                                    <p:animMotion origin="layout" path="M 0.62795 -0.33734 L 0.72795 0.12879 " pathEditMode="relative" rAng="0" ptsTypes="AA">
                                      <p:cBhvr>
                                        <p:cTn id="93" dur="2000" fill="hold"/>
                                        <p:tgtEl>
                                          <p:spTgt spid="12"/>
                                        </p:tgtEl>
                                        <p:attrNameLst>
                                          <p:attrName>ppt_x</p:attrName>
                                          <p:attrName>ppt_y</p:attrName>
                                        </p:attrNameLst>
                                      </p:cBhvr>
                                      <p:rCtr x="50" y="233"/>
                                    </p:animMotion>
                                  </p:childTnLst>
                                </p:cTn>
                              </p:par>
                              <p:par>
                                <p:cTn id="94" presetID="42" presetClass="path" presetSubtype="0" accel="50000" decel="50000" fill="hold" nodeType="withEffect">
                                  <p:stCondLst>
                                    <p:cond delay="0"/>
                                  </p:stCondLst>
                                  <p:childTnLst>
                                    <p:animMotion origin="layout" path="M 0.68906 -0.29295 L 0.66128 -0.00439 " pathEditMode="relative" rAng="0" ptsTypes="AA">
                                      <p:cBhvr>
                                        <p:cTn id="95" dur="2000" fill="hold"/>
                                        <p:tgtEl>
                                          <p:spTgt spid="7"/>
                                        </p:tgtEl>
                                        <p:attrNameLst>
                                          <p:attrName>ppt_x</p:attrName>
                                          <p:attrName>ppt_y</p:attrName>
                                        </p:attrNameLst>
                                      </p:cBhvr>
                                      <p:rCtr x="-14" y="144"/>
                                    </p:animMotion>
                                  </p:childTnLst>
                                </p:cTn>
                              </p:par>
                              <p:par>
                                <p:cTn id="96" presetID="42" presetClass="path" presetSubtype="0" accel="50000" decel="50000" fill="hold" nodeType="withEffect">
                                  <p:stCondLst>
                                    <p:cond delay="0"/>
                                  </p:stCondLst>
                                  <p:childTnLst>
                                    <p:animMotion origin="layout" path="M 0.56666 -0.19977 L 0.57795 0.08439 " pathEditMode="relative" rAng="0" ptsTypes="AA">
                                      <p:cBhvr>
                                        <p:cTn id="97" dur="2000" fill="hold"/>
                                        <p:tgtEl>
                                          <p:spTgt spid="11"/>
                                        </p:tgtEl>
                                        <p:attrNameLst>
                                          <p:attrName>ppt_x</p:attrName>
                                          <p:attrName>ppt_y</p:attrName>
                                        </p:attrNameLst>
                                      </p:cBhvr>
                                      <p:rCtr x="6" y="142"/>
                                    </p:animMotion>
                                  </p:childTnLst>
                                </p:cTn>
                              </p:par>
                            </p:childTnLst>
                          </p:cTn>
                        </p:par>
                      </p:childTnLst>
                    </p:cTn>
                  </p:par>
                  <p:par>
                    <p:cTn id="98" fill="hold">
                      <p:stCondLst>
                        <p:cond delay="indefinite"/>
                      </p:stCondLst>
                      <p:childTnLst>
                        <p:par>
                          <p:cTn id="99" fill="hold">
                            <p:stCondLst>
                              <p:cond delay="0"/>
                            </p:stCondLst>
                            <p:childTnLst>
                              <p:par>
                                <p:cTn id="100" presetID="2" presetClass="exit" presetSubtype="2" fill="hold" nodeType="clickEffect">
                                  <p:stCondLst>
                                    <p:cond delay="0"/>
                                  </p:stCondLst>
                                  <p:childTnLst>
                                    <p:anim calcmode="lin" valueType="num">
                                      <p:cBhvr additive="base">
                                        <p:cTn id="101" dur="1000"/>
                                        <p:tgtEl>
                                          <p:spTgt spid="2050"/>
                                        </p:tgtEl>
                                        <p:attrNameLst>
                                          <p:attrName>ppt_x</p:attrName>
                                        </p:attrNameLst>
                                      </p:cBhvr>
                                      <p:tavLst>
                                        <p:tav tm="0">
                                          <p:val>
                                            <p:strVal val="ppt_x"/>
                                          </p:val>
                                        </p:tav>
                                        <p:tav tm="100000">
                                          <p:val>
                                            <p:strVal val="1+ppt_w/2"/>
                                          </p:val>
                                        </p:tav>
                                      </p:tavLst>
                                    </p:anim>
                                    <p:anim calcmode="lin" valueType="num">
                                      <p:cBhvr additive="base">
                                        <p:cTn id="102" dur="1000"/>
                                        <p:tgtEl>
                                          <p:spTgt spid="2050"/>
                                        </p:tgtEl>
                                        <p:attrNameLst>
                                          <p:attrName>ppt_y</p:attrName>
                                        </p:attrNameLst>
                                      </p:cBhvr>
                                      <p:tavLst>
                                        <p:tav tm="0">
                                          <p:val>
                                            <p:strVal val="ppt_y"/>
                                          </p:val>
                                        </p:tav>
                                        <p:tav tm="100000">
                                          <p:val>
                                            <p:strVal val="ppt_y"/>
                                          </p:val>
                                        </p:tav>
                                      </p:tavLst>
                                    </p:anim>
                                    <p:set>
                                      <p:cBhvr>
                                        <p:cTn id="103" dur="1" fill="hold">
                                          <p:stCondLst>
                                            <p:cond delay="999"/>
                                          </p:stCondLst>
                                        </p:cTn>
                                        <p:tgtEl>
                                          <p:spTgt spid="2050"/>
                                        </p:tgtEl>
                                        <p:attrNameLst>
                                          <p:attrName>style.visibility</p:attrName>
                                        </p:attrNameLst>
                                      </p:cBhvr>
                                      <p:to>
                                        <p:strVal val="hidden"/>
                                      </p:to>
                                    </p:set>
                                  </p:childTnLst>
                                </p:cTn>
                              </p:par>
                              <p:par>
                                <p:cTn id="104" presetID="2" presetClass="exit" presetSubtype="2" fill="hold" nodeType="withEffect">
                                  <p:stCondLst>
                                    <p:cond delay="0"/>
                                  </p:stCondLst>
                                  <p:childTnLst>
                                    <p:anim calcmode="lin" valueType="num">
                                      <p:cBhvr additive="base">
                                        <p:cTn id="105" dur="1000"/>
                                        <p:tgtEl>
                                          <p:spTgt spid="2051"/>
                                        </p:tgtEl>
                                        <p:attrNameLst>
                                          <p:attrName>ppt_x</p:attrName>
                                        </p:attrNameLst>
                                      </p:cBhvr>
                                      <p:tavLst>
                                        <p:tav tm="0">
                                          <p:val>
                                            <p:strVal val="ppt_x"/>
                                          </p:val>
                                        </p:tav>
                                        <p:tav tm="100000">
                                          <p:val>
                                            <p:strVal val="1+ppt_w/2"/>
                                          </p:val>
                                        </p:tav>
                                      </p:tavLst>
                                    </p:anim>
                                    <p:anim calcmode="lin" valueType="num">
                                      <p:cBhvr additive="base">
                                        <p:cTn id="106" dur="1000"/>
                                        <p:tgtEl>
                                          <p:spTgt spid="2051"/>
                                        </p:tgtEl>
                                        <p:attrNameLst>
                                          <p:attrName>ppt_y</p:attrName>
                                        </p:attrNameLst>
                                      </p:cBhvr>
                                      <p:tavLst>
                                        <p:tav tm="0">
                                          <p:val>
                                            <p:strVal val="ppt_y"/>
                                          </p:val>
                                        </p:tav>
                                        <p:tav tm="100000">
                                          <p:val>
                                            <p:strVal val="ppt_y"/>
                                          </p:val>
                                        </p:tav>
                                      </p:tavLst>
                                    </p:anim>
                                    <p:set>
                                      <p:cBhvr>
                                        <p:cTn id="107" dur="1" fill="hold">
                                          <p:stCondLst>
                                            <p:cond delay="999"/>
                                          </p:stCondLst>
                                        </p:cTn>
                                        <p:tgtEl>
                                          <p:spTgt spid="2051"/>
                                        </p:tgtEl>
                                        <p:attrNameLst>
                                          <p:attrName>style.visibility</p:attrName>
                                        </p:attrNameLst>
                                      </p:cBhvr>
                                      <p:to>
                                        <p:strVal val="hidden"/>
                                      </p:to>
                                    </p:set>
                                  </p:childTnLst>
                                </p:cTn>
                              </p:par>
                              <p:par>
                                <p:cTn id="108" presetID="2" presetClass="exit" presetSubtype="2" fill="hold" nodeType="withEffect">
                                  <p:stCondLst>
                                    <p:cond delay="0"/>
                                  </p:stCondLst>
                                  <p:childTnLst>
                                    <p:anim calcmode="lin" valueType="num">
                                      <p:cBhvr additive="base">
                                        <p:cTn id="109" dur="1000"/>
                                        <p:tgtEl>
                                          <p:spTgt spid="2052"/>
                                        </p:tgtEl>
                                        <p:attrNameLst>
                                          <p:attrName>ppt_x</p:attrName>
                                        </p:attrNameLst>
                                      </p:cBhvr>
                                      <p:tavLst>
                                        <p:tav tm="0">
                                          <p:val>
                                            <p:strVal val="ppt_x"/>
                                          </p:val>
                                        </p:tav>
                                        <p:tav tm="100000">
                                          <p:val>
                                            <p:strVal val="1+ppt_w/2"/>
                                          </p:val>
                                        </p:tav>
                                      </p:tavLst>
                                    </p:anim>
                                    <p:anim calcmode="lin" valueType="num">
                                      <p:cBhvr additive="base">
                                        <p:cTn id="110" dur="1000"/>
                                        <p:tgtEl>
                                          <p:spTgt spid="2052"/>
                                        </p:tgtEl>
                                        <p:attrNameLst>
                                          <p:attrName>ppt_y</p:attrName>
                                        </p:attrNameLst>
                                      </p:cBhvr>
                                      <p:tavLst>
                                        <p:tav tm="0">
                                          <p:val>
                                            <p:strVal val="ppt_y"/>
                                          </p:val>
                                        </p:tav>
                                        <p:tav tm="100000">
                                          <p:val>
                                            <p:strVal val="ppt_y"/>
                                          </p:val>
                                        </p:tav>
                                      </p:tavLst>
                                    </p:anim>
                                    <p:set>
                                      <p:cBhvr>
                                        <p:cTn id="111" dur="1" fill="hold">
                                          <p:stCondLst>
                                            <p:cond delay="999"/>
                                          </p:stCondLst>
                                        </p:cTn>
                                        <p:tgtEl>
                                          <p:spTgt spid="2052"/>
                                        </p:tgtEl>
                                        <p:attrNameLst>
                                          <p:attrName>style.visibility</p:attrName>
                                        </p:attrNameLst>
                                      </p:cBhvr>
                                      <p:to>
                                        <p:strVal val="hidden"/>
                                      </p:to>
                                    </p:set>
                                  </p:childTnLst>
                                </p:cTn>
                              </p:par>
                              <p:par>
                                <p:cTn id="112" presetID="2" presetClass="exit" presetSubtype="2" fill="hold" nodeType="withEffect">
                                  <p:stCondLst>
                                    <p:cond delay="0"/>
                                  </p:stCondLst>
                                  <p:childTnLst>
                                    <p:anim calcmode="lin" valueType="num">
                                      <p:cBhvr additive="base">
                                        <p:cTn id="113" dur="1000"/>
                                        <p:tgtEl>
                                          <p:spTgt spid="2053"/>
                                        </p:tgtEl>
                                        <p:attrNameLst>
                                          <p:attrName>ppt_x</p:attrName>
                                        </p:attrNameLst>
                                      </p:cBhvr>
                                      <p:tavLst>
                                        <p:tav tm="0">
                                          <p:val>
                                            <p:strVal val="ppt_x"/>
                                          </p:val>
                                        </p:tav>
                                        <p:tav tm="100000">
                                          <p:val>
                                            <p:strVal val="1+ppt_w/2"/>
                                          </p:val>
                                        </p:tav>
                                      </p:tavLst>
                                    </p:anim>
                                    <p:anim calcmode="lin" valueType="num">
                                      <p:cBhvr additive="base">
                                        <p:cTn id="114" dur="1000"/>
                                        <p:tgtEl>
                                          <p:spTgt spid="2053"/>
                                        </p:tgtEl>
                                        <p:attrNameLst>
                                          <p:attrName>ppt_y</p:attrName>
                                        </p:attrNameLst>
                                      </p:cBhvr>
                                      <p:tavLst>
                                        <p:tav tm="0">
                                          <p:val>
                                            <p:strVal val="ppt_y"/>
                                          </p:val>
                                        </p:tav>
                                        <p:tav tm="100000">
                                          <p:val>
                                            <p:strVal val="ppt_y"/>
                                          </p:val>
                                        </p:tav>
                                      </p:tavLst>
                                    </p:anim>
                                    <p:set>
                                      <p:cBhvr>
                                        <p:cTn id="115" dur="1" fill="hold">
                                          <p:stCondLst>
                                            <p:cond delay="999"/>
                                          </p:stCondLst>
                                        </p:cTn>
                                        <p:tgtEl>
                                          <p:spTgt spid="2053"/>
                                        </p:tgtEl>
                                        <p:attrNameLst>
                                          <p:attrName>style.visibility</p:attrName>
                                        </p:attrNameLst>
                                      </p:cBhvr>
                                      <p:to>
                                        <p:strVal val="hidden"/>
                                      </p:to>
                                    </p:set>
                                  </p:childTnLst>
                                </p:cTn>
                              </p:par>
                              <p:par>
                                <p:cTn id="116" presetID="2" presetClass="exit" presetSubtype="2" fill="hold" nodeType="withEffect">
                                  <p:stCondLst>
                                    <p:cond delay="0"/>
                                  </p:stCondLst>
                                  <p:childTnLst>
                                    <p:anim calcmode="lin" valueType="num">
                                      <p:cBhvr additive="base">
                                        <p:cTn id="117" dur="1000"/>
                                        <p:tgtEl>
                                          <p:spTgt spid="2054"/>
                                        </p:tgtEl>
                                        <p:attrNameLst>
                                          <p:attrName>ppt_x</p:attrName>
                                        </p:attrNameLst>
                                      </p:cBhvr>
                                      <p:tavLst>
                                        <p:tav tm="0">
                                          <p:val>
                                            <p:strVal val="ppt_x"/>
                                          </p:val>
                                        </p:tav>
                                        <p:tav tm="100000">
                                          <p:val>
                                            <p:strVal val="1+ppt_w/2"/>
                                          </p:val>
                                        </p:tav>
                                      </p:tavLst>
                                    </p:anim>
                                    <p:anim calcmode="lin" valueType="num">
                                      <p:cBhvr additive="base">
                                        <p:cTn id="118" dur="1000"/>
                                        <p:tgtEl>
                                          <p:spTgt spid="2054"/>
                                        </p:tgtEl>
                                        <p:attrNameLst>
                                          <p:attrName>ppt_y</p:attrName>
                                        </p:attrNameLst>
                                      </p:cBhvr>
                                      <p:tavLst>
                                        <p:tav tm="0">
                                          <p:val>
                                            <p:strVal val="ppt_y"/>
                                          </p:val>
                                        </p:tav>
                                        <p:tav tm="100000">
                                          <p:val>
                                            <p:strVal val="ppt_y"/>
                                          </p:val>
                                        </p:tav>
                                      </p:tavLst>
                                    </p:anim>
                                    <p:set>
                                      <p:cBhvr>
                                        <p:cTn id="119" dur="1" fill="hold">
                                          <p:stCondLst>
                                            <p:cond delay="999"/>
                                          </p:stCondLst>
                                        </p:cTn>
                                        <p:tgtEl>
                                          <p:spTgt spid="2054"/>
                                        </p:tgtEl>
                                        <p:attrNameLst>
                                          <p:attrName>style.visibility</p:attrName>
                                        </p:attrNameLst>
                                      </p:cBhvr>
                                      <p:to>
                                        <p:strVal val="hidden"/>
                                      </p:to>
                                    </p:set>
                                  </p:childTnLst>
                                </p:cTn>
                              </p:par>
                              <p:par>
                                <p:cTn id="120" presetID="2" presetClass="entr" presetSubtype="4" fill="hold" nodeType="withEffect">
                                  <p:stCondLst>
                                    <p:cond delay="0"/>
                                  </p:stCondLst>
                                  <p:childTnLst>
                                    <p:set>
                                      <p:cBhvr>
                                        <p:cTn id="121" dur="1" fill="hold">
                                          <p:stCondLst>
                                            <p:cond delay="0"/>
                                          </p:stCondLst>
                                        </p:cTn>
                                        <p:tgtEl>
                                          <p:spTgt spid="13"/>
                                        </p:tgtEl>
                                        <p:attrNameLst>
                                          <p:attrName>style.visibility</p:attrName>
                                        </p:attrNameLst>
                                      </p:cBhvr>
                                      <p:to>
                                        <p:strVal val="visible"/>
                                      </p:to>
                                    </p:set>
                                    <p:anim calcmode="lin" valueType="num">
                                      <p:cBhvr additive="base">
                                        <p:cTn id="122" dur="500" fill="hold"/>
                                        <p:tgtEl>
                                          <p:spTgt spid="13"/>
                                        </p:tgtEl>
                                        <p:attrNameLst>
                                          <p:attrName>ppt_x</p:attrName>
                                        </p:attrNameLst>
                                      </p:cBhvr>
                                      <p:tavLst>
                                        <p:tav tm="0">
                                          <p:val>
                                            <p:strVal val="#ppt_x"/>
                                          </p:val>
                                        </p:tav>
                                        <p:tav tm="100000">
                                          <p:val>
                                            <p:strVal val="#ppt_x"/>
                                          </p:val>
                                        </p:tav>
                                      </p:tavLst>
                                    </p:anim>
                                    <p:anim calcmode="lin" valueType="num">
                                      <p:cBhvr additive="base">
                                        <p:cTn id="123" dur="500" fill="hold"/>
                                        <p:tgtEl>
                                          <p:spTgt spid="13"/>
                                        </p:tgtEl>
                                        <p:attrNameLst>
                                          <p:attrName>ppt_y</p:attrName>
                                        </p:attrNameLst>
                                      </p:cBhvr>
                                      <p:tavLst>
                                        <p:tav tm="0">
                                          <p:val>
                                            <p:strVal val="1+#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2116"/>
                                        </p:tgtEl>
                                        <p:attrNameLst>
                                          <p:attrName>style.visibility</p:attrName>
                                        </p:attrNameLst>
                                      </p:cBhvr>
                                      <p:to>
                                        <p:strVal val="visible"/>
                                      </p:to>
                                    </p:set>
                                    <p:anim calcmode="lin" valueType="num">
                                      <p:cBhvr additive="base">
                                        <p:cTn id="126" dur="1000" fill="hold"/>
                                        <p:tgtEl>
                                          <p:spTgt spid="2116"/>
                                        </p:tgtEl>
                                        <p:attrNameLst>
                                          <p:attrName>ppt_x</p:attrName>
                                        </p:attrNameLst>
                                      </p:cBhvr>
                                      <p:tavLst>
                                        <p:tav tm="0">
                                          <p:val>
                                            <p:strVal val="#ppt_x"/>
                                          </p:val>
                                        </p:tav>
                                        <p:tav tm="100000">
                                          <p:val>
                                            <p:strVal val="#ppt_x"/>
                                          </p:val>
                                        </p:tav>
                                      </p:tavLst>
                                    </p:anim>
                                    <p:anim calcmode="lin" valueType="num">
                                      <p:cBhvr additive="base">
                                        <p:cTn id="127" dur="1000" fill="hold"/>
                                        <p:tgtEl>
                                          <p:spTgt spid="2116"/>
                                        </p:tgtEl>
                                        <p:attrNameLst>
                                          <p:attrName>ppt_y</p:attrName>
                                        </p:attrNameLst>
                                      </p:cBhvr>
                                      <p:tavLst>
                                        <p:tav tm="0">
                                          <p:val>
                                            <p:strVal val="0-#ppt_h/2"/>
                                          </p:val>
                                        </p:tav>
                                        <p:tav tm="100000">
                                          <p:val>
                                            <p:strVal val="#ppt_y"/>
                                          </p:val>
                                        </p:tav>
                                      </p:tavLst>
                                    </p:anim>
                                  </p:childTnLst>
                                </p:cTn>
                              </p:par>
                              <p:par>
                                <p:cTn id="128" presetID="42" presetClass="path" presetSubtype="0" accel="50000" decel="50000" fill="hold" nodeType="withEffect">
                                  <p:stCondLst>
                                    <p:cond delay="0"/>
                                  </p:stCondLst>
                                  <p:childTnLst>
                                    <p:animMotion origin="layout" path="M 0.01285 0.01665 L 0.00451 0.69364 " pathEditMode="relative" rAng="0" ptsTypes="AA">
                                      <p:cBhvr>
                                        <p:cTn id="129" dur="2000" fill="hold"/>
                                        <p:tgtEl>
                                          <p:spTgt spid="2116"/>
                                        </p:tgtEl>
                                        <p:attrNameLst>
                                          <p:attrName>ppt_x</p:attrName>
                                          <p:attrName>ppt_y</p:attrName>
                                        </p:attrNameLst>
                                      </p:cBhvr>
                                      <p:rCtr x="-4" y="338"/>
                                    </p:animMotion>
                                  </p:childTnLst>
                                </p:cTn>
                              </p:par>
                              <p:par>
                                <p:cTn id="130" presetID="42" presetClass="path" presetSubtype="0" accel="50000" decel="50000" fill="hold" nodeType="withEffect">
                                  <p:stCondLst>
                                    <p:cond delay="0"/>
                                  </p:stCondLst>
                                  <p:childTnLst>
                                    <p:animMotion origin="layout" path="M 0.56961 0.20647 L 0.56961 0.41734 " pathEditMode="relative" rAng="0" ptsTypes="AA">
                                      <p:cBhvr>
                                        <p:cTn id="131" dur="2000" fill="hold"/>
                                        <p:tgtEl>
                                          <p:spTgt spid="11"/>
                                        </p:tgtEl>
                                        <p:attrNameLst>
                                          <p:attrName>ppt_x</p:attrName>
                                          <p:attrName>ppt_y</p:attrName>
                                        </p:attrNameLst>
                                      </p:cBhvr>
                                      <p:rCtr x="0" y="105"/>
                                    </p:animMotion>
                                  </p:childTnLst>
                                </p:cTn>
                              </p:par>
                              <p:par>
                                <p:cTn id="132" presetID="42" presetClass="path" presetSubtype="0" accel="50000" decel="50000" fill="hold" nodeType="withEffect">
                                  <p:stCondLst>
                                    <p:cond delay="0"/>
                                  </p:stCondLst>
                                  <p:childTnLst>
                                    <p:animMotion origin="layout" path="M 0.64461 -0.01549 L 0.64461 0.31746 " pathEditMode="relative" rAng="0" ptsTypes="AA">
                                      <p:cBhvr>
                                        <p:cTn id="133" dur="2000" fill="hold"/>
                                        <p:tgtEl>
                                          <p:spTgt spid="8"/>
                                        </p:tgtEl>
                                        <p:attrNameLst>
                                          <p:attrName>ppt_x</p:attrName>
                                          <p:attrName>ppt_y</p:attrName>
                                        </p:attrNameLst>
                                      </p:cBhvr>
                                      <p:rCtr x="0" y="166"/>
                                    </p:animMotion>
                                  </p:childTnLst>
                                </p:cTn>
                              </p:par>
                              <p:par>
                                <p:cTn id="134" presetID="42" presetClass="path" presetSubtype="0" accel="50000" decel="50000" fill="hold" nodeType="withEffect">
                                  <p:stCondLst>
                                    <p:cond delay="0"/>
                                  </p:stCondLst>
                                  <p:childTnLst>
                                    <p:animMotion origin="layout" path="M 0.66128 -0.13757 L 0.65295 0.45064 " pathEditMode="relative" rAng="0" ptsTypes="AA">
                                      <p:cBhvr>
                                        <p:cTn id="135" dur="2000" fill="hold"/>
                                        <p:tgtEl>
                                          <p:spTgt spid="7"/>
                                        </p:tgtEl>
                                        <p:attrNameLst>
                                          <p:attrName>ppt_x</p:attrName>
                                          <p:attrName>ppt_y</p:attrName>
                                        </p:attrNameLst>
                                      </p:cBhvr>
                                      <p:rCtr x="-4" y="294"/>
                                    </p:animMotion>
                                  </p:childTnLst>
                                </p:cTn>
                              </p:par>
                              <p:par>
                                <p:cTn id="136" presetID="0" presetClass="path" presetSubtype="0" accel="50000" decel="50000" fill="hold" nodeType="withEffect">
                                  <p:stCondLst>
                                    <p:cond delay="0"/>
                                  </p:stCondLst>
                                  <p:childTnLst>
                                    <p:animMotion origin="layout" path="M 0.72795 -0.12647 L 0.72795 0.32856 " pathEditMode="relative" rAng="0" ptsTypes="AA">
                                      <p:cBhvr>
                                        <p:cTn id="137" dur="2000" fill="hold"/>
                                        <p:tgtEl>
                                          <p:spTgt spid="12"/>
                                        </p:tgtEl>
                                        <p:attrNameLst>
                                          <p:attrName>ppt_x</p:attrName>
                                          <p:attrName>ppt_y</p:attrName>
                                        </p:attrNameLst>
                                      </p:cBhvr>
                                      <p:rCtr x="0" y="228"/>
                                    </p:animMotion>
                                  </p:childTnLst>
                                </p:cTn>
                              </p:par>
                              <p:par>
                                <p:cTn id="138" presetID="53" presetClass="exit" presetSubtype="0" fill="hold" nodeType="withEffect">
                                  <p:stCondLst>
                                    <p:cond delay="0"/>
                                  </p:stCondLst>
                                  <p:childTnLst>
                                    <p:anim calcmode="lin" valueType="num">
                                      <p:cBhvr>
                                        <p:cTn id="139" dur="500"/>
                                        <p:tgtEl>
                                          <p:spTgt spid="11"/>
                                        </p:tgtEl>
                                        <p:attrNameLst>
                                          <p:attrName>ppt_w</p:attrName>
                                        </p:attrNameLst>
                                      </p:cBhvr>
                                      <p:tavLst>
                                        <p:tav tm="0">
                                          <p:val>
                                            <p:strVal val="ppt_w"/>
                                          </p:val>
                                        </p:tav>
                                        <p:tav tm="100000">
                                          <p:val>
                                            <p:fltVal val="0"/>
                                          </p:val>
                                        </p:tav>
                                      </p:tavLst>
                                    </p:anim>
                                    <p:anim calcmode="lin" valueType="num">
                                      <p:cBhvr>
                                        <p:cTn id="140" dur="500"/>
                                        <p:tgtEl>
                                          <p:spTgt spid="11"/>
                                        </p:tgtEl>
                                        <p:attrNameLst>
                                          <p:attrName>ppt_h</p:attrName>
                                        </p:attrNameLst>
                                      </p:cBhvr>
                                      <p:tavLst>
                                        <p:tav tm="0">
                                          <p:val>
                                            <p:strVal val="ppt_h"/>
                                          </p:val>
                                        </p:tav>
                                        <p:tav tm="100000">
                                          <p:val>
                                            <p:fltVal val="0"/>
                                          </p:val>
                                        </p:tav>
                                      </p:tavLst>
                                    </p:anim>
                                    <p:animEffect transition="out" filter="fade">
                                      <p:cBhvr>
                                        <p:cTn id="141" dur="500"/>
                                        <p:tgtEl>
                                          <p:spTgt spid="11"/>
                                        </p:tgtEl>
                                      </p:cBhvr>
                                    </p:animEffect>
                                    <p:set>
                                      <p:cBhvr>
                                        <p:cTn id="142" dur="1" fill="hold">
                                          <p:stCondLst>
                                            <p:cond delay="499"/>
                                          </p:stCondLst>
                                        </p:cTn>
                                        <p:tgtEl>
                                          <p:spTgt spid="11"/>
                                        </p:tgtEl>
                                        <p:attrNameLst>
                                          <p:attrName>style.visibility</p:attrName>
                                        </p:attrNameLst>
                                      </p:cBhvr>
                                      <p:to>
                                        <p:strVal val="hidden"/>
                                      </p:to>
                                    </p:set>
                                  </p:childTnLst>
                                </p:cTn>
                              </p:par>
                              <p:par>
                                <p:cTn id="143" presetID="53" presetClass="exit" presetSubtype="0" fill="hold" nodeType="withEffect">
                                  <p:stCondLst>
                                    <p:cond delay="0"/>
                                  </p:stCondLst>
                                  <p:childTnLst>
                                    <p:anim calcmode="lin" valueType="num">
                                      <p:cBhvr>
                                        <p:cTn id="144" dur="500"/>
                                        <p:tgtEl>
                                          <p:spTgt spid="8"/>
                                        </p:tgtEl>
                                        <p:attrNameLst>
                                          <p:attrName>ppt_w</p:attrName>
                                        </p:attrNameLst>
                                      </p:cBhvr>
                                      <p:tavLst>
                                        <p:tav tm="0">
                                          <p:val>
                                            <p:strVal val="ppt_w"/>
                                          </p:val>
                                        </p:tav>
                                        <p:tav tm="100000">
                                          <p:val>
                                            <p:fltVal val="0"/>
                                          </p:val>
                                        </p:tav>
                                      </p:tavLst>
                                    </p:anim>
                                    <p:anim calcmode="lin" valueType="num">
                                      <p:cBhvr>
                                        <p:cTn id="145" dur="500"/>
                                        <p:tgtEl>
                                          <p:spTgt spid="8"/>
                                        </p:tgtEl>
                                        <p:attrNameLst>
                                          <p:attrName>ppt_h</p:attrName>
                                        </p:attrNameLst>
                                      </p:cBhvr>
                                      <p:tavLst>
                                        <p:tav tm="0">
                                          <p:val>
                                            <p:strVal val="ppt_h"/>
                                          </p:val>
                                        </p:tav>
                                        <p:tav tm="100000">
                                          <p:val>
                                            <p:fltVal val="0"/>
                                          </p:val>
                                        </p:tav>
                                      </p:tavLst>
                                    </p:anim>
                                    <p:animEffect transition="out" filter="fade">
                                      <p:cBhvr>
                                        <p:cTn id="146" dur="500"/>
                                        <p:tgtEl>
                                          <p:spTgt spid="8"/>
                                        </p:tgtEl>
                                      </p:cBhvr>
                                    </p:animEffect>
                                    <p:set>
                                      <p:cBhvr>
                                        <p:cTn id="147" dur="1" fill="hold">
                                          <p:stCondLst>
                                            <p:cond delay="499"/>
                                          </p:stCondLst>
                                        </p:cTn>
                                        <p:tgtEl>
                                          <p:spTgt spid="8"/>
                                        </p:tgtEl>
                                        <p:attrNameLst>
                                          <p:attrName>style.visibility</p:attrName>
                                        </p:attrNameLst>
                                      </p:cBhvr>
                                      <p:to>
                                        <p:strVal val="hidden"/>
                                      </p:to>
                                    </p:set>
                                  </p:childTnLst>
                                </p:cTn>
                              </p:par>
                              <p:par>
                                <p:cTn id="148" presetID="53" presetClass="exit" presetSubtype="0" fill="hold" nodeType="withEffect">
                                  <p:stCondLst>
                                    <p:cond delay="0"/>
                                  </p:stCondLst>
                                  <p:childTnLst>
                                    <p:anim calcmode="lin" valueType="num">
                                      <p:cBhvr>
                                        <p:cTn id="149" dur="500"/>
                                        <p:tgtEl>
                                          <p:spTgt spid="7"/>
                                        </p:tgtEl>
                                        <p:attrNameLst>
                                          <p:attrName>ppt_w</p:attrName>
                                        </p:attrNameLst>
                                      </p:cBhvr>
                                      <p:tavLst>
                                        <p:tav tm="0">
                                          <p:val>
                                            <p:strVal val="ppt_w"/>
                                          </p:val>
                                        </p:tav>
                                        <p:tav tm="100000">
                                          <p:val>
                                            <p:fltVal val="0"/>
                                          </p:val>
                                        </p:tav>
                                      </p:tavLst>
                                    </p:anim>
                                    <p:anim calcmode="lin" valueType="num">
                                      <p:cBhvr>
                                        <p:cTn id="150" dur="500"/>
                                        <p:tgtEl>
                                          <p:spTgt spid="7"/>
                                        </p:tgtEl>
                                        <p:attrNameLst>
                                          <p:attrName>ppt_h</p:attrName>
                                        </p:attrNameLst>
                                      </p:cBhvr>
                                      <p:tavLst>
                                        <p:tav tm="0">
                                          <p:val>
                                            <p:strVal val="ppt_h"/>
                                          </p:val>
                                        </p:tav>
                                        <p:tav tm="100000">
                                          <p:val>
                                            <p:fltVal val="0"/>
                                          </p:val>
                                        </p:tav>
                                      </p:tavLst>
                                    </p:anim>
                                    <p:animEffect transition="out" filter="fade">
                                      <p:cBhvr>
                                        <p:cTn id="151" dur="500"/>
                                        <p:tgtEl>
                                          <p:spTgt spid="7"/>
                                        </p:tgtEl>
                                      </p:cBhvr>
                                    </p:animEffect>
                                    <p:set>
                                      <p:cBhvr>
                                        <p:cTn id="152" dur="1" fill="hold">
                                          <p:stCondLst>
                                            <p:cond delay="499"/>
                                          </p:stCondLst>
                                        </p:cTn>
                                        <p:tgtEl>
                                          <p:spTgt spid="7"/>
                                        </p:tgtEl>
                                        <p:attrNameLst>
                                          <p:attrName>style.visibility</p:attrName>
                                        </p:attrNameLst>
                                      </p:cBhvr>
                                      <p:to>
                                        <p:strVal val="hidden"/>
                                      </p:to>
                                    </p:set>
                                  </p:childTnLst>
                                </p:cTn>
                              </p:par>
                              <p:par>
                                <p:cTn id="153" presetID="53" presetClass="exit" presetSubtype="0" fill="hold" nodeType="withEffect">
                                  <p:stCondLst>
                                    <p:cond delay="0"/>
                                  </p:stCondLst>
                                  <p:childTnLst>
                                    <p:anim calcmode="lin" valueType="num">
                                      <p:cBhvr>
                                        <p:cTn id="154" dur="500"/>
                                        <p:tgtEl>
                                          <p:spTgt spid="12"/>
                                        </p:tgtEl>
                                        <p:attrNameLst>
                                          <p:attrName>ppt_w</p:attrName>
                                        </p:attrNameLst>
                                      </p:cBhvr>
                                      <p:tavLst>
                                        <p:tav tm="0">
                                          <p:val>
                                            <p:strVal val="ppt_w"/>
                                          </p:val>
                                        </p:tav>
                                        <p:tav tm="100000">
                                          <p:val>
                                            <p:fltVal val="0"/>
                                          </p:val>
                                        </p:tav>
                                      </p:tavLst>
                                    </p:anim>
                                    <p:anim calcmode="lin" valueType="num">
                                      <p:cBhvr>
                                        <p:cTn id="155" dur="500"/>
                                        <p:tgtEl>
                                          <p:spTgt spid="12"/>
                                        </p:tgtEl>
                                        <p:attrNameLst>
                                          <p:attrName>ppt_h</p:attrName>
                                        </p:attrNameLst>
                                      </p:cBhvr>
                                      <p:tavLst>
                                        <p:tav tm="0">
                                          <p:val>
                                            <p:strVal val="ppt_h"/>
                                          </p:val>
                                        </p:tav>
                                        <p:tav tm="100000">
                                          <p:val>
                                            <p:fltVal val="0"/>
                                          </p:val>
                                        </p:tav>
                                      </p:tavLst>
                                    </p:anim>
                                    <p:animEffect transition="out" filter="fade">
                                      <p:cBhvr>
                                        <p:cTn id="156" dur="500"/>
                                        <p:tgtEl>
                                          <p:spTgt spid="12"/>
                                        </p:tgtEl>
                                      </p:cBhvr>
                                    </p:animEffect>
                                    <p:set>
                                      <p:cBhvr>
                                        <p:cTn id="157" dur="1" fill="hold">
                                          <p:stCondLst>
                                            <p:cond delay="499"/>
                                          </p:stCondLst>
                                        </p:cTn>
                                        <p:tgtEl>
                                          <p:spTgt spid="12"/>
                                        </p:tgtEl>
                                        <p:attrNameLst>
                                          <p:attrName>style.visibility</p:attrName>
                                        </p:attrNameLst>
                                      </p:cBhvr>
                                      <p:to>
                                        <p:strVal val="hidden"/>
                                      </p:to>
                                    </p:set>
                                  </p:childTnLst>
                                </p:cTn>
                              </p:par>
                              <p:par>
                                <p:cTn id="158" presetID="53" presetClass="exit" presetSubtype="0" fill="hold" nodeType="withEffect">
                                  <p:stCondLst>
                                    <p:cond delay="0"/>
                                  </p:stCondLst>
                                  <p:childTnLst>
                                    <p:anim calcmode="lin" valueType="num">
                                      <p:cBhvr>
                                        <p:cTn id="159" dur="3000"/>
                                        <p:tgtEl>
                                          <p:spTgt spid="2116"/>
                                        </p:tgtEl>
                                        <p:attrNameLst>
                                          <p:attrName>ppt_w</p:attrName>
                                        </p:attrNameLst>
                                      </p:cBhvr>
                                      <p:tavLst>
                                        <p:tav tm="0">
                                          <p:val>
                                            <p:strVal val="ppt_w"/>
                                          </p:val>
                                        </p:tav>
                                        <p:tav tm="100000">
                                          <p:val>
                                            <p:fltVal val="0"/>
                                          </p:val>
                                        </p:tav>
                                      </p:tavLst>
                                    </p:anim>
                                    <p:anim calcmode="lin" valueType="num">
                                      <p:cBhvr>
                                        <p:cTn id="160" dur="3000"/>
                                        <p:tgtEl>
                                          <p:spTgt spid="2116"/>
                                        </p:tgtEl>
                                        <p:attrNameLst>
                                          <p:attrName>ppt_h</p:attrName>
                                        </p:attrNameLst>
                                      </p:cBhvr>
                                      <p:tavLst>
                                        <p:tav tm="0">
                                          <p:val>
                                            <p:strVal val="ppt_h"/>
                                          </p:val>
                                        </p:tav>
                                        <p:tav tm="100000">
                                          <p:val>
                                            <p:fltVal val="0"/>
                                          </p:val>
                                        </p:tav>
                                      </p:tavLst>
                                    </p:anim>
                                    <p:animEffect transition="out" filter="fade">
                                      <p:cBhvr>
                                        <p:cTn id="161" dur="3000"/>
                                        <p:tgtEl>
                                          <p:spTgt spid="2116"/>
                                        </p:tgtEl>
                                      </p:cBhvr>
                                    </p:animEffect>
                                    <p:set>
                                      <p:cBhvr>
                                        <p:cTn id="162" dur="1" fill="hold">
                                          <p:stCondLst>
                                            <p:cond delay="2999"/>
                                          </p:stCondLst>
                                        </p:cTn>
                                        <p:tgtEl>
                                          <p:spTgt spid="2116"/>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0" presetClass="path" presetSubtype="0" accel="50000" decel="50000" fill="hold" nodeType="clickEffect">
                                  <p:stCondLst>
                                    <p:cond delay="0"/>
                                  </p:stCondLst>
                                  <p:childTnLst>
                                    <p:animMotion origin="layout" path="M 1.11111E-6 -8.3815E-6 L -0.38334 -0.29966 " pathEditMode="relative" ptsTypes="AA">
                                      <p:cBhvr>
                                        <p:cTn id="166" dur="2000" fill="hold"/>
                                        <p:tgtEl>
                                          <p:spTgt spid="13"/>
                                        </p:tgtEl>
                                        <p:attrNameLst>
                                          <p:attrName>ppt_x</p:attrName>
                                          <p:attrName>ppt_y</p:attrName>
                                        </p:attrNameLst>
                                      </p:cBhvr>
                                    </p:animMotion>
                                  </p:childTnLst>
                                </p:cTn>
                              </p:par>
                            </p:childTnLst>
                          </p:cTn>
                        </p:par>
                      </p:childTnLst>
                    </p:cTn>
                  </p:par>
                  <p:par>
                    <p:cTn id="167" fill="hold">
                      <p:stCondLst>
                        <p:cond delay="indefinite"/>
                      </p:stCondLst>
                      <p:childTnLst>
                        <p:par>
                          <p:cTn id="168" fill="hold">
                            <p:stCondLst>
                              <p:cond delay="0"/>
                            </p:stCondLst>
                            <p:childTnLst>
                              <p:par>
                                <p:cTn id="169" presetID="10" presetClass="exit" presetSubtype="0" fill="hold" nodeType="clickEffect">
                                  <p:stCondLst>
                                    <p:cond delay="0"/>
                                  </p:stCondLst>
                                  <p:childTnLst>
                                    <p:animEffect transition="out" filter="fade">
                                      <p:cBhvr>
                                        <p:cTn id="170" dur="1000"/>
                                        <p:tgtEl>
                                          <p:spTgt spid="13"/>
                                        </p:tgtEl>
                                      </p:cBhvr>
                                    </p:animEffect>
                                    <p:set>
                                      <p:cBhvr>
                                        <p:cTn id="171" dur="1" fill="hold">
                                          <p:stCondLst>
                                            <p:cond delay="999"/>
                                          </p:stCondLst>
                                        </p:cTn>
                                        <p:tgtEl>
                                          <p:spTgt spid="13"/>
                                        </p:tgtEl>
                                        <p:attrNameLst>
                                          <p:attrName>style.visibility</p:attrName>
                                        </p:attrNameLst>
                                      </p:cBhvr>
                                      <p:to>
                                        <p:strVal val="hidden"/>
                                      </p:to>
                                    </p:set>
                                  </p:childTnLst>
                                </p:cTn>
                              </p:par>
                              <p:par>
                                <p:cTn id="172" presetID="10" presetClass="entr" presetSubtype="0" fill="hold" nodeType="withEffect">
                                  <p:stCondLst>
                                    <p:cond delay="0"/>
                                  </p:stCondLst>
                                  <p:childTnLst>
                                    <p:set>
                                      <p:cBhvr>
                                        <p:cTn id="173" dur="1" fill="hold">
                                          <p:stCondLst>
                                            <p:cond delay="0"/>
                                          </p:stCondLst>
                                        </p:cTn>
                                        <p:tgtEl>
                                          <p:spTgt spid="95"/>
                                        </p:tgtEl>
                                        <p:attrNameLst>
                                          <p:attrName>style.visibility</p:attrName>
                                        </p:attrNameLst>
                                      </p:cBhvr>
                                      <p:to>
                                        <p:strVal val="visible"/>
                                      </p:to>
                                    </p:set>
                                    <p:animEffect transition="in" filter="fade">
                                      <p:cBhvr>
                                        <p:cTn id="174"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P spid="2060" grpId="0" animBg="1"/>
      <p:bldP spid="20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75"/>
          <p:cNvGrpSpPr>
            <a:grpSpLocks/>
          </p:cNvGrpSpPr>
          <p:nvPr/>
        </p:nvGrpSpPr>
        <p:grpSpPr bwMode="auto">
          <a:xfrm>
            <a:off x="0" y="152400"/>
            <a:ext cx="527222" cy="562988"/>
            <a:chOff x="2819400" y="304800"/>
            <a:chExt cx="1218803" cy="1295400"/>
          </a:xfrm>
        </p:grpSpPr>
        <p:sp>
          <p:nvSpPr>
            <p:cNvPr id="9" name="Rectangle 35"/>
            <p:cNvSpPr>
              <a:spLocks noChangeArrowheads="1"/>
            </p:cNvSpPr>
            <p:nvPr/>
          </p:nvSpPr>
          <p:spPr bwMode="auto">
            <a:xfrm>
              <a:off x="3810595" y="838100"/>
              <a:ext cx="227608" cy="230124"/>
            </a:xfrm>
            <a:prstGeom prst="rect">
              <a:avLst/>
            </a:prstGeom>
            <a:solidFill>
              <a:srgbClr val="FF0000"/>
            </a:solidFill>
            <a:ln w="9525">
              <a:noFill/>
              <a:miter lim="800000"/>
              <a:headEnd/>
              <a:tailEnd/>
            </a:ln>
          </p:spPr>
          <p:txBody>
            <a:bodyPr wrap="none" anchor="ctr"/>
            <a:lstStyle/>
            <a:p>
              <a:pPr>
                <a:defRPr/>
              </a:pPr>
              <a:endParaRPr lang="en-US"/>
            </a:p>
          </p:txBody>
        </p:sp>
        <p:pic>
          <p:nvPicPr>
            <p:cNvPr id="10" name="Picture 4"/>
            <p:cNvPicPr>
              <a:picLocks noChangeAspect="1" noChangeArrowheads="1"/>
            </p:cNvPicPr>
            <p:nvPr/>
          </p:nvPicPr>
          <p:blipFill>
            <a:blip r:embed="rId3"/>
            <a:srcRect/>
            <a:stretch>
              <a:fillRect/>
            </a:stretch>
          </p:blipFill>
          <p:spPr bwMode="auto">
            <a:xfrm>
              <a:off x="2819400" y="304800"/>
              <a:ext cx="895350" cy="1295400"/>
            </a:xfrm>
            <a:prstGeom prst="rect">
              <a:avLst/>
            </a:prstGeom>
            <a:noFill/>
            <a:ln w="9525">
              <a:noFill/>
              <a:miter lim="800000"/>
              <a:headEnd/>
              <a:tailEnd/>
            </a:ln>
          </p:spPr>
        </p:pic>
        <p:cxnSp>
          <p:nvCxnSpPr>
            <p:cNvPr id="11" name="Straight Connector 10"/>
            <p:cNvCxnSpPr/>
            <p:nvPr/>
          </p:nvCxnSpPr>
          <p:spPr>
            <a:xfrm>
              <a:off x="3524249" y="1006126"/>
              <a:ext cx="30469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 65"/>
          <p:cNvGrpSpPr>
            <a:grpSpLocks/>
          </p:cNvGrpSpPr>
          <p:nvPr/>
        </p:nvGrpSpPr>
        <p:grpSpPr bwMode="auto">
          <a:xfrm>
            <a:off x="428368" y="152400"/>
            <a:ext cx="790832" cy="595313"/>
            <a:chOff x="3810000" y="304800"/>
            <a:chExt cx="1828800" cy="1371600"/>
          </a:xfrm>
        </p:grpSpPr>
        <p:sp>
          <p:nvSpPr>
            <p:cNvPr id="13" name="Line 77"/>
            <p:cNvSpPr>
              <a:spLocks noChangeShapeType="1"/>
            </p:cNvSpPr>
            <p:nvPr/>
          </p:nvSpPr>
          <p:spPr bwMode="auto">
            <a:xfrm>
              <a:off x="3810594" y="838809"/>
              <a:ext cx="227608" cy="0"/>
            </a:xfrm>
            <a:prstGeom prst="line">
              <a:avLst/>
            </a:prstGeom>
            <a:noFill/>
            <a:ln w="28575">
              <a:solidFill>
                <a:schemeClr val="tx1"/>
              </a:solidFill>
              <a:round/>
              <a:headEnd/>
              <a:tailEnd/>
            </a:ln>
          </p:spPr>
          <p:txBody>
            <a:bodyPr/>
            <a:lstStyle/>
            <a:p>
              <a:pPr>
                <a:defRPr/>
              </a:pPr>
              <a:endParaRPr lang="en-US"/>
            </a:p>
          </p:txBody>
        </p:sp>
        <p:sp>
          <p:nvSpPr>
            <p:cNvPr id="14" name="Line 78"/>
            <p:cNvSpPr>
              <a:spLocks noChangeShapeType="1"/>
            </p:cNvSpPr>
            <p:nvPr/>
          </p:nvSpPr>
          <p:spPr bwMode="auto">
            <a:xfrm>
              <a:off x="4038202" y="838809"/>
              <a:ext cx="0" cy="226771"/>
            </a:xfrm>
            <a:prstGeom prst="line">
              <a:avLst/>
            </a:prstGeom>
            <a:noFill/>
            <a:ln w="28575">
              <a:solidFill>
                <a:schemeClr val="tx1"/>
              </a:solidFill>
              <a:round/>
              <a:headEnd/>
              <a:tailEnd/>
            </a:ln>
          </p:spPr>
          <p:txBody>
            <a:bodyPr/>
            <a:lstStyle/>
            <a:p>
              <a:pPr>
                <a:defRPr/>
              </a:pPr>
              <a:endParaRPr lang="en-US"/>
            </a:p>
          </p:txBody>
        </p:sp>
        <p:sp>
          <p:nvSpPr>
            <p:cNvPr id="15" name="Line 79"/>
            <p:cNvSpPr>
              <a:spLocks noChangeShapeType="1"/>
            </p:cNvSpPr>
            <p:nvPr/>
          </p:nvSpPr>
          <p:spPr bwMode="auto">
            <a:xfrm>
              <a:off x="3810594" y="1065580"/>
              <a:ext cx="227608" cy="0"/>
            </a:xfrm>
            <a:prstGeom prst="line">
              <a:avLst/>
            </a:prstGeom>
            <a:noFill/>
            <a:ln w="28575">
              <a:solidFill>
                <a:schemeClr val="tx1"/>
              </a:solidFill>
              <a:round/>
              <a:headEnd/>
              <a:tailEnd/>
            </a:ln>
          </p:spPr>
          <p:txBody>
            <a:bodyPr/>
            <a:lstStyle/>
            <a:p>
              <a:pPr>
                <a:defRPr/>
              </a:pPr>
              <a:endParaRPr lang="en-US"/>
            </a:p>
          </p:txBody>
        </p:sp>
        <p:sp>
          <p:nvSpPr>
            <p:cNvPr id="16" name="Line 80"/>
            <p:cNvSpPr>
              <a:spLocks noChangeShapeType="1"/>
            </p:cNvSpPr>
            <p:nvPr/>
          </p:nvSpPr>
          <p:spPr bwMode="auto">
            <a:xfrm>
              <a:off x="4038202" y="992428"/>
              <a:ext cx="231280" cy="0"/>
            </a:xfrm>
            <a:prstGeom prst="line">
              <a:avLst/>
            </a:prstGeom>
            <a:noFill/>
            <a:ln w="28575">
              <a:solidFill>
                <a:schemeClr val="tx1"/>
              </a:solidFill>
              <a:round/>
              <a:headEnd/>
              <a:tailEnd/>
            </a:ln>
          </p:spPr>
          <p:txBody>
            <a:bodyPr/>
            <a:lstStyle/>
            <a:p>
              <a:pPr>
                <a:defRPr/>
              </a:pPr>
              <a:endParaRPr lang="en-US"/>
            </a:p>
          </p:txBody>
        </p:sp>
        <p:sp>
          <p:nvSpPr>
            <p:cNvPr id="17" name="Oval 16"/>
            <p:cNvSpPr/>
            <p:nvPr/>
          </p:nvSpPr>
          <p:spPr bwMode="auto">
            <a:xfrm>
              <a:off x="4269482" y="304800"/>
              <a:ext cx="1369318" cy="137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 name="Oval 17"/>
            <p:cNvSpPr/>
            <p:nvPr/>
          </p:nvSpPr>
          <p:spPr bwMode="auto">
            <a:xfrm>
              <a:off x="4497090" y="535230"/>
              <a:ext cx="914102" cy="9143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 name="Oval 18"/>
            <p:cNvSpPr/>
            <p:nvPr/>
          </p:nvSpPr>
          <p:spPr bwMode="auto">
            <a:xfrm>
              <a:off x="4647604" y="685190"/>
              <a:ext cx="609402" cy="6108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21" name="Group 6"/>
          <p:cNvGrpSpPr>
            <a:grpSpLocks/>
          </p:cNvGrpSpPr>
          <p:nvPr/>
        </p:nvGrpSpPr>
        <p:grpSpPr bwMode="auto">
          <a:xfrm>
            <a:off x="304800" y="5867400"/>
            <a:ext cx="7620000" cy="671513"/>
            <a:chOff x="192" y="3696"/>
            <a:chExt cx="4800" cy="423"/>
          </a:xfrm>
        </p:grpSpPr>
        <p:sp>
          <p:nvSpPr>
            <p:cNvPr id="22" name="Text Box 7"/>
            <p:cNvSpPr txBox="1">
              <a:spLocks noChangeArrowheads="1"/>
            </p:cNvSpPr>
            <p:nvPr/>
          </p:nvSpPr>
          <p:spPr bwMode="auto">
            <a:xfrm>
              <a:off x="432" y="3888"/>
              <a:ext cx="4416" cy="231"/>
            </a:xfrm>
            <a:prstGeom prst="rect">
              <a:avLst/>
            </a:prstGeom>
            <a:gradFill rotWithShape="1">
              <a:gsLst>
                <a:gs pos="0">
                  <a:srgbClr val="800000"/>
                </a:gs>
                <a:gs pos="100000">
                  <a:srgbClr val="990000"/>
                </a:gs>
              </a:gsLst>
              <a:lin ang="0" scaled="1"/>
            </a:gradFill>
            <a:ln w="9525">
              <a:noFill/>
              <a:miter lim="800000"/>
              <a:headEnd/>
              <a:tailEnd/>
            </a:ln>
            <a:effectLst/>
          </p:spPr>
          <p:txBody>
            <a:bodyPr>
              <a:spAutoFit/>
            </a:bodyPr>
            <a:lstStyle/>
            <a:p>
              <a:pPr>
                <a:spcBef>
                  <a:spcPct val="50000"/>
                </a:spcBef>
                <a:defRPr/>
              </a:pPr>
              <a:r>
                <a:rPr lang="en-US" dirty="0">
                  <a:solidFill>
                    <a:schemeClr val="bg1"/>
                  </a:solidFill>
                  <a:cs typeface="+mn-cs"/>
                </a:rPr>
                <a:t>Harvard </a:t>
              </a:r>
              <a:r>
                <a:rPr lang="en-US" dirty="0" err="1">
                  <a:solidFill>
                    <a:schemeClr val="bg1"/>
                  </a:solidFill>
                  <a:cs typeface="+mn-cs"/>
                </a:rPr>
                <a:t>iGEM</a:t>
              </a:r>
              <a:r>
                <a:rPr lang="en-US" dirty="0">
                  <a:solidFill>
                    <a:schemeClr val="bg1"/>
                  </a:solidFill>
                  <a:cs typeface="+mn-cs"/>
                </a:rPr>
                <a:t> 2007</a:t>
              </a:r>
            </a:p>
          </p:txBody>
        </p:sp>
        <p:sp>
          <p:nvSpPr>
            <p:cNvPr id="23" name="Text Box 8"/>
            <p:cNvSpPr txBox="1">
              <a:spLocks noChangeArrowheads="1"/>
            </p:cNvSpPr>
            <p:nvPr/>
          </p:nvSpPr>
          <p:spPr bwMode="auto">
            <a:xfrm>
              <a:off x="192" y="3696"/>
              <a:ext cx="4800" cy="231"/>
            </a:xfrm>
            <a:prstGeom prst="rect">
              <a:avLst/>
            </a:prstGeom>
            <a:gradFill rotWithShape="1">
              <a:gsLst>
                <a:gs pos="0">
                  <a:srgbClr val="0070C0"/>
                </a:gs>
                <a:gs pos="100000">
                  <a:schemeClr val="bg1"/>
                </a:gs>
              </a:gsLst>
              <a:lin ang="0" scaled="1"/>
            </a:gradFill>
            <a:ln w="9525">
              <a:noFill/>
              <a:miter lim="800000"/>
              <a:headEnd/>
              <a:tailEnd/>
            </a:ln>
            <a:effectLst/>
          </p:spPr>
          <p:txBody>
            <a:bodyPr>
              <a:spAutoFit/>
            </a:bodyPr>
            <a:lstStyle/>
            <a:p>
              <a:pPr>
                <a:spcBef>
                  <a:spcPct val="50000"/>
                </a:spcBef>
                <a:defRPr/>
              </a:pPr>
              <a:r>
                <a:rPr lang="en-US" dirty="0">
                  <a:solidFill>
                    <a:schemeClr val="bg1"/>
                  </a:solidFill>
                  <a:cs typeface="+mn-cs"/>
                </a:rPr>
                <a:t>Bacterial Targeting</a:t>
              </a:r>
            </a:p>
          </p:txBody>
        </p:sp>
      </p:grpSp>
      <p:pic>
        <p:nvPicPr>
          <p:cNvPr id="24" name="Rectangle 1037"/>
          <p:cNvPicPr>
            <a:picLocks noChangeAspect="1" noChangeArrowheads="1"/>
          </p:cNvPicPr>
          <p:nvPr/>
        </p:nvPicPr>
        <p:blipFill>
          <a:blip r:embed="rId4"/>
          <a:srcRect/>
          <a:stretch>
            <a:fillRect/>
          </a:stretch>
        </p:blipFill>
        <p:spPr bwMode="auto">
          <a:xfrm>
            <a:off x="8001000" y="5715000"/>
            <a:ext cx="914400" cy="842963"/>
          </a:xfrm>
          <a:prstGeom prst="rect">
            <a:avLst/>
          </a:prstGeom>
          <a:noFill/>
          <a:ln w="9525">
            <a:noFill/>
            <a:miter lim="800000"/>
            <a:headEnd/>
            <a:tailEnd/>
          </a:ln>
        </p:spPr>
      </p:pic>
      <p:sp>
        <p:nvSpPr>
          <p:cNvPr id="25" name="Text Box 5"/>
          <p:cNvSpPr txBox="1">
            <a:spLocks noChangeArrowheads="1"/>
          </p:cNvSpPr>
          <p:nvPr/>
        </p:nvSpPr>
        <p:spPr bwMode="auto">
          <a:xfrm>
            <a:off x="228600" y="5867400"/>
            <a:ext cx="8001000" cy="366713"/>
          </a:xfrm>
          <a:prstGeom prst="rect">
            <a:avLst/>
          </a:prstGeom>
          <a:noFill/>
          <a:ln w="9525">
            <a:noFill/>
            <a:miter lim="800000"/>
            <a:headEnd/>
            <a:tailEnd/>
          </a:ln>
          <a:effectLst/>
        </p:spPr>
        <p:txBody>
          <a:bodyPr>
            <a:spAutoFit/>
          </a:bodyPr>
          <a:lstStyle/>
          <a:p>
            <a:pPr>
              <a:spcBef>
                <a:spcPct val="50000"/>
              </a:spcBef>
              <a:defRPr/>
            </a:pPr>
            <a:endParaRPr lang="en-US"/>
          </a:p>
        </p:txBody>
      </p:sp>
      <p:sp>
        <p:nvSpPr>
          <p:cNvPr id="26" name="TextBox 25"/>
          <p:cNvSpPr txBox="1"/>
          <p:nvPr/>
        </p:nvSpPr>
        <p:spPr>
          <a:xfrm>
            <a:off x="3657600" y="457200"/>
            <a:ext cx="1851789" cy="646331"/>
          </a:xfrm>
          <a:prstGeom prst="rect">
            <a:avLst/>
          </a:prstGeom>
          <a:noFill/>
        </p:spPr>
        <p:txBody>
          <a:bodyPr wrap="none" rtlCol="0">
            <a:spAutoFit/>
          </a:bodyPr>
          <a:lstStyle/>
          <a:p>
            <a:r>
              <a:rPr lang="en-US" sz="3600" b="1" dirty="0" smtClean="0"/>
              <a:t>Results</a:t>
            </a:r>
            <a:endParaRPr lang="en-US" sz="3600" b="1" dirty="0"/>
          </a:p>
        </p:txBody>
      </p:sp>
      <p:sp>
        <p:nvSpPr>
          <p:cNvPr id="28" name="TextBox 27"/>
          <p:cNvSpPr txBox="1"/>
          <p:nvPr/>
        </p:nvSpPr>
        <p:spPr>
          <a:xfrm>
            <a:off x="838200" y="1752600"/>
            <a:ext cx="7391400" cy="2092881"/>
          </a:xfrm>
          <a:prstGeom prst="rect">
            <a:avLst/>
          </a:prstGeom>
          <a:noFill/>
        </p:spPr>
        <p:txBody>
          <a:bodyPr wrap="square" rtlCol="0">
            <a:spAutoFit/>
          </a:bodyPr>
          <a:lstStyle/>
          <a:p>
            <a:pPr>
              <a:buFont typeface="Arial" pitchFamily="34" charset="0"/>
              <a:buChar char="•"/>
            </a:pPr>
            <a:r>
              <a:rPr lang="en-US" sz="2600" dirty="0" smtClean="0"/>
              <a:t> Surface-expression vehicle – AIDA1</a:t>
            </a:r>
          </a:p>
          <a:p>
            <a:pPr>
              <a:buFont typeface="Arial" pitchFamily="34" charset="0"/>
              <a:buChar char="•"/>
            </a:pPr>
            <a:r>
              <a:rPr lang="en-US" sz="2600" dirty="0" smtClean="0"/>
              <a:t> Engineered surface-displayed </a:t>
            </a:r>
            <a:r>
              <a:rPr lang="en-US" sz="2600" dirty="0" err="1" smtClean="0"/>
              <a:t>histidine</a:t>
            </a:r>
            <a:r>
              <a:rPr lang="en-US" sz="2600" dirty="0" smtClean="0"/>
              <a:t> tag and strep2 tag</a:t>
            </a:r>
          </a:p>
          <a:p>
            <a:pPr>
              <a:buFont typeface="Arial" pitchFamily="34" charset="0"/>
              <a:buChar char="•"/>
            </a:pPr>
            <a:r>
              <a:rPr lang="en-US" sz="2600" dirty="0"/>
              <a:t> </a:t>
            </a:r>
            <a:r>
              <a:rPr lang="en-US" sz="2600" dirty="0" smtClean="0"/>
              <a:t>Demonstrated bacterial targeting to nickel and </a:t>
            </a:r>
            <a:r>
              <a:rPr lang="en-US" sz="2600" dirty="0" err="1" smtClean="0"/>
              <a:t>streptavidin</a:t>
            </a:r>
            <a:r>
              <a:rPr lang="en-US" sz="2600" dirty="0" smtClean="0"/>
              <a:t> beads through MACS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Box 3"/>
          <p:cNvSpPr txBox="1">
            <a:spLocks noChangeArrowheads="1"/>
          </p:cNvSpPr>
          <p:nvPr/>
        </p:nvSpPr>
        <p:spPr bwMode="auto">
          <a:xfrm>
            <a:off x="3352800" y="1905000"/>
            <a:ext cx="2514600" cy="369888"/>
          </a:xfrm>
          <a:prstGeom prst="rect">
            <a:avLst/>
          </a:prstGeom>
          <a:noFill/>
          <a:ln w="9525">
            <a:noFill/>
            <a:miter lim="800000"/>
            <a:headEnd/>
            <a:tailEnd/>
          </a:ln>
        </p:spPr>
        <p:txBody>
          <a:bodyPr>
            <a:spAutoFit/>
          </a:bodyPr>
          <a:lstStyle/>
          <a:p>
            <a:pPr>
              <a:defRPr/>
            </a:pPr>
            <a:r>
              <a:rPr lang="en-US" dirty="0">
                <a:solidFill>
                  <a:schemeClr val="bg1">
                    <a:lumMod val="75000"/>
                  </a:schemeClr>
                </a:solidFill>
              </a:rPr>
              <a:t>Bacterial targeting</a:t>
            </a:r>
          </a:p>
        </p:txBody>
      </p:sp>
      <p:sp>
        <p:nvSpPr>
          <p:cNvPr id="203" name="Line 77"/>
          <p:cNvSpPr>
            <a:spLocks noChangeShapeType="1"/>
          </p:cNvSpPr>
          <p:nvPr/>
        </p:nvSpPr>
        <p:spPr bwMode="auto">
          <a:xfrm>
            <a:off x="3810000" y="838200"/>
            <a:ext cx="228600" cy="0"/>
          </a:xfrm>
          <a:prstGeom prst="line">
            <a:avLst/>
          </a:prstGeom>
          <a:noFill/>
          <a:ln w="28575">
            <a:solidFill>
              <a:schemeClr val="bg1">
                <a:lumMod val="75000"/>
                <a:alpha val="50000"/>
              </a:schemeClr>
            </a:solidFill>
            <a:round/>
            <a:headEnd/>
            <a:tailEnd/>
          </a:ln>
          <a:effectLst/>
        </p:spPr>
        <p:txBody>
          <a:bodyPr/>
          <a:lstStyle/>
          <a:p>
            <a:pPr>
              <a:defRPr/>
            </a:pPr>
            <a:endParaRPr lang="en-US"/>
          </a:p>
        </p:txBody>
      </p:sp>
      <p:sp>
        <p:nvSpPr>
          <p:cNvPr id="204" name="Line 78"/>
          <p:cNvSpPr>
            <a:spLocks noChangeShapeType="1"/>
          </p:cNvSpPr>
          <p:nvPr/>
        </p:nvSpPr>
        <p:spPr bwMode="auto">
          <a:xfrm>
            <a:off x="4038600" y="838200"/>
            <a:ext cx="0" cy="228600"/>
          </a:xfrm>
          <a:prstGeom prst="line">
            <a:avLst/>
          </a:prstGeom>
          <a:noFill/>
          <a:ln w="28575">
            <a:solidFill>
              <a:schemeClr val="bg1">
                <a:lumMod val="75000"/>
                <a:alpha val="50000"/>
              </a:schemeClr>
            </a:solidFill>
            <a:round/>
            <a:headEnd/>
            <a:tailEnd/>
          </a:ln>
          <a:effectLst/>
        </p:spPr>
        <p:txBody>
          <a:bodyPr/>
          <a:lstStyle/>
          <a:p>
            <a:pPr>
              <a:defRPr/>
            </a:pPr>
            <a:endParaRPr lang="en-US"/>
          </a:p>
        </p:txBody>
      </p:sp>
      <p:sp>
        <p:nvSpPr>
          <p:cNvPr id="205" name="Line 79"/>
          <p:cNvSpPr>
            <a:spLocks noChangeShapeType="1"/>
          </p:cNvSpPr>
          <p:nvPr/>
        </p:nvSpPr>
        <p:spPr bwMode="auto">
          <a:xfrm>
            <a:off x="3810000" y="1066800"/>
            <a:ext cx="228600" cy="0"/>
          </a:xfrm>
          <a:prstGeom prst="line">
            <a:avLst/>
          </a:prstGeom>
          <a:noFill/>
          <a:ln w="28575">
            <a:solidFill>
              <a:schemeClr val="bg1">
                <a:lumMod val="75000"/>
                <a:alpha val="50000"/>
              </a:schemeClr>
            </a:solidFill>
            <a:round/>
            <a:headEnd/>
            <a:tailEnd/>
          </a:ln>
          <a:effectLst/>
        </p:spPr>
        <p:txBody>
          <a:bodyPr/>
          <a:lstStyle/>
          <a:p>
            <a:pPr>
              <a:defRPr/>
            </a:pPr>
            <a:endParaRPr lang="en-US"/>
          </a:p>
        </p:txBody>
      </p:sp>
      <p:sp>
        <p:nvSpPr>
          <p:cNvPr id="206" name="Line 80"/>
          <p:cNvSpPr>
            <a:spLocks noChangeShapeType="1"/>
          </p:cNvSpPr>
          <p:nvPr/>
        </p:nvSpPr>
        <p:spPr bwMode="auto">
          <a:xfrm>
            <a:off x="4038600" y="990600"/>
            <a:ext cx="228600" cy="0"/>
          </a:xfrm>
          <a:prstGeom prst="line">
            <a:avLst/>
          </a:prstGeom>
          <a:noFill/>
          <a:ln w="28575">
            <a:solidFill>
              <a:schemeClr val="bg1">
                <a:lumMod val="75000"/>
                <a:alpha val="50000"/>
              </a:schemeClr>
            </a:solidFill>
            <a:round/>
            <a:headEnd/>
            <a:tailEnd/>
          </a:ln>
          <a:effectLst/>
        </p:spPr>
        <p:txBody>
          <a:bodyPr/>
          <a:lstStyle/>
          <a:p>
            <a:pPr>
              <a:defRPr/>
            </a:pPr>
            <a:endParaRPr lang="en-US"/>
          </a:p>
        </p:txBody>
      </p:sp>
      <p:sp>
        <p:nvSpPr>
          <p:cNvPr id="207" name="Oval 206"/>
          <p:cNvSpPr/>
          <p:nvPr/>
        </p:nvSpPr>
        <p:spPr bwMode="auto">
          <a:xfrm>
            <a:off x="4267200" y="304800"/>
            <a:ext cx="1371600" cy="1371600"/>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9" name="Oval 208"/>
          <p:cNvSpPr/>
          <p:nvPr/>
        </p:nvSpPr>
        <p:spPr bwMode="auto">
          <a:xfrm>
            <a:off x="4495800" y="533400"/>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1" name="Oval 210"/>
          <p:cNvSpPr/>
          <p:nvPr/>
        </p:nvSpPr>
        <p:spPr bwMode="auto">
          <a:xfrm>
            <a:off x="4648200" y="685800"/>
            <a:ext cx="609600" cy="609600"/>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3" name="Down Arrow 212"/>
          <p:cNvSpPr/>
          <p:nvPr/>
        </p:nvSpPr>
        <p:spPr>
          <a:xfrm rot="19806283">
            <a:off x="5465763" y="2259013"/>
            <a:ext cx="455612" cy="955675"/>
          </a:xfrm>
          <a:prstGeom prst="downArrow">
            <a:avLst/>
          </a:prstGeom>
          <a:solidFill>
            <a:schemeClr val="bg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4" name="TextBox 213"/>
          <p:cNvSpPr txBox="1"/>
          <p:nvPr/>
        </p:nvSpPr>
        <p:spPr>
          <a:xfrm>
            <a:off x="5791200" y="5180013"/>
            <a:ext cx="2557463" cy="369887"/>
          </a:xfrm>
          <a:prstGeom prst="rect">
            <a:avLst/>
          </a:prstGeom>
          <a:noFill/>
        </p:spPr>
        <p:txBody>
          <a:bodyPr wrap="none">
            <a:spAutoFit/>
          </a:bodyPr>
          <a:lstStyle/>
          <a:p>
            <a:pPr>
              <a:defRPr/>
            </a:pPr>
            <a:r>
              <a:rPr lang="en-US" dirty="0" err="1">
                <a:solidFill>
                  <a:schemeClr val="bg1">
                    <a:lumMod val="75000"/>
                  </a:schemeClr>
                </a:solidFill>
              </a:rPr>
              <a:t>Fec</a:t>
            </a:r>
            <a:r>
              <a:rPr lang="en-US" dirty="0">
                <a:solidFill>
                  <a:schemeClr val="bg1">
                    <a:lumMod val="75000"/>
                  </a:schemeClr>
                </a:solidFill>
              </a:rPr>
              <a:t> signal transduction</a:t>
            </a:r>
          </a:p>
        </p:txBody>
      </p:sp>
      <p:sp>
        <p:nvSpPr>
          <p:cNvPr id="218" name="Rectangle 35"/>
          <p:cNvSpPr>
            <a:spLocks noChangeArrowheads="1"/>
          </p:cNvSpPr>
          <p:nvPr/>
        </p:nvSpPr>
        <p:spPr bwMode="auto">
          <a:xfrm>
            <a:off x="6934200" y="3884613"/>
            <a:ext cx="228600" cy="228600"/>
          </a:xfrm>
          <a:prstGeom prst="rect">
            <a:avLst/>
          </a:prstGeom>
          <a:solidFill>
            <a:schemeClr val="bg1">
              <a:lumMod val="75000"/>
              <a:alpha val="50000"/>
            </a:schemeClr>
          </a:solidFill>
          <a:ln w="9525">
            <a:solidFill>
              <a:schemeClr val="bg1">
                <a:lumMod val="75000"/>
                <a:alpha val="50000"/>
              </a:schemeClr>
            </a:solidFill>
            <a:miter lim="800000"/>
            <a:headEnd/>
            <a:tailEnd/>
          </a:ln>
          <a:effectLst/>
        </p:spPr>
        <p:txBody>
          <a:bodyPr wrap="none" anchor="ctr"/>
          <a:lstStyle/>
          <a:p>
            <a:pPr>
              <a:defRPr/>
            </a:pPr>
            <a:endParaRPr lang="en-US"/>
          </a:p>
        </p:txBody>
      </p:sp>
      <p:pic>
        <p:nvPicPr>
          <p:cNvPr id="222" name="Picture 2"/>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7238951" y="3199551"/>
            <a:ext cx="1037598" cy="1500249"/>
          </a:xfrm>
          <a:prstGeom prst="rect">
            <a:avLst/>
          </a:prstGeom>
          <a:noFill/>
          <a:ln w="9525">
            <a:noFill/>
            <a:miter lim="800000"/>
            <a:headEnd/>
            <a:tailEnd/>
          </a:ln>
        </p:spPr>
      </p:pic>
      <p:sp>
        <p:nvSpPr>
          <p:cNvPr id="226" name="Line 77"/>
          <p:cNvSpPr>
            <a:spLocks noChangeShapeType="1"/>
          </p:cNvSpPr>
          <p:nvPr/>
        </p:nvSpPr>
        <p:spPr bwMode="auto">
          <a:xfrm rot="10800000">
            <a:off x="6934200" y="4113213"/>
            <a:ext cx="228600" cy="0"/>
          </a:xfrm>
          <a:prstGeom prst="line">
            <a:avLst/>
          </a:prstGeom>
          <a:noFill/>
          <a:ln w="28575">
            <a:solidFill>
              <a:schemeClr val="bg1">
                <a:lumMod val="75000"/>
                <a:alpha val="50000"/>
              </a:schemeClr>
            </a:solidFill>
            <a:round/>
            <a:headEnd/>
            <a:tailEnd/>
          </a:ln>
          <a:effectLst/>
        </p:spPr>
        <p:txBody>
          <a:bodyPr/>
          <a:lstStyle/>
          <a:p>
            <a:pPr>
              <a:defRPr/>
            </a:pPr>
            <a:endParaRPr lang="en-US"/>
          </a:p>
        </p:txBody>
      </p:sp>
      <p:sp>
        <p:nvSpPr>
          <p:cNvPr id="230" name="Line 78"/>
          <p:cNvSpPr>
            <a:spLocks noChangeShapeType="1"/>
          </p:cNvSpPr>
          <p:nvPr/>
        </p:nvSpPr>
        <p:spPr bwMode="auto">
          <a:xfrm rot="10800000">
            <a:off x="6934200" y="3884613"/>
            <a:ext cx="0" cy="228600"/>
          </a:xfrm>
          <a:prstGeom prst="line">
            <a:avLst/>
          </a:prstGeom>
          <a:noFill/>
          <a:ln w="28575">
            <a:solidFill>
              <a:schemeClr val="bg1">
                <a:lumMod val="75000"/>
                <a:alpha val="50000"/>
              </a:schemeClr>
            </a:solidFill>
            <a:round/>
            <a:headEnd/>
            <a:tailEnd/>
          </a:ln>
          <a:effectLst/>
        </p:spPr>
        <p:txBody>
          <a:bodyPr/>
          <a:lstStyle/>
          <a:p>
            <a:pPr>
              <a:defRPr/>
            </a:pPr>
            <a:endParaRPr lang="en-US"/>
          </a:p>
        </p:txBody>
      </p:sp>
      <p:sp>
        <p:nvSpPr>
          <p:cNvPr id="234" name="Line 79"/>
          <p:cNvSpPr>
            <a:spLocks noChangeShapeType="1"/>
          </p:cNvSpPr>
          <p:nvPr/>
        </p:nvSpPr>
        <p:spPr bwMode="auto">
          <a:xfrm rot="10800000">
            <a:off x="6934200" y="3884613"/>
            <a:ext cx="228600" cy="0"/>
          </a:xfrm>
          <a:prstGeom prst="line">
            <a:avLst/>
          </a:prstGeom>
          <a:noFill/>
          <a:ln w="28575">
            <a:solidFill>
              <a:schemeClr val="bg1">
                <a:lumMod val="75000"/>
                <a:alpha val="50000"/>
              </a:schemeClr>
            </a:solidFill>
            <a:round/>
            <a:headEnd/>
            <a:tailEnd/>
          </a:ln>
          <a:effectLst/>
        </p:spPr>
        <p:txBody>
          <a:bodyPr/>
          <a:lstStyle/>
          <a:p>
            <a:pPr>
              <a:defRPr/>
            </a:pPr>
            <a:endParaRPr lang="en-US"/>
          </a:p>
        </p:txBody>
      </p:sp>
      <p:sp>
        <p:nvSpPr>
          <p:cNvPr id="238" name="Line 80"/>
          <p:cNvSpPr>
            <a:spLocks noChangeShapeType="1"/>
          </p:cNvSpPr>
          <p:nvPr/>
        </p:nvSpPr>
        <p:spPr bwMode="auto">
          <a:xfrm rot="10800000">
            <a:off x="6705600" y="3960813"/>
            <a:ext cx="228600" cy="0"/>
          </a:xfrm>
          <a:prstGeom prst="line">
            <a:avLst/>
          </a:prstGeom>
          <a:noFill/>
          <a:ln w="28575">
            <a:solidFill>
              <a:schemeClr val="bg1">
                <a:lumMod val="75000"/>
                <a:alpha val="50000"/>
              </a:schemeClr>
            </a:solidFill>
            <a:round/>
            <a:headEnd/>
            <a:tailEnd/>
          </a:ln>
          <a:effectLst/>
        </p:spPr>
        <p:txBody>
          <a:bodyPr/>
          <a:lstStyle/>
          <a:p>
            <a:pPr>
              <a:defRPr/>
            </a:pPr>
            <a:endParaRPr lang="en-US"/>
          </a:p>
        </p:txBody>
      </p:sp>
      <p:sp>
        <p:nvSpPr>
          <p:cNvPr id="242" name="Oval 241"/>
          <p:cNvSpPr/>
          <p:nvPr/>
        </p:nvSpPr>
        <p:spPr bwMode="auto">
          <a:xfrm rot="10800000">
            <a:off x="5334000" y="3275013"/>
            <a:ext cx="1371600" cy="1371600"/>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6" name="Oval 245"/>
          <p:cNvSpPr/>
          <p:nvPr/>
        </p:nvSpPr>
        <p:spPr bwMode="auto">
          <a:xfrm rot="10800000">
            <a:off x="5562600" y="3503613"/>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0" name="Oval 249"/>
          <p:cNvSpPr/>
          <p:nvPr/>
        </p:nvSpPr>
        <p:spPr bwMode="auto">
          <a:xfrm rot="10800000">
            <a:off x="5715000" y="3656013"/>
            <a:ext cx="609600" cy="609600"/>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254" name="Straight Arrow Connector 253"/>
          <p:cNvCxnSpPr/>
          <p:nvPr/>
        </p:nvCxnSpPr>
        <p:spPr>
          <a:xfrm>
            <a:off x="7391400" y="4037013"/>
            <a:ext cx="457200" cy="1587"/>
          </a:xfrm>
          <a:prstGeom prst="straightConnector1">
            <a:avLst/>
          </a:prstGeom>
          <a:ln w="50800">
            <a:solidFill>
              <a:schemeClr val="bg1">
                <a:lumMod val="75000"/>
                <a:alpha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58" name="Picture 9"/>
          <p:cNvPicPr>
            <a:picLocks noChangeAspect="1" noChangeArrowheads="1"/>
          </p:cNvPicPr>
          <p:nvPr/>
        </p:nvPicPr>
        <p:blipFill>
          <a:blip r:embed="rId4">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7543751" y="4190151"/>
            <a:ext cx="301414" cy="366584"/>
          </a:xfrm>
          <a:prstGeom prst="rect">
            <a:avLst/>
          </a:prstGeom>
          <a:noFill/>
          <a:ln w="9525">
            <a:noFill/>
            <a:miter lim="800000"/>
            <a:headEnd/>
            <a:tailEnd/>
          </a:ln>
          <a:effectLst/>
        </p:spPr>
      </p:pic>
      <p:cxnSp>
        <p:nvCxnSpPr>
          <p:cNvPr id="262" name="Straight Connector 261"/>
          <p:cNvCxnSpPr/>
          <p:nvPr/>
        </p:nvCxnSpPr>
        <p:spPr>
          <a:xfrm>
            <a:off x="7162800" y="4038600"/>
            <a:ext cx="228600" cy="1588"/>
          </a:xfrm>
          <a:prstGeom prst="line">
            <a:avLst/>
          </a:prstGeom>
          <a:ln w="50800">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266" name="Rectangle 35"/>
          <p:cNvSpPr>
            <a:spLocks noChangeArrowheads="1"/>
          </p:cNvSpPr>
          <p:nvPr/>
        </p:nvSpPr>
        <p:spPr bwMode="auto">
          <a:xfrm>
            <a:off x="3810000" y="838200"/>
            <a:ext cx="228600" cy="228600"/>
          </a:xfrm>
          <a:prstGeom prst="rect">
            <a:avLst/>
          </a:prstGeom>
          <a:solidFill>
            <a:schemeClr val="bg1">
              <a:lumMod val="75000"/>
              <a:alpha val="50000"/>
            </a:schemeClr>
          </a:solidFill>
          <a:ln w="9525">
            <a:noFill/>
            <a:miter lim="800000"/>
            <a:headEnd/>
            <a:tailEnd/>
          </a:ln>
          <a:effectLst/>
        </p:spPr>
        <p:txBody>
          <a:bodyPr wrap="none" anchor="ctr"/>
          <a:lstStyle/>
          <a:p>
            <a:pPr>
              <a:defRPr/>
            </a:pPr>
            <a:endParaRPr lang="en-US"/>
          </a:p>
        </p:txBody>
      </p:sp>
      <p:pic>
        <p:nvPicPr>
          <p:cNvPr id="268" name="Picture 4"/>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2819400" y="304800"/>
            <a:ext cx="895350" cy="1295400"/>
          </a:xfrm>
          <a:prstGeom prst="rect">
            <a:avLst/>
          </a:prstGeom>
          <a:noFill/>
          <a:ln w="9525">
            <a:noFill/>
            <a:miter lim="800000"/>
            <a:headEnd/>
            <a:tailEnd/>
          </a:ln>
        </p:spPr>
      </p:pic>
      <p:cxnSp>
        <p:nvCxnSpPr>
          <p:cNvPr id="269" name="Straight Connector 268"/>
          <p:cNvCxnSpPr/>
          <p:nvPr/>
        </p:nvCxnSpPr>
        <p:spPr>
          <a:xfrm>
            <a:off x="3505200" y="914400"/>
            <a:ext cx="304800" cy="1588"/>
          </a:xfrm>
          <a:prstGeom prst="line">
            <a:avLst/>
          </a:prstGeom>
          <a:ln w="50800">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270" name="Down Arrow 269"/>
          <p:cNvSpPr/>
          <p:nvPr/>
        </p:nvSpPr>
        <p:spPr>
          <a:xfrm rot="1794458">
            <a:off x="2951163" y="2259013"/>
            <a:ext cx="455612" cy="955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8700" name="Group 66"/>
          <p:cNvGrpSpPr>
            <a:grpSpLocks/>
          </p:cNvGrpSpPr>
          <p:nvPr/>
        </p:nvGrpSpPr>
        <p:grpSpPr bwMode="auto">
          <a:xfrm>
            <a:off x="1371600" y="3427413"/>
            <a:ext cx="1371600" cy="1371600"/>
            <a:chOff x="1295400" y="3429000"/>
            <a:chExt cx="1371600" cy="1371600"/>
          </a:xfrm>
        </p:grpSpPr>
        <p:sp>
          <p:nvSpPr>
            <p:cNvPr id="278" name="Oval 277"/>
            <p:cNvSpPr/>
            <p:nvPr/>
          </p:nvSpPr>
          <p:spPr bwMode="auto">
            <a:xfrm>
              <a:off x="1295400" y="3429000"/>
              <a:ext cx="1371600" cy="1371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9" name="Oval 278"/>
            <p:cNvSpPr/>
            <p:nvPr/>
          </p:nvSpPr>
          <p:spPr bwMode="auto">
            <a:xfrm>
              <a:off x="1524000" y="3657600"/>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0" name="Oval 279"/>
            <p:cNvSpPr/>
            <p:nvPr/>
          </p:nvSpPr>
          <p:spPr bwMode="auto">
            <a:xfrm>
              <a:off x="1676400" y="3810000"/>
              <a:ext cx="609600" cy="609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28701" name="Group 134"/>
          <p:cNvGrpSpPr>
            <a:grpSpLocks/>
          </p:cNvGrpSpPr>
          <p:nvPr/>
        </p:nvGrpSpPr>
        <p:grpSpPr bwMode="auto">
          <a:xfrm>
            <a:off x="1219200" y="3046413"/>
            <a:ext cx="1419225" cy="2127250"/>
            <a:chOff x="1219151" y="3047151"/>
            <a:chExt cx="1419225" cy="2127250"/>
          </a:xfrm>
        </p:grpSpPr>
        <p:pic>
          <p:nvPicPr>
            <p:cNvPr id="2870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52551" y="3047151"/>
              <a:ext cx="733425" cy="1060450"/>
            </a:xfrm>
            <a:prstGeom prst="rect">
              <a:avLst/>
            </a:prstGeom>
            <a:noFill/>
            <a:ln w="9525">
              <a:noFill/>
              <a:miter lim="800000"/>
              <a:headEnd/>
              <a:tailEnd/>
            </a:ln>
          </p:spPr>
        </p:pic>
        <p:pic>
          <p:nvPicPr>
            <p:cNvPr id="28708"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19151" y="3961551"/>
              <a:ext cx="733425" cy="1060450"/>
            </a:xfrm>
            <a:prstGeom prst="rect">
              <a:avLst/>
            </a:prstGeom>
            <a:noFill/>
            <a:ln w="9525">
              <a:noFill/>
              <a:miter lim="800000"/>
              <a:headEnd/>
              <a:tailEnd/>
            </a:ln>
          </p:spPr>
        </p:pic>
        <p:pic>
          <p:nvPicPr>
            <p:cNvPr id="28709"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04951" y="4113951"/>
              <a:ext cx="733425" cy="1060450"/>
            </a:xfrm>
            <a:prstGeom prst="rect">
              <a:avLst/>
            </a:prstGeom>
            <a:noFill/>
            <a:ln w="9525">
              <a:noFill/>
              <a:miter lim="800000"/>
              <a:headEnd/>
              <a:tailEnd/>
            </a:ln>
          </p:spPr>
        </p:pic>
      </p:grpSp>
      <p:pic>
        <p:nvPicPr>
          <p:cNvPr id="28702"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05000" y="3579813"/>
            <a:ext cx="301625" cy="366712"/>
          </a:xfrm>
          <a:prstGeom prst="rect">
            <a:avLst/>
          </a:prstGeom>
          <a:noFill/>
          <a:ln w="9525">
            <a:noFill/>
            <a:miter lim="800000"/>
            <a:headEnd/>
            <a:tailEnd/>
          </a:ln>
        </p:spPr>
      </p:pic>
      <p:pic>
        <p:nvPicPr>
          <p:cNvPr id="28703"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71600" y="4494213"/>
            <a:ext cx="301625" cy="366712"/>
          </a:xfrm>
          <a:prstGeom prst="rect">
            <a:avLst/>
          </a:prstGeom>
          <a:noFill/>
          <a:ln w="9525">
            <a:noFill/>
            <a:miter lim="800000"/>
            <a:headEnd/>
            <a:tailEnd/>
          </a:ln>
        </p:spPr>
      </p:pic>
      <p:pic>
        <p:nvPicPr>
          <p:cNvPr id="28704"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057400" y="4646613"/>
            <a:ext cx="301625" cy="366712"/>
          </a:xfrm>
          <a:prstGeom prst="rect">
            <a:avLst/>
          </a:prstGeom>
          <a:noFill/>
          <a:ln w="9525">
            <a:noFill/>
            <a:miter lim="800000"/>
            <a:headEnd/>
            <a:tailEnd/>
          </a:ln>
        </p:spPr>
      </p:pic>
      <p:sp>
        <p:nvSpPr>
          <p:cNvPr id="28705" name="TextBox 299"/>
          <p:cNvSpPr txBox="1">
            <a:spLocks noChangeArrowheads="1"/>
          </p:cNvSpPr>
          <p:nvPr/>
        </p:nvSpPr>
        <p:spPr bwMode="auto">
          <a:xfrm>
            <a:off x="990600" y="5180013"/>
            <a:ext cx="1890713" cy="369887"/>
          </a:xfrm>
          <a:prstGeom prst="rect">
            <a:avLst/>
          </a:prstGeom>
          <a:noFill/>
          <a:ln w="9525">
            <a:noFill/>
            <a:miter lim="800000"/>
            <a:headEnd/>
            <a:tailEnd/>
          </a:ln>
        </p:spPr>
        <p:txBody>
          <a:bodyPr wrap="none">
            <a:spAutoFit/>
          </a:bodyPr>
          <a:lstStyle/>
          <a:p>
            <a:r>
              <a:rPr lang="en-US"/>
              <a:t>Quorum-sensing</a:t>
            </a:r>
          </a:p>
        </p:txBody>
      </p:sp>
      <p:sp>
        <p:nvSpPr>
          <p:cNvPr id="40" name="Rectangle 39"/>
          <p:cNvSpPr/>
          <p:nvPr/>
        </p:nvSpPr>
        <p:spPr>
          <a:xfrm>
            <a:off x="0" y="0"/>
            <a:ext cx="16002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41" name="Group 7"/>
          <p:cNvGrpSpPr>
            <a:grpSpLocks/>
          </p:cNvGrpSpPr>
          <p:nvPr/>
        </p:nvGrpSpPr>
        <p:grpSpPr bwMode="auto">
          <a:xfrm>
            <a:off x="304800" y="5867400"/>
            <a:ext cx="7620000" cy="671513"/>
            <a:chOff x="192" y="3696"/>
            <a:chExt cx="4800" cy="423"/>
          </a:xfrm>
        </p:grpSpPr>
        <p:sp>
          <p:nvSpPr>
            <p:cNvPr id="42" name="Text Box 8"/>
            <p:cNvSpPr txBox="1">
              <a:spLocks noChangeArrowheads="1"/>
            </p:cNvSpPr>
            <p:nvPr/>
          </p:nvSpPr>
          <p:spPr bwMode="auto">
            <a:xfrm>
              <a:off x="432" y="3888"/>
              <a:ext cx="4416" cy="231"/>
            </a:xfrm>
            <a:prstGeom prst="rect">
              <a:avLst/>
            </a:prstGeom>
            <a:gradFill rotWithShape="1">
              <a:gsLst>
                <a:gs pos="0">
                  <a:srgbClr val="800000"/>
                </a:gs>
                <a:gs pos="100000">
                  <a:srgbClr val="990000"/>
                </a:gs>
              </a:gsLst>
              <a:lin ang="0" scaled="1"/>
            </a:gradFill>
            <a:ln w="9525">
              <a:noFill/>
              <a:miter lim="800000"/>
              <a:headEnd/>
              <a:tailEnd/>
            </a:ln>
            <a:effectLst/>
          </p:spPr>
          <p:txBody>
            <a:bodyPr>
              <a:spAutoFit/>
            </a:bodyPr>
            <a:lstStyle/>
            <a:p>
              <a:pPr>
                <a:spcBef>
                  <a:spcPct val="50000"/>
                </a:spcBef>
                <a:defRPr/>
              </a:pPr>
              <a:r>
                <a:rPr lang="en-US">
                  <a:solidFill>
                    <a:schemeClr val="bg1"/>
                  </a:solidFill>
                  <a:cs typeface="+mn-cs"/>
                </a:rPr>
                <a:t>Harvard iGEM 2007</a:t>
              </a:r>
            </a:p>
          </p:txBody>
        </p:sp>
        <p:sp>
          <p:nvSpPr>
            <p:cNvPr id="43" name="Text Box 9"/>
            <p:cNvSpPr txBox="1">
              <a:spLocks noChangeArrowheads="1"/>
            </p:cNvSpPr>
            <p:nvPr/>
          </p:nvSpPr>
          <p:spPr bwMode="auto">
            <a:xfrm>
              <a:off x="192" y="3696"/>
              <a:ext cx="4800" cy="231"/>
            </a:xfrm>
            <a:prstGeom prst="rect">
              <a:avLst/>
            </a:prstGeom>
            <a:gradFill rotWithShape="1">
              <a:gsLst>
                <a:gs pos="0">
                  <a:srgbClr val="14821C"/>
                </a:gs>
                <a:gs pos="100000">
                  <a:schemeClr val="bg1"/>
                </a:gs>
              </a:gsLst>
              <a:lin ang="0" scaled="1"/>
            </a:gradFill>
            <a:ln w="9525">
              <a:noFill/>
              <a:miter lim="800000"/>
              <a:headEnd/>
              <a:tailEnd/>
            </a:ln>
            <a:effectLst/>
          </p:spPr>
          <p:txBody>
            <a:bodyPr>
              <a:spAutoFit/>
            </a:bodyPr>
            <a:lstStyle/>
            <a:p>
              <a:pPr>
                <a:spcBef>
                  <a:spcPct val="50000"/>
                </a:spcBef>
                <a:defRPr/>
              </a:pPr>
              <a:r>
                <a:rPr lang="en-US">
                  <a:solidFill>
                    <a:schemeClr val="bg1"/>
                  </a:solidFill>
                  <a:cs typeface="+mn-cs"/>
                </a:rPr>
                <a:t>Quorum Sensing</a:t>
              </a:r>
            </a:p>
          </p:txBody>
        </p:sp>
      </p:grpSp>
      <p:pic>
        <p:nvPicPr>
          <p:cNvPr id="44" name="Rectangle 1037"/>
          <p:cNvPicPr>
            <a:picLocks noChangeAspect="1" noChangeArrowheads="1"/>
          </p:cNvPicPr>
          <p:nvPr/>
        </p:nvPicPr>
        <p:blipFill>
          <a:blip r:embed="rId5"/>
          <a:srcRect/>
          <a:stretch>
            <a:fillRect/>
          </a:stretch>
        </p:blipFill>
        <p:spPr bwMode="auto">
          <a:xfrm>
            <a:off x="8001000" y="5715000"/>
            <a:ext cx="914400" cy="842963"/>
          </a:xfrm>
          <a:prstGeom prst="rect">
            <a:avLst/>
          </a:prstGeom>
          <a:noFill/>
          <a:ln w="9525">
            <a:noFill/>
            <a:miter lim="800000"/>
            <a:headEnd/>
            <a:tailEnd/>
          </a:ln>
        </p:spPr>
      </p:pic>
      <p:pic>
        <p:nvPicPr>
          <p:cNvPr id="45" name="Picture 2"/>
          <p:cNvPicPr>
            <a:picLocks noChangeAspect="1" noChangeArrowheads="1"/>
          </p:cNvPicPr>
          <p:nvPr/>
        </p:nvPicPr>
        <p:blipFill>
          <a:blip r:embed="rId6"/>
          <a:srcRect/>
          <a:stretch>
            <a:fillRect/>
          </a:stretch>
        </p:blipFill>
        <p:spPr bwMode="auto">
          <a:xfrm>
            <a:off x="0" y="0"/>
            <a:ext cx="1085850" cy="1428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3454</TotalTime>
  <Words>2361</Words>
  <Application>Microsoft Office PowerPoint</Application>
  <PresentationFormat>On-screen Show (4:3)</PresentationFormat>
  <Paragraphs>260</Paragraphs>
  <Slides>25</Slides>
  <Notes>24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Arial</vt:lpstr>
      <vt:lpstr>Calibri</vt:lpstr>
      <vt:lpstr>Times New Roman</vt:lpstr>
      <vt:lpstr>Wingdings</vt:lpstr>
      <vt:lpstr>3_Custom Design</vt:lpstr>
      <vt:lpstr>Bitmap Image</vt:lpstr>
      <vt:lpstr>Cling-E. coli : Bacteria on target</vt:lpstr>
      <vt:lpstr>The motivation To develop a system for targeting bacteria to a specific substrate and effecting a cellular response </vt:lpstr>
      <vt:lpstr>Slide 3</vt:lpstr>
      <vt:lpstr>Slide 4</vt:lpstr>
      <vt:lpstr>Slide 5</vt:lpstr>
      <vt:lpstr>Selecting/enriching for surface-engineered bacteria </vt:lpstr>
      <vt:lpstr>Slide 7</vt:lpstr>
      <vt:lpstr>Slide 8</vt:lpstr>
      <vt:lpstr>Slide 9</vt:lpstr>
      <vt:lpstr>Slide 10</vt:lpstr>
      <vt:lpstr>Slide 11</vt:lpstr>
      <vt:lpstr>Slide 12</vt:lpstr>
      <vt:lpstr>MACS selection of cotransformed luxI-RFP/AIDA-strep2 cells</vt:lpstr>
      <vt:lpstr>Slide 14</vt:lpstr>
      <vt:lpstr>Slide 15</vt:lpstr>
      <vt:lpstr>Slide 16</vt:lpstr>
      <vt:lpstr>Slide 17</vt:lpstr>
      <vt:lpstr>Motivation: Fec System</vt:lpstr>
      <vt:lpstr>Overview of Fec System</vt:lpstr>
      <vt:lpstr>Slide 20</vt:lpstr>
      <vt:lpstr>Constructs</vt:lpstr>
      <vt:lpstr>Fec-induced  GFP expression</vt:lpstr>
      <vt:lpstr>Troubleshooting and Next Steps</vt:lpstr>
      <vt:lpstr>Conclusions and Future Directions</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dc:creator>
  <cp:lastModifiedBy> </cp:lastModifiedBy>
  <cp:revision>244</cp:revision>
  <dcterms:created xsi:type="dcterms:W3CDTF">2007-08-22T11:45:27Z</dcterms:created>
  <dcterms:modified xsi:type="dcterms:W3CDTF">2007-11-03T11:42:07Z</dcterms:modified>
</cp:coreProperties>
</file>