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62" r:id="rId3"/>
    <p:sldId id="264" r:id="rId4"/>
    <p:sldId id="267" r:id="rId5"/>
    <p:sldId id="265" r:id="rId6"/>
    <p:sldId id="256" r:id="rId7"/>
    <p:sldId id="258" r:id="rId8"/>
    <p:sldId id="261" r:id="rId9"/>
    <p:sldId id="257" r:id="rId10"/>
    <p:sldId id="260" r:id="rId11"/>
    <p:sldId id="268" r:id="rId12"/>
    <p:sldId id="270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CMBL\PPi_Flow\Pyrophosphate%20Assay\Day0to2_PPiAnalysis_K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CMBL\PPi_Flow\Pyrophosphate%20Assay\Day0to2_PPiAnalysis_K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CMBL\PPi_Flow\Pyrophosphate%20Assay\Day0to2_PPiAnalysis_K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Day 0 PPi/Total</a:t>
            </a:r>
            <a:r>
              <a:rPr lang="en-US" baseline="0"/>
              <a:t> Protein 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Day 0</c:v>
          </c:tx>
          <c:errBars>
            <c:errBarType val="both"/>
            <c:errValType val="cust"/>
            <c:plus>
              <c:numRef>
                <c:f>('G:\CMBL\PPi_Flow\Pyrophosphate Assay\7_29_2010\[Day0_Analysis_7_29_2010_KL.xlsx]Sheet1'!$G$107,'G:\CMBL\PPi_Flow\Pyrophosphate Assay\7_29_2010\[Day0_Analysis_7_29_2010_KL.xlsx]Sheet1'!$G$111)</c:f>
                <c:numCache>
                  <c:formatCode>General</c:formatCode>
                  <c:ptCount val="2"/>
                  <c:pt idx="0">
                    <c:v>347.68452594973297</c:v>
                  </c:pt>
                  <c:pt idx="1">
                    <c:v>362.90035301573249</c:v>
                  </c:pt>
                </c:numCache>
              </c:numRef>
            </c:plus>
            <c:minus>
              <c:numRef>
                <c:f>('G:\CMBL\PPi_Flow\Pyrophosphate Assay\7_29_2010\[Day0_Analysis_7_29_2010_KL.xlsx]Sheet1'!$G$107,'G:\CMBL\PPi_Flow\Pyrophosphate Assay\7_29_2010\[Day0_Analysis_7_29_2010_KL.xlsx]Sheet1'!$G$111)</c:f>
                <c:numCache>
                  <c:formatCode>General</c:formatCode>
                  <c:ptCount val="2"/>
                  <c:pt idx="0">
                    <c:v>347.68452594973297</c:v>
                  </c:pt>
                  <c:pt idx="1">
                    <c:v>362.90035301573249</c:v>
                  </c:pt>
                </c:numCache>
              </c:numRef>
            </c:minus>
          </c:errBars>
          <c:cat>
            <c:strLit>
              <c:ptCount val="2"/>
              <c:pt idx="0">
                <c:v>Flow</c:v>
              </c:pt>
              <c:pt idx="1">
                <c:v> No Flow</c:v>
              </c:pt>
            </c:strLit>
          </c:cat>
          <c:val>
            <c:numRef>
              <c:f>('G:\CMBL\PPi_Flow\Pyrophosphate Assay\7_29_2010\[Day0_Analysis_7_29_2010_KL.xlsx]Sheet1'!$E$107,'G:\CMBL\PPi_Flow\Pyrophosphate Assay\7_29_2010\[Day0_Analysis_7_29_2010_KL.xlsx]Sheet1'!$E$111)</c:f>
              <c:numCache>
                <c:formatCode>General</c:formatCode>
                <c:ptCount val="2"/>
                <c:pt idx="0">
                  <c:v>2351.025313062386</c:v>
                </c:pt>
                <c:pt idx="1">
                  <c:v>2419.2274727494146</c:v>
                </c:pt>
              </c:numCache>
            </c:numRef>
          </c:val>
        </c:ser>
        <c:axId val="60647680"/>
        <c:axId val="60706816"/>
      </c:barChart>
      <c:catAx>
        <c:axId val="60647680"/>
        <c:scaling>
          <c:orientation val="minMax"/>
        </c:scaling>
        <c:axPos val="b"/>
        <c:tickLblPos val="nextTo"/>
        <c:crossAx val="60706816"/>
        <c:crosses val="autoZero"/>
        <c:auto val="1"/>
        <c:lblAlgn val="ctr"/>
        <c:lblOffset val="100"/>
      </c:catAx>
      <c:valAx>
        <c:axId val="607068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PPi (pmol)/Total Protein (ug)</a:t>
                </a:r>
              </a:p>
            </c:rich>
          </c:tx>
          <c:layout/>
        </c:title>
        <c:numFmt formatCode="General" sourceLinked="1"/>
        <c:tickLblPos val="nextTo"/>
        <c:crossAx val="60647680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Day 1 PPi/Total Protein</a:t>
            </a:r>
          </a:p>
        </c:rich>
      </c:tx>
      <c:layout>
        <c:manualLayout>
          <c:xMode val="edge"/>
          <c:yMode val="edge"/>
          <c:x val="0.22500006219601695"/>
          <c:y val="3.0303030303030307E-2"/>
        </c:manualLayout>
      </c:layout>
      <c:overlay val="1"/>
    </c:title>
    <c:plotArea>
      <c:layout>
        <c:manualLayout>
          <c:layoutTarget val="inner"/>
          <c:xMode val="edge"/>
          <c:yMode val="edge"/>
          <c:x val="0.16943996198006131"/>
          <c:y val="0.18060924202656489"/>
          <c:w val="0.80038171154531612"/>
          <c:h val="0.66901614570905898"/>
        </c:manualLayout>
      </c:layout>
      <c:barChart>
        <c:barDir val="col"/>
        <c:grouping val="clustered"/>
        <c:ser>
          <c:idx val="0"/>
          <c:order val="0"/>
          <c:errBars>
            <c:errBarType val="both"/>
            <c:errValType val="cust"/>
            <c:plus>
              <c:numRef>
                <c:f>('G:\CMBL\PPi_Flow\Pyrophosphate Assay\8_12_2010\[Day1_Analysis_8_12_2010_KL.xlsx]Sheet1'!$G$101,'G:\CMBL\PPi_Flow\Pyrophosphate Assay\8_12_2010\[Day1_Analysis_8_12_2010_KL.xlsx]Sheet1'!$G$105)</c:f>
                <c:numCache>
                  <c:formatCode>General</c:formatCode>
                  <c:ptCount val="2"/>
                  <c:pt idx="0">
                    <c:v>185.3806099172763</c:v>
                  </c:pt>
                  <c:pt idx="1">
                    <c:v>166.70251985117824</c:v>
                  </c:pt>
                </c:numCache>
              </c:numRef>
            </c:plus>
            <c:minus>
              <c:numRef>
                <c:f>('G:\CMBL\PPi_Flow\Pyrophosphate Assay\8_12_2010\[Day1_Analysis_8_12_2010_KL.xlsx]Sheet1'!$G$101,'G:\CMBL\PPi_Flow\Pyrophosphate Assay\8_12_2010\[Day1_Analysis_8_12_2010_KL.xlsx]Sheet1'!$G$105)</c:f>
                <c:numCache>
                  <c:formatCode>General</c:formatCode>
                  <c:ptCount val="2"/>
                  <c:pt idx="0">
                    <c:v>185.3806099172763</c:v>
                  </c:pt>
                  <c:pt idx="1">
                    <c:v>166.70251985117824</c:v>
                  </c:pt>
                </c:numCache>
              </c:numRef>
            </c:minus>
          </c:errBars>
          <c:cat>
            <c:strLit>
              <c:ptCount val="2"/>
              <c:pt idx="0">
                <c:v>Flow</c:v>
              </c:pt>
              <c:pt idx="1">
                <c:v> No Flow</c:v>
              </c:pt>
            </c:strLit>
          </c:cat>
          <c:val>
            <c:numRef>
              <c:f>('G:\CMBL\PPi_Flow\Pyrophosphate Assay\8_12_2010\[Day1_Analysis_8_12_2010_KL.xlsx]Sheet1'!$E$101,'G:\CMBL\PPi_Flow\Pyrophosphate Assay\8_12_2010\[Day1_Analysis_8_12_2010_KL.xlsx]Sheet1'!$E$105)</c:f>
              <c:numCache>
                <c:formatCode>General</c:formatCode>
                <c:ptCount val="2"/>
                <c:pt idx="0">
                  <c:v>942.71463962957318</c:v>
                </c:pt>
                <c:pt idx="1">
                  <c:v>661.31438691307483</c:v>
                </c:pt>
              </c:numCache>
            </c:numRef>
          </c:val>
        </c:ser>
        <c:axId val="60735488"/>
        <c:axId val="60737024"/>
      </c:barChart>
      <c:catAx>
        <c:axId val="60735488"/>
        <c:scaling>
          <c:orientation val="minMax"/>
        </c:scaling>
        <c:axPos val="b"/>
        <c:tickLblPos val="nextTo"/>
        <c:crossAx val="60737024"/>
        <c:crosses val="autoZero"/>
        <c:auto val="1"/>
        <c:lblAlgn val="ctr"/>
        <c:lblOffset val="100"/>
      </c:catAx>
      <c:valAx>
        <c:axId val="6073702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PPi (pmol)/Total Protein (ug)</a:t>
                </a:r>
              </a:p>
            </c:rich>
          </c:tx>
          <c:layout/>
        </c:title>
        <c:numFmt formatCode="General" sourceLinked="1"/>
        <c:tickLblPos val="nextTo"/>
        <c:crossAx val="60735488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Day 2 PPi/Total Protein 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0.15747462817147873"/>
          <c:y val="0.19312716958767251"/>
          <c:w val="0.81196981627296583"/>
          <c:h val="0.65649860299720619"/>
        </c:manualLayout>
      </c:layout>
      <c:barChart>
        <c:barDir val="col"/>
        <c:grouping val="clustered"/>
        <c:ser>
          <c:idx val="0"/>
          <c:order val="0"/>
          <c:errBars>
            <c:errBarType val="both"/>
            <c:errValType val="cust"/>
            <c:plus>
              <c:numRef>
                <c:f>('G:\CMBL\PPi_Flow\Pyrophosphate Assay\[Day2_Analysis_8_13_2010_KL.xlsx]Sheet1'!$G$109,'G:\CMBL\PPi_Flow\Pyrophosphate Assay\[Day2_Analysis_8_13_2010_KL.xlsx]Sheet1'!$G$113)</c:f>
                <c:numCache>
                  <c:formatCode>General</c:formatCode>
                  <c:ptCount val="2"/>
                  <c:pt idx="0">
                    <c:v>8.2987445997784537</c:v>
                  </c:pt>
                  <c:pt idx="1">
                    <c:v>13.388311359815795</c:v>
                  </c:pt>
                </c:numCache>
              </c:numRef>
            </c:plus>
            <c:minus>
              <c:numRef>
                <c:f>('G:\CMBL\PPi_Flow\Pyrophosphate Assay\[Day2_Analysis_8_13_2010_KL.xlsx]Sheet1'!$G$109,'G:\CMBL\PPi_Flow\Pyrophosphate Assay\[Day2_Analysis_8_13_2010_KL.xlsx]Sheet1'!$G$113)</c:f>
                <c:numCache>
                  <c:formatCode>General</c:formatCode>
                  <c:ptCount val="2"/>
                  <c:pt idx="0">
                    <c:v>8.2987445997784537</c:v>
                  </c:pt>
                  <c:pt idx="1">
                    <c:v>13.388311359815795</c:v>
                  </c:pt>
                </c:numCache>
              </c:numRef>
            </c:minus>
          </c:errBars>
          <c:cat>
            <c:strLit>
              <c:ptCount val="2"/>
              <c:pt idx="0">
                <c:v>Flow</c:v>
              </c:pt>
              <c:pt idx="1">
                <c:v> No Flow</c:v>
              </c:pt>
            </c:strLit>
          </c:cat>
          <c:val>
            <c:numRef>
              <c:f>('G:\CMBL\PPi_Flow\Pyrophosphate Assay\[Day2_Analysis_8_13_2010_KL.xlsx]Sheet1'!$E$109,'G:\CMBL\PPi_Flow\Pyrophosphate Assay\[Day2_Analysis_8_13_2010_KL.xlsx]Sheet1'!$E$113)</c:f>
              <c:numCache>
                <c:formatCode>General</c:formatCode>
                <c:ptCount val="2"/>
                <c:pt idx="0">
                  <c:v>89.911023795939911</c:v>
                </c:pt>
                <c:pt idx="1">
                  <c:v>100.18668812692161</c:v>
                </c:pt>
              </c:numCache>
            </c:numRef>
          </c:val>
        </c:ser>
        <c:axId val="61213312"/>
        <c:axId val="61231488"/>
      </c:barChart>
      <c:catAx>
        <c:axId val="61213312"/>
        <c:scaling>
          <c:orientation val="minMax"/>
        </c:scaling>
        <c:axPos val="b"/>
        <c:tickLblPos val="nextTo"/>
        <c:crossAx val="61231488"/>
        <c:crosses val="autoZero"/>
        <c:auto val="1"/>
        <c:lblAlgn val="ctr"/>
        <c:lblOffset val="100"/>
      </c:catAx>
      <c:valAx>
        <c:axId val="612314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PPi  (pmol)/ Total Protein (ug)</a:t>
                </a:r>
              </a:p>
            </c:rich>
          </c:tx>
          <c:layout/>
        </c:title>
        <c:numFmt formatCode="General" sourceLinked="1"/>
        <c:tickLblPos val="nextTo"/>
        <c:crossAx val="61213312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CE712-0842-4CF6-94FC-0676BF610744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20FED-5836-490F-BA95-760DE82655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20FED-5836-490F-BA95-760DE82655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TRAP:staining</a:t>
            </a:r>
            <a:r>
              <a:rPr lang="en-US" dirty="0" smtClean="0"/>
              <a:t> of </a:t>
            </a:r>
            <a:r>
              <a:rPr lang="en-US" dirty="0" err="1" smtClean="0"/>
              <a:t>tartrate</a:t>
            </a:r>
            <a:r>
              <a:rPr lang="en-US" dirty="0" smtClean="0"/>
              <a:t>-resistant acid </a:t>
            </a:r>
            <a:r>
              <a:rPr lang="en-US" dirty="0" err="1" smtClean="0"/>
              <a:t>phosphatase</a:t>
            </a:r>
            <a:r>
              <a:rPr lang="en-US" dirty="0" smtClean="0"/>
              <a:t> in </a:t>
            </a:r>
            <a:r>
              <a:rPr lang="en-US" dirty="0" err="1" smtClean="0"/>
              <a:t>osteoclasts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C-</a:t>
            </a:r>
            <a:r>
              <a:rPr lang="en-US" dirty="0" err="1" smtClean="0"/>
              <a:t>fos</a:t>
            </a:r>
            <a:r>
              <a:rPr lang="en-US" dirty="0" smtClean="0"/>
              <a:t>: key regulator of </a:t>
            </a:r>
            <a:r>
              <a:rPr lang="en-US" b="0" dirty="0" err="1" smtClean="0"/>
              <a:t>osteoclast</a:t>
            </a:r>
            <a:r>
              <a:rPr lang="en-US" b="0" dirty="0" smtClean="0"/>
              <a:t>-macrophage lineage determination and bone remodeling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NFATc1:</a:t>
            </a:r>
            <a:r>
              <a:rPr lang="en-US" dirty="0" smtClean="0"/>
              <a:t>master regulator of nuclear factor </a:t>
            </a:r>
            <a:r>
              <a:rPr lang="en-US" dirty="0" err="1" smtClean="0"/>
              <a:t>kappaB</a:t>
            </a:r>
            <a:r>
              <a:rPr lang="en-US" dirty="0" smtClean="0"/>
              <a:t> </a:t>
            </a:r>
            <a:r>
              <a:rPr lang="en-US" dirty="0" err="1" smtClean="0"/>
              <a:t>ligand</a:t>
            </a:r>
            <a:r>
              <a:rPr lang="en-US" dirty="0" smtClean="0"/>
              <a:t>-induced </a:t>
            </a:r>
            <a:r>
              <a:rPr lang="en-US" i="1" dirty="0" err="1" smtClean="0"/>
              <a:t>osteoclast</a:t>
            </a:r>
            <a:r>
              <a:rPr lang="en-US" dirty="0" smtClean="0"/>
              <a:t> differentiation</a:t>
            </a:r>
          </a:p>
          <a:p>
            <a:r>
              <a:rPr lang="en-US" dirty="0" smtClean="0"/>
              <a:t>C-</a:t>
            </a:r>
            <a:r>
              <a:rPr lang="en-US" dirty="0" err="1" smtClean="0"/>
              <a:t>jun</a:t>
            </a:r>
            <a:r>
              <a:rPr lang="en-US" dirty="0" smtClean="0"/>
              <a:t>: RANKL-activated</a:t>
            </a:r>
            <a:r>
              <a:rPr lang="en-US" baseline="0" dirty="0" smtClean="0"/>
              <a:t> transcription factor that regulates </a:t>
            </a:r>
            <a:r>
              <a:rPr lang="en-US" baseline="0" dirty="0" err="1" smtClean="0"/>
              <a:t>osteoclastogenesis</a:t>
            </a:r>
            <a:endParaRPr lang="en-US" baseline="0" dirty="0" smtClean="0"/>
          </a:p>
          <a:p>
            <a:r>
              <a:rPr lang="en-US" baseline="0" dirty="0" err="1" smtClean="0"/>
              <a:t>Calcineurin</a:t>
            </a:r>
            <a:r>
              <a:rPr lang="en-US" baseline="0" dirty="0" smtClean="0"/>
              <a:t>: </a:t>
            </a:r>
            <a:r>
              <a:rPr lang="en-US" dirty="0" smtClean="0"/>
              <a:t>necessary downstream mediator for </a:t>
            </a:r>
            <a:r>
              <a:rPr lang="en-US" dirty="0" err="1" smtClean="0"/>
              <a:t>osteoclast</a:t>
            </a:r>
            <a:r>
              <a:rPr lang="en-US" dirty="0" smtClean="0"/>
              <a:t> differentiation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20FED-5836-490F-BA95-760DE82655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I.  Pyrophosphate Assays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Research Update</a:t>
            </a:r>
          </a:p>
          <a:p>
            <a:r>
              <a:rPr lang="en-US" dirty="0" smtClean="0"/>
              <a:t>KL 8/17/2010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447800"/>
            <a:ext cx="74961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4953000"/>
            <a:ext cx="7467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dirty="0" smtClean="0"/>
              <a:t>TRPV4 (</a:t>
            </a:r>
            <a:r>
              <a:rPr lang="en-US" dirty="0" err="1" smtClean="0"/>
              <a:t>Alomone</a:t>
            </a:r>
            <a:r>
              <a:rPr lang="en-US" dirty="0" smtClean="0"/>
              <a:t>) 7/14/2010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19107294">
            <a:off x="1112116" y="738837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Ladder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9088757">
            <a:off x="2025074" y="816829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WT MC3T3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295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828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438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2971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4038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5334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37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19088757">
            <a:off x="2787530" y="412359"/>
            <a:ext cx="1939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TRPV4_1</a:t>
            </a:r>
          </a:p>
          <a:p>
            <a:r>
              <a:rPr lang="en-US" dirty="0" smtClean="0"/>
              <a:t> 600pmol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19088757">
            <a:off x="3804830" y="494936"/>
            <a:ext cx="1730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TRPV4_1 2200pmol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 rot="19088757">
            <a:off x="4770671" y="589017"/>
            <a:ext cx="1327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TRPV4_2 </a:t>
            </a:r>
          </a:p>
          <a:p>
            <a:r>
              <a:rPr lang="en-US" dirty="0" smtClean="0"/>
              <a:t>600pmol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rot="19088757">
            <a:off x="5621089" y="633265"/>
            <a:ext cx="1231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TRPV4_2</a:t>
            </a:r>
          </a:p>
          <a:p>
            <a:r>
              <a:rPr lang="en-US" dirty="0" smtClean="0"/>
              <a:t> 2200pmol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9088757">
            <a:off x="6682027" y="573789"/>
            <a:ext cx="1282558" cy="648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Scrambled</a:t>
            </a:r>
          </a:p>
          <a:p>
            <a:r>
              <a:rPr lang="en-US" dirty="0" smtClean="0"/>
              <a:t>600pmol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rot="19088757">
            <a:off x="7603314" y="554388"/>
            <a:ext cx="1223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Scrambled</a:t>
            </a:r>
          </a:p>
          <a:p>
            <a:r>
              <a:rPr lang="en-US" dirty="0" smtClean="0"/>
              <a:t>2200pmol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514600" y="1447800"/>
            <a:ext cx="5715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TRPV4 (98kDa)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1% BSA TBS-</a:t>
            </a:r>
            <a:r>
              <a:rPr lang="en-US" dirty="0" err="1" smtClean="0">
                <a:solidFill>
                  <a:srgbClr val="FF0000"/>
                </a:solidFill>
              </a:rPr>
              <a:t>Tween</a:t>
            </a:r>
            <a:r>
              <a:rPr lang="en-US" dirty="0" smtClean="0">
                <a:solidFill>
                  <a:srgbClr val="FF0000"/>
                </a:solidFill>
              </a:rPr>
              <a:t>, 1 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1:200 Rabbit PolyclonalAnti-TRPV4 O/N 4C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Secondary: 1:4000 Goat Polyclonal Anti-Rabbit HRP, 1hr RT</a:t>
            </a:r>
          </a:p>
          <a:p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52600" y="36576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Chemiluminescent</a:t>
            </a:r>
            <a:r>
              <a:rPr lang="en-US" dirty="0" smtClean="0">
                <a:solidFill>
                  <a:srgbClr val="FF0000"/>
                </a:solidFill>
              </a:rPr>
              <a:t> Detection FUJI Mini 4000: Standard, 30 sec exposure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28800" y="2667000"/>
            <a:ext cx="67056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676400" y="5105400"/>
            <a:ext cx="67056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438400" y="5334000"/>
            <a:ext cx="6477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Actin</a:t>
            </a:r>
            <a:r>
              <a:rPr lang="en-US" sz="1600" dirty="0" smtClean="0">
                <a:solidFill>
                  <a:srgbClr val="FF0000"/>
                </a:solidFill>
              </a:rPr>
              <a:t>( 42kDA)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Blocking Solution: 5% BSA, 1hr RT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Primary: 1:1000 Anti-</a:t>
            </a:r>
            <a:r>
              <a:rPr lang="en-US" sz="1600" dirty="0" err="1" smtClean="0">
                <a:solidFill>
                  <a:srgbClr val="FF0000"/>
                </a:solidFill>
              </a:rPr>
              <a:t>Actin</a:t>
            </a:r>
            <a:r>
              <a:rPr lang="en-US" sz="1600" dirty="0" smtClean="0">
                <a:solidFill>
                  <a:srgbClr val="FF0000"/>
                </a:solidFill>
              </a:rPr>
              <a:t> IgG2A, overnight, 4C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Secondary: 1:10,000 Goat Anti-Mouse </a:t>
            </a:r>
            <a:r>
              <a:rPr lang="en-US" sz="1600" dirty="0" err="1" smtClean="0">
                <a:solidFill>
                  <a:srgbClr val="FF0000"/>
                </a:solidFill>
              </a:rPr>
              <a:t>Ig</a:t>
            </a:r>
            <a:r>
              <a:rPr lang="en-US" sz="1600" dirty="0" smtClean="0">
                <a:solidFill>
                  <a:srgbClr val="FF0000"/>
                </a:solidFill>
              </a:rPr>
              <a:t>-HRP, 1hr RT</a:t>
            </a:r>
          </a:p>
          <a:p>
            <a:r>
              <a:rPr lang="en-US" sz="1600" dirty="0" err="1" smtClean="0">
                <a:solidFill>
                  <a:srgbClr val="FF0000"/>
                </a:solidFill>
              </a:rPr>
              <a:t>Chemiluminescence</a:t>
            </a:r>
            <a:r>
              <a:rPr lang="en-US" sz="1600" dirty="0" smtClean="0">
                <a:solidFill>
                  <a:srgbClr val="FF0000"/>
                </a:solidFill>
              </a:rPr>
              <a:t>, 30 sec exposure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TRPV4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TRPV4 localizes to primary cilia and transports Ca2+</a:t>
            </a:r>
          </a:p>
          <a:p>
            <a:endParaRPr lang="en-US" sz="2400" dirty="0" smtClean="0"/>
          </a:p>
          <a:p>
            <a:pPr lvl="1"/>
            <a:r>
              <a:rPr lang="en-US" sz="2400" dirty="0" err="1" smtClean="0"/>
              <a:t>Cholangiocytes</a:t>
            </a:r>
            <a:r>
              <a:rPr lang="en-US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LaRusso</a:t>
            </a:r>
            <a:r>
              <a:rPr lang="en-US" sz="2400" dirty="0" smtClean="0"/>
              <a:t>)</a:t>
            </a:r>
          </a:p>
          <a:p>
            <a:pPr lvl="2"/>
            <a:r>
              <a:rPr lang="en-US" sz="2000" dirty="0" smtClean="0"/>
              <a:t>Osmosensitive</a:t>
            </a:r>
            <a:r>
              <a:rPr lang="en-US" sz="2000" dirty="0" smtClean="0">
                <a:sym typeface="Wingdings" pitchFamily="2" charset="2"/>
              </a:rPr>
              <a:t>Ca2+ increases in a TRPV4-, </a:t>
            </a:r>
            <a:r>
              <a:rPr lang="en-US" sz="2000" dirty="0" err="1" smtClean="0">
                <a:sym typeface="Wingdings" pitchFamily="2" charset="2"/>
              </a:rPr>
              <a:t>ciliary</a:t>
            </a:r>
            <a:r>
              <a:rPr lang="en-US" sz="2000" dirty="0" smtClean="0">
                <a:sym typeface="Wingdings" pitchFamily="2" charset="2"/>
              </a:rPr>
              <a:t>-, and extracellular Ca-dependent manner</a:t>
            </a:r>
          </a:p>
          <a:p>
            <a:pPr lvl="1">
              <a:buNone/>
            </a:pPr>
            <a:endParaRPr lang="en-US" sz="2400" dirty="0" smtClean="0"/>
          </a:p>
          <a:p>
            <a:pPr lvl="1"/>
            <a:r>
              <a:rPr lang="en-US" sz="2400" dirty="0" smtClean="0"/>
              <a:t>Porcine </a:t>
            </a:r>
            <a:r>
              <a:rPr lang="en-US" sz="2400" dirty="0" err="1" smtClean="0"/>
              <a:t>Articular</a:t>
            </a:r>
            <a:r>
              <a:rPr lang="en-US" sz="2400" dirty="0" smtClean="0"/>
              <a:t> </a:t>
            </a:r>
            <a:r>
              <a:rPr lang="en-US" sz="2400" dirty="0" err="1" smtClean="0"/>
              <a:t>Chondrocytes</a:t>
            </a:r>
            <a:r>
              <a:rPr lang="en-US" sz="2400" dirty="0" smtClean="0"/>
              <a:t> (</a:t>
            </a:r>
            <a:r>
              <a:rPr lang="en-US" sz="2400" dirty="0" err="1" smtClean="0"/>
              <a:t>Guilak</a:t>
            </a:r>
            <a:r>
              <a:rPr lang="en-US" sz="2400" dirty="0" smtClean="0"/>
              <a:t>)</a:t>
            </a:r>
          </a:p>
          <a:p>
            <a:pPr lvl="2"/>
            <a:r>
              <a:rPr lang="en-US" sz="2000" dirty="0" smtClean="0"/>
              <a:t>Block TRPV4 (GSK205 antagonist)</a:t>
            </a:r>
            <a:r>
              <a:rPr lang="en-US" sz="2000" dirty="0" smtClean="0">
                <a:sym typeface="Wingdings" pitchFamily="2" charset="2"/>
              </a:rPr>
              <a:t>reduced Ca2+ responsiveness and PGE2 production</a:t>
            </a:r>
          </a:p>
          <a:p>
            <a:pPr lvl="2"/>
            <a:r>
              <a:rPr lang="en-US" sz="2000" dirty="0" smtClean="0">
                <a:sym typeface="Wingdings" pitchFamily="2" charset="2"/>
              </a:rPr>
              <a:t>Removal of primary cilia eliminated Ca2+ signaling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TRPV4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Bone (</a:t>
            </a:r>
            <a:r>
              <a:rPr lang="en-US" sz="2400" dirty="0" err="1" smtClean="0"/>
              <a:t>Carmeliet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pPr lvl="1"/>
            <a:r>
              <a:rPr lang="en-US" sz="2400" dirty="0" smtClean="0"/>
              <a:t>TRPV4 knockout increases bone mass by impairing bone </a:t>
            </a:r>
            <a:r>
              <a:rPr lang="en-US" sz="2400" dirty="0" err="1" smtClean="0"/>
              <a:t>resorption</a:t>
            </a:r>
            <a:r>
              <a:rPr lang="en-US" sz="2400" dirty="0" smtClean="0"/>
              <a:t> </a:t>
            </a:r>
          </a:p>
          <a:p>
            <a:pPr lvl="1"/>
            <a:endParaRPr lang="en-US" sz="2400" dirty="0" smtClean="0"/>
          </a:p>
          <a:p>
            <a:pPr lvl="2"/>
            <a:r>
              <a:rPr lang="en-US" dirty="0" smtClean="0"/>
              <a:t>Intracellular Ca2+ signaling is required for </a:t>
            </a:r>
            <a:r>
              <a:rPr lang="en-US" dirty="0" err="1" smtClean="0"/>
              <a:t>osteoclast</a:t>
            </a:r>
            <a:r>
              <a:rPr lang="en-US" dirty="0" smtClean="0"/>
              <a:t> maturation and differentiation (TRAP staining, NFATc1, NFATc1-dependent </a:t>
            </a:r>
            <a:r>
              <a:rPr lang="en-US" dirty="0" smtClean="0"/>
              <a:t>genes </a:t>
            </a:r>
            <a:r>
              <a:rPr lang="en-US" dirty="0" smtClean="0"/>
              <a:t>:c-</a:t>
            </a:r>
            <a:r>
              <a:rPr lang="en-US" dirty="0" err="1" smtClean="0"/>
              <a:t>fos</a:t>
            </a:r>
            <a:r>
              <a:rPr lang="en-US" dirty="0" smtClean="0"/>
              <a:t>, c-</a:t>
            </a:r>
            <a:r>
              <a:rPr lang="en-US" dirty="0" err="1" smtClean="0"/>
              <a:t>jun</a:t>
            </a:r>
            <a:r>
              <a:rPr lang="en-US" dirty="0" smtClean="0"/>
              <a:t>, </a:t>
            </a:r>
            <a:r>
              <a:rPr lang="en-US" dirty="0" err="1" smtClean="0"/>
              <a:t>calcineurin</a:t>
            </a:r>
            <a:r>
              <a:rPr lang="en-US" dirty="0" smtClean="0"/>
              <a:t> </a:t>
            </a:r>
            <a:r>
              <a:rPr lang="en-US" dirty="0" smtClean="0"/>
              <a:t>mRNA)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Trvp4(-/-) mice had increased bone mass</a:t>
            </a:r>
          </a:p>
          <a:p>
            <a:pPr lvl="2"/>
            <a:endParaRPr lang="en-US" dirty="0" smtClean="0"/>
          </a:p>
          <a:p>
            <a:pPr lvl="2"/>
            <a:r>
              <a:rPr lang="en-US" dirty="0" err="1" smtClean="0"/>
              <a:t>Osteoblast</a:t>
            </a:r>
            <a:r>
              <a:rPr lang="en-US" dirty="0" smtClean="0"/>
              <a:t> #, </a:t>
            </a:r>
            <a:r>
              <a:rPr lang="en-US" dirty="0" err="1" smtClean="0"/>
              <a:t>Osteocalcin</a:t>
            </a:r>
            <a:r>
              <a:rPr lang="en-US" dirty="0" smtClean="0"/>
              <a:t>, Runx2, alkaline </a:t>
            </a:r>
            <a:r>
              <a:rPr lang="en-US" dirty="0" err="1" smtClean="0"/>
              <a:t>phosphatase</a:t>
            </a:r>
            <a:r>
              <a:rPr lang="en-US" dirty="0" smtClean="0"/>
              <a:t> were comparable between </a:t>
            </a:r>
            <a:r>
              <a:rPr lang="en-US" dirty="0" smtClean="0"/>
              <a:t>Trvp4(-/-) </a:t>
            </a:r>
            <a:r>
              <a:rPr lang="en-US" dirty="0" smtClean="0"/>
              <a:t>and WT, TRPV4 is NOT crucial for </a:t>
            </a:r>
            <a:r>
              <a:rPr lang="en-US" dirty="0" err="1" smtClean="0"/>
              <a:t>osteblast</a:t>
            </a:r>
            <a:r>
              <a:rPr lang="en-US" dirty="0" smtClean="0"/>
              <a:t> proliferation or differentiation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Next: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MC3T3s:</a:t>
            </a:r>
          </a:p>
          <a:p>
            <a:pPr lvl="1"/>
            <a:r>
              <a:rPr lang="en-US" sz="2400" dirty="0" smtClean="0"/>
              <a:t>Knockdown TRPV4 again (</a:t>
            </a:r>
            <a:r>
              <a:rPr lang="en-US" sz="2400" dirty="0" err="1" smtClean="0"/>
              <a:t>Lipo</a:t>
            </a:r>
            <a:r>
              <a:rPr lang="en-US" sz="2400" dirty="0" smtClean="0"/>
              <a:t> or Neon?)	</a:t>
            </a:r>
          </a:p>
          <a:p>
            <a:pPr lvl="2"/>
            <a:r>
              <a:rPr lang="en-US" sz="2000" dirty="0" smtClean="0"/>
              <a:t>Find positive </a:t>
            </a:r>
            <a:r>
              <a:rPr lang="en-US" sz="2000" dirty="0" err="1" smtClean="0"/>
              <a:t>lysate</a:t>
            </a:r>
            <a:endParaRPr lang="en-US" sz="20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Run another Western and PCR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Run flow</a:t>
            </a:r>
          </a:p>
          <a:p>
            <a:pPr lvl="2"/>
            <a:r>
              <a:rPr lang="en-US" sz="2000" dirty="0" smtClean="0"/>
              <a:t>Measure Ca2+?</a:t>
            </a:r>
          </a:p>
          <a:p>
            <a:pPr lvl="2"/>
            <a:r>
              <a:rPr lang="en-US" sz="2000" dirty="0" smtClean="0"/>
              <a:t>COX2, PGE2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Pyrophosphate Concentration Day 0-2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57200" y="1219200"/>
          <a:ext cx="40386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800600" y="1219200"/>
          <a:ext cx="401955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609600" y="3886200"/>
          <a:ext cx="43434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0" y="4419601"/>
            <a:ext cx="3276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Functional ANK positively regulates </a:t>
            </a:r>
            <a:r>
              <a:rPr lang="en-US" dirty="0" err="1" smtClean="0"/>
              <a:t>osteoblast</a:t>
            </a:r>
            <a:r>
              <a:rPr lang="en-US" dirty="0" smtClean="0"/>
              <a:t> development (</a:t>
            </a:r>
            <a:r>
              <a:rPr lang="en-US" dirty="0" err="1" smtClean="0"/>
              <a:t>APase</a:t>
            </a:r>
            <a:r>
              <a:rPr lang="en-US" dirty="0" smtClean="0"/>
              <a:t>, BSP, </a:t>
            </a:r>
            <a:r>
              <a:rPr lang="en-US" dirty="0" err="1" smtClean="0"/>
              <a:t>osteocalcin</a:t>
            </a:r>
            <a:r>
              <a:rPr lang="en-US" dirty="0" smtClean="0"/>
              <a:t>, </a:t>
            </a:r>
            <a:r>
              <a:rPr lang="en-US" dirty="0" err="1" smtClean="0"/>
              <a:t>osterix</a:t>
            </a:r>
            <a:r>
              <a:rPr lang="en-US" dirty="0" smtClean="0"/>
              <a:t>, runx2, and type I collagen) (Kirsch, JBMR, 2010)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II.  ANK </a:t>
            </a:r>
            <a:r>
              <a:rPr lang="en-US" dirty="0" err="1" smtClean="0"/>
              <a:t>siRNA</a:t>
            </a:r>
            <a:r>
              <a:rPr lang="en-US" dirty="0" smtClean="0"/>
              <a:t> KD: Time point and Dosage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581400"/>
            <a:ext cx="7772400" cy="3119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524000"/>
            <a:ext cx="7772400" cy="32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-152400" y="-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ANK (Santa Cruz) 8/17/2010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524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057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667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3276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4343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5181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37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562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5943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 rot="18815985">
            <a:off x="287063" y="921064"/>
            <a:ext cx="975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Ladder</a:t>
            </a:r>
            <a:endParaRPr lang="en-US" sz="1600" b="1" dirty="0"/>
          </a:p>
        </p:txBody>
      </p:sp>
      <p:sp>
        <p:nvSpPr>
          <p:cNvPr id="16" name="TextBox 15"/>
          <p:cNvSpPr txBox="1"/>
          <p:nvPr/>
        </p:nvSpPr>
        <p:spPr>
          <a:xfrm rot="18820254">
            <a:off x="2264650" y="690367"/>
            <a:ext cx="14216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MC3T3</a:t>
            </a:r>
          </a:p>
        </p:txBody>
      </p:sp>
      <p:sp>
        <p:nvSpPr>
          <p:cNvPr id="18" name="TextBox 17"/>
          <p:cNvSpPr txBox="1"/>
          <p:nvPr/>
        </p:nvSpPr>
        <p:spPr>
          <a:xfrm rot="18859208">
            <a:off x="2978723" y="620725"/>
            <a:ext cx="1342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ANK </a:t>
            </a:r>
          </a:p>
          <a:p>
            <a:r>
              <a:rPr lang="en-US" sz="1600" b="1" dirty="0" smtClean="0"/>
              <a:t>40mM Day 2</a:t>
            </a:r>
          </a:p>
        </p:txBody>
      </p:sp>
      <p:sp>
        <p:nvSpPr>
          <p:cNvPr id="19" name="TextBox 18"/>
          <p:cNvSpPr txBox="1"/>
          <p:nvPr/>
        </p:nvSpPr>
        <p:spPr>
          <a:xfrm rot="18859208">
            <a:off x="4776917" y="464793"/>
            <a:ext cx="154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ANK </a:t>
            </a:r>
          </a:p>
          <a:p>
            <a:r>
              <a:rPr lang="en-US" sz="1600" b="1" dirty="0" smtClean="0"/>
              <a:t>40mM Day 4</a:t>
            </a:r>
          </a:p>
        </p:txBody>
      </p:sp>
      <p:sp>
        <p:nvSpPr>
          <p:cNvPr id="20" name="TextBox 19"/>
          <p:cNvSpPr txBox="1"/>
          <p:nvPr/>
        </p:nvSpPr>
        <p:spPr>
          <a:xfrm rot="18859208">
            <a:off x="5462525" y="465250"/>
            <a:ext cx="1546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ANK </a:t>
            </a:r>
          </a:p>
          <a:p>
            <a:r>
              <a:rPr lang="en-US" sz="1600" b="1" dirty="0" smtClean="0"/>
              <a:t>200mM Day 2</a:t>
            </a:r>
          </a:p>
        </p:txBody>
      </p:sp>
      <p:sp>
        <p:nvSpPr>
          <p:cNvPr id="21" name="TextBox 20"/>
          <p:cNvSpPr txBox="1"/>
          <p:nvPr/>
        </p:nvSpPr>
        <p:spPr>
          <a:xfrm rot="18859208">
            <a:off x="6368711" y="484753"/>
            <a:ext cx="160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ANK</a:t>
            </a:r>
          </a:p>
          <a:p>
            <a:r>
              <a:rPr lang="en-US" sz="1600" b="1" dirty="0" smtClean="0"/>
              <a:t>200mM Day 3</a:t>
            </a:r>
          </a:p>
        </p:txBody>
      </p:sp>
      <p:sp>
        <p:nvSpPr>
          <p:cNvPr id="22" name="TextBox 21"/>
          <p:cNvSpPr txBox="1"/>
          <p:nvPr/>
        </p:nvSpPr>
        <p:spPr>
          <a:xfrm rot="18859208">
            <a:off x="7025970" y="370898"/>
            <a:ext cx="1709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ANK </a:t>
            </a:r>
          </a:p>
          <a:p>
            <a:r>
              <a:rPr lang="en-US" sz="1600" b="1" dirty="0" smtClean="0"/>
              <a:t>200mM Day 4</a:t>
            </a:r>
            <a:endParaRPr lang="en-US" sz="1600" b="1" dirty="0"/>
          </a:p>
        </p:txBody>
      </p:sp>
      <p:sp>
        <p:nvSpPr>
          <p:cNvPr id="23" name="TextBox 22"/>
          <p:cNvSpPr txBox="1"/>
          <p:nvPr/>
        </p:nvSpPr>
        <p:spPr>
          <a:xfrm rot="18859208">
            <a:off x="3886967" y="559144"/>
            <a:ext cx="1383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ANK </a:t>
            </a:r>
          </a:p>
          <a:p>
            <a:r>
              <a:rPr lang="en-US" sz="1600" b="1" dirty="0" smtClean="0"/>
              <a:t>40mM Day 3</a:t>
            </a:r>
            <a:endParaRPr lang="en-US" sz="1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0" y="6324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 rot="18859208">
            <a:off x="7860120" y="503340"/>
            <a:ext cx="1653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#2 200mM Day 3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81000" y="4343400"/>
            <a:ext cx="5334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09800" y="19050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ANK( 54kDA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5% NFM, 1hr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1:200 Rabbit Polyclonal </a:t>
            </a:r>
            <a:r>
              <a:rPr lang="en-US" dirty="0" smtClean="0">
                <a:solidFill>
                  <a:srgbClr val="FF0000"/>
                </a:solidFill>
              </a:rPr>
              <a:t>Anti-ANK, 1hr RT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Secondary: 1:4000 Goat Anti-Rabbit, 1hr RT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Chemiluminescence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09800" y="51054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Actin</a:t>
            </a:r>
            <a:r>
              <a:rPr lang="en-US" dirty="0" smtClean="0">
                <a:solidFill>
                  <a:srgbClr val="FF0000"/>
                </a:solidFill>
              </a:rPr>
              <a:t>( 42kDA)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5% BSA, 1hr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1:1000 Anti-</a:t>
            </a:r>
            <a:r>
              <a:rPr lang="en-US" dirty="0" err="1" smtClean="0">
                <a:solidFill>
                  <a:srgbClr val="FF0000"/>
                </a:solidFill>
              </a:rPr>
              <a:t>Actin</a:t>
            </a:r>
            <a:r>
              <a:rPr lang="en-US" dirty="0" smtClean="0">
                <a:solidFill>
                  <a:srgbClr val="FF0000"/>
                </a:solidFill>
              </a:rPr>
              <a:t> IgG2A, overnight, 4C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Secondary: 1:10,000 Goat Anti-Mouse </a:t>
            </a:r>
            <a:r>
              <a:rPr lang="en-US" dirty="0" err="1" smtClean="0">
                <a:solidFill>
                  <a:srgbClr val="FF0000"/>
                </a:solidFill>
              </a:rPr>
              <a:t>Ig</a:t>
            </a:r>
            <a:r>
              <a:rPr lang="en-US" dirty="0" smtClean="0">
                <a:solidFill>
                  <a:srgbClr val="FF0000"/>
                </a:solidFill>
              </a:rPr>
              <a:t>-HRP, 1hr RT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Chemiluminescence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sec </a:t>
            </a:r>
            <a:r>
              <a:rPr lang="en-US" dirty="0" smtClean="0">
                <a:solidFill>
                  <a:srgbClr val="FF0000"/>
                </a:solidFill>
              </a:rPr>
              <a:t>exposure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267200"/>
            <a:ext cx="8229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447800"/>
            <a:ext cx="8229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ANK (Santa Cruz) 8/17/2010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60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057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667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3124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4191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5029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37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638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6019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 rot="18815985">
            <a:off x="896663" y="921064"/>
            <a:ext cx="975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Ladder</a:t>
            </a:r>
            <a:endParaRPr lang="en-US" sz="1600" b="1" dirty="0"/>
          </a:p>
        </p:txBody>
      </p:sp>
      <p:sp>
        <p:nvSpPr>
          <p:cNvPr id="16" name="TextBox 15"/>
          <p:cNvSpPr txBox="1"/>
          <p:nvPr/>
        </p:nvSpPr>
        <p:spPr>
          <a:xfrm rot="18820254">
            <a:off x="2429899" y="576067"/>
            <a:ext cx="1421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40nM Day 3</a:t>
            </a:r>
          </a:p>
        </p:txBody>
      </p:sp>
      <p:sp>
        <p:nvSpPr>
          <p:cNvPr id="17" name="TextBox 16"/>
          <p:cNvSpPr txBox="1"/>
          <p:nvPr/>
        </p:nvSpPr>
        <p:spPr>
          <a:xfrm rot="18887238">
            <a:off x="1622849" y="584110"/>
            <a:ext cx="1398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40nM Day 2</a:t>
            </a:r>
            <a:endParaRPr lang="en-US" sz="1600" b="1" dirty="0"/>
          </a:p>
        </p:txBody>
      </p:sp>
      <p:sp>
        <p:nvSpPr>
          <p:cNvPr id="18" name="TextBox 17"/>
          <p:cNvSpPr txBox="1"/>
          <p:nvPr/>
        </p:nvSpPr>
        <p:spPr>
          <a:xfrm rot="18859208">
            <a:off x="3130751" y="466795"/>
            <a:ext cx="1491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40nM Day 4</a:t>
            </a:r>
          </a:p>
        </p:txBody>
      </p:sp>
      <p:sp>
        <p:nvSpPr>
          <p:cNvPr id="19" name="TextBox 18"/>
          <p:cNvSpPr txBox="1"/>
          <p:nvPr/>
        </p:nvSpPr>
        <p:spPr>
          <a:xfrm rot="18859208">
            <a:off x="4798936" y="486297"/>
            <a:ext cx="154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200nM Day 3</a:t>
            </a:r>
          </a:p>
        </p:txBody>
      </p:sp>
      <p:sp>
        <p:nvSpPr>
          <p:cNvPr id="20" name="TextBox 19"/>
          <p:cNvSpPr txBox="1"/>
          <p:nvPr/>
        </p:nvSpPr>
        <p:spPr>
          <a:xfrm rot="18859208">
            <a:off x="5560744" y="486754"/>
            <a:ext cx="1546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200nM Day 4</a:t>
            </a:r>
          </a:p>
        </p:txBody>
      </p:sp>
      <p:sp>
        <p:nvSpPr>
          <p:cNvPr id="21" name="TextBox 20"/>
          <p:cNvSpPr txBox="1"/>
          <p:nvPr/>
        </p:nvSpPr>
        <p:spPr>
          <a:xfrm rot="18859208">
            <a:off x="6444910" y="484755"/>
            <a:ext cx="160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#2 40nM Day 2</a:t>
            </a:r>
            <a:endParaRPr lang="en-US" sz="1600" b="1" dirty="0"/>
          </a:p>
        </p:txBody>
      </p:sp>
      <p:sp>
        <p:nvSpPr>
          <p:cNvPr id="22" name="TextBox 21"/>
          <p:cNvSpPr txBox="1"/>
          <p:nvPr/>
        </p:nvSpPr>
        <p:spPr>
          <a:xfrm rot="18859208">
            <a:off x="7266876" y="370899"/>
            <a:ext cx="1709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#2 40nM Day 3</a:t>
            </a:r>
            <a:endParaRPr lang="en-US" sz="1600" b="1" dirty="0"/>
          </a:p>
        </p:txBody>
      </p:sp>
      <p:sp>
        <p:nvSpPr>
          <p:cNvPr id="23" name="TextBox 22"/>
          <p:cNvSpPr txBox="1"/>
          <p:nvPr/>
        </p:nvSpPr>
        <p:spPr>
          <a:xfrm rot="18859208">
            <a:off x="4039366" y="559144"/>
            <a:ext cx="1383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200nM Day 2</a:t>
            </a:r>
            <a:endParaRPr lang="en-US" sz="1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0" y="6324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0" y="64886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 rot="18859208">
            <a:off x="8037282" y="503340"/>
            <a:ext cx="1653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Scramble #2 40nM Day 4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838200" y="4191000"/>
            <a:ext cx="5334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09800" y="15240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ANK( 54kDA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5% NFM, 1hr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1:200 Rabbit Polyclonal </a:t>
            </a:r>
            <a:r>
              <a:rPr lang="en-US" dirty="0" smtClean="0">
                <a:solidFill>
                  <a:srgbClr val="FF0000"/>
                </a:solidFill>
              </a:rPr>
              <a:t>Anti-ANK, 1hr RT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Secondary: 1:4000 Goat Anti-Rabbit, 1hr RT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Chemiluminescence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38400" y="51816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Actin</a:t>
            </a:r>
            <a:r>
              <a:rPr lang="en-US" dirty="0" smtClean="0">
                <a:solidFill>
                  <a:srgbClr val="FF0000"/>
                </a:solidFill>
              </a:rPr>
              <a:t>( 42kDA)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5% BSA, 1hr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1:1000 Anti-</a:t>
            </a:r>
            <a:r>
              <a:rPr lang="en-US" dirty="0" err="1" smtClean="0">
                <a:solidFill>
                  <a:srgbClr val="FF0000"/>
                </a:solidFill>
              </a:rPr>
              <a:t>Actin</a:t>
            </a:r>
            <a:r>
              <a:rPr lang="en-US" dirty="0" smtClean="0">
                <a:solidFill>
                  <a:srgbClr val="FF0000"/>
                </a:solidFill>
              </a:rPr>
              <a:t> IgG2A, overnight, 4C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Secondary: 1:10,000 Goat Anti-Mouse </a:t>
            </a:r>
            <a:r>
              <a:rPr lang="en-US" dirty="0" err="1" smtClean="0">
                <a:solidFill>
                  <a:srgbClr val="FF0000"/>
                </a:solidFill>
              </a:rPr>
              <a:t>Ig</a:t>
            </a:r>
            <a:r>
              <a:rPr lang="en-US" dirty="0" smtClean="0">
                <a:solidFill>
                  <a:srgbClr val="FF0000"/>
                </a:solidFill>
              </a:rPr>
              <a:t>-HRP, 1hr RT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Chemiluminescence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sec </a:t>
            </a:r>
            <a:r>
              <a:rPr lang="en-US" dirty="0" smtClean="0">
                <a:solidFill>
                  <a:srgbClr val="FF0000"/>
                </a:solidFill>
              </a:rPr>
              <a:t>exposure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III. Western blot:  TRPV4 and IFT88 </a:t>
            </a:r>
            <a:r>
              <a:rPr lang="en-US" dirty="0" err="1" smtClean="0"/>
              <a:t>siRNA</a:t>
            </a:r>
            <a:r>
              <a:rPr lang="en-US" dirty="0" smtClean="0"/>
              <a:t> Knockdowns</a:t>
            </a:r>
            <a:br>
              <a:rPr lang="en-US" dirty="0" smtClean="0"/>
            </a:br>
            <a:r>
              <a:rPr lang="en-US" sz="3600" dirty="0" smtClean="0"/>
              <a:t> </a:t>
            </a:r>
            <a:r>
              <a:rPr lang="en-US" sz="3600" b="1" dirty="0" smtClean="0"/>
              <a:t>(NB110-74960 and H00008100-A01)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IFT88 (Novus) 8/16/2010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371975"/>
            <a:ext cx="8056398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905000"/>
            <a:ext cx="80486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2743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352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3886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" y="4343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2400" y="4953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37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52400" y="5715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" y="5943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8815985">
            <a:off x="896664" y="1210476"/>
            <a:ext cx="97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Ladder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 rot="18820254">
            <a:off x="2546567" y="992979"/>
            <a:ext cx="1796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MC3T3	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 rot="18887238">
            <a:off x="1636704" y="892504"/>
            <a:ext cx="1671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Negative Vector Control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 rot="18859208">
            <a:off x="3389546" y="912343"/>
            <a:ext cx="1796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Polaris 600pmol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 rot="18859208">
            <a:off x="5271657" y="829480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Scrambled 600pmol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 rot="18859208">
            <a:off x="6262257" y="829481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Scrambled 2200pmol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 rot="18859208">
            <a:off x="7176656" y="829481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Scrambled #2 600pmol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 rot="18859208">
            <a:off x="8091057" y="829480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Scrambled #2 2200pmol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 rot="18859208">
            <a:off x="4380146" y="773845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Polaris 2200pmol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52400" y="6248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52400" y="64886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 </a:t>
            </a:r>
            <a:r>
              <a:rPr lang="en-US" dirty="0" err="1" smtClean="0"/>
              <a:t>kDa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838200" y="3733800"/>
            <a:ext cx="5334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286000" y="19050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IFT88( 95kDA)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5% NFM, 1hr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1:500 </a:t>
            </a:r>
            <a:r>
              <a:rPr lang="en-US" dirty="0" smtClean="0">
                <a:solidFill>
                  <a:srgbClr val="FF0000"/>
                </a:solidFill>
              </a:rPr>
              <a:t>Mouse Anti-IFT88</a:t>
            </a:r>
            <a:r>
              <a:rPr lang="en-US" dirty="0" smtClean="0">
                <a:solidFill>
                  <a:srgbClr val="FF0000"/>
                </a:solidFill>
              </a:rPr>
              <a:t>, overnight, 4C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Secondary: 1:2000 Goat Anti-Mouse, 1hr RT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Chemiluminescence</a:t>
            </a:r>
            <a:r>
              <a:rPr lang="en-US" dirty="0" smtClean="0">
                <a:solidFill>
                  <a:srgbClr val="FF0000"/>
                </a:solidFill>
              </a:rPr>
              <a:t>, 15 sec exposure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38400" y="51816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Actin</a:t>
            </a:r>
            <a:r>
              <a:rPr lang="en-US" dirty="0" smtClean="0">
                <a:solidFill>
                  <a:srgbClr val="FF0000"/>
                </a:solidFill>
              </a:rPr>
              <a:t>( 42kDA)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5% BSA, 1hr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1:1000 Anti-</a:t>
            </a:r>
            <a:r>
              <a:rPr lang="en-US" dirty="0" err="1" smtClean="0">
                <a:solidFill>
                  <a:srgbClr val="FF0000"/>
                </a:solidFill>
              </a:rPr>
              <a:t>Actin</a:t>
            </a:r>
            <a:r>
              <a:rPr lang="en-US" dirty="0" smtClean="0">
                <a:solidFill>
                  <a:srgbClr val="FF0000"/>
                </a:solidFill>
              </a:rPr>
              <a:t> IgG2A, overnight, 4C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Secondary: 1:10,000 Goat Anti-Mouse </a:t>
            </a:r>
            <a:r>
              <a:rPr lang="en-US" dirty="0" err="1" smtClean="0">
                <a:solidFill>
                  <a:srgbClr val="FF0000"/>
                </a:solidFill>
              </a:rPr>
              <a:t>Ig</a:t>
            </a:r>
            <a:r>
              <a:rPr lang="en-US" dirty="0" smtClean="0">
                <a:solidFill>
                  <a:srgbClr val="FF0000"/>
                </a:solidFill>
              </a:rPr>
              <a:t>-HRP, 1hr RT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Chemiluminescence</a:t>
            </a:r>
            <a:r>
              <a:rPr lang="en-US" dirty="0" smtClean="0">
                <a:solidFill>
                  <a:srgbClr val="FF0000"/>
                </a:solidFill>
              </a:rPr>
              <a:t>, 30 sec exposure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934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TTC10 (</a:t>
            </a:r>
            <a:r>
              <a:rPr lang="en-US" dirty="0" err="1" smtClean="0"/>
              <a:t>Abcam</a:t>
            </a:r>
            <a:r>
              <a:rPr lang="en-US" dirty="0" smtClean="0"/>
              <a:t>) 7/14/2010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5345560"/>
            <a:ext cx="6907213" cy="151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 rot="19107294">
            <a:off x="1493117" y="891237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Ladder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19088757">
            <a:off x="7587674" y="816829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WT MC3T3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160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2895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3352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4419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19088757">
            <a:off x="2534225" y="658699"/>
            <a:ext cx="1536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Polaris 600pmol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 rot="19088757">
            <a:off x="3755032" y="646897"/>
            <a:ext cx="1572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Polaris 2200pmol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rot="19088757">
            <a:off x="5051485" y="651742"/>
            <a:ext cx="1515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Scrambled 600pmol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19088757">
            <a:off x="6469837" y="500149"/>
            <a:ext cx="1746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Scrambled 2200pmol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09800" y="3124200"/>
            <a:ext cx="5867400" cy="2016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28600" y="5715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37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057400" y="5410200"/>
            <a:ext cx="5943600" cy="3360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362200" y="5534561"/>
            <a:ext cx="6477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Actin</a:t>
            </a:r>
            <a:r>
              <a:rPr lang="en-US" sz="1600" dirty="0" smtClean="0">
                <a:solidFill>
                  <a:srgbClr val="FF0000"/>
                </a:solidFill>
              </a:rPr>
              <a:t>( 42kDA)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Blocking Solution: 5% BSA, 1hr RT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Primary: 1:1000 Anti-</a:t>
            </a:r>
            <a:r>
              <a:rPr lang="en-US" sz="1600" dirty="0" err="1" smtClean="0">
                <a:solidFill>
                  <a:srgbClr val="FF0000"/>
                </a:solidFill>
              </a:rPr>
              <a:t>Actin</a:t>
            </a:r>
            <a:r>
              <a:rPr lang="en-US" sz="1600" dirty="0" smtClean="0">
                <a:solidFill>
                  <a:srgbClr val="FF0000"/>
                </a:solidFill>
              </a:rPr>
              <a:t> IgG2A, overnight, 4C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Secondary: 1:10,000 Goat Anti-Mouse </a:t>
            </a:r>
            <a:r>
              <a:rPr lang="en-US" sz="1600" dirty="0" err="1" smtClean="0">
                <a:solidFill>
                  <a:srgbClr val="FF0000"/>
                </a:solidFill>
              </a:rPr>
              <a:t>Ig</a:t>
            </a:r>
            <a:r>
              <a:rPr lang="en-US" sz="1600" dirty="0" smtClean="0">
                <a:solidFill>
                  <a:srgbClr val="FF0000"/>
                </a:solidFill>
              </a:rPr>
              <a:t>-HRP, 1hr RT</a:t>
            </a:r>
          </a:p>
          <a:p>
            <a:r>
              <a:rPr lang="en-US" sz="1600" dirty="0" err="1" smtClean="0">
                <a:solidFill>
                  <a:srgbClr val="FF0000"/>
                </a:solidFill>
              </a:rPr>
              <a:t>Chemiluminescence</a:t>
            </a:r>
            <a:r>
              <a:rPr lang="en-US" sz="1600" dirty="0" smtClean="0">
                <a:solidFill>
                  <a:srgbClr val="FF0000"/>
                </a:solidFill>
              </a:rPr>
              <a:t>, 30 sec exposure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362200" y="33528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TTC10( 95kDA)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1% BSA, 1hr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1:1000 Goat Polyclonal Anti-YTC10, overnight, 4C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Secondary: 1:5000 Rabbit Polyclonal Anti-Goat, 1hr RT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Chemiluminescence</a:t>
            </a:r>
            <a:r>
              <a:rPr lang="en-US" dirty="0" smtClean="0">
                <a:solidFill>
                  <a:srgbClr val="FF0000"/>
                </a:solidFill>
              </a:rPr>
              <a:t>, 5 sec exposure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TRPV4 (Novus) 8/16/2010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4000"/>
            <a:ext cx="7791450" cy="2425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942997"/>
            <a:ext cx="7772400" cy="2915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-76200" y="1676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-76200" y="2209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-76200" y="2819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76200" y="3352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-76200" y="4038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-76200" y="4800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37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-76200" y="5562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-76200" y="5867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rot="18815985">
            <a:off x="896663" y="905675"/>
            <a:ext cx="97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Ladder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 rot="18820254">
            <a:off x="2241768" y="397281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TRPV4_1 600pmol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 rot="18887238">
            <a:off x="1600752" y="746661"/>
            <a:ext cx="1398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MC3T3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 rot="18859208">
            <a:off x="3008545" y="392845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TRPV4_1 2200pmol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 rot="18859208">
            <a:off x="4662057" y="448480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TRPV4_2 2200pmol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 rot="18859208">
            <a:off x="5424057" y="448479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Scrambled 600pmol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 rot="18859208">
            <a:off x="6262256" y="448481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Scrambled 2200pmol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 rot="18859208">
            <a:off x="7100457" y="448481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Scrambled #2 600pmol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 rot="18859208">
            <a:off x="3846746" y="392844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TRPV4_2 600pmol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6248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-76200" y="64886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 </a:t>
            </a:r>
            <a:r>
              <a:rPr lang="en-US" dirty="0" err="1" smtClean="0"/>
              <a:t>kDa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 rot="18859208">
            <a:off x="7786256" y="448480"/>
            <a:ext cx="1796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Scrambled #2 2200pmol</a:t>
            </a:r>
            <a:endParaRPr lang="en-US" b="1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762000" y="3124200"/>
            <a:ext cx="5334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209800" y="15240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TRPV4( 98kDA)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5% NFM, 1hr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</a:t>
            </a:r>
            <a:r>
              <a:rPr lang="en-US" dirty="0" smtClean="0">
                <a:solidFill>
                  <a:srgbClr val="FF0000"/>
                </a:solidFill>
              </a:rPr>
              <a:t>1:1000 </a:t>
            </a:r>
            <a:r>
              <a:rPr lang="en-US" dirty="0" smtClean="0">
                <a:solidFill>
                  <a:srgbClr val="FF0000"/>
                </a:solidFill>
              </a:rPr>
              <a:t>Rabbit Polyclonal Anti-TRPV4, O/N, 4C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Secondary: 1:4000 Goat Anti-Rabbit, 1hr RT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Chemiluminescence</a:t>
            </a:r>
            <a:r>
              <a:rPr lang="en-US" dirty="0" smtClean="0">
                <a:solidFill>
                  <a:srgbClr val="FF0000"/>
                </a:solidFill>
              </a:rPr>
              <a:t>, 30 sec exposure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38400" y="5181600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Actin</a:t>
            </a:r>
            <a:r>
              <a:rPr lang="en-US" dirty="0" smtClean="0">
                <a:solidFill>
                  <a:srgbClr val="FF0000"/>
                </a:solidFill>
              </a:rPr>
              <a:t>( 42kDA)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Blocking Solution: 5% BSA, 1hr 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Primary: 1:1000 Anti-</a:t>
            </a:r>
            <a:r>
              <a:rPr lang="en-US" dirty="0" err="1" smtClean="0">
                <a:solidFill>
                  <a:srgbClr val="FF0000"/>
                </a:solidFill>
              </a:rPr>
              <a:t>Actin</a:t>
            </a:r>
            <a:r>
              <a:rPr lang="en-US" dirty="0" smtClean="0">
                <a:solidFill>
                  <a:srgbClr val="FF0000"/>
                </a:solidFill>
              </a:rPr>
              <a:t> IgG2A, overnight, 4C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Secondary: 1:10,000 Goat Anti-Mouse </a:t>
            </a:r>
            <a:r>
              <a:rPr lang="en-US" dirty="0" err="1" smtClean="0">
                <a:solidFill>
                  <a:srgbClr val="FF0000"/>
                </a:solidFill>
              </a:rPr>
              <a:t>Ig</a:t>
            </a:r>
            <a:r>
              <a:rPr lang="en-US" dirty="0" smtClean="0">
                <a:solidFill>
                  <a:srgbClr val="FF0000"/>
                </a:solidFill>
              </a:rPr>
              <a:t>-HRP, 1hr RT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Chemiluminescence</a:t>
            </a:r>
            <a:r>
              <a:rPr lang="en-US" dirty="0" smtClean="0">
                <a:solidFill>
                  <a:srgbClr val="FF0000"/>
                </a:solidFill>
              </a:rPr>
              <a:t>, 30 sec exposure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1000</Words>
  <Application>Microsoft Office PowerPoint</Application>
  <PresentationFormat>On-screen Show (4:3)</PresentationFormat>
  <Paragraphs>230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I.  Pyrophosphate Assays</vt:lpstr>
      <vt:lpstr>Pyrophosphate Concentration Day 0-2</vt:lpstr>
      <vt:lpstr>II.  ANK siRNA KD: Time point and Dosage</vt:lpstr>
      <vt:lpstr>Slide 4</vt:lpstr>
      <vt:lpstr>ANK (Santa Cruz) 8/17/2010</vt:lpstr>
      <vt:lpstr>III. Western blot:  TRPV4 and IFT88 siRNA Knockdowns  (NB110-74960 and H00008100-A01) </vt:lpstr>
      <vt:lpstr>IFT88 (Novus) 8/16/2010</vt:lpstr>
      <vt:lpstr>TTC10 (Abcam) 7/14/2010</vt:lpstr>
      <vt:lpstr>TRPV4 (Novus) 8/16/2010</vt:lpstr>
      <vt:lpstr>TRPV4 (Alomone) 7/14/2010</vt:lpstr>
      <vt:lpstr>TRPV4 Literature</vt:lpstr>
      <vt:lpstr>TRPV4 Literature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C.R. Jacobs</cp:lastModifiedBy>
  <cp:revision>70</cp:revision>
  <dcterms:created xsi:type="dcterms:W3CDTF">2006-08-16T00:00:00Z</dcterms:created>
  <dcterms:modified xsi:type="dcterms:W3CDTF">2010-08-17T18:48:38Z</dcterms:modified>
</cp:coreProperties>
</file>