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9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191" autoAdjust="0"/>
  </p:normalViewPr>
  <p:slideViewPr>
    <p:cSldViewPr>
      <p:cViewPr>
        <p:scale>
          <a:sx n="110" d="100"/>
          <a:sy n="110" d="100"/>
        </p:scale>
        <p:origin x="-678" y="3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A206C6-2187-4C3B-A942-F69D065611CC}" type="datetimeFigureOut">
              <a:rPr lang="en-US" smtClean="0"/>
              <a:t>6/17/2015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750677-6B05-490C-80BA-E30B850D49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9817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dCIN5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750677-6B05-490C-80BA-E30B850D490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7682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dCIN5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750677-6B05-490C-80BA-E30B850D490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7682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96A6A-A43C-4744-BBB5-8FD8F05555C3}" type="datetimeFigureOut">
              <a:rPr lang="en-US" smtClean="0"/>
              <a:t>6/17/2015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A23A9-97BE-44CE-8A7D-49AFEBA570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9437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96A6A-A43C-4744-BBB5-8FD8F05555C3}" type="datetimeFigureOut">
              <a:rPr lang="en-US" smtClean="0"/>
              <a:t>6/17/2015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A23A9-97BE-44CE-8A7D-49AFEBA570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7812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96A6A-A43C-4744-BBB5-8FD8F05555C3}" type="datetimeFigureOut">
              <a:rPr lang="en-US" smtClean="0"/>
              <a:t>6/17/2015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A23A9-97BE-44CE-8A7D-49AFEBA570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150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96A6A-A43C-4744-BBB5-8FD8F05555C3}" type="datetimeFigureOut">
              <a:rPr lang="en-US" smtClean="0"/>
              <a:t>6/17/2015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A23A9-97BE-44CE-8A7D-49AFEBA570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330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96A6A-A43C-4744-BBB5-8FD8F05555C3}" type="datetimeFigureOut">
              <a:rPr lang="en-US" smtClean="0"/>
              <a:t>6/17/2015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A23A9-97BE-44CE-8A7D-49AFEBA570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549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96A6A-A43C-4744-BBB5-8FD8F05555C3}" type="datetimeFigureOut">
              <a:rPr lang="en-US" smtClean="0"/>
              <a:t>6/17/2015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A23A9-97BE-44CE-8A7D-49AFEBA570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363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96A6A-A43C-4744-BBB5-8FD8F05555C3}" type="datetimeFigureOut">
              <a:rPr lang="en-US" smtClean="0"/>
              <a:t>6/17/2015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A23A9-97BE-44CE-8A7D-49AFEBA570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5000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96A6A-A43C-4744-BBB5-8FD8F05555C3}" type="datetimeFigureOut">
              <a:rPr lang="en-US" smtClean="0"/>
              <a:t>6/17/2015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A23A9-97BE-44CE-8A7D-49AFEBA570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0861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96A6A-A43C-4744-BBB5-8FD8F05555C3}" type="datetimeFigureOut">
              <a:rPr lang="en-US" smtClean="0"/>
              <a:t>6/17/2015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A23A9-97BE-44CE-8A7D-49AFEBA570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6368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96A6A-A43C-4744-BBB5-8FD8F05555C3}" type="datetimeFigureOut">
              <a:rPr lang="en-US" smtClean="0"/>
              <a:t>6/17/2015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A23A9-97BE-44CE-8A7D-49AFEBA570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286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96A6A-A43C-4744-BBB5-8FD8F05555C3}" type="datetimeFigureOut">
              <a:rPr lang="en-US" smtClean="0"/>
              <a:t>6/17/2015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A23A9-97BE-44CE-8A7D-49AFEBA570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308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796A6A-A43C-4744-BBB5-8FD8F05555C3}" type="datetimeFigureOut">
              <a:rPr lang="en-US" smtClean="0"/>
              <a:t>6/17/2015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BA23A9-97BE-44CE-8A7D-49AFEBA570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2442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jpeg"/><Relationship Id="rId18" Type="http://schemas.openxmlformats.org/officeDocument/2006/relationships/image" Target="../media/image16.jpeg"/><Relationship Id="rId3" Type="http://schemas.openxmlformats.org/officeDocument/2006/relationships/image" Target="../media/image1.jpeg"/><Relationship Id="rId21" Type="http://schemas.openxmlformats.org/officeDocument/2006/relationships/image" Target="../media/image19.jpeg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17" Type="http://schemas.openxmlformats.org/officeDocument/2006/relationships/image" Target="../media/image15.jpe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jpeg"/><Relationship Id="rId20" Type="http://schemas.openxmlformats.org/officeDocument/2006/relationships/image" Target="../media/image18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5" Type="http://schemas.openxmlformats.org/officeDocument/2006/relationships/image" Target="../media/image13.jpeg"/><Relationship Id="rId23" Type="http://schemas.openxmlformats.org/officeDocument/2006/relationships/image" Target="../media/image21.jpeg"/><Relationship Id="rId10" Type="http://schemas.openxmlformats.org/officeDocument/2006/relationships/image" Target="../media/image8.jpeg"/><Relationship Id="rId19" Type="http://schemas.openxmlformats.org/officeDocument/2006/relationships/image" Target="../media/image17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Relationship Id="rId14" Type="http://schemas.openxmlformats.org/officeDocument/2006/relationships/image" Target="../media/image12.jpeg"/><Relationship Id="rId22" Type="http://schemas.openxmlformats.org/officeDocument/2006/relationships/image" Target="../media/image20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jpeg"/><Relationship Id="rId13" Type="http://schemas.openxmlformats.org/officeDocument/2006/relationships/image" Target="../media/image32.jpeg"/><Relationship Id="rId18" Type="http://schemas.openxmlformats.org/officeDocument/2006/relationships/image" Target="../media/image37.jpeg"/><Relationship Id="rId3" Type="http://schemas.openxmlformats.org/officeDocument/2006/relationships/image" Target="../media/image22.jpeg"/><Relationship Id="rId21" Type="http://schemas.openxmlformats.org/officeDocument/2006/relationships/image" Target="../media/image40.jpeg"/><Relationship Id="rId7" Type="http://schemas.openxmlformats.org/officeDocument/2006/relationships/image" Target="../media/image26.jpeg"/><Relationship Id="rId12" Type="http://schemas.openxmlformats.org/officeDocument/2006/relationships/image" Target="../media/image31.jpeg"/><Relationship Id="rId17" Type="http://schemas.openxmlformats.org/officeDocument/2006/relationships/image" Target="../media/image36.jpe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35.jpeg"/><Relationship Id="rId20" Type="http://schemas.openxmlformats.org/officeDocument/2006/relationships/image" Target="../media/image39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jpeg"/><Relationship Id="rId11" Type="http://schemas.openxmlformats.org/officeDocument/2006/relationships/image" Target="../media/image30.jpeg"/><Relationship Id="rId5" Type="http://schemas.openxmlformats.org/officeDocument/2006/relationships/image" Target="../media/image24.jpeg"/><Relationship Id="rId15" Type="http://schemas.openxmlformats.org/officeDocument/2006/relationships/image" Target="../media/image34.jpeg"/><Relationship Id="rId23" Type="http://schemas.openxmlformats.org/officeDocument/2006/relationships/image" Target="../media/image42.jpeg"/><Relationship Id="rId10" Type="http://schemas.openxmlformats.org/officeDocument/2006/relationships/image" Target="../media/image29.jpeg"/><Relationship Id="rId19" Type="http://schemas.openxmlformats.org/officeDocument/2006/relationships/image" Target="../media/image38.jpeg"/><Relationship Id="rId4" Type="http://schemas.openxmlformats.org/officeDocument/2006/relationships/image" Target="../media/image23.jpeg"/><Relationship Id="rId9" Type="http://schemas.openxmlformats.org/officeDocument/2006/relationships/image" Target="../media/image28.jpeg"/><Relationship Id="rId14" Type="http://schemas.openxmlformats.org/officeDocument/2006/relationships/image" Target="../media/image33.jpeg"/><Relationship Id="rId22" Type="http://schemas.openxmlformats.org/officeDocument/2006/relationships/image" Target="../media/image4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71" name="Picture 23" descr="J:\GRNmapTesting\wt_alone_2014b\figure_18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26" r="21865"/>
          <a:stretch/>
        </p:blipFill>
        <p:spPr bwMode="auto">
          <a:xfrm>
            <a:off x="7580024" y="3573308"/>
            <a:ext cx="1516984" cy="1508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8" name="Picture 20" descr="J:\GRNmapTesting\wt_alone_2014b\figure_19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01" r="22425"/>
          <a:stretch/>
        </p:blipFill>
        <p:spPr bwMode="auto">
          <a:xfrm>
            <a:off x="85713" y="5257800"/>
            <a:ext cx="1494150" cy="1508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9" name="Picture 21" descr="J:\GRNmapTesting\wt_alone_2014b\figure_20.jpg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33" r="22556"/>
          <a:stretch/>
        </p:blipFill>
        <p:spPr bwMode="auto">
          <a:xfrm>
            <a:off x="1613364" y="5264989"/>
            <a:ext cx="1492902" cy="1508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0" name="Picture 22" descr="J:\GRNmapTesting\wt_alone_2014b\figure_21.jpg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4" r="27021"/>
          <a:stretch/>
        </p:blipFill>
        <p:spPr bwMode="auto">
          <a:xfrm>
            <a:off x="3226270" y="5264989"/>
            <a:ext cx="1453724" cy="1508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2" name="Picture 14" descr="J:\GRNmapTesting\wt_alone_2014b\figure_13.jpg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41" r="22842"/>
          <a:stretch/>
        </p:blipFill>
        <p:spPr bwMode="auto">
          <a:xfrm>
            <a:off x="32677" y="3596260"/>
            <a:ext cx="1480953" cy="1508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3" name="Picture 15" descr="J:\GRNmapTesting\wt_alone_2014b\figure_14.jpg"/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85" r="22407"/>
          <a:stretch/>
        </p:blipFill>
        <p:spPr bwMode="auto">
          <a:xfrm>
            <a:off x="1541747" y="3596260"/>
            <a:ext cx="1504884" cy="1508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4" name="Picture 16" descr="J:\GRNmapTesting\wt_alone_2014b\figure_15.jpg"/>
          <p:cNvPicPr>
            <a:picLocks noChangeAspect="1" noChangeArrowheads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27" r="22065"/>
          <a:stretch/>
        </p:blipFill>
        <p:spPr bwMode="auto">
          <a:xfrm>
            <a:off x="3073348" y="3577569"/>
            <a:ext cx="1488820" cy="1508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5" name="Picture 17" descr="J:\GRNmapTesting\wt_alone_2014b\figure_16.jpg"/>
          <p:cNvPicPr>
            <a:picLocks noChangeAspect="1" noChangeArrowheads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85" r="23006"/>
          <a:stretch/>
        </p:blipFill>
        <p:spPr bwMode="auto">
          <a:xfrm>
            <a:off x="4556604" y="3577569"/>
            <a:ext cx="1480792" cy="1508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6" name="Picture 18" descr="J:\GRNmapTesting\wt_alone_2014b\figure_17.jpg"/>
          <p:cNvPicPr>
            <a:picLocks noChangeAspect="1" noChangeArrowheads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55" r="22117"/>
          <a:stretch/>
        </p:blipFill>
        <p:spPr bwMode="auto">
          <a:xfrm>
            <a:off x="6104310" y="3573308"/>
            <a:ext cx="1495245" cy="1508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J:\GRNmapTesting\wt_alone_2014b\figure_7.jpg"/>
          <p:cNvPicPr>
            <a:picLocks noChangeAspect="1" noChangeArrowheads="1"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09" r="23064"/>
          <a:stretch/>
        </p:blipFill>
        <p:spPr bwMode="auto">
          <a:xfrm>
            <a:off x="12549" y="1844135"/>
            <a:ext cx="1475117" cy="1508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7" name="Picture 9" descr="J:\GRNmapTesting\wt_alone_2014b\figure_8.jpg"/>
          <p:cNvPicPr>
            <a:picLocks noChangeAspect="1" noChangeArrowheads="1"/>
          </p:cNvPicPr>
          <p:nvPr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42" r="22846"/>
          <a:stretch/>
        </p:blipFill>
        <p:spPr bwMode="auto">
          <a:xfrm>
            <a:off x="1541747" y="1849824"/>
            <a:ext cx="1460741" cy="1508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J:\GRNmapTesting\wt_alone_2014b\figure_9.jpg"/>
          <p:cNvPicPr>
            <a:picLocks noChangeAspect="1" noChangeArrowheads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23" r="21650"/>
          <a:stretch/>
        </p:blipFill>
        <p:spPr bwMode="auto">
          <a:xfrm>
            <a:off x="3039501" y="1844135"/>
            <a:ext cx="1485159" cy="1508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9" name="Picture 11" descr="J:\GRNmapTesting\wt_alone_2014b\figure_10.jpg"/>
          <p:cNvPicPr>
            <a:picLocks noChangeAspect="1" noChangeArrowheads="1"/>
          </p:cNvPicPr>
          <p:nvPr/>
        </p:nvPicPr>
        <p:blipFill rotWithShape="1"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35" r="21581"/>
          <a:stretch/>
        </p:blipFill>
        <p:spPr bwMode="auto">
          <a:xfrm>
            <a:off x="4512362" y="1854137"/>
            <a:ext cx="1542652" cy="1508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0" name="Picture 12" descr="J:\GRNmapTesting\wt_alone_2014b\figure_11.jpg"/>
          <p:cNvPicPr>
            <a:picLocks noChangeAspect="1" noChangeArrowheads="1"/>
          </p:cNvPicPr>
          <p:nvPr/>
        </p:nvPicPr>
        <p:blipFill rotWithShape="1"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9" r="21595"/>
          <a:stretch/>
        </p:blipFill>
        <p:spPr bwMode="auto">
          <a:xfrm>
            <a:off x="6104310" y="1844135"/>
            <a:ext cx="1521974" cy="1508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1" name="Picture 13" descr="J:\GRNmapTesting\wt_alone_2014b\figure_12.jpg"/>
          <p:cNvPicPr>
            <a:picLocks noChangeAspect="1" noChangeArrowheads="1"/>
          </p:cNvPicPr>
          <p:nvPr/>
        </p:nvPicPr>
        <p:blipFill rotWithShape="1"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80" r="22355"/>
          <a:stretch/>
        </p:blipFill>
        <p:spPr bwMode="auto">
          <a:xfrm>
            <a:off x="7614261" y="1844135"/>
            <a:ext cx="1497989" cy="1508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J:\GRNmapTesting\wt_alone_2014b\figure_1.jpg"/>
          <p:cNvPicPr>
            <a:picLocks noChangeAspect="1" noChangeArrowheads="1"/>
          </p:cNvPicPr>
          <p:nvPr/>
        </p:nvPicPr>
        <p:blipFill rotWithShape="1"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2683"/>
          <a:stretch/>
        </p:blipFill>
        <p:spPr bwMode="auto">
          <a:xfrm>
            <a:off x="-72022" y="138953"/>
            <a:ext cx="1555376" cy="1508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J:\GRNmapTesting\wt_alone_2014b\figure_2.jpg"/>
          <p:cNvPicPr>
            <a:picLocks noChangeAspect="1" noChangeArrowheads="1"/>
          </p:cNvPicPr>
          <p:nvPr/>
        </p:nvPicPr>
        <p:blipFill rotWithShape="1"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52" r="22950"/>
          <a:stretch/>
        </p:blipFill>
        <p:spPr bwMode="auto">
          <a:xfrm>
            <a:off x="1483354" y="126253"/>
            <a:ext cx="1496652" cy="1508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J:\GRNmapTesting\wt_alone_2014b\figure_3.jpg"/>
          <p:cNvPicPr>
            <a:picLocks noChangeAspect="1" noChangeArrowheads="1"/>
          </p:cNvPicPr>
          <p:nvPr/>
        </p:nvPicPr>
        <p:blipFill rotWithShape="1"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64" r="21881"/>
          <a:stretch/>
        </p:blipFill>
        <p:spPr bwMode="auto">
          <a:xfrm>
            <a:off x="3002488" y="138953"/>
            <a:ext cx="1509874" cy="1508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J:\GRNmapTesting\wt_alone_2014b\figure_4.jpg"/>
          <p:cNvPicPr>
            <a:picLocks noChangeAspect="1" noChangeArrowheads="1"/>
          </p:cNvPicPr>
          <p:nvPr/>
        </p:nvPicPr>
        <p:blipFill rotWithShape="1"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024"/>
          <a:stretch/>
        </p:blipFill>
        <p:spPr bwMode="auto">
          <a:xfrm>
            <a:off x="4489880" y="124236"/>
            <a:ext cx="1548508" cy="1508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J:\GRNmapTesting\wt_alone_2014b\figure_5.jpg"/>
          <p:cNvPicPr>
            <a:picLocks noChangeAspect="1" noChangeArrowheads="1"/>
          </p:cNvPicPr>
          <p:nvPr/>
        </p:nvPicPr>
        <p:blipFill rotWithShape="1"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2905"/>
          <a:stretch/>
        </p:blipFill>
        <p:spPr bwMode="auto">
          <a:xfrm>
            <a:off x="6038388" y="126253"/>
            <a:ext cx="1550895" cy="1508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5" name="Picture 7" descr="J:\GRNmapTesting\wt_alone_2014b\figure_6.jpg"/>
          <p:cNvPicPr>
            <a:picLocks noChangeAspect="1" noChangeArrowheads="1"/>
          </p:cNvPicPr>
          <p:nvPr/>
        </p:nvPicPr>
        <p:blipFill rotWithShape="1"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21" r="22712"/>
          <a:stretch/>
        </p:blipFill>
        <p:spPr bwMode="auto">
          <a:xfrm>
            <a:off x="7626284" y="136936"/>
            <a:ext cx="1485966" cy="1508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51935" y="228600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p=0.8702</a:t>
            </a:r>
            <a:endParaRPr lang="en-US" sz="700" dirty="0"/>
          </a:p>
        </p:txBody>
      </p:sp>
      <p:sp>
        <p:nvSpPr>
          <p:cNvPr id="12" name="TextBox 11"/>
          <p:cNvSpPr txBox="1"/>
          <p:nvPr/>
        </p:nvSpPr>
        <p:spPr>
          <a:xfrm>
            <a:off x="2057399" y="228600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p=0.7161</a:t>
            </a:r>
            <a:endParaRPr lang="en-US" sz="700" dirty="0"/>
          </a:p>
        </p:txBody>
      </p:sp>
      <p:sp>
        <p:nvSpPr>
          <p:cNvPr id="13" name="TextBox 12"/>
          <p:cNvSpPr txBox="1"/>
          <p:nvPr/>
        </p:nvSpPr>
        <p:spPr>
          <a:xfrm>
            <a:off x="3505200" y="228599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p=0.0642</a:t>
            </a:r>
            <a:endParaRPr lang="en-US" sz="700" dirty="0"/>
          </a:p>
        </p:txBody>
      </p:sp>
      <p:sp>
        <p:nvSpPr>
          <p:cNvPr id="14" name="TextBox 13"/>
          <p:cNvSpPr txBox="1"/>
          <p:nvPr/>
        </p:nvSpPr>
        <p:spPr>
          <a:xfrm>
            <a:off x="5105400" y="228598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p=0.4454</a:t>
            </a:r>
            <a:endParaRPr lang="en-US" sz="700" dirty="0"/>
          </a:p>
        </p:txBody>
      </p:sp>
      <p:sp>
        <p:nvSpPr>
          <p:cNvPr id="15" name="TextBox 14"/>
          <p:cNvSpPr txBox="1"/>
          <p:nvPr/>
        </p:nvSpPr>
        <p:spPr>
          <a:xfrm>
            <a:off x="6629400" y="243902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p=0.1274</a:t>
            </a:r>
            <a:endParaRPr lang="en-US" sz="700" dirty="0"/>
          </a:p>
        </p:txBody>
      </p:sp>
      <p:sp>
        <p:nvSpPr>
          <p:cNvPr id="16" name="TextBox 15"/>
          <p:cNvSpPr txBox="1"/>
          <p:nvPr/>
        </p:nvSpPr>
        <p:spPr>
          <a:xfrm>
            <a:off x="8077200" y="243902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p=0.4125</a:t>
            </a:r>
            <a:endParaRPr lang="en-US" sz="700" dirty="0"/>
          </a:p>
        </p:txBody>
      </p:sp>
      <p:sp>
        <p:nvSpPr>
          <p:cNvPr id="23" name="TextBox 22"/>
          <p:cNvSpPr txBox="1"/>
          <p:nvPr/>
        </p:nvSpPr>
        <p:spPr>
          <a:xfrm>
            <a:off x="457199" y="1928826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p=0.1539</a:t>
            </a:r>
            <a:endParaRPr lang="en-US" sz="700" dirty="0"/>
          </a:p>
        </p:txBody>
      </p:sp>
      <p:sp>
        <p:nvSpPr>
          <p:cNvPr id="24" name="TextBox 23"/>
          <p:cNvSpPr txBox="1"/>
          <p:nvPr/>
        </p:nvSpPr>
        <p:spPr>
          <a:xfrm>
            <a:off x="1981199" y="1928824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p=0.0409</a:t>
            </a:r>
            <a:endParaRPr lang="en-US" sz="700" dirty="0"/>
          </a:p>
        </p:txBody>
      </p:sp>
      <p:sp>
        <p:nvSpPr>
          <p:cNvPr id="25" name="TextBox 24"/>
          <p:cNvSpPr txBox="1"/>
          <p:nvPr/>
        </p:nvSpPr>
        <p:spPr>
          <a:xfrm>
            <a:off x="5445756" y="1886725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p=0.0101</a:t>
            </a:r>
            <a:endParaRPr lang="en-US" sz="700" dirty="0"/>
          </a:p>
        </p:txBody>
      </p:sp>
      <p:sp>
        <p:nvSpPr>
          <p:cNvPr id="26" name="TextBox 25"/>
          <p:cNvSpPr txBox="1"/>
          <p:nvPr/>
        </p:nvSpPr>
        <p:spPr>
          <a:xfrm>
            <a:off x="3505199" y="1928825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p=0.6387</a:t>
            </a:r>
            <a:endParaRPr lang="en-US" sz="700" dirty="0"/>
          </a:p>
        </p:txBody>
      </p:sp>
      <p:sp>
        <p:nvSpPr>
          <p:cNvPr id="27" name="TextBox 26"/>
          <p:cNvSpPr txBox="1"/>
          <p:nvPr/>
        </p:nvSpPr>
        <p:spPr>
          <a:xfrm>
            <a:off x="6553200" y="1924987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p=0.5240</a:t>
            </a:r>
            <a:endParaRPr lang="en-US" sz="700" dirty="0"/>
          </a:p>
        </p:txBody>
      </p:sp>
      <p:sp>
        <p:nvSpPr>
          <p:cNvPr id="28" name="TextBox 27"/>
          <p:cNvSpPr txBox="1"/>
          <p:nvPr/>
        </p:nvSpPr>
        <p:spPr>
          <a:xfrm>
            <a:off x="8099612" y="1926905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p=0.1028</a:t>
            </a:r>
            <a:endParaRPr lang="en-US" sz="700" dirty="0"/>
          </a:p>
        </p:txBody>
      </p:sp>
      <p:sp>
        <p:nvSpPr>
          <p:cNvPr id="35" name="TextBox 34"/>
          <p:cNvSpPr txBox="1"/>
          <p:nvPr/>
        </p:nvSpPr>
        <p:spPr>
          <a:xfrm>
            <a:off x="457200" y="3639434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p=0.4275</a:t>
            </a:r>
            <a:endParaRPr lang="en-US" sz="700" dirty="0"/>
          </a:p>
        </p:txBody>
      </p:sp>
      <p:sp>
        <p:nvSpPr>
          <p:cNvPr id="36" name="TextBox 35"/>
          <p:cNvSpPr txBox="1"/>
          <p:nvPr/>
        </p:nvSpPr>
        <p:spPr>
          <a:xfrm>
            <a:off x="2008093" y="3626222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p=0.0017</a:t>
            </a:r>
            <a:endParaRPr lang="en-US" sz="700" dirty="0"/>
          </a:p>
        </p:txBody>
      </p:sp>
      <p:sp>
        <p:nvSpPr>
          <p:cNvPr id="37" name="TextBox 36"/>
          <p:cNvSpPr txBox="1"/>
          <p:nvPr/>
        </p:nvSpPr>
        <p:spPr>
          <a:xfrm>
            <a:off x="3581400" y="3626221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p=0.0228</a:t>
            </a:r>
            <a:endParaRPr lang="en-US" sz="700" dirty="0"/>
          </a:p>
        </p:txBody>
      </p:sp>
      <p:sp>
        <p:nvSpPr>
          <p:cNvPr id="38" name="TextBox 37"/>
          <p:cNvSpPr txBox="1"/>
          <p:nvPr/>
        </p:nvSpPr>
        <p:spPr>
          <a:xfrm>
            <a:off x="4953000" y="3615607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p=0.1330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553200" y="3600744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p=0.6046</a:t>
            </a:r>
            <a:endParaRPr lang="en-US" sz="700" dirty="0"/>
          </a:p>
        </p:txBody>
      </p:sp>
      <p:sp>
        <p:nvSpPr>
          <p:cNvPr id="40" name="TextBox 39"/>
          <p:cNvSpPr txBox="1"/>
          <p:nvPr/>
        </p:nvSpPr>
        <p:spPr>
          <a:xfrm>
            <a:off x="8102487" y="3639433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p=0.6367</a:t>
            </a:r>
            <a:endParaRPr lang="en-US" sz="700" dirty="0"/>
          </a:p>
        </p:txBody>
      </p:sp>
      <p:sp>
        <p:nvSpPr>
          <p:cNvPr id="5" name="TextBox 4"/>
          <p:cNvSpPr txBox="1"/>
          <p:nvPr/>
        </p:nvSpPr>
        <p:spPr>
          <a:xfrm>
            <a:off x="5562600" y="5562600"/>
            <a:ext cx="3124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Wt</a:t>
            </a:r>
            <a:r>
              <a:rPr lang="en-US" dirty="0" smtClean="0"/>
              <a:t> strain outputs with </a:t>
            </a:r>
            <a:r>
              <a:rPr lang="en-US" dirty="0" err="1" smtClean="0"/>
              <a:t>wt</a:t>
            </a:r>
            <a:r>
              <a:rPr lang="en-US" dirty="0" smtClean="0"/>
              <a:t> ANOVA B&amp;H p-values</a:t>
            </a:r>
            <a:endParaRPr 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551934" y="5362545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p=0.1178</a:t>
            </a:r>
            <a:endParaRPr lang="en-US" sz="700" dirty="0"/>
          </a:p>
        </p:txBody>
      </p:sp>
      <p:sp>
        <p:nvSpPr>
          <p:cNvPr id="43" name="TextBox 42"/>
          <p:cNvSpPr txBox="1"/>
          <p:nvPr/>
        </p:nvSpPr>
        <p:spPr>
          <a:xfrm>
            <a:off x="2057398" y="5359223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p=0.0003</a:t>
            </a:r>
            <a:endParaRPr lang="en-US" sz="700" dirty="0"/>
          </a:p>
        </p:txBody>
      </p:sp>
      <p:sp>
        <p:nvSpPr>
          <p:cNvPr id="44" name="TextBox 43"/>
          <p:cNvSpPr txBox="1"/>
          <p:nvPr/>
        </p:nvSpPr>
        <p:spPr>
          <a:xfrm>
            <a:off x="3696890" y="5356138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p=0.0086</a:t>
            </a:r>
            <a:endParaRPr lang="en-US" sz="700" dirty="0"/>
          </a:p>
        </p:txBody>
      </p:sp>
    </p:spTree>
    <p:extLst>
      <p:ext uri="{BB962C8B-B14F-4D97-AF65-F5344CB8AC3E}">
        <p14:creationId xmlns:p14="http://schemas.microsoft.com/office/powerpoint/2010/main" val="1625360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J:\GRNmapTesting\dCIN5\figure_1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980"/>
          <a:stretch/>
        </p:blipFill>
        <p:spPr bwMode="auto">
          <a:xfrm>
            <a:off x="-14187" y="85702"/>
            <a:ext cx="1529287" cy="1508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51935" y="228600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p=0.4087</a:t>
            </a:r>
            <a:endParaRPr lang="en-US" sz="700" dirty="0"/>
          </a:p>
        </p:txBody>
      </p:sp>
      <p:pic>
        <p:nvPicPr>
          <p:cNvPr id="1027" name="Picture 3" descr="J:\GRNmapTesting\dCIN5\figure_2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4214"/>
          <a:stretch/>
        </p:blipFill>
        <p:spPr bwMode="auto">
          <a:xfrm>
            <a:off x="1484108" y="83947"/>
            <a:ext cx="1524000" cy="1508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J:\GRNmapTesting\dCIN5\figure_3.jpg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4053"/>
          <a:stretch/>
        </p:blipFill>
        <p:spPr bwMode="auto">
          <a:xfrm>
            <a:off x="2990179" y="82154"/>
            <a:ext cx="1529065" cy="15099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J:\GRNmapTesting\dCIN5\figure_4.jpg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4224"/>
          <a:stretch/>
        </p:blipFill>
        <p:spPr bwMode="auto">
          <a:xfrm>
            <a:off x="4510279" y="90184"/>
            <a:ext cx="1524355" cy="1508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J:\GRNmapTesting\dCIN5\figure_5.jpg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902"/>
          <a:stretch/>
        </p:blipFill>
        <p:spPr bwMode="auto">
          <a:xfrm>
            <a:off x="6034634" y="112432"/>
            <a:ext cx="1530849" cy="1508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J:\GRNmapTesting\dCIN5\figure_6.jpg"/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4236"/>
          <a:stretch/>
        </p:blipFill>
        <p:spPr bwMode="auto">
          <a:xfrm>
            <a:off x="7565483" y="125879"/>
            <a:ext cx="1524144" cy="1508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2057399" y="228600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p=0.6684</a:t>
            </a:r>
            <a:endParaRPr lang="en-US" sz="700" dirty="0"/>
          </a:p>
        </p:txBody>
      </p:sp>
      <p:sp>
        <p:nvSpPr>
          <p:cNvPr id="13" name="TextBox 12"/>
          <p:cNvSpPr txBox="1"/>
          <p:nvPr/>
        </p:nvSpPr>
        <p:spPr>
          <a:xfrm>
            <a:off x="3505200" y="228599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p=0.9208</a:t>
            </a:r>
            <a:endParaRPr lang="en-US" sz="700" dirty="0"/>
          </a:p>
        </p:txBody>
      </p:sp>
      <p:sp>
        <p:nvSpPr>
          <p:cNvPr id="14" name="TextBox 13"/>
          <p:cNvSpPr txBox="1"/>
          <p:nvPr/>
        </p:nvSpPr>
        <p:spPr>
          <a:xfrm>
            <a:off x="5105400" y="228598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p=0.9626</a:t>
            </a:r>
            <a:endParaRPr lang="en-US" sz="700" dirty="0"/>
          </a:p>
        </p:txBody>
      </p:sp>
      <p:sp>
        <p:nvSpPr>
          <p:cNvPr id="15" name="TextBox 14"/>
          <p:cNvSpPr txBox="1"/>
          <p:nvPr/>
        </p:nvSpPr>
        <p:spPr>
          <a:xfrm>
            <a:off x="6629400" y="243902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p=0.0570</a:t>
            </a:r>
            <a:endParaRPr lang="en-US" sz="700" dirty="0"/>
          </a:p>
        </p:txBody>
      </p:sp>
      <p:sp>
        <p:nvSpPr>
          <p:cNvPr id="16" name="TextBox 15"/>
          <p:cNvSpPr txBox="1"/>
          <p:nvPr/>
        </p:nvSpPr>
        <p:spPr>
          <a:xfrm>
            <a:off x="8077200" y="243902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p=0.5458</a:t>
            </a:r>
            <a:endParaRPr lang="en-US" sz="700" dirty="0"/>
          </a:p>
        </p:txBody>
      </p:sp>
      <p:pic>
        <p:nvPicPr>
          <p:cNvPr id="1032" name="Picture 8" descr="J:\GRNmapTesting\dCIN5\figure_7.jpg"/>
          <p:cNvPicPr>
            <a:picLocks noChangeAspect="1" noChangeArrowheads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4030"/>
          <a:stretch/>
        </p:blipFill>
        <p:spPr bwMode="auto">
          <a:xfrm>
            <a:off x="-13174" y="1798062"/>
            <a:ext cx="1528274" cy="1508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J:\GRNmapTesting\dCIN5\figure_8.jpg"/>
          <p:cNvPicPr>
            <a:picLocks noChangeAspect="1" noChangeArrowheads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4730"/>
          <a:stretch/>
        </p:blipFill>
        <p:spPr bwMode="auto">
          <a:xfrm>
            <a:off x="1489014" y="1789837"/>
            <a:ext cx="1514188" cy="1508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J:\GRNmapTesting\dCIN5\figure_9.jpg"/>
          <p:cNvPicPr>
            <a:picLocks noChangeAspect="1" noChangeArrowheads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4633"/>
          <a:stretch/>
        </p:blipFill>
        <p:spPr bwMode="auto">
          <a:xfrm>
            <a:off x="2994147" y="1789671"/>
            <a:ext cx="1516132" cy="1508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5" name="Picture 11" descr="J:\GRNmapTesting\dCIN5\figure_10.jpg"/>
          <p:cNvPicPr>
            <a:picLocks noChangeAspect="1" noChangeArrowheads="1"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916"/>
          <a:stretch/>
        </p:blipFill>
        <p:spPr bwMode="auto">
          <a:xfrm>
            <a:off x="4504070" y="1789671"/>
            <a:ext cx="1530564" cy="1508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J:\GRNmapTesting\dCIN5\figure_11.jpg"/>
          <p:cNvPicPr>
            <a:picLocks noChangeAspect="1" noChangeArrowheads="1"/>
          </p:cNvPicPr>
          <p:nvPr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4245"/>
          <a:stretch/>
        </p:blipFill>
        <p:spPr bwMode="auto">
          <a:xfrm>
            <a:off x="6034634" y="1763685"/>
            <a:ext cx="1523944" cy="1508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7" name="Picture 13" descr="J:\GRNmapTesting\dCIN5\figure_12.jpg"/>
          <p:cNvPicPr>
            <a:picLocks noChangeAspect="1" noChangeArrowheads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4250"/>
          <a:stretch/>
        </p:blipFill>
        <p:spPr bwMode="auto">
          <a:xfrm>
            <a:off x="7601673" y="1759202"/>
            <a:ext cx="1523856" cy="1508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TextBox 22"/>
          <p:cNvSpPr txBox="1"/>
          <p:nvPr/>
        </p:nvSpPr>
        <p:spPr>
          <a:xfrm>
            <a:off x="457199" y="1928826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p=0.1841</a:t>
            </a:r>
            <a:endParaRPr lang="en-US" sz="700" dirty="0"/>
          </a:p>
        </p:txBody>
      </p:sp>
      <p:sp>
        <p:nvSpPr>
          <p:cNvPr id="24" name="TextBox 23"/>
          <p:cNvSpPr txBox="1"/>
          <p:nvPr/>
        </p:nvSpPr>
        <p:spPr>
          <a:xfrm>
            <a:off x="1981199" y="1928824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p=0.0019</a:t>
            </a:r>
            <a:endParaRPr lang="en-US" sz="700" dirty="0"/>
          </a:p>
        </p:txBody>
      </p:sp>
      <p:sp>
        <p:nvSpPr>
          <p:cNvPr id="25" name="TextBox 24"/>
          <p:cNvSpPr txBox="1"/>
          <p:nvPr/>
        </p:nvSpPr>
        <p:spPr>
          <a:xfrm>
            <a:off x="5445756" y="1849090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p=0.7691</a:t>
            </a:r>
            <a:endParaRPr lang="en-US" sz="700" dirty="0"/>
          </a:p>
        </p:txBody>
      </p:sp>
      <p:sp>
        <p:nvSpPr>
          <p:cNvPr id="26" name="TextBox 25"/>
          <p:cNvSpPr txBox="1"/>
          <p:nvPr/>
        </p:nvSpPr>
        <p:spPr>
          <a:xfrm>
            <a:off x="3505199" y="1928825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p=0.1031</a:t>
            </a:r>
            <a:endParaRPr lang="en-US" sz="700" dirty="0"/>
          </a:p>
        </p:txBody>
      </p:sp>
      <p:sp>
        <p:nvSpPr>
          <p:cNvPr id="27" name="TextBox 26"/>
          <p:cNvSpPr txBox="1"/>
          <p:nvPr/>
        </p:nvSpPr>
        <p:spPr>
          <a:xfrm>
            <a:off x="6553200" y="1844135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p=0.9383</a:t>
            </a:r>
            <a:endParaRPr lang="en-US" sz="700" dirty="0"/>
          </a:p>
        </p:txBody>
      </p:sp>
      <p:sp>
        <p:nvSpPr>
          <p:cNvPr id="28" name="TextBox 27"/>
          <p:cNvSpPr txBox="1"/>
          <p:nvPr/>
        </p:nvSpPr>
        <p:spPr>
          <a:xfrm>
            <a:off x="8099612" y="1844135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p=0.3546</a:t>
            </a:r>
            <a:endParaRPr lang="en-US" sz="700" dirty="0"/>
          </a:p>
        </p:txBody>
      </p:sp>
      <p:pic>
        <p:nvPicPr>
          <p:cNvPr id="1038" name="Picture 14" descr="J:\GRNmapTesting\dCIN5\figure_13.jpg"/>
          <p:cNvPicPr>
            <a:picLocks noChangeAspect="1" noChangeArrowheads="1"/>
          </p:cNvPicPr>
          <p:nvPr/>
        </p:nvPicPr>
        <p:blipFill rotWithShape="1"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4569"/>
          <a:stretch/>
        </p:blipFill>
        <p:spPr bwMode="auto">
          <a:xfrm>
            <a:off x="-8261" y="3529027"/>
            <a:ext cx="1517434" cy="1508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9" name="Picture 15" descr="J:\GRNmapTesting\dCIN5\figure_14.jpg"/>
          <p:cNvPicPr>
            <a:picLocks noChangeAspect="1" noChangeArrowheads="1"/>
          </p:cNvPicPr>
          <p:nvPr/>
        </p:nvPicPr>
        <p:blipFill rotWithShape="1"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4242"/>
          <a:stretch/>
        </p:blipFill>
        <p:spPr bwMode="auto">
          <a:xfrm>
            <a:off x="1489014" y="3526194"/>
            <a:ext cx="1524000" cy="1508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J:\GRNmapTesting\dCIN5\figure_15.jpg"/>
          <p:cNvPicPr>
            <a:picLocks noChangeAspect="1" noChangeArrowheads="1"/>
          </p:cNvPicPr>
          <p:nvPr/>
        </p:nvPicPr>
        <p:blipFill rotWithShape="1"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4019"/>
          <a:stretch/>
        </p:blipFill>
        <p:spPr bwMode="auto">
          <a:xfrm>
            <a:off x="3005050" y="3515809"/>
            <a:ext cx="1528481" cy="1508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1" name="Picture 17" descr="J:\GRNmapTesting\dCIN5\figure_16.jpg"/>
          <p:cNvPicPr>
            <a:picLocks noChangeAspect="1" noChangeArrowheads="1"/>
          </p:cNvPicPr>
          <p:nvPr/>
        </p:nvPicPr>
        <p:blipFill rotWithShape="1"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4569"/>
          <a:stretch/>
        </p:blipFill>
        <p:spPr bwMode="auto">
          <a:xfrm>
            <a:off x="4520014" y="3502362"/>
            <a:ext cx="1517435" cy="1508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J:\GRNmapTesting\dCIN5\figure_17.jpg"/>
          <p:cNvPicPr>
            <a:picLocks noChangeAspect="1" noChangeArrowheads="1"/>
          </p:cNvPicPr>
          <p:nvPr/>
        </p:nvPicPr>
        <p:blipFill rotWithShape="1"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4038"/>
          <a:stretch/>
        </p:blipFill>
        <p:spPr bwMode="auto">
          <a:xfrm>
            <a:off x="6037449" y="3477834"/>
            <a:ext cx="1528109" cy="1508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3" name="Picture 19" descr="J:\GRNmapTesting\dCIN5\figure_18.jpg"/>
          <p:cNvPicPr>
            <a:picLocks noChangeAspect="1" noChangeArrowheads="1"/>
          </p:cNvPicPr>
          <p:nvPr/>
        </p:nvPicPr>
        <p:blipFill rotWithShape="1"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4069"/>
          <a:stretch/>
        </p:blipFill>
        <p:spPr bwMode="auto">
          <a:xfrm>
            <a:off x="7561392" y="3468869"/>
            <a:ext cx="1527497" cy="1508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5" name="TextBox 34"/>
          <p:cNvSpPr txBox="1"/>
          <p:nvPr/>
        </p:nvSpPr>
        <p:spPr>
          <a:xfrm>
            <a:off x="457200" y="3639434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p=0.6064</a:t>
            </a:r>
            <a:endParaRPr lang="en-US" sz="700" dirty="0"/>
          </a:p>
        </p:txBody>
      </p:sp>
      <p:sp>
        <p:nvSpPr>
          <p:cNvPr id="36" name="TextBox 35"/>
          <p:cNvSpPr txBox="1"/>
          <p:nvPr/>
        </p:nvSpPr>
        <p:spPr>
          <a:xfrm>
            <a:off x="2008093" y="3626222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p=0.4645</a:t>
            </a:r>
            <a:endParaRPr lang="en-US" sz="700" dirty="0"/>
          </a:p>
        </p:txBody>
      </p:sp>
      <p:sp>
        <p:nvSpPr>
          <p:cNvPr id="37" name="TextBox 36"/>
          <p:cNvSpPr txBox="1"/>
          <p:nvPr/>
        </p:nvSpPr>
        <p:spPr>
          <a:xfrm>
            <a:off x="3581400" y="3626221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p=0.0185</a:t>
            </a:r>
            <a:endParaRPr lang="en-US" sz="700" dirty="0"/>
          </a:p>
        </p:txBody>
      </p:sp>
      <p:sp>
        <p:nvSpPr>
          <p:cNvPr id="38" name="TextBox 37"/>
          <p:cNvSpPr txBox="1"/>
          <p:nvPr/>
        </p:nvSpPr>
        <p:spPr>
          <a:xfrm>
            <a:off x="4953000" y="3615607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p=0.2005</a:t>
            </a:r>
            <a:endParaRPr lang="en-US" sz="700" dirty="0"/>
          </a:p>
        </p:txBody>
      </p:sp>
      <p:sp>
        <p:nvSpPr>
          <p:cNvPr id="39" name="TextBox 38"/>
          <p:cNvSpPr txBox="1"/>
          <p:nvPr/>
        </p:nvSpPr>
        <p:spPr>
          <a:xfrm>
            <a:off x="6553200" y="3600744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p=0.0523</a:t>
            </a:r>
            <a:endParaRPr lang="en-US" sz="700" dirty="0"/>
          </a:p>
        </p:txBody>
      </p:sp>
      <p:sp>
        <p:nvSpPr>
          <p:cNvPr id="40" name="TextBox 39"/>
          <p:cNvSpPr txBox="1"/>
          <p:nvPr/>
        </p:nvSpPr>
        <p:spPr>
          <a:xfrm>
            <a:off x="8471344" y="3596260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p=0.4371</a:t>
            </a:r>
            <a:endParaRPr lang="en-US" sz="700" dirty="0"/>
          </a:p>
        </p:txBody>
      </p:sp>
      <p:pic>
        <p:nvPicPr>
          <p:cNvPr id="1044" name="Picture 20" descr="J:\GRNmapTesting\dCIN5\figure_19.jpg"/>
          <p:cNvPicPr>
            <a:picLocks noChangeAspect="1" noChangeArrowheads="1"/>
          </p:cNvPicPr>
          <p:nvPr/>
        </p:nvPicPr>
        <p:blipFill rotWithShape="1"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4569"/>
          <a:stretch/>
        </p:blipFill>
        <p:spPr bwMode="auto">
          <a:xfrm>
            <a:off x="11113" y="5257800"/>
            <a:ext cx="1517434" cy="1508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5" name="Picture 21" descr="J:\GRNmapTesting\dCIN5\figure_20.jpg"/>
          <p:cNvPicPr>
            <a:picLocks noChangeAspect="1" noChangeArrowheads="1"/>
          </p:cNvPicPr>
          <p:nvPr/>
        </p:nvPicPr>
        <p:blipFill rotWithShape="1"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4315"/>
          <a:stretch/>
        </p:blipFill>
        <p:spPr bwMode="auto">
          <a:xfrm>
            <a:off x="1528547" y="5257800"/>
            <a:ext cx="1522535" cy="1508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 descr="J:\GRNmapTesting\dCIN5\figure_21.jpg"/>
          <p:cNvPicPr>
            <a:picLocks noChangeAspect="1" noChangeArrowheads="1"/>
          </p:cNvPicPr>
          <p:nvPr/>
        </p:nvPicPr>
        <p:blipFill rotWithShape="1"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9883"/>
          <a:stretch/>
        </p:blipFill>
        <p:spPr bwMode="auto">
          <a:xfrm>
            <a:off x="3193467" y="5257800"/>
            <a:ext cx="1410540" cy="1508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5562600" y="5562600"/>
            <a:ext cx="3124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dCIN5 strain outputs with dCIN5 ANOVA B&amp;H p-values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551934" y="5362545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p=0.6350</a:t>
            </a:r>
            <a:endParaRPr lang="en-US" sz="700" dirty="0"/>
          </a:p>
        </p:txBody>
      </p:sp>
      <p:sp>
        <p:nvSpPr>
          <p:cNvPr id="46" name="TextBox 45"/>
          <p:cNvSpPr txBox="1"/>
          <p:nvPr/>
        </p:nvSpPr>
        <p:spPr>
          <a:xfrm>
            <a:off x="2008093" y="5371273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p=0.0724</a:t>
            </a:r>
            <a:endParaRPr lang="en-US" sz="700" dirty="0"/>
          </a:p>
        </p:txBody>
      </p:sp>
      <p:sp>
        <p:nvSpPr>
          <p:cNvPr id="47" name="TextBox 46"/>
          <p:cNvSpPr txBox="1"/>
          <p:nvPr/>
        </p:nvSpPr>
        <p:spPr>
          <a:xfrm>
            <a:off x="4038600" y="5362308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p=0.2811</a:t>
            </a:r>
            <a:endParaRPr lang="en-US" sz="700" dirty="0"/>
          </a:p>
        </p:txBody>
      </p:sp>
    </p:spTree>
    <p:extLst>
      <p:ext uri="{BB962C8B-B14F-4D97-AF65-F5344CB8AC3E}">
        <p14:creationId xmlns:p14="http://schemas.microsoft.com/office/powerpoint/2010/main" val="2641013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104</Words>
  <Application>Microsoft Office PowerPoint</Application>
  <PresentationFormat>On-screen Show (4:3)</PresentationFormat>
  <Paragraphs>48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Student</dc:creator>
  <cp:lastModifiedBy>Student</cp:lastModifiedBy>
  <cp:revision>30</cp:revision>
  <dcterms:created xsi:type="dcterms:W3CDTF">2015-06-17T17:06:30Z</dcterms:created>
  <dcterms:modified xsi:type="dcterms:W3CDTF">2015-06-17T18:40:23Z</dcterms:modified>
</cp:coreProperties>
</file>