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0" r:id="rId17"/>
    <p:sldId id="279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4" r:id="rId27"/>
    <p:sldId id="285" r:id="rId28"/>
    <p:sldId id="286" r:id="rId29"/>
    <p:sldId id="277" r:id="rId30"/>
    <p:sldId id="27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8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40" d="100"/>
          <a:sy n="40" d="100"/>
        </p:scale>
        <p:origin x="858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0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7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B858-F050-41D4-92DB-0A33958F829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1283-5506-472A-B9E3-F7C323A4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GLN3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 (</a:t>
            </a:r>
            <a:r>
              <a:rPr lang="en-US" dirty="0" err="1" smtClean="0"/>
              <a:t>Soffer</a:t>
            </a:r>
            <a:r>
              <a:rPr lang="en-US" dirty="0" smtClean="0"/>
              <a:t> &amp; Vazquez, ‘05)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96" t="22931" r="21590" b="50894"/>
          <a:stretch/>
        </p:blipFill>
        <p:spPr>
          <a:xfrm>
            <a:off x="1652336" y="1690688"/>
            <a:ext cx="8887327" cy="50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Brokering Coefficient (</a:t>
            </a:r>
            <a:r>
              <a:rPr lang="en-US" dirty="0" err="1" smtClean="0"/>
              <a:t>Cai</a:t>
            </a:r>
            <a:r>
              <a:rPr lang="en-US" dirty="0" smtClean="0"/>
              <a:t> et al, 2010)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11" t="22931" r="28225" b="50894"/>
          <a:stretch/>
        </p:blipFill>
        <p:spPr>
          <a:xfrm>
            <a:off x="2855494" y="1690688"/>
            <a:ext cx="6898105" cy="54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Average Connectivity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903" t="22930" r="28848" b="50157"/>
          <a:stretch/>
        </p:blipFill>
        <p:spPr>
          <a:xfrm>
            <a:off x="2991852" y="1530267"/>
            <a:ext cx="6208296" cy="5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25" t="22563" r="25530" b="50893"/>
          <a:stretch/>
        </p:blipFill>
        <p:spPr>
          <a:xfrm>
            <a:off x="2526632" y="1690688"/>
            <a:ext cx="7138736" cy="50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14" t="24405" r="15575" b="26193"/>
          <a:stretch/>
        </p:blipFill>
        <p:spPr>
          <a:xfrm>
            <a:off x="3560838" y="1690688"/>
            <a:ext cx="5070324" cy="49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4" t="9659" r="57050" b="17713"/>
          <a:stretch/>
        </p:blipFill>
        <p:spPr>
          <a:xfrm>
            <a:off x="2751221" y="252830"/>
            <a:ext cx="6689558" cy="67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HAP4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6138"/>
              </p:ext>
            </p:extLst>
          </p:nvPr>
        </p:nvGraphicFramePr>
        <p:xfrm>
          <a:off x="186116" y="641684"/>
          <a:ext cx="11819767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"/>
                <a:gridCol w="718376"/>
                <a:gridCol w="741680"/>
                <a:gridCol w="657225"/>
                <a:gridCol w="746443"/>
                <a:gridCol w="744855"/>
                <a:gridCol w="755968"/>
                <a:gridCol w="849630"/>
                <a:gridCol w="809943"/>
                <a:gridCol w="657225"/>
                <a:gridCol w="657225"/>
                <a:gridCol w="725742"/>
                <a:gridCol w="725742"/>
                <a:gridCol w="736918"/>
                <a:gridCol w="733235"/>
                <a:gridCol w="719455"/>
              </a:tblGrid>
              <a:tr h="335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YHP1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ZAP1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YHP1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50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Average Distance: 2.19048</a:t>
            </a:r>
          </a:p>
          <a:p>
            <a:r>
              <a:rPr lang="en-US" dirty="0" smtClean="0"/>
              <a:t>Graph Diameter: 5</a:t>
            </a:r>
          </a:p>
          <a:p>
            <a:r>
              <a:rPr lang="en-US" dirty="0" smtClean="0"/>
              <a:t>Graph Efficiency: 0.563016</a:t>
            </a:r>
          </a:p>
          <a:p>
            <a:r>
              <a:rPr lang="en-US" dirty="0" smtClean="0"/>
              <a:t>Network Clustering Coefficient: 0.302963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3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11" t="20351" r="29055" b="51262"/>
          <a:stretch/>
        </p:blipFill>
        <p:spPr>
          <a:xfrm>
            <a:off x="3168315" y="1690688"/>
            <a:ext cx="5855369" cy="52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09"/>
            <a:ext cx="10515600" cy="1325563"/>
          </a:xfrm>
        </p:spPr>
        <p:txBody>
          <a:bodyPr/>
          <a:lstStyle/>
          <a:p>
            <a:r>
              <a:rPr lang="en-US" dirty="0" smtClean="0"/>
              <a:t>Shortest Paths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93281"/>
              </p:ext>
            </p:extLst>
          </p:nvPr>
        </p:nvGraphicFramePr>
        <p:xfrm>
          <a:off x="838200" y="1183105"/>
          <a:ext cx="1117202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"/>
                <a:gridCol w="701040"/>
                <a:gridCol w="701040"/>
                <a:gridCol w="701040"/>
                <a:gridCol w="701040"/>
                <a:gridCol w="757989"/>
                <a:gridCol w="849630"/>
                <a:gridCol w="786063"/>
                <a:gridCol w="809943"/>
                <a:gridCol w="686118"/>
                <a:gridCol w="725742"/>
                <a:gridCol w="770021"/>
                <a:gridCol w="692277"/>
                <a:gridCol w="736918"/>
                <a:gridCol w="7130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MSN4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YHP1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YOX1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CYC8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MSN4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YHP1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74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903" t="19981" r="29263" b="52369"/>
          <a:stretch/>
        </p:blipFill>
        <p:spPr>
          <a:xfrm>
            <a:off x="3072062" y="1690688"/>
            <a:ext cx="6047875" cy="52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4" t="28375" r="76544" b="42967"/>
          <a:stretch/>
        </p:blipFill>
        <p:spPr>
          <a:xfrm>
            <a:off x="2861510" y="1690688"/>
            <a:ext cx="6468979" cy="57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9" t="28830" r="76234" b="43520"/>
          <a:stretch/>
        </p:blipFill>
        <p:spPr>
          <a:xfrm>
            <a:off x="3681663" y="1353805"/>
            <a:ext cx="603586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4" t="27723" r="74678" b="43521"/>
          <a:stretch/>
        </p:blipFill>
        <p:spPr>
          <a:xfrm>
            <a:off x="2630904" y="1467853"/>
            <a:ext cx="6930191" cy="56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8" t="28276" r="74989" b="43521"/>
          <a:stretch/>
        </p:blipFill>
        <p:spPr>
          <a:xfrm>
            <a:off x="2695074" y="1515979"/>
            <a:ext cx="6280484" cy="51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 (</a:t>
            </a:r>
            <a:r>
              <a:rPr lang="en-US" dirty="0" err="1" smtClean="0"/>
              <a:t>Soffer</a:t>
            </a:r>
            <a:r>
              <a:rPr lang="en-US" dirty="0" smtClean="0"/>
              <a:t> &amp; Vazquez, ‘05)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4" t="27724" r="72500" b="44073"/>
          <a:stretch/>
        </p:blipFill>
        <p:spPr>
          <a:xfrm>
            <a:off x="2743200" y="1491916"/>
            <a:ext cx="7146758" cy="53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Brokering Coefficient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5" t="27723" r="77167" b="43521"/>
          <a:stretch/>
        </p:blipFill>
        <p:spPr>
          <a:xfrm>
            <a:off x="3424989" y="1515979"/>
            <a:ext cx="5342021" cy="50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Average Connectivity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5" t="28276" r="75300" b="43521"/>
          <a:stretch/>
        </p:blipFill>
        <p:spPr>
          <a:xfrm>
            <a:off x="3176336" y="1371600"/>
            <a:ext cx="6208295" cy="5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8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5" t="27724" r="75922" b="41307"/>
          <a:stretch/>
        </p:blipFill>
        <p:spPr>
          <a:xfrm>
            <a:off x="3489158" y="1467851"/>
            <a:ext cx="5919537" cy="56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02" t="10764" r="38179" b="52369"/>
          <a:stretch/>
        </p:blipFill>
        <p:spPr>
          <a:xfrm>
            <a:off x="3537284" y="1347537"/>
            <a:ext cx="5498330" cy="49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Average Distance: 1.79121</a:t>
            </a:r>
          </a:p>
          <a:p>
            <a:r>
              <a:rPr lang="en-US" dirty="0" smtClean="0"/>
              <a:t>Graph Diameter: 3</a:t>
            </a:r>
          </a:p>
          <a:p>
            <a:r>
              <a:rPr lang="en-US" dirty="0" smtClean="0"/>
              <a:t>Graph Efficiency: 0.652015</a:t>
            </a:r>
          </a:p>
          <a:p>
            <a:r>
              <a:rPr lang="en-US" dirty="0" smtClean="0"/>
              <a:t>Network Clustering Coefficient: 0.528479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4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" t="10396" r="56843" b="17713"/>
          <a:stretch/>
        </p:blipFill>
        <p:spPr>
          <a:xfrm>
            <a:off x="2666999" y="0"/>
            <a:ext cx="6858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1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ZAP1 Stats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Summary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709351"/>
            <a:ext cx="8470363" cy="22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8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178"/>
            <a:ext cx="8229600" cy="1143000"/>
          </a:xfrm>
        </p:spPr>
        <p:txBody>
          <a:bodyPr/>
          <a:lstStyle/>
          <a:p>
            <a:r>
              <a:rPr lang="en-US" dirty="0" smtClean="0"/>
              <a:t>Shortest Path Between Two Nodes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3600" y="990600"/>
          <a:ext cx="8077210" cy="548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  <a:gridCol w="475130"/>
              </a:tblGrid>
              <a:tr h="38099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CST6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GCN4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ABF1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CST6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GCN4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80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HSF1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80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80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MGA2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62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average distance: 2.39167</a:t>
            </a:r>
          </a:p>
          <a:p>
            <a:r>
              <a:rPr lang="en-US" dirty="0" smtClean="0"/>
              <a:t>Graph diameter: 5</a:t>
            </a:r>
          </a:p>
          <a:p>
            <a:r>
              <a:rPr lang="en-US" dirty="0" smtClean="0"/>
              <a:t>Graph efficiency: 0.520556</a:t>
            </a:r>
          </a:p>
          <a:p>
            <a:r>
              <a:rPr lang="en-US" dirty="0" smtClean="0"/>
              <a:t>Graph clustering coefficient: 0.207143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31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0"/>
          <a:stretch/>
        </p:blipFill>
        <p:spPr bwMode="auto">
          <a:xfrm>
            <a:off x="4724401" y="1371600"/>
            <a:ext cx="314273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29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238" r="17059" b="-1"/>
          <a:stretch/>
        </p:blipFill>
        <p:spPr bwMode="auto">
          <a:xfrm>
            <a:off x="3686433" y="1556951"/>
            <a:ext cx="4188941" cy="47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25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00200"/>
            <a:ext cx="528982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46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Centrality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8"/>
          <a:stretch/>
        </p:blipFill>
        <p:spPr bwMode="auto">
          <a:xfrm>
            <a:off x="3589639" y="1371600"/>
            <a:ext cx="4026243" cy="50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1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Centrality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1"/>
          <a:stretch/>
        </p:blipFill>
        <p:spPr bwMode="auto">
          <a:xfrm>
            <a:off x="4443414" y="1676401"/>
            <a:ext cx="34451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8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40" t="21087" r="28640" b="52000"/>
          <a:stretch/>
        </p:blipFill>
        <p:spPr>
          <a:xfrm>
            <a:off x="3505199" y="1690688"/>
            <a:ext cx="5181601" cy="45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0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867400" cy="46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96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Coefficient (</a:t>
            </a:r>
            <a:r>
              <a:rPr lang="en-US" dirty="0" err="1" smtClean="0"/>
              <a:t>Soffer</a:t>
            </a:r>
            <a:r>
              <a:rPr lang="en-US" dirty="0" smtClean="0"/>
              <a:t> and Vazquez, 05)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615592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35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Brokering Coefficient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9198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25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Average Connectivity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600200"/>
            <a:ext cx="507558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91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Number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9831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85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029200" cy="46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21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Undirectedness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undirected thanks to demo #3 in </a:t>
            </a:r>
            <a:r>
              <a:rPr lang="en-US" dirty="0" err="1" smtClean="0"/>
              <a:t>GRNsight</a:t>
            </a:r>
            <a:r>
              <a:rPr lang="en-US" dirty="0" smtClean="0"/>
              <a:t> (CUP9/MSN4)</a:t>
            </a:r>
          </a:p>
          <a:p>
            <a:r>
              <a:rPr lang="en-US" dirty="0" smtClean="0"/>
              <a:t>Test Run </a:t>
            </a:r>
          </a:p>
          <a:p>
            <a:r>
              <a:rPr lang="en-US" dirty="0" smtClean="0"/>
              <a:t>Shortest Path Between B &amp; C: 2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88" t="38421" r="66228" b="36784"/>
          <a:stretch/>
        </p:blipFill>
        <p:spPr>
          <a:xfrm>
            <a:off x="838200" y="3761205"/>
            <a:ext cx="3416968" cy="25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26" t="21455" r="27810" b="52369"/>
          <a:stretch/>
        </p:blipFill>
        <p:spPr>
          <a:xfrm>
            <a:off x="3152274" y="1690688"/>
            <a:ext cx="5887452" cy="46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34" t="21088" r="26980" b="51262"/>
          <a:stretch/>
        </p:blipFill>
        <p:spPr>
          <a:xfrm>
            <a:off x="2752223" y="1690688"/>
            <a:ext cx="6687553" cy="53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26" t="21824" r="28225" b="52000"/>
          <a:stretch/>
        </p:blipFill>
        <p:spPr>
          <a:xfrm>
            <a:off x="2603834" y="1385888"/>
            <a:ext cx="6984331" cy="56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8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Centrality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96" t="23300" r="28640" b="50525"/>
          <a:stretch/>
        </p:blipFill>
        <p:spPr>
          <a:xfrm>
            <a:off x="2919663" y="1690687"/>
            <a:ext cx="6609348" cy="52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903" t="23299" r="24492" b="50157"/>
          <a:stretch/>
        </p:blipFill>
        <p:spPr>
          <a:xfrm>
            <a:off x="1801617" y="1690688"/>
            <a:ext cx="8320952" cy="54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960</Words>
  <Application>Microsoft Office PowerPoint</Application>
  <PresentationFormat>Widescreen</PresentationFormat>
  <Paragraphs>824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GLN3</vt:lpstr>
      <vt:lpstr>Shortest Paths</vt:lpstr>
      <vt:lpstr>More stats</vt:lpstr>
      <vt:lpstr>Degree Centrality</vt:lpstr>
      <vt:lpstr>Betweenness Centrality</vt:lpstr>
      <vt:lpstr>Closeness Centrality</vt:lpstr>
      <vt:lpstr>Eccentricity Centrality</vt:lpstr>
      <vt:lpstr>Bridging Centrality</vt:lpstr>
      <vt:lpstr>Clustering Coefficient</vt:lpstr>
      <vt:lpstr>Clustering Coefficient (Soffer &amp; Vazquez, ‘05)</vt:lpstr>
      <vt:lpstr>Brokering Coefficient (Cai et al, 2010)</vt:lpstr>
      <vt:lpstr>Local Average Connectivity</vt:lpstr>
      <vt:lpstr>Core Number</vt:lpstr>
      <vt:lpstr>Adjacency Matrix</vt:lpstr>
      <vt:lpstr>PowerPoint Presentation</vt:lpstr>
      <vt:lpstr>HAP4</vt:lpstr>
      <vt:lpstr>PowerPoint Presentation</vt:lpstr>
      <vt:lpstr>More stats</vt:lpstr>
      <vt:lpstr>Degree Centrality</vt:lpstr>
      <vt:lpstr>Betweenness Centrality</vt:lpstr>
      <vt:lpstr>Closeness Centrality</vt:lpstr>
      <vt:lpstr>Eccentricity Centrality</vt:lpstr>
      <vt:lpstr>Bridging Centrality</vt:lpstr>
      <vt:lpstr>Clustering Coefficient </vt:lpstr>
      <vt:lpstr>Clustering Coefficient (Soffer &amp; Vazquez, ‘05)</vt:lpstr>
      <vt:lpstr>Brokering Coefficient </vt:lpstr>
      <vt:lpstr>Local Average Connectivity</vt:lpstr>
      <vt:lpstr>Core Number</vt:lpstr>
      <vt:lpstr>PowerPoint Presentation</vt:lpstr>
      <vt:lpstr>PowerPoint Presentation</vt:lpstr>
      <vt:lpstr>ZAP1 Stats</vt:lpstr>
      <vt:lpstr>Network Summary</vt:lpstr>
      <vt:lpstr>Shortest Path Between Two Nodes</vt:lpstr>
      <vt:lpstr>Other Stats</vt:lpstr>
      <vt:lpstr>Degree Centrality</vt:lpstr>
      <vt:lpstr>Betweenness Centrality </vt:lpstr>
      <vt:lpstr>Closeness Centrality</vt:lpstr>
      <vt:lpstr>Eccentricity Centrality</vt:lpstr>
      <vt:lpstr>Bridging Centrality</vt:lpstr>
      <vt:lpstr>Clustering Coefficient</vt:lpstr>
      <vt:lpstr>Clustering Coefficient (Soffer and Vazquez, 05)</vt:lpstr>
      <vt:lpstr>Brokering Coefficient</vt:lpstr>
      <vt:lpstr>Local Average Connectivity</vt:lpstr>
      <vt:lpstr>Core Number</vt:lpstr>
      <vt:lpstr>Adjacency Matrix</vt:lpstr>
      <vt:lpstr>Undirectedness </vt:lpstr>
    </vt:vector>
  </TitlesOfParts>
  <Company>LMU-ITS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GLN3</dc:title>
  <dc:creator>Horstmann, Kristen</dc:creator>
  <cp:lastModifiedBy>Horstmann, Kristen</cp:lastModifiedBy>
  <cp:revision>15</cp:revision>
  <dcterms:created xsi:type="dcterms:W3CDTF">2016-11-01T21:58:56Z</dcterms:created>
  <dcterms:modified xsi:type="dcterms:W3CDTF">2016-11-02T00:42:43Z</dcterms:modified>
</cp:coreProperties>
</file>