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0" r:id="rId2"/>
    <p:sldId id="257" r:id="rId3"/>
    <p:sldId id="259" r:id="rId4"/>
    <p:sldId id="262" r:id="rId5"/>
    <p:sldId id="260" r:id="rId6"/>
    <p:sldId id="261" r:id="rId7"/>
    <p:sldId id="269" r:id="rId8"/>
    <p:sldId id="263" r:id="rId9"/>
    <p:sldId id="264" r:id="rId10"/>
    <p:sldId id="267" r:id="rId11"/>
    <p:sldId id="268" r:id="rId12"/>
    <p:sldId id="266" r:id="rId13"/>
    <p:sldId id="256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86146" autoAdjust="0"/>
  </p:normalViewPr>
  <p:slideViewPr>
    <p:cSldViewPr>
      <p:cViewPr>
        <p:scale>
          <a:sx n="66" d="100"/>
          <a:sy n="66" d="100"/>
        </p:scale>
        <p:origin x="-1452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85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3D8FD1-D190-40D4-9D55-B48683D6A522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B69E94-560B-4629-8B9F-FD88B8199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380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Atc</a:t>
            </a:r>
            <a:r>
              <a:rPr lang="en-US" dirty="0" smtClean="0"/>
              <a:t> applied regions</a:t>
            </a:r>
            <a:r>
              <a:rPr lang="en-US" baseline="0" dirty="0" smtClean="0"/>
              <a:t> produce </a:t>
            </a:r>
            <a:r>
              <a:rPr lang="en-US" baseline="0" dirty="0" err="1" smtClean="0"/>
              <a:t>lasr</a:t>
            </a:r>
            <a:r>
              <a:rPr lang="en-US" baseline="0" dirty="0" smtClean="0"/>
              <a:t>. </a:t>
            </a:r>
          </a:p>
          <a:p>
            <a:r>
              <a:rPr lang="en-US" baseline="0" dirty="0" smtClean="0"/>
              <a:t>QS </a:t>
            </a:r>
            <a:r>
              <a:rPr lang="en-US" baseline="0" dirty="0" err="1" smtClean="0"/>
              <a:t>lasr</a:t>
            </a:r>
            <a:r>
              <a:rPr lang="en-US" baseline="0" dirty="0" smtClean="0"/>
              <a:t> activated in exposed regions.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B69E94-560B-4629-8B9F-FD88B81991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0874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Additional </a:t>
            </a:r>
            <a:r>
              <a:rPr lang="en-US" dirty="0" smtClean="0"/>
              <a:t>activator (cascade)</a:t>
            </a:r>
            <a:r>
              <a:rPr lang="en-US" baseline="0" dirty="0" smtClean="0"/>
              <a:t> </a:t>
            </a:r>
            <a:r>
              <a:rPr lang="en-US" baseline="0" dirty="0" smtClean="0"/>
              <a:t>added from circuit 2 for rightward shift of transfer curve.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B69E94-560B-4629-8B9F-FD88B81991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1621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Lactonas</a:t>
            </a:r>
            <a:r>
              <a:rPr lang="en-US" baseline="0" dirty="0" err="1" smtClean="0"/>
              <a:t>e</a:t>
            </a:r>
            <a:r>
              <a:rPr lang="en-US" baseline="0" dirty="0" smtClean="0"/>
              <a:t> establishes AHL degradation baseline for rightward shift in transfer curve.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B69E94-560B-4629-8B9F-FD88B81991B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4182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RBS tuning </a:t>
            </a:r>
            <a:r>
              <a:rPr lang="en-US" dirty="0" err="1" smtClean="0"/>
              <a:t>lactonase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B69E94-560B-4629-8B9F-FD88B81991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418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813F-A648-4C34-8889-1628F3803F00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7E09B-3B06-4B40-8573-932ACE9F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33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813F-A648-4C34-8889-1628F3803F00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7E09B-3B06-4B40-8573-932ACE9F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57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813F-A648-4C34-8889-1628F3803F00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7E09B-3B06-4B40-8573-932ACE9F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49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813F-A648-4C34-8889-1628F3803F00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7E09B-3B06-4B40-8573-932ACE9F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68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813F-A648-4C34-8889-1628F3803F00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7E09B-3B06-4B40-8573-932ACE9F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457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813F-A648-4C34-8889-1628F3803F00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7E09B-3B06-4B40-8573-932ACE9F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74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813F-A648-4C34-8889-1628F3803F00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7E09B-3B06-4B40-8573-932ACE9F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940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813F-A648-4C34-8889-1628F3803F00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7E09B-3B06-4B40-8573-932ACE9F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85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813F-A648-4C34-8889-1628F3803F00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7E09B-3B06-4B40-8573-932ACE9F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435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813F-A648-4C34-8889-1628F3803F00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7E09B-3B06-4B40-8573-932ACE9F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1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813F-A648-4C34-8889-1628F3803F00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7E09B-3B06-4B40-8573-932ACE9F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19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0813F-A648-4C34-8889-1628F3803F00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7E09B-3B06-4B40-8573-932ACE9F4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409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371600"/>
          </a:xfrm>
        </p:spPr>
        <p:txBody>
          <a:bodyPr/>
          <a:lstStyle/>
          <a:p>
            <a:r>
              <a:rPr lang="en-US" b="1" dirty="0" smtClean="0"/>
              <a:t>MURI Pattern Detection Circuits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0"/>
            <a:ext cx="8229600" cy="79216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Andrew Yang, Jonathan Babb, Ron Weiss</a:t>
            </a:r>
          </a:p>
          <a:p>
            <a:pPr marL="0" indent="0" algn="ctr">
              <a:buNone/>
            </a:pPr>
            <a:r>
              <a:rPr lang="en-US" dirty="0" smtClean="0"/>
              <a:t>9/23/2011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050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4495800" y="2667001"/>
            <a:ext cx="4495800" cy="2590800"/>
          </a:xfrm>
          <a:prstGeom prst="rect">
            <a:avLst/>
          </a:prstGeom>
          <a:solidFill>
            <a:schemeClr val="accent1">
              <a:alpha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1143000" y="609600"/>
            <a:ext cx="6858000" cy="2045732"/>
            <a:chOff x="1143000" y="1688068"/>
            <a:chExt cx="6858000" cy="2045732"/>
          </a:xfrm>
        </p:grpSpPr>
        <p:sp>
          <p:nvSpPr>
            <p:cNvPr id="5" name="Rectangle 4"/>
            <p:cNvSpPr/>
            <p:nvPr/>
          </p:nvSpPr>
          <p:spPr>
            <a:xfrm>
              <a:off x="1143000" y="1688068"/>
              <a:ext cx="1371600" cy="14478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971800" y="1688068"/>
              <a:ext cx="1371600" cy="14478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657600" y="2221468"/>
              <a:ext cx="76200" cy="762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800600" y="1688068"/>
              <a:ext cx="1371600" cy="14478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5486400" y="2145268"/>
              <a:ext cx="228600" cy="2286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600200" y="3364468"/>
              <a:ext cx="56137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Null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429000" y="3364468"/>
              <a:ext cx="56137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Null</a:t>
              </a:r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257800" y="3364468"/>
              <a:ext cx="49084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“1”</a:t>
              </a:r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629400" y="1688068"/>
              <a:ext cx="1371600" cy="14478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7010400" y="2145268"/>
              <a:ext cx="533400" cy="533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086600" y="3364468"/>
              <a:ext cx="49404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“2”</a:t>
              </a:r>
              <a:endParaRPr lang="en-US" dirty="0"/>
            </a:p>
          </p:txBody>
        </p:sp>
      </p:grp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0" y="-3048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Null versus 1 versus 2 Systems (Circuit #7)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3505200" y="5257800"/>
            <a:ext cx="5867400" cy="2743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NOTE: As before, not depicted is a stretch of DNA following the promoters and preceding the genes called the ‘RBS’. The RBS is tunable, thus controlling the strength of gene expression. Please account for this possibility.  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228600" y="2671227"/>
            <a:ext cx="440277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/>
              <a:t>Key: </a:t>
            </a:r>
            <a:r>
              <a:rPr lang="en-US" sz="1700" dirty="0" err="1" smtClean="0"/>
              <a:t>LasR</a:t>
            </a:r>
            <a:r>
              <a:rPr lang="en-US" sz="1700" dirty="0" smtClean="0"/>
              <a:t> has low sensitivity and only detects large circles (2) while </a:t>
            </a:r>
            <a:r>
              <a:rPr lang="en-US" sz="1700" dirty="0" err="1" smtClean="0"/>
              <a:t>RhiR</a:t>
            </a:r>
            <a:r>
              <a:rPr lang="en-US" sz="1700" dirty="0" smtClean="0"/>
              <a:t> system has high sensitivity for small circles (1). </a:t>
            </a:r>
            <a:r>
              <a:rPr lang="en-US" sz="1700" dirty="0" err="1" smtClean="0"/>
              <a:t>TetR</a:t>
            </a:r>
            <a:r>
              <a:rPr lang="en-US" sz="1700" dirty="0" smtClean="0"/>
              <a:t> represses small circles  if when large are also present.</a:t>
            </a:r>
            <a:endParaRPr lang="en-US" sz="1700" dirty="0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228600" y="3886200"/>
            <a:ext cx="3200400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1700" dirty="0" smtClean="0"/>
              <a:t>Operations: now we have two separate quorum sensing systems tuned to different sensitivities. To detect large circles, </a:t>
            </a:r>
            <a:r>
              <a:rPr lang="en-US" sz="1700" dirty="0" err="1" smtClean="0"/>
              <a:t>LasR</a:t>
            </a:r>
            <a:r>
              <a:rPr lang="en-US" sz="1700" dirty="0" smtClean="0"/>
              <a:t> will amplify with a low sensitivity. In the case where there is no large circle, a more sensitive </a:t>
            </a:r>
            <a:r>
              <a:rPr lang="en-US" sz="1700" dirty="0" err="1" smtClean="0"/>
              <a:t>RhiR</a:t>
            </a:r>
            <a:r>
              <a:rPr lang="en-US" sz="1700" dirty="0" smtClean="0"/>
              <a:t> system will detect and amplify a smaller circle.  Forbidden bands in between each range are not unused by the digital input.</a:t>
            </a:r>
            <a:endParaRPr lang="en-US" sz="17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4495800" y="2667000"/>
            <a:ext cx="4360225" cy="2666473"/>
            <a:chOff x="457200" y="4033650"/>
            <a:chExt cx="4360225" cy="2666473"/>
          </a:xfrm>
        </p:grpSpPr>
        <p:sp>
          <p:nvSpPr>
            <p:cNvPr id="23" name="TextBox 22"/>
            <p:cNvSpPr txBox="1"/>
            <p:nvPr/>
          </p:nvSpPr>
          <p:spPr>
            <a:xfrm>
              <a:off x="457200" y="4114800"/>
              <a:ext cx="4095224" cy="258532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UV Toggle         3OC12HSL Quorum Sensor</a:t>
              </a:r>
            </a:p>
            <a:p>
              <a:r>
                <a:rPr lang="en-US" dirty="0" smtClean="0"/>
                <a:t>                           3OC12HSL Propagator</a:t>
              </a:r>
            </a:p>
            <a:p>
              <a:r>
                <a:rPr lang="en-US" dirty="0" smtClean="0"/>
                <a:t>                     </a:t>
              </a:r>
            </a:p>
            <a:p>
              <a:r>
                <a:rPr lang="en-US" dirty="0" smtClean="0"/>
                <a:t>                           C4HSL Quorum Sensor</a:t>
              </a:r>
            </a:p>
            <a:p>
              <a:r>
                <a:rPr lang="en-US" dirty="0" smtClean="0"/>
                <a:t>                           C4HSL Propagator </a:t>
              </a:r>
            </a:p>
            <a:p>
              <a:endParaRPr lang="en-US" dirty="0" smtClean="0"/>
            </a:p>
            <a:p>
              <a:r>
                <a:rPr lang="en-US" dirty="0" smtClean="0"/>
                <a:t>   	         State “1” = C4 ^ C12</a:t>
              </a:r>
              <a:br>
                <a:rPr lang="en-US" dirty="0" smtClean="0"/>
              </a:br>
              <a:r>
                <a:rPr lang="en-US" dirty="0" smtClean="0"/>
                <a:t>                           State “2” = C12</a:t>
              </a:r>
            </a:p>
            <a:p>
              <a:r>
                <a:rPr lang="en-US" dirty="0" smtClean="0"/>
                <a:t>                           Null          = NOR(C4,C12)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512125" y="4331525"/>
              <a:ext cx="304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>
              <a:off x="1752600" y="4336475"/>
              <a:ext cx="1524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Oval 25"/>
            <p:cNvSpPr/>
            <p:nvPr/>
          </p:nvSpPr>
          <p:spPr>
            <a:xfrm>
              <a:off x="4436425" y="403365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rot="5400000">
              <a:off x="4730144" y="4238500"/>
              <a:ext cx="152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16200000" flipV="1">
              <a:off x="4360044" y="4224650"/>
              <a:ext cx="152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Oval 28"/>
            <p:cNvSpPr/>
            <p:nvPr/>
          </p:nvSpPr>
          <p:spPr>
            <a:xfrm>
              <a:off x="4431475" y="441960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rot="5400000">
              <a:off x="4725194" y="4624450"/>
              <a:ext cx="152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rot="16200000" flipV="1">
              <a:off x="4355094" y="4610600"/>
              <a:ext cx="152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/>
            <p:cNvSpPr/>
            <p:nvPr/>
          </p:nvSpPr>
          <p:spPr>
            <a:xfrm>
              <a:off x="4114800" y="487185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 rot="5400000">
              <a:off x="4408519" y="5076700"/>
              <a:ext cx="152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rot="16200000" flipV="1">
              <a:off x="4038419" y="5062850"/>
              <a:ext cx="152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/>
            <p:cNvSpPr/>
            <p:nvPr/>
          </p:nvSpPr>
          <p:spPr>
            <a:xfrm>
              <a:off x="4109850" y="525780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 rot="5400000">
              <a:off x="4403569" y="5462650"/>
              <a:ext cx="152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16200000" flipV="1">
              <a:off x="4033469" y="5448800"/>
              <a:ext cx="152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3464625" y="5831775"/>
              <a:ext cx="304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600200" y="5105400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1752600" y="5110350"/>
              <a:ext cx="1524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219200" y="4724400"/>
              <a:ext cx="76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58187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-304800" y="-228600"/>
            <a:ext cx="9724787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Circuit #7: Null versus 1 versus 2 system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0" y="1242181"/>
            <a:ext cx="9448800" cy="5730720"/>
            <a:chOff x="0" y="-662819"/>
            <a:chExt cx="9448800" cy="5730720"/>
          </a:xfrm>
        </p:grpSpPr>
        <p:sp>
          <p:nvSpPr>
            <p:cNvPr id="6" name="Rectangle 5"/>
            <p:cNvSpPr/>
            <p:nvPr/>
          </p:nvSpPr>
          <p:spPr>
            <a:xfrm>
              <a:off x="3195502" y="-662819"/>
              <a:ext cx="2854494" cy="5558948"/>
            </a:xfrm>
            <a:prstGeom prst="rect">
              <a:avLst/>
            </a:prstGeom>
            <a:solidFill>
              <a:srgbClr val="FFFF00">
                <a:alpha val="20000"/>
              </a:srgbClr>
            </a:solidFill>
            <a:ln>
              <a:solidFill>
                <a:srgbClr val="FFFF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>
              <a:off x="3173768" y="3455379"/>
              <a:ext cx="2876227" cy="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 bwMode="auto">
            <a:xfrm>
              <a:off x="61825" y="3477278"/>
              <a:ext cx="2876227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" name="Bent Arrow 8"/>
            <p:cNvSpPr/>
            <p:nvPr/>
          </p:nvSpPr>
          <p:spPr bwMode="auto">
            <a:xfrm>
              <a:off x="1586884" y="3273771"/>
              <a:ext cx="637944" cy="515918"/>
            </a:xfrm>
            <a:prstGeom prst="bentArrow">
              <a:avLst>
                <a:gd name="adj1" fmla="val 37000"/>
                <a:gd name="adj2" fmla="val 39400"/>
                <a:gd name="adj3" fmla="val 25000"/>
                <a:gd name="adj4" fmla="val 43750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bliqueBottomRigh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Down Arrow 9"/>
            <p:cNvSpPr/>
            <p:nvPr/>
          </p:nvSpPr>
          <p:spPr bwMode="auto">
            <a:xfrm rot="5400000" flipV="1">
              <a:off x="4112650" y="3111580"/>
              <a:ext cx="386937" cy="677815"/>
            </a:xfrm>
            <a:prstGeom prst="downArrow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outerShdw blurRad="76200" dist="88900" dir="36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  <p:sp>
          <p:nvSpPr>
            <p:cNvPr id="11" name="TextBox 53"/>
            <p:cNvSpPr txBox="1">
              <a:spLocks noChangeArrowheads="1"/>
            </p:cNvSpPr>
            <p:nvPr/>
          </p:nvSpPr>
          <p:spPr bwMode="auto">
            <a:xfrm>
              <a:off x="1983605" y="3753758"/>
              <a:ext cx="115916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smtClean="0">
                  <a:latin typeface="Calibri" pitchFamily="34" charset="0"/>
                </a:rPr>
                <a:t>CI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12" name="Bent Arrow 11"/>
            <p:cNvSpPr/>
            <p:nvPr/>
          </p:nvSpPr>
          <p:spPr bwMode="auto">
            <a:xfrm>
              <a:off x="3224945" y="3257019"/>
              <a:ext cx="637944" cy="515918"/>
            </a:xfrm>
            <a:prstGeom prst="bentArrow">
              <a:avLst>
                <a:gd name="adj1" fmla="val 37000"/>
                <a:gd name="adj2" fmla="val 39400"/>
                <a:gd name="adj3" fmla="val 25000"/>
                <a:gd name="adj4" fmla="val 43750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bliqueBottomRigh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TextBox 49"/>
            <p:cNvSpPr txBox="1">
              <a:spLocks noChangeArrowheads="1"/>
            </p:cNvSpPr>
            <p:nvPr/>
          </p:nvSpPr>
          <p:spPr bwMode="auto">
            <a:xfrm>
              <a:off x="3074588" y="3753758"/>
              <a:ext cx="93480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pLasORI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14" name="TextBox 53"/>
            <p:cNvSpPr txBox="1">
              <a:spLocks noChangeArrowheads="1"/>
            </p:cNvSpPr>
            <p:nvPr/>
          </p:nvSpPr>
          <p:spPr bwMode="auto">
            <a:xfrm>
              <a:off x="3669670" y="3753758"/>
              <a:ext cx="115916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LasI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15" name="TextBox 49"/>
            <p:cNvSpPr txBox="1">
              <a:spLocks noChangeArrowheads="1"/>
            </p:cNvSpPr>
            <p:nvPr/>
          </p:nvSpPr>
          <p:spPr bwMode="auto">
            <a:xfrm>
              <a:off x="4562292" y="3753758"/>
              <a:ext cx="93480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LasR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16" name="TextBox 53"/>
            <p:cNvSpPr txBox="1">
              <a:spLocks noChangeArrowheads="1"/>
            </p:cNvSpPr>
            <p:nvPr/>
          </p:nvSpPr>
          <p:spPr bwMode="auto">
            <a:xfrm>
              <a:off x="5157374" y="3753758"/>
              <a:ext cx="115916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mCherry</a:t>
              </a:r>
              <a:endParaRPr lang="en-US" sz="1600" dirty="0">
                <a:latin typeface="Calibri" pitchFamily="34" charset="0"/>
              </a:endParaRPr>
            </a:p>
          </p:txBody>
        </p:sp>
        <p:grpSp>
          <p:nvGrpSpPr>
            <p:cNvPr id="17" name="Group 390"/>
            <p:cNvGrpSpPr>
              <a:grpSpLocks/>
            </p:cNvGrpSpPr>
            <p:nvPr/>
          </p:nvGrpSpPr>
          <p:grpSpPr bwMode="auto">
            <a:xfrm>
              <a:off x="5554095" y="3140269"/>
              <a:ext cx="334927" cy="504732"/>
              <a:chOff x="2790681" y="5334000"/>
              <a:chExt cx="257319" cy="387152"/>
            </a:xfrm>
          </p:grpSpPr>
          <p:sp>
            <p:nvSpPr>
              <p:cNvPr id="84" name="Oval 83"/>
              <p:cNvSpPr/>
              <p:nvPr/>
            </p:nvSpPr>
            <p:spPr bwMode="auto">
              <a:xfrm>
                <a:off x="2790681" y="5334000"/>
                <a:ext cx="257319" cy="277465"/>
              </a:xfrm>
              <a:prstGeom prst="ellipse">
                <a:avLst/>
              </a:prstGeom>
              <a:solidFill>
                <a:srgbClr val="30D0F0"/>
              </a:solidFill>
              <a:ln>
                <a:noFill/>
              </a:ln>
              <a:effectLst>
                <a:outerShdw blurRad="149987" dist="250190" dir="8460000" algn="ctr">
                  <a:schemeClr val="bg1">
                    <a:alpha val="28000"/>
                  </a:schemeClr>
                </a:outerShdw>
              </a:effectLst>
              <a:scene3d>
                <a:camera prst="orthographicFront">
                  <a:rot lat="0" lon="0" rev="0"/>
                </a:camera>
                <a:lightRig rig="contrasting" dir="t"/>
              </a:scene3d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200"/>
              </a:p>
            </p:txBody>
          </p:sp>
          <p:sp>
            <p:nvSpPr>
              <p:cNvPr id="85" name="Rounded Rectangle 84"/>
              <p:cNvSpPr/>
              <p:nvPr/>
            </p:nvSpPr>
            <p:spPr bwMode="auto">
              <a:xfrm>
                <a:off x="2849414" y="5562600"/>
                <a:ext cx="147039" cy="158552"/>
              </a:xfrm>
              <a:prstGeom prst="round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/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200"/>
              </a:p>
            </p:txBody>
          </p:sp>
          <p:sp>
            <p:nvSpPr>
              <p:cNvPr id="86" name="Freeform 85"/>
              <p:cNvSpPr/>
              <p:nvPr/>
            </p:nvSpPr>
            <p:spPr bwMode="auto">
              <a:xfrm>
                <a:off x="2888278" y="5442099"/>
                <a:ext cx="73520" cy="118914"/>
              </a:xfrm>
              <a:custGeom>
                <a:avLst/>
                <a:gdLst>
                  <a:gd name="connsiteX0" fmla="*/ 0 w 109259"/>
                  <a:gd name="connsiteY0" fmla="*/ 185097 h 185097"/>
                  <a:gd name="connsiteX1" fmla="*/ 9144 w 109259"/>
                  <a:gd name="connsiteY1" fmla="*/ 75369 h 185097"/>
                  <a:gd name="connsiteX2" fmla="*/ 18288 w 109259"/>
                  <a:gd name="connsiteY2" fmla="*/ 47937 h 185097"/>
                  <a:gd name="connsiteX3" fmla="*/ 45720 w 109259"/>
                  <a:gd name="connsiteY3" fmla="*/ 57081 h 185097"/>
                  <a:gd name="connsiteX4" fmla="*/ 82296 w 109259"/>
                  <a:gd name="connsiteY4" fmla="*/ 38793 h 185097"/>
                  <a:gd name="connsiteX5" fmla="*/ 100584 w 109259"/>
                  <a:gd name="connsiteY5" fmla="*/ 175953 h 185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9259" h="185097">
                    <a:moveTo>
                      <a:pt x="0" y="185097"/>
                    </a:moveTo>
                    <a:cubicBezTo>
                      <a:pt x="3048" y="148521"/>
                      <a:pt x="4293" y="111750"/>
                      <a:pt x="9144" y="75369"/>
                    </a:cubicBezTo>
                    <a:cubicBezTo>
                      <a:pt x="10418" y="65815"/>
                      <a:pt x="9667" y="52248"/>
                      <a:pt x="18288" y="47937"/>
                    </a:cubicBezTo>
                    <a:cubicBezTo>
                      <a:pt x="26909" y="43626"/>
                      <a:pt x="36576" y="54033"/>
                      <a:pt x="45720" y="57081"/>
                    </a:cubicBezTo>
                    <a:cubicBezTo>
                      <a:pt x="49045" y="47106"/>
                      <a:pt x="54587" y="0"/>
                      <a:pt x="82296" y="38793"/>
                    </a:cubicBezTo>
                    <a:cubicBezTo>
                      <a:pt x="109259" y="76541"/>
                      <a:pt x="100584" y="135770"/>
                      <a:pt x="100584" y="175953"/>
                    </a:cubicBezTo>
                  </a:path>
                </a:pathLst>
              </a:custGeom>
              <a:ln w="19050"/>
              <a:scene3d>
                <a:camera prst="orthographicFront">
                  <a:rot lat="0" lon="0" rev="0"/>
                </a:camera>
                <a:lightRig rig="contrasting" dir="t"/>
              </a:scene3d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200"/>
              </a:p>
            </p:txBody>
          </p:sp>
        </p:grpSp>
        <p:sp>
          <p:nvSpPr>
            <p:cNvPr id="18" name="Bent Arrow 17"/>
            <p:cNvSpPr/>
            <p:nvPr/>
          </p:nvSpPr>
          <p:spPr bwMode="auto">
            <a:xfrm flipH="1">
              <a:off x="849760" y="3273771"/>
              <a:ext cx="637944" cy="515918"/>
            </a:xfrm>
            <a:prstGeom prst="bentArrow">
              <a:avLst>
                <a:gd name="adj1" fmla="val 37000"/>
                <a:gd name="adj2" fmla="val 39400"/>
                <a:gd name="adj3" fmla="val 25000"/>
                <a:gd name="adj4" fmla="val 43750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bliqueBottomRigh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9" name="Down Arrow 18"/>
            <p:cNvSpPr/>
            <p:nvPr/>
          </p:nvSpPr>
          <p:spPr bwMode="auto">
            <a:xfrm rot="16200000" flipH="1" flipV="1">
              <a:off x="244620" y="3163806"/>
              <a:ext cx="386937" cy="677815"/>
            </a:xfrm>
            <a:prstGeom prst="downArrow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outerShdw blurRad="76200" dist="88900" dir="36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  <p:sp>
          <p:nvSpPr>
            <p:cNvPr id="20" name="TextBox 49"/>
            <p:cNvSpPr txBox="1">
              <a:spLocks noChangeArrowheads="1"/>
            </p:cNvSpPr>
            <p:nvPr/>
          </p:nvSpPr>
          <p:spPr bwMode="auto">
            <a:xfrm>
              <a:off x="0" y="3753758"/>
              <a:ext cx="93480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LacI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21" name="TextBox 49"/>
            <p:cNvSpPr txBox="1">
              <a:spLocks noChangeArrowheads="1"/>
            </p:cNvSpPr>
            <p:nvPr/>
          </p:nvSpPr>
          <p:spPr bwMode="auto">
            <a:xfrm>
              <a:off x="1289344" y="3753758"/>
              <a:ext cx="93480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pLac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22" name="TextBox 49"/>
            <p:cNvSpPr txBox="1">
              <a:spLocks noChangeArrowheads="1"/>
            </p:cNvSpPr>
            <p:nvPr/>
          </p:nvSpPr>
          <p:spPr bwMode="auto">
            <a:xfrm>
              <a:off x="694262" y="3753758"/>
              <a:ext cx="93480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pCI</a:t>
              </a:r>
              <a:endParaRPr lang="en-US" sz="1600" dirty="0">
                <a:latin typeface="Calibri" pitchFamily="34" charset="0"/>
              </a:endParaRPr>
            </a:p>
          </p:txBody>
        </p:sp>
        <p:cxnSp>
          <p:nvCxnSpPr>
            <p:cNvPr id="23" name="Elbow Connector 22"/>
            <p:cNvCxnSpPr/>
            <p:nvPr/>
          </p:nvCxnSpPr>
          <p:spPr>
            <a:xfrm rot="10800000">
              <a:off x="1090984" y="2714163"/>
              <a:ext cx="1487704" cy="595082"/>
            </a:xfrm>
            <a:prstGeom prst="bentConnector3">
              <a:avLst>
                <a:gd name="adj1" fmla="val 13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892624" y="2912524"/>
              <a:ext cx="39672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954449" y="3110884"/>
              <a:ext cx="2975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Elbow Connector 25"/>
            <p:cNvCxnSpPr/>
            <p:nvPr/>
          </p:nvCxnSpPr>
          <p:spPr>
            <a:xfrm flipV="1">
              <a:off x="495903" y="2912524"/>
              <a:ext cx="1289343" cy="396721"/>
            </a:xfrm>
            <a:prstGeom prst="bentConnector3">
              <a:avLst>
                <a:gd name="adj1" fmla="val -154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>
              <a:off x="1686066" y="3011704"/>
              <a:ext cx="19836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648711" y="3110884"/>
              <a:ext cx="2975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3226581" y="2912524"/>
              <a:ext cx="39672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3272950" y="3110884"/>
              <a:ext cx="2975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609601" y="2714163"/>
              <a:ext cx="79344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2635558" y="2317442"/>
              <a:ext cx="396721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2703826" y="2515803"/>
              <a:ext cx="297541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53"/>
            <p:cNvSpPr txBox="1">
              <a:spLocks noChangeArrowheads="1"/>
            </p:cNvSpPr>
            <p:nvPr/>
          </p:nvSpPr>
          <p:spPr bwMode="auto">
            <a:xfrm>
              <a:off x="2269835" y="1722361"/>
              <a:ext cx="11591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2000" b="1" dirty="0" smtClean="0">
                  <a:latin typeface="Calibri" pitchFamily="34" charset="0"/>
                </a:rPr>
                <a:t>UV</a:t>
              </a:r>
              <a:endParaRPr lang="en-US" sz="2000" b="1" dirty="0">
                <a:latin typeface="Calibri" pitchFamily="34" charset="0"/>
              </a:endParaRPr>
            </a:p>
          </p:txBody>
        </p:sp>
        <p:cxnSp>
          <p:nvCxnSpPr>
            <p:cNvPr id="35" name="Elbow Connector 34"/>
            <p:cNvCxnSpPr/>
            <p:nvPr/>
          </p:nvCxnSpPr>
          <p:spPr>
            <a:xfrm rot="10800000">
              <a:off x="3669671" y="2813343"/>
              <a:ext cx="1388524" cy="396721"/>
            </a:xfrm>
            <a:prstGeom prst="bentConnector3">
              <a:avLst>
                <a:gd name="adj1" fmla="val -93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5400000">
              <a:off x="3471311" y="3011704"/>
              <a:ext cx="396721" cy="206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" name="Group 36"/>
            <p:cNvGrpSpPr/>
            <p:nvPr/>
          </p:nvGrpSpPr>
          <p:grpSpPr>
            <a:xfrm>
              <a:off x="3967212" y="1821541"/>
              <a:ext cx="396721" cy="495901"/>
              <a:chOff x="6781800" y="5257800"/>
              <a:chExt cx="304800" cy="381000"/>
            </a:xfrm>
          </p:grpSpPr>
          <p:sp>
            <p:nvSpPr>
              <p:cNvPr id="78" name="Oval 77"/>
              <p:cNvSpPr/>
              <p:nvPr/>
            </p:nvSpPr>
            <p:spPr>
              <a:xfrm>
                <a:off x="6858000" y="54102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Oval 78"/>
              <p:cNvSpPr/>
              <p:nvPr/>
            </p:nvSpPr>
            <p:spPr>
              <a:xfrm>
                <a:off x="7010400" y="55626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Oval 79"/>
              <p:cNvSpPr/>
              <p:nvPr/>
            </p:nvSpPr>
            <p:spPr>
              <a:xfrm>
                <a:off x="7010400" y="54102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Oval 80"/>
              <p:cNvSpPr/>
              <p:nvPr/>
            </p:nvSpPr>
            <p:spPr>
              <a:xfrm>
                <a:off x="6934200" y="52578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Oval 81"/>
              <p:cNvSpPr/>
              <p:nvPr/>
            </p:nvSpPr>
            <p:spPr>
              <a:xfrm>
                <a:off x="6781800" y="53340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6781800" y="54864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8" name="Straight Arrow Connector 37"/>
            <p:cNvCxnSpPr/>
            <p:nvPr/>
          </p:nvCxnSpPr>
          <p:spPr>
            <a:xfrm rot="5400000">
              <a:off x="3767818" y="2515803"/>
              <a:ext cx="397754" cy="103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rot="5400000" flipH="1" flipV="1">
              <a:off x="3967212" y="2813343"/>
              <a:ext cx="793442" cy="206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53"/>
            <p:cNvSpPr txBox="1">
              <a:spLocks noChangeArrowheads="1"/>
            </p:cNvSpPr>
            <p:nvPr/>
          </p:nvSpPr>
          <p:spPr bwMode="auto">
            <a:xfrm>
              <a:off x="4174835" y="1623180"/>
              <a:ext cx="115916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smtClean="0">
                  <a:latin typeface="Calibri" pitchFamily="34" charset="0"/>
                </a:rPr>
                <a:t>30C12HSL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41" name="Down Arrow 40"/>
            <p:cNvSpPr/>
            <p:nvPr/>
          </p:nvSpPr>
          <p:spPr bwMode="auto">
            <a:xfrm rot="5400000" flipV="1">
              <a:off x="2501296" y="3127037"/>
              <a:ext cx="386937" cy="677815"/>
            </a:xfrm>
            <a:prstGeom prst="downArrow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outerShdw blurRad="76200" dist="88900" dir="36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  <p:sp>
          <p:nvSpPr>
            <p:cNvPr id="42" name="Down Arrow 41"/>
            <p:cNvSpPr/>
            <p:nvPr/>
          </p:nvSpPr>
          <p:spPr bwMode="auto">
            <a:xfrm rot="5400000" flipV="1">
              <a:off x="4906092" y="3111580"/>
              <a:ext cx="386937" cy="677815"/>
            </a:xfrm>
            <a:prstGeom prst="downArrow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outerShdw blurRad="76200" dist="88900" dir="36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  <p:cxnSp>
          <p:nvCxnSpPr>
            <p:cNvPr id="43" name="Straight Connector 42"/>
            <p:cNvCxnSpPr/>
            <p:nvPr/>
          </p:nvCxnSpPr>
          <p:spPr>
            <a:xfrm rot="5400000">
              <a:off x="495902" y="2364396"/>
              <a:ext cx="39672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542270" y="2562757"/>
              <a:ext cx="2975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53"/>
            <p:cNvSpPr txBox="1">
              <a:spLocks noChangeArrowheads="1"/>
            </p:cNvSpPr>
            <p:nvPr/>
          </p:nvSpPr>
          <p:spPr bwMode="auto">
            <a:xfrm>
              <a:off x="152400" y="1769315"/>
              <a:ext cx="115916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smtClean="0">
                  <a:latin typeface="Calibri" pitchFamily="34" charset="0"/>
                </a:rPr>
                <a:t>IPTG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46" name="TextBox 49"/>
            <p:cNvSpPr txBox="1">
              <a:spLocks noChangeArrowheads="1"/>
            </p:cNvSpPr>
            <p:nvPr/>
          </p:nvSpPr>
          <p:spPr bwMode="auto">
            <a:xfrm>
              <a:off x="6170120" y="3784544"/>
              <a:ext cx="93480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pLas</a:t>
              </a:r>
              <a:endParaRPr lang="en-US" sz="1600" dirty="0">
                <a:latin typeface="Calibri" pitchFamily="34" charset="0"/>
              </a:endParaRPr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>
              <a:off x="6150799" y="3455379"/>
              <a:ext cx="2876227" cy="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8" name="Down Arrow 47"/>
            <p:cNvSpPr/>
            <p:nvPr/>
          </p:nvSpPr>
          <p:spPr bwMode="auto">
            <a:xfrm rot="5400000" flipV="1">
              <a:off x="7089681" y="3093488"/>
              <a:ext cx="386937" cy="677815"/>
            </a:xfrm>
            <a:prstGeom prst="downArrow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outerShdw blurRad="76200" dist="88900" dir="36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  <p:sp>
          <p:nvSpPr>
            <p:cNvPr id="49" name="Bent Arrow 48"/>
            <p:cNvSpPr/>
            <p:nvPr/>
          </p:nvSpPr>
          <p:spPr bwMode="auto">
            <a:xfrm>
              <a:off x="6201976" y="3238927"/>
              <a:ext cx="637944" cy="515918"/>
            </a:xfrm>
            <a:prstGeom prst="bentArrow">
              <a:avLst>
                <a:gd name="adj1" fmla="val 37000"/>
                <a:gd name="adj2" fmla="val 39400"/>
                <a:gd name="adj3" fmla="val 25000"/>
                <a:gd name="adj4" fmla="val 43750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bliqueBottomRigh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0" name="TextBox 53"/>
            <p:cNvSpPr txBox="1">
              <a:spLocks noChangeArrowheads="1"/>
            </p:cNvSpPr>
            <p:nvPr/>
          </p:nvSpPr>
          <p:spPr bwMode="auto">
            <a:xfrm>
              <a:off x="6677617" y="3736753"/>
              <a:ext cx="115916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LasI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51" name="TextBox 49"/>
            <p:cNvSpPr txBox="1">
              <a:spLocks noChangeArrowheads="1"/>
            </p:cNvSpPr>
            <p:nvPr/>
          </p:nvSpPr>
          <p:spPr bwMode="auto">
            <a:xfrm>
              <a:off x="7539323" y="3735666"/>
              <a:ext cx="93480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LasR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52" name="TextBox 53"/>
            <p:cNvSpPr txBox="1">
              <a:spLocks noChangeArrowheads="1"/>
            </p:cNvSpPr>
            <p:nvPr/>
          </p:nvSpPr>
          <p:spPr bwMode="auto">
            <a:xfrm>
              <a:off x="8134404" y="3735666"/>
              <a:ext cx="115916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>
                  <a:latin typeface="Calibri" pitchFamily="34" charset="0"/>
                </a:rPr>
                <a:t>B</a:t>
              </a:r>
              <a:r>
                <a:rPr lang="en-US" sz="1600" dirty="0" smtClean="0">
                  <a:latin typeface="Calibri" pitchFamily="34" charset="0"/>
                </a:rPr>
                <a:t>FP</a:t>
              </a:r>
              <a:endParaRPr lang="en-US" sz="1600" dirty="0">
                <a:latin typeface="Calibri" pitchFamily="34" charset="0"/>
              </a:endParaRPr>
            </a:p>
          </p:txBody>
        </p:sp>
        <p:grpSp>
          <p:nvGrpSpPr>
            <p:cNvPr id="53" name="Group 390"/>
            <p:cNvGrpSpPr>
              <a:grpSpLocks/>
            </p:cNvGrpSpPr>
            <p:nvPr/>
          </p:nvGrpSpPr>
          <p:grpSpPr bwMode="auto">
            <a:xfrm>
              <a:off x="8531125" y="3122177"/>
              <a:ext cx="334927" cy="504732"/>
              <a:chOff x="2790681" y="5334000"/>
              <a:chExt cx="257319" cy="387152"/>
            </a:xfrm>
          </p:grpSpPr>
          <p:sp>
            <p:nvSpPr>
              <p:cNvPr id="75" name="Oval 74"/>
              <p:cNvSpPr/>
              <p:nvPr/>
            </p:nvSpPr>
            <p:spPr bwMode="auto">
              <a:xfrm>
                <a:off x="2790681" y="5334000"/>
                <a:ext cx="257319" cy="277465"/>
              </a:xfrm>
              <a:prstGeom prst="ellipse">
                <a:avLst/>
              </a:prstGeom>
              <a:solidFill>
                <a:srgbClr val="30D0F0"/>
              </a:solidFill>
              <a:ln>
                <a:noFill/>
              </a:ln>
              <a:effectLst>
                <a:outerShdw blurRad="149987" dist="250190" dir="8460000" algn="ctr">
                  <a:schemeClr val="bg1">
                    <a:alpha val="28000"/>
                  </a:schemeClr>
                </a:outerShdw>
              </a:effectLst>
              <a:scene3d>
                <a:camera prst="orthographicFront">
                  <a:rot lat="0" lon="0" rev="0"/>
                </a:camera>
                <a:lightRig rig="contrasting" dir="t"/>
              </a:scene3d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200"/>
              </a:p>
            </p:txBody>
          </p:sp>
          <p:sp>
            <p:nvSpPr>
              <p:cNvPr id="76" name="Rounded Rectangle 75"/>
              <p:cNvSpPr/>
              <p:nvPr/>
            </p:nvSpPr>
            <p:spPr bwMode="auto">
              <a:xfrm>
                <a:off x="2849414" y="5562600"/>
                <a:ext cx="147039" cy="158552"/>
              </a:xfrm>
              <a:prstGeom prst="round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/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200"/>
              </a:p>
            </p:txBody>
          </p:sp>
          <p:sp>
            <p:nvSpPr>
              <p:cNvPr id="77" name="Freeform 76"/>
              <p:cNvSpPr/>
              <p:nvPr/>
            </p:nvSpPr>
            <p:spPr bwMode="auto">
              <a:xfrm>
                <a:off x="2888278" y="5442099"/>
                <a:ext cx="73520" cy="118914"/>
              </a:xfrm>
              <a:custGeom>
                <a:avLst/>
                <a:gdLst>
                  <a:gd name="connsiteX0" fmla="*/ 0 w 109259"/>
                  <a:gd name="connsiteY0" fmla="*/ 185097 h 185097"/>
                  <a:gd name="connsiteX1" fmla="*/ 9144 w 109259"/>
                  <a:gd name="connsiteY1" fmla="*/ 75369 h 185097"/>
                  <a:gd name="connsiteX2" fmla="*/ 18288 w 109259"/>
                  <a:gd name="connsiteY2" fmla="*/ 47937 h 185097"/>
                  <a:gd name="connsiteX3" fmla="*/ 45720 w 109259"/>
                  <a:gd name="connsiteY3" fmla="*/ 57081 h 185097"/>
                  <a:gd name="connsiteX4" fmla="*/ 82296 w 109259"/>
                  <a:gd name="connsiteY4" fmla="*/ 38793 h 185097"/>
                  <a:gd name="connsiteX5" fmla="*/ 100584 w 109259"/>
                  <a:gd name="connsiteY5" fmla="*/ 175953 h 185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9259" h="185097">
                    <a:moveTo>
                      <a:pt x="0" y="185097"/>
                    </a:moveTo>
                    <a:cubicBezTo>
                      <a:pt x="3048" y="148521"/>
                      <a:pt x="4293" y="111750"/>
                      <a:pt x="9144" y="75369"/>
                    </a:cubicBezTo>
                    <a:cubicBezTo>
                      <a:pt x="10418" y="65815"/>
                      <a:pt x="9667" y="52248"/>
                      <a:pt x="18288" y="47937"/>
                    </a:cubicBezTo>
                    <a:cubicBezTo>
                      <a:pt x="26909" y="43626"/>
                      <a:pt x="36576" y="54033"/>
                      <a:pt x="45720" y="57081"/>
                    </a:cubicBezTo>
                    <a:cubicBezTo>
                      <a:pt x="49045" y="47106"/>
                      <a:pt x="54587" y="0"/>
                      <a:pt x="82296" y="38793"/>
                    </a:cubicBezTo>
                    <a:cubicBezTo>
                      <a:pt x="109259" y="76541"/>
                      <a:pt x="100584" y="135770"/>
                      <a:pt x="100584" y="175953"/>
                    </a:cubicBezTo>
                  </a:path>
                </a:pathLst>
              </a:custGeom>
              <a:ln w="19050"/>
              <a:scene3d>
                <a:camera prst="orthographicFront">
                  <a:rot lat="0" lon="0" rev="0"/>
                </a:camera>
                <a:lightRig rig="contrasting" dir="t"/>
              </a:scene3d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200"/>
              </a:p>
            </p:txBody>
          </p:sp>
        </p:grpSp>
        <p:cxnSp>
          <p:nvCxnSpPr>
            <p:cNvPr id="54" name="Elbow Connector 53"/>
            <p:cNvCxnSpPr/>
            <p:nvPr/>
          </p:nvCxnSpPr>
          <p:spPr>
            <a:xfrm rot="10800000">
              <a:off x="6646702" y="2795251"/>
              <a:ext cx="1388524" cy="396721"/>
            </a:xfrm>
            <a:prstGeom prst="bentConnector3">
              <a:avLst>
                <a:gd name="adj1" fmla="val -93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 rot="5400000">
              <a:off x="6448341" y="2993612"/>
              <a:ext cx="396721" cy="206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" name="Group 55"/>
            <p:cNvGrpSpPr/>
            <p:nvPr/>
          </p:nvGrpSpPr>
          <p:grpSpPr>
            <a:xfrm>
              <a:off x="6944243" y="1803449"/>
              <a:ext cx="396721" cy="495901"/>
              <a:chOff x="6781800" y="5257800"/>
              <a:chExt cx="304800" cy="381000"/>
            </a:xfrm>
          </p:grpSpPr>
          <p:sp>
            <p:nvSpPr>
              <p:cNvPr id="69" name="Oval 68"/>
              <p:cNvSpPr/>
              <p:nvPr/>
            </p:nvSpPr>
            <p:spPr>
              <a:xfrm>
                <a:off x="6858000" y="54102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7010400" y="55626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/>
              <p:cNvSpPr/>
              <p:nvPr/>
            </p:nvSpPr>
            <p:spPr>
              <a:xfrm>
                <a:off x="7010400" y="54102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6934200" y="52578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6781800" y="53340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6781800" y="54864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7" name="Straight Arrow Connector 56"/>
            <p:cNvCxnSpPr/>
            <p:nvPr/>
          </p:nvCxnSpPr>
          <p:spPr>
            <a:xfrm rot="5400000">
              <a:off x="6744849" y="2497711"/>
              <a:ext cx="397754" cy="103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3"/>
            <p:cNvSpPr txBox="1">
              <a:spLocks noChangeArrowheads="1"/>
            </p:cNvSpPr>
            <p:nvPr/>
          </p:nvSpPr>
          <p:spPr bwMode="auto">
            <a:xfrm>
              <a:off x="7146635" y="1623180"/>
              <a:ext cx="115916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smtClean="0">
                  <a:latin typeface="Calibri" pitchFamily="34" charset="0"/>
                </a:rPr>
                <a:t>30C12HSL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59" name="Down Arrow 58"/>
            <p:cNvSpPr/>
            <p:nvPr/>
          </p:nvSpPr>
          <p:spPr bwMode="auto">
            <a:xfrm rot="5400000" flipV="1">
              <a:off x="7883123" y="3093488"/>
              <a:ext cx="386937" cy="677815"/>
            </a:xfrm>
            <a:prstGeom prst="downArrow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outerShdw blurRad="76200" dist="88900" dir="36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 flipV="1">
              <a:off x="4559193" y="2218262"/>
              <a:ext cx="2353545" cy="94009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Left Brace 60"/>
            <p:cNvSpPr/>
            <p:nvPr/>
          </p:nvSpPr>
          <p:spPr>
            <a:xfrm rot="16200000">
              <a:off x="4374797" y="2972979"/>
              <a:ext cx="495903" cy="2854492"/>
            </a:xfrm>
            <a:prstGeom prst="leftBrace">
              <a:avLst/>
            </a:prstGeom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768895" y="4609499"/>
              <a:ext cx="24795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/>
                <a:t>Quorum Sensors</a:t>
              </a:r>
              <a:endParaRPr lang="en-US" b="1" i="1" dirty="0"/>
            </a:p>
          </p:txBody>
        </p:sp>
        <p:sp>
          <p:nvSpPr>
            <p:cNvPr id="63" name="Left Brace 62"/>
            <p:cNvSpPr/>
            <p:nvPr/>
          </p:nvSpPr>
          <p:spPr>
            <a:xfrm rot="16200000">
              <a:off x="7366199" y="2988970"/>
              <a:ext cx="495903" cy="2822510"/>
            </a:xfrm>
            <a:prstGeom prst="leftBrace">
              <a:avLst/>
            </a:prstGeom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969295" y="4572000"/>
              <a:ext cx="2479505" cy="4959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/>
                <a:t>Propagator</a:t>
              </a:r>
              <a:endParaRPr lang="en-US" b="1" i="1" dirty="0"/>
            </a:p>
          </p:txBody>
        </p:sp>
        <p:cxnSp>
          <p:nvCxnSpPr>
            <p:cNvPr id="65" name="Straight Arrow Connector 64"/>
            <p:cNvCxnSpPr/>
            <p:nvPr/>
          </p:nvCxnSpPr>
          <p:spPr>
            <a:xfrm rot="5400000" flipH="1" flipV="1">
              <a:off x="6895686" y="2762191"/>
              <a:ext cx="793442" cy="206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Left Brace 65"/>
            <p:cNvSpPr/>
            <p:nvPr/>
          </p:nvSpPr>
          <p:spPr>
            <a:xfrm rot="16200000">
              <a:off x="1327195" y="2972979"/>
              <a:ext cx="495903" cy="2854492"/>
            </a:xfrm>
            <a:prstGeom prst="leftBrace">
              <a:avLst/>
            </a:prstGeom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820120" y="4572000"/>
              <a:ext cx="2479505" cy="4959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/>
                <a:t>Toggle Switch</a:t>
              </a:r>
              <a:endParaRPr lang="en-US" b="1" i="1" dirty="0"/>
            </a:p>
          </p:txBody>
        </p:sp>
      </p:grpSp>
      <p:cxnSp>
        <p:nvCxnSpPr>
          <p:cNvPr id="88" name="Straight Connector 87"/>
          <p:cNvCxnSpPr/>
          <p:nvPr/>
        </p:nvCxnSpPr>
        <p:spPr bwMode="auto">
          <a:xfrm>
            <a:off x="3173768" y="2975199"/>
            <a:ext cx="2876227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1" name="Down Arrow 90"/>
          <p:cNvSpPr/>
          <p:nvPr/>
        </p:nvSpPr>
        <p:spPr bwMode="auto">
          <a:xfrm rot="5400000" flipV="1">
            <a:off x="4112650" y="2631400"/>
            <a:ext cx="386937" cy="67781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93" name="Bent Arrow 92"/>
          <p:cNvSpPr/>
          <p:nvPr/>
        </p:nvSpPr>
        <p:spPr bwMode="auto">
          <a:xfrm>
            <a:off x="3224945" y="2776839"/>
            <a:ext cx="637944" cy="515918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4" name="TextBox 49"/>
          <p:cNvSpPr txBox="1">
            <a:spLocks noChangeArrowheads="1"/>
          </p:cNvSpPr>
          <p:nvPr/>
        </p:nvSpPr>
        <p:spPr bwMode="auto">
          <a:xfrm>
            <a:off x="3074588" y="3273578"/>
            <a:ext cx="9348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pRhiORI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5" name="TextBox 53"/>
          <p:cNvSpPr txBox="1">
            <a:spLocks noChangeArrowheads="1"/>
          </p:cNvSpPr>
          <p:nvPr/>
        </p:nvSpPr>
        <p:spPr bwMode="auto">
          <a:xfrm>
            <a:off x="3669670" y="3273578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RhiI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6" name="TextBox 49"/>
          <p:cNvSpPr txBox="1">
            <a:spLocks noChangeArrowheads="1"/>
          </p:cNvSpPr>
          <p:nvPr/>
        </p:nvSpPr>
        <p:spPr bwMode="auto">
          <a:xfrm>
            <a:off x="4562292" y="3273578"/>
            <a:ext cx="9348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RhiR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7" name="TextBox 53"/>
          <p:cNvSpPr txBox="1">
            <a:spLocks noChangeArrowheads="1"/>
          </p:cNvSpPr>
          <p:nvPr/>
        </p:nvSpPr>
        <p:spPr bwMode="auto">
          <a:xfrm>
            <a:off x="5157374" y="3273578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mCherry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98" name="Group 390"/>
          <p:cNvGrpSpPr>
            <a:grpSpLocks/>
          </p:cNvGrpSpPr>
          <p:nvPr/>
        </p:nvGrpSpPr>
        <p:grpSpPr bwMode="auto">
          <a:xfrm>
            <a:off x="5554095" y="2660089"/>
            <a:ext cx="334927" cy="504732"/>
            <a:chOff x="2790681" y="5334000"/>
            <a:chExt cx="257319" cy="387152"/>
          </a:xfrm>
        </p:grpSpPr>
        <p:sp>
          <p:nvSpPr>
            <p:cNvPr id="99" name="Oval 98"/>
            <p:cNvSpPr/>
            <p:nvPr/>
          </p:nvSpPr>
          <p:spPr bwMode="auto">
            <a:xfrm>
              <a:off x="2790681" y="5334000"/>
              <a:ext cx="257319" cy="277465"/>
            </a:xfrm>
            <a:prstGeom prst="ellipse">
              <a:avLst/>
            </a:prstGeom>
            <a:solidFill>
              <a:srgbClr val="30D0F0"/>
            </a:solidFill>
            <a:ln>
              <a:noFill/>
            </a:ln>
            <a:effectLst>
              <a:outerShdw blurRad="149987" dist="250190" dir="8460000" algn="ctr">
                <a:schemeClr val="bg1">
                  <a:alpha val="28000"/>
                </a:schemeClr>
              </a:outerShdw>
            </a:effectLst>
            <a:scene3d>
              <a:camera prst="orthographicFront">
                <a:rot lat="0" lon="0" rev="0"/>
              </a:camera>
              <a:lightRig rig="contrasting" dir="t"/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100" name="Rounded Rectangle 99"/>
            <p:cNvSpPr/>
            <p:nvPr/>
          </p:nvSpPr>
          <p:spPr bwMode="auto">
            <a:xfrm>
              <a:off x="2849414" y="5562600"/>
              <a:ext cx="147039" cy="158552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/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101" name="Freeform 100"/>
            <p:cNvSpPr/>
            <p:nvPr/>
          </p:nvSpPr>
          <p:spPr bwMode="auto">
            <a:xfrm>
              <a:off x="2888278" y="5442099"/>
              <a:ext cx="73520" cy="118914"/>
            </a:xfrm>
            <a:custGeom>
              <a:avLst/>
              <a:gdLst>
                <a:gd name="connsiteX0" fmla="*/ 0 w 109259"/>
                <a:gd name="connsiteY0" fmla="*/ 185097 h 185097"/>
                <a:gd name="connsiteX1" fmla="*/ 9144 w 109259"/>
                <a:gd name="connsiteY1" fmla="*/ 75369 h 185097"/>
                <a:gd name="connsiteX2" fmla="*/ 18288 w 109259"/>
                <a:gd name="connsiteY2" fmla="*/ 47937 h 185097"/>
                <a:gd name="connsiteX3" fmla="*/ 45720 w 109259"/>
                <a:gd name="connsiteY3" fmla="*/ 57081 h 185097"/>
                <a:gd name="connsiteX4" fmla="*/ 82296 w 109259"/>
                <a:gd name="connsiteY4" fmla="*/ 38793 h 185097"/>
                <a:gd name="connsiteX5" fmla="*/ 100584 w 109259"/>
                <a:gd name="connsiteY5" fmla="*/ 175953 h 185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259" h="185097">
                  <a:moveTo>
                    <a:pt x="0" y="185097"/>
                  </a:moveTo>
                  <a:cubicBezTo>
                    <a:pt x="3048" y="148521"/>
                    <a:pt x="4293" y="111750"/>
                    <a:pt x="9144" y="75369"/>
                  </a:cubicBezTo>
                  <a:cubicBezTo>
                    <a:pt x="10418" y="65815"/>
                    <a:pt x="9667" y="52248"/>
                    <a:pt x="18288" y="47937"/>
                  </a:cubicBezTo>
                  <a:cubicBezTo>
                    <a:pt x="26909" y="43626"/>
                    <a:pt x="36576" y="54033"/>
                    <a:pt x="45720" y="57081"/>
                  </a:cubicBezTo>
                  <a:cubicBezTo>
                    <a:pt x="49045" y="47106"/>
                    <a:pt x="54587" y="0"/>
                    <a:pt x="82296" y="38793"/>
                  </a:cubicBezTo>
                  <a:cubicBezTo>
                    <a:pt x="109259" y="76541"/>
                    <a:pt x="100584" y="135770"/>
                    <a:pt x="100584" y="175953"/>
                  </a:cubicBezTo>
                </a:path>
              </a:pathLst>
            </a:custGeom>
            <a:ln w="19050"/>
            <a:scene3d>
              <a:camera prst="orthographicFront">
                <a:rot lat="0" lon="0" rev="0"/>
              </a:camera>
              <a:lightRig rig="contrasting" dir="t"/>
            </a:scene3d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</p:grpSp>
      <p:cxnSp>
        <p:nvCxnSpPr>
          <p:cNvPr id="113" name="Straight Connector 112"/>
          <p:cNvCxnSpPr/>
          <p:nvPr/>
        </p:nvCxnSpPr>
        <p:spPr>
          <a:xfrm rot="5400000">
            <a:off x="3226581" y="2432344"/>
            <a:ext cx="3967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3272950" y="2630704"/>
            <a:ext cx="2975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2578689" y="2233985"/>
            <a:ext cx="824354" cy="1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Elbow Connector 118"/>
          <p:cNvCxnSpPr/>
          <p:nvPr/>
        </p:nvCxnSpPr>
        <p:spPr>
          <a:xfrm rot="10800000">
            <a:off x="3669671" y="2333163"/>
            <a:ext cx="1388524" cy="396721"/>
          </a:xfrm>
          <a:prstGeom prst="bentConnector3">
            <a:avLst>
              <a:gd name="adj1" fmla="val -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/>
          <p:nvPr/>
        </p:nvCxnSpPr>
        <p:spPr>
          <a:xfrm rot="5400000">
            <a:off x="3471311" y="2531524"/>
            <a:ext cx="396721" cy="2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1" name="Group 120"/>
          <p:cNvGrpSpPr/>
          <p:nvPr/>
        </p:nvGrpSpPr>
        <p:grpSpPr>
          <a:xfrm>
            <a:off x="3967212" y="1341361"/>
            <a:ext cx="396721" cy="495901"/>
            <a:chOff x="6781800" y="5257800"/>
            <a:chExt cx="304800" cy="381000"/>
          </a:xfrm>
        </p:grpSpPr>
        <p:sp>
          <p:nvSpPr>
            <p:cNvPr id="122" name="Oval 121"/>
            <p:cNvSpPr/>
            <p:nvPr/>
          </p:nvSpPr>
          <p:spPr>
            <a:xfrm>
              <a:off x="68580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/>
            <p:nvPr/>
          </p:nvSpPr>
          <p:spPr>
            <a:xfrm>
              <a:off x="7010400" y="55626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>
            <a:xfrm>
              <a:off x="70104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>
            <a:xfrm>
              <a:off x="6934200" y="52578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/>
            <p:nvPr/>
          </p:nvSpPr>
          <p:spPr>
            <a:xfrm>
              <a:off x="6781800" y="53340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/>
            <p:cNvSpPr/>
            <p:nvPr/>
          </p:nvSpPr>
          <p:spPr>
            <a:xfrm>
              <a:off x="6781800" y="54864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8" name="Straight Arrow Connector 127"/>
          <p:cNvCxnSpPr/>
          <p:nvPr/>
        </p:nvCxnSpPr>
        <p:spPr>
          <a:xfrm rot="5400000">
            <a:off x="3767818" y="2035623"/>
            <a:ext cx="397754" cy="1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rot="5400000" flipH="1" flipV="1">
            <a:off x="3967212" y="2333163"/>
            <a:ext cx="793442" cy="2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53"/>
          <p:cNvSpPr txBox="1">
            <a:spLocks noChangeArrowheads="1"/>
          </p:cNvSpPr>
          <p:nvPr/>
        </p:nvSpPr>
        <p:spPr bwMode="auto">
          <a:xfrm>
            <a:off x="4097390" y="1261646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C4HSL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32" name="Down Arrow 131"/>
          <p:cNvSpPr/>
          <p:nvPr/>
        </p:nvSpPr>
        <p:spPr bwMode="auto">
          <a:xfrm rot="5400000" flipV="1">
            <a:off x="4906092" y="2631400"/>
            <a:ext cx="386937" cy="67781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136" name="TextBox 49"/>
          <p:cNvSpPr txBox="1">
            <a:spLocks noChangeArrowheads="1"/>
          </p:cNvSpPr>
          <p:nvPr/>
        </p:nvSpPr>
        <p:spPr bwMode="auto">
          <a:xfrm>
            <a:off x="6170120" y="3304364"/>
            <a:ext cx="9348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pRhi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137" name="Straight Connector 136"/>
          <p:cNvCxnSpPr/>
          <p:nvPr/>
        </p:nvCxnSpPr>
        <p:spPr bwMode="auto">
          <a:xfrm>
            <a:off x="6150799" y="2975199"/>
            <a:ext cx="2876227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8" name="Down Arrow 137"/>
          <p:cNvSpPr/>
          <p:nvPr/>
        </p:nvSpPr>
        <p:spPr bwMode="auto">
          <a:xfrm rot="5400000" flipV="1">
            <a:off x="7089681" y="2613308"/>
            <a:ext cx="386937" cy="67781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139" name="Bent Arrow 138"/>
          <p:cNvSpPr/>
          <p:nvPr/>
        </p:nvSpPr>
        <p:spPr bwMode="auto">
          <a:xfrm>
            <a:off x="6201976" y="2758747"/>
            <a:ext cx="637944" cy="515918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0" name="TextBox 53"/>
          <p:cNvSpPr txBox="1">
            <a:spLocks noChangeArrowheads="1"/>
          </p:cNvSpPr>
          <p:nvPr/>
        </p:nvSpPr>
        <p:spPr bwMode="auto">
          <a:xfrm>
            <a:off x="6677617" y="3256573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RhiI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41" name="TextBox 49"/>
          <p:cNvSpPr txBox="1">
            <a:spLocks noChangeArrowheads="1"/>
          </p:cNvSpPr>
          <p:nvPr/>
        </p:nvSpPr>
        <p:spPr bwMode="auto">
          <a:xfrm>
            <a:off x="7539323" y="3255486"/>
            <a:ext cx="9348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RhiR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42" name="TextBox 53"/>
          <p:cNvSpPr txBox="1">
            <a:spLocks noChangeArrowheads="1"/>
          </p:cNvSpPr>
          <p:nvPr/>
        </p:nvSpPr>
        <p:spPr bwMode="auto">
          <a:xfrm>
            <a:off x="8134404" y="3255486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>
                <a:latin typeface="Calibri" pitchFamily="34" charset="0"/>
              </a:rPr>
              <a:t>G</a:t>
            </a:r>
            <a:r>
              <a:rPr lang="en-US" sz="1600" dirty="0" smtClean="0">
                <a:latin typeface="Calibri" pitchFamily="34" charset="0"/>
              </a:rPr>
              <a:t>FP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143" name="Group 390"/>
          <p:cNvGrpSpPr>
            <a:grpSpLocks/>
          </p:cNvGrpSpPr>
          <p:nvPr/>
        </p:nvGrpSpPr>
        <p:grpSpPr bwMode="auto">
          <a:xfrm>
            <a:off x="8531125" y="2641997"/>
            <a:ext cx="334927" cy="504732"/>
            <a:chOff x="2790681" y="5334000"/>
            <a:chExt cx="257319" cy="387152"/>
          </a:xfrm>
        </p:grpSpPr>
        <p:sp>
          <p:nvSpPr>
            <p:cNvPr id="144" name="Oval 143"/>
            <p:cNvSpPr/>
            <p:nvPr/>
          </p:nvSpPr>
          <p:spPr bwMode="auto">
            <a:xfrm>
              <a:off x="2790681" y="5334000"/>
              <a:ext cx="257319" cy="277465"/>
            </a:xfrm>
            <a:prstGeom prst="ellipse">
              <a:avLst/>
            </a:prstGeom>
            <a:solidFill>
              <a:srgbClr val="30D0F0"/>
            </a:solidFill>
            <a:ln>
              <a:noFill/>
            </a:ln>
            <a:effectLst>
              <a:outerShdw blurRad="149987" dist="250190" dir="8460000" algn="ctr">
                <a:schemeClr val="bg1">
                  <a:alpha val="28000"/>
                </a:schemeClr>
              </a:outerShdw>
            </a:effectLst>
            <a:scene3d>
              <a:camera prst="orthographicFront">
                <a:rot lat="0" lon="0" rev="0"/>
              </a:camera>
              <a:lightRig rig="contrasting" dir="t"/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145" name="Rounded Rectangle 144"/>
            <p:cNvSpPr/>
            <p:nvPr/>
          </p:nvSpPr>
          <p:spPr bwMode="auto">
            <a:xfrm>
              <a:off x="2849414" y="5562600"/>
              <a:ext cx="147039" cy="158552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/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146" name="Freeform 145"/>
            <p:cNvSpPr/>
            <p:nvPr/>
          </p:nvSpPr>
          <p:spPr bwMode="auto">
            <a:xfrm>
              <a:off x="2888278" y="5442099"/>
              <a:ext cx="73520" cy="118914"/>
            </a:xfrm>
            <a:custGeom>
              <a:avLst/>
              <a:gdLst>
                <a:gd name="connsiteX0" fmla="*/ 0 w 109259"/>
                <a:gd name="connsiteY0" fmla="*/ 185097 h 185097"/>
                <a:gd name="connsiteX1" fmla="*/ 9144 w 109259"/>
                <a:gd name="connsiteY1" fmla="*/ 75369 h 185097"/>
                <a:gd name="connsiteX2" fmla="*/ 18288 w 109259"/>
                <a:gd name="connsiteY2" fmla="*/ 47937 h 185097"/>
                <a:gd name="connsiteX3" fmla="*/ 45720 w 109259"/>
                <a:gd name="connsiteY3" fmla="*/ 57081 h 185097"/>
                <a:gd name="connsiteX4" fmla="*/ 82296 w 109259"/>
                <a:gd name="connsiteY4" fmla="*/ 38793 h 185097"/>
                <a:gd name="connsiteX5" fmla="*/ 100584 w 109259"/>
                <a:gd name="connsiteY5" fmla="*/ 175953 h 185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259" h="185097">
                  <a:moveTo>
                    <a:pt x="0" y="185097"/>
                  </a:moveTo>
                  <a:cubicBezTo>
                    <a:pt x="3048" y="148521"/>
                    <a:pt x="4293" y="111750"/>
                    <a:pt x="9144" y="75369"/>
                  </a:cubicBezTo>
                  <a:cubicBezTo>
                    <a:pt x="10418" y="65815"/>
                    <a:pt x="9667" y="52248"/>
                    <a:pt x="18288" y="47937"/>
                  </a:cubicBezTo>
                  <a:cubicBezTo>
                    <a:pt x="26909" y="43626"/>
                    <a:pt x="36576" y="54033"/>
                    <a:pt x="45720" y="57081"/>
                  </a:cubicBezTo>
                  <a:cubicBezTo>
                    <a:pt x="49045" y="47106"/>
                    <a:pt x="54587" y="0"/>
                    <a:pt x="82296" y="38793"/>
                  </a:cubicBezTo>
                  <a:cubicBezTo>
                    <a:pt x="109259" y="76541"/>
                    <a:pt x="100584" y="135770"/>
                    <a:pt x="100584" y="175953"/>
                  </a:cubicBezTo>
                </a:path>
              </a:pathLst>
            </a:custGeom>
            <a:ln w="19050"/>
            <a:scene3d>
              <a:camera prst="orthographicFront">
                <a:rot lat="0" lon="0" rev="0"/>
              </a:camera>
              <a:lightRig rig="contrasting" dir="t"/>
            </a:scene3d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</p:grpSp>
      <p:cxnSp>
        <p:nvCxnSpPr>
          <p:cNvPr id="147" name="Elbow Connector 146"/>
          <p:cNvCxnSpPr/>
          <p:nvPr/>
        </p:nvCxnSpPr>
        <p:spPr>
          <a:xfrm rot="10800000">
            <a:off x="6646702" y="2315071"/>
            <a:ext cx="1388524" cy="396721"/>
          </a:xfrm>
          <a:prstGeom prst="bentConnector3">
            <a:avLst>
              <a:gd name="adj1" fmla="val -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/>
          <p:nvPr/>
        </p:nvCxnSpPr>
        <p:spPr>
          <a:xfrm rot="5400000">
            <a:off x="6448341" y="2513432"/>
            <a:ext cx="396721" cy="2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9" name="Group 148"/>
          <p:cNvGrpSpPr/>
          <p:nvPr/>
        </p:nvGrpSpPr>
        <p:grpSpPr>
          <a:xfrm>
            <a:off x="6944243" y="1323269"/>
            <a:ext cx="396721" cy="495901"/>
            <a:chOff x="6781800" y="5257800"/>
            <a:chExt cx="304800" cy="381000"/>
          </a:xfrm>
        </p:grpSpPr>
        <p:sp>
          <p:nvSpPr>
            <p:cNvPr id="150" name="Oval 149"/>
            <p:cNvSpPr/>
            <p:nvPr/>
          </p:nvSpPr>
          <p:spPr>
            <a:xfrm>
              <a:off x="68580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/>
            <p:nvPr/>
          </p:nvSpPr>
          <p:spPr>
            <a:xfrm>
              <a:off x="7010400" y="55626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/>
            <p:nvPr/>
          </p:nvSpPr>
          <p:spPr>
            <a:xfrm>
              <a:off x="70104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/>
            <p:nvPr/>
          </p:nvSpPr>
          <p:spPr>
            <a:xfrm>
              <a:off x="6934200" y="52578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/>
            <p:nvPr/>
          </p:nvSpPr>
          <p:spPr>
            <a:xfrm>
              <a:off x="6781800" y="53340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/>
            <p:nvPr/>
          </p:nvSpPr>
          <p:spPr>
            <a:xfrm>
              <a:off x="6781800" y="54864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56" name="Straight Arrow Connector 155"/>
          <p:cNvCxnSpPr/>
          <p:nvPr/>
        </p:nvCxnSpPr>
        <p:spPr>
          <a:xfrm rot="5400000">
            <a:off x="6744849" y="2017531"/>
            <a:ext cx="397754" cy="1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extBox 53"/>
          <p:cNvSpPr txBox="1">
            <a:spLocks noChangeArrowheads="1"/>
          </p:cNvSpPr>
          <p:nvPr/>
        </p:nvSpPr>
        <p:spPr bwMode="auto">
          <a:xfrm>
            <a:off x="7074421" y="1143000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C4HSL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58" name="Down Arrow 157"/>
          <p:cNvSpPr/>
          <p:nvPr/>
        </p:nvSpPr>
        <p:spPr bwMode="auto">
          <a:xfrm rot="5400000" flipV="1">
            <a:off x="7883123" y="2613308"/>
            <a:ext cx="386937" cy="67781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cxnSp>
        <p:nvCxnSpPr>
          <p:cNvPr id="159" name="Straight Arrow Connector 158"/>
          <p:cNvCxnSpPr/>
          <p:nvPr/>
        </p:nvCxnSpPr>
        <p:spPr>
          <a:xfrm flipV="1">
            <a:off x="4559193" y="1738082"/>
            <a:ext cx="2353545" cy="9400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/>
          <p:nvPr/>
        </p:nvCxnSpPr>
        <p:spPr>
          <a:xfrm rot="5400000" flipH="1" flipV="1">
            <a:off x="6895686" y="2282011"/>
            <a:ext cx="793442" cy="2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/>
        </p:nvCxnSpPr>
        <p:spPr>
          <a:xfrm flipV="1">
            <a:off x="2563187" y="2255827"/>
            <a:ext cx="0" cy="27733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0334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Following are circuit #1 with the </a:t>
            </a:r>
            <a:r>
              <a:rPr lang="en-US" dirty="0" err="1" smtClean="0"/>
              <a:t>Rhil</a:t>
            </a:r>
            <a:r>
              <a:rPr lang="en-US" dirty="0" smtClean="0"/>
              <a:t> and Lux systems. The same changes in promoters, inducers, and repressors can be applied to circuits #2-6.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974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Box 86"/>
          <p:cNvSpPr txBox="1"/>
          <p:nvPr/>
        </p:nvSpPr>
        <p:spPr>
          <a:xfrm>
            <a:off x="517119" y="609600"/>
            <a:ext cx="19049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err="1" smtClean="0"/>
              <a:t>Rhil</a:t>
            </a:r>
            <a:r>
              <a:rPr lang="en-US" sz="2600" b="1" i="1" dirty="0" smtClean="0"/>
              <a:t> System</a:t>
            </a:r>
            <a:endParaRPr lang="en-US" sz="2600" b="1" i="1" dirty="0"/>
          </a:p>
        </p:txBody>
      </p:sp>
      <p:sp>
        <p:nvSpPr>
          <p:cNvPr id="97" name="Rectangle 96"/>
          <p:cNvSpPr/>
          <p:nvPr/>
        </p:nvSpPr>
        <p:spPr>
          <a:xfrm>
            <a:off x="3195502" y="1524000"/>
            <a:ext cx="2854494" cy="3768850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173768" y="3455379"/>
            <a:ext cx="2876227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 bwMode="auto">
          <a:xfrm>
            <a:off x="61825" y="3477278"/>
            <a:ext cx="287622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Bent Arrow 5"/>
          <p:cNvSpPr/>
          <p:nvPr/>
        </p:nvSpPr>
        <p:spPr bwMode="auto">
          <a:xfrm>
            <a:off x="1586884" y="3273771"/>
            <a:ext cx="637944" cy="515918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" name="Down Arrow 6"/>
          <p:cNvSpPr/>
          <p:nvPr/>
        </p:nvSpPr>
        <p:spPr bwMode="auto">
          <a:xfrm rot="5400000" flipV="1">
            <a:off x="4112650" y="3111580"/>
            <a:ext cx="386937" cy="67781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8" name="TextBox 53"/>
          <p:cNvSpPr txBox="1">
            <a:spLocks noChangeArrowheads="1"/>
          </p:cNvSpPr>
          <p:nvPr/>
        </p:nvSpPr>
        <p:spPr bwMode="auto">
          <a:xfrm>
            <a:off x="1983605" y="3753758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CI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" name="Bent Arrow 8"/>
          <p:cNvSpPr/>
          <p:nvPr/>
        </p:nvSpPr>
        <p:spPr bwMode="auto">
          <a:xfrm>
            <a:off x="3224945" y="3257019"/>
            <a:ext cx="637944" cy="515918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TextBox 49"/>
          <p:cNvSpPr txBox="1">
            <a:spLocks noChangeArrowheads="1"/>
          </p:cNvSpPr>
          <p:nvPr/>
        </p:nvSpPr>
        <p:spPr bwMode="auto">
          <a:xfrm>
            <a:off x="3074588" y="3753758"/>
            <a:ext cx="9348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pRhiORI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1" name="TextBox 53"/>
          <p:cNvSpPr txBox="1">
            <a:spLocks noChangeArrowheads="1"/>
          </p:cNvSpPr>
          <p:nvPr/>
        </p:nvSpPr>
        <p:spPr bwMode="auto">
          <a:xfrm>
            <a:off x="3669670" y="3753758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RhiI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2" name="TextBox 49"/>
          <p:cNvSpPr txBox="1">
            <a:spLocks noChangeArrowheads="1"/>
          </p:cNvSpPr>
          <p:nvPr/>
        </p:nvSpPr>
        <p:spPr bwMode="auto">
          <a:xfrm>
            <a:off x="4562292" y="3753758"/>
            <a:ext cx="9348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RhiR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3" name="TextBox 53"/>
          <p:cNvSpPr txBox="1">
            <a:spLocks noChangeArrowheads="1"/>
          </p:cNvSpPr>
          <p:nvPr/>
        </p:nvSpPr>
        <p:spPr bwMode="auto">
          <a:xfrm>
            <a:off x="5157374" y="3753758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mCherry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14" name="Group 390"/>
          <p:cNvGrpSpPr>
            <a:grpSpLocks/>
          </p:cNvGrpSpPr>
          <p:nvPr/>
        </p:nvGrpSpPr>
        <p:grpSpPr bwMode="auto">
          <a:xfrm>
            <a:off x="5554095" y="3140269"/>
            <a:ext cx="334927" cy="504732"/>
            <a:chOff x="2790681" y="5334000"/>
            <a:chExt cx="257319" cy="387152"/>
          </a:xfrm>
        </p:grpSpPr>
        <p:sp>
          <p:nvSpPr>
            <p:cNvPr id="15" name="Oval 14"/>
            <p:cNvSpPr/>
            <p:nvPr/>
          </p:nvSpPr>
          <p:spPr bwMode="auto">
            <a:xfrm>
              <a:off x="2790681" y="5334000"/>
              <a:ext cx="257319" cy="277465"/>
            </a:xfrm>
            <a:prstGeom prst="ellipse">
              <a:avLst/>
            </a:prstGeom>
            <a:solidFill>
              <a:srgbClr val="30D0F0"/>
            </a:solidFill>
            <a:ln>
              <a:noFill/>
            </a:ln>
            <a:effectLst>
              <a:outerShdw blurRad="149987" dist="250190" dir="8460000" algn="ctr">
                <a:schemeClr val="bg1">
                  <a:alpha val="28000"/>
                </a:schemeClr>
              </a:outerShdw>
            </a:effectLst>
            <a:scene3d>
              <a:camera prst="orthographicFront">
                <a:rot lat="0" lon="0" rev="0"/>
              </a:camera>
              <a:lightRig rig="contrasting" dir="t"/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16" name="Rounded Rectangle 15"/>
            <p:cNvSpPr/>
            <p:nvPr/>
          </p:nvSpPr>
          <p:spPr bwMode="auto">
            <a:xfrm>
              <a:off x="2849414" y="5562600"/>
              <a:ext cx="147039" cy="158552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/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17" name="Freeform 16"/>
            <p:cNvSpPr/>
            <p:nvPr/>
          </p:nvSpPr>
          <p:spPr bwMode="auto">
            <a:xfrm>
              <a:off x="2888278" y="5442099"/>
              <a:ext cx="73520" cy="118914"/>
            </a:xfrm>
            <a:custGeom>
              <a:avLst/>
              <a:gdLst>
                <a:gd name="connsiteX0" fmla="*/ 0 w 109259"/>
                <a:gd name="connsiteY0" fmla="*/ 185097 h 185097"/>
                <a:gd name="connsiteX1" fmla="*/ 9144 w 109259"/>
                <a:gd name="connsiteY1" fmla="*/ 75369 h 185097"/>
                <a:gd name="connsiteX2" fmla="*/ 18288 w 109259"/>
                <a:gd name="connsiteY2" fmla="*/ 47937 h 185097"/>
                <a:gd name="connsiteX3" fmla="*/ 45720 w 109259"/>
                <a:gd name="connsiteY3" fmla="*/ 57081 h 185097"/>
                <a:gd name="connsiteX4" fmla="*/ 82296 w 109259"/>
                <a:gd name="connsiteY4" fmla="*/ 38793 h 185097"/>
                <a:gd name="connsiteX5" fmla="*/ 100584 w 109259"/>
                <a:gd name="connsiteY5" fmla="*/ 175953 h 185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259" h="185097">
                  <a:moveTo>
                    <a:pt x="0" y="185097"/>
                  </a:moveTo>
                  <a:cubicBezTo>
                    <a:pt x="3048" y="148521"/>
                    <a:pt x="4293" y="111750"/>
                    <a:pt x="9144" y="75369"/>
                  </a:cubicBezTo>
                  <a:cubicBezTo>
                    <a:pt x="10418" y="65815"/>
                    <a:pt x="9667" y="52248"/>
                    <a:pt x="18288" y="47937"/>
                  </a:cubicBezTo>
                  <a:cubicBezTo>
                    <a:pt x="26909" y="43626"/>
                    <a:pt x="36576" y="54033"/>
                    <a:pt x="45720" y="57081"/>
                  </a:cubicBezTo>
                  <a:cubicBezTo>
                    <a:pt x="49045" y="47106"/>
                    <a:pt x="54587" y="0"/>
                    <a:pt x="82296" y="38793"/>
                  </a:cubicBezTo>
                  <a:cubicBezTo>
                    <a:pt x="109259" y="76541"/>
                    <a:pt x="100584" y="135770"/>
                    <a:pt x="100584" y="175953"/>
                  </a:cubicBezTo>
                </a:path>
              </a:pathLst>
            </a:custGeom>
            <a:ln w="19050"/>
            <a:scene3d>
              <a:camera prst="orthographicFront">
                <a:rot lat="0" lon="0" rev="0"/>
              </a:camera>
              <a:lightRig rig="contrasting" dir="t"/>
            </a:scene3d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</p:grpSp>
      <p:sp>
        <p:nvSpPr>
          <p:cNvPr id="18" name="Bent Arrow 17"/>
          <p:cNvSpPr/>
          <p:nvPr/>
        </p:nvSpPr>
        <p:spPr bwMode="auto">
          <a:xfrm flipH="1">
            <a:off x="849760" y="3273771"/>
            <a:ext cx="637944" cy="515918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" name="Down Arrow 18"/>
          <p:cNvSpPr/>
          <p:nvPr/>
        </p:nvSpPr>
        <p:spPr bwMode="auto">
          <a:xfrm rot="16200000" flipH="1" flipV="1">
            <a:off x="244620" y="3163806"/>
            <a:ext cx="386937" cy="67781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20" name="TextBox 49"/>
          <p:cNvSpPr txBox="1">
            <a:spLocks noChangeArrowheads="1"/>
          </p:cNvSpPr>
          <p:nvPr/>
        </p:nvSpPr>
        <p:spPr bwMode="auto">
          <a:xfrm>
            <a:off x="0" y="3753758"/>
            <a:ext cx="9348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LacI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1" name="TextBox 49"/>
          <p:cNvSpPr txBox="1">
            <a:spLocks noChangeArrowheads="1"/>
          </p:cNvSpPr>
          <p:nvPr/>
        </p:nvSpPr>
        <p:spPr bwMode="auto">
          <a:xfrm>
            <a:off x="1289344" y="3753758"/>
            <a:ext cx="9348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pLac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2" name="TextBox 49"/>
          <p:cNvSpPr txBox="1">
            <a:spLocks noChangeArrowheads="1"/>
          </p:cNvSpPr>
          <p:nvPr/>
        </p:nvSpPr>
        <p:spPr bwMode="auto">
          <a:xfrm>
            <a:off x="694262" y="3753758"/>
            <a:ext cx="9348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pCI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23" name="Elbow Connector 22"/>
          <p:cNvCxnSpPr/>
          <p:nvPr/>
        </p:nvCxnSpPr>
        <p:spPr>
          <a:xfrm rot="10800000">
            <a:off x="1090984" y="2714163"/>
            <a:ext cx="1487704" cy="595082"/>
          </a:xfrm>
          <a:prstGeom prst="bentConnector3">
            <a:avLst>
              <a:gd name="adj1" fmla="val 13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892624" y="2912524"/>
            <a:ext cx="3967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954449" y="3110884"/>
            <a:ext cx="2975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/>
          <p:nvPr/>
        </p:nvCxnSpPr>
        <p:spPr>
          <a:xfrm flipV="1">
            <a:off x="495903" y="2912524"/>
            <a:ext cx="1289343" cy="396721"/>
          </a:xfrm>
          <a:prstGeom prst="bentConnector3">
            <a:avLst>
              <a:gd name="adj1" fmla="val -154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1686066" y="3011704"/>
            <a:ext cx="1983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648711" y="3110884"/>
            <a:ext cx="2975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3226581" y="2912524"/>
            <a:ext cx="3967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272950" y="3110884"/>
            <a:ext cx="2975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609601" y="2714163"/>
            <a:ext cx="7934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2777049" y="2317442"/>
            <a:ext cx="396721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845317" y="2515803"/>
            <a:ext cx="297541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53"/>
          <p:cNvSpPr txBox="1">
            <a:spLocks noChangeArrowheads="1"/>
          </p:cNvSpPr>
          <p:nvPr/>
        </p:nvSpPr>
        <p:spPr bwMode="auto">
          <a:xfrm>
            <a:off x="2411326" y="1722361"/>
            <a:ext cx="115916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b="1" dirty="0" smtClean="0">
                <a:latin typeface="Calibri" pitchFamily="34" charset="0"/>
              </a:rPr>
              <a:t>UV</a:t>
            </a:r>
            <a:endParaRPr lang="en-US" sz="2000" b="1" dirty="0">
              <a:latin typeface="Calibri" pitchFamily="34" charset="0"/>
            </a:endParaRPr>
          </a:p>
        </p:txBody>
      </p:sp>
      <p:cxnSp>
        <p:nvCxnSpPr>
          <p:cNvPr id="35" name="Elbow Connector 34"/>
          <p:cNvCxnSpPr/>
          <p:nvPr/>
        </p:nvCxnSpPr>
        <p:spPr>
          <a:xfrm rot="10800000">
            <a:off x="3669671" y="2813343"/>
            <a:ext cx="1388524" cy="396721"/>
          </a:xfrm>
          <a:prstGeom prst="bentConnector3">
            <a:avLst>
              <a:gd name="adj1" fmla="val -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3471311" y="3011704"/>
            <a:ext cx="396721" cy="2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3967212" y="1821541"/>
            <a:ext cx="396721" cy="495901"/>
            <a:chOff x="6781800" y="5257800"/>
            <a:chExt cx="304800" cy="381000"/>
          </a:xfrm>
        </p:grpSpPr>
        <p:sp>
          <p:nvSpPr>
            <p:cNvPr id="38" name="Oval 37"/>
            <p:cNvSpPr/>
            <p:nvPr/>
          </p:nvSpPr>
          <p:spPr>
            <a:xfrm>
              <a:off x="68580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7010400" y="55626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70104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6934200" y="52578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6781800" y="53340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6781800" y="54864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4" name="Straight Arrow Connector 43"/>
          <p:cNvCxnSpPr/>
          <p:nvPr/>
        </p:nvCxnSpPr>
        <p:spPr>
          <a:xfrm rot="5400000">
            <a:off x="3767818" y="2515803"/>
            <a:ext cx="397754" cy="1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5400000" flipH="1" flipV="1">
            <a:off x="3967212" y="2813343"/>
            <a:ext cx="793442" cy="2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53"/>
          <p:cNvSpPr txBox="1">
            <a:spLocks noChangeArrowheads="1"/>
          </p:cNvSpPr>
          <p:nvPr/>
        </p:nvSpPr>
        <p:spPr bwMode="auto">
          <a:xfrm>
            <a:off x="4097390" y="1623180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C4HSL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7" name="Down Arrow 46"/>
          <p:cNvSpPr/>
          <p:nvPr/>
        </p:nvSpPr>
        <p:spPr bwMode="auto">
          <a:xfrm rot="5400000" flipV="1">
            <a:off x="2501296" y="3127037"/>
            <a:ext cx="386937" cy="67781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48" name="Down Arrow 47"/>
          <p:cNvSpPr/>
          <p:nvPr/>
        </p:nvSpPr>
        <p:spPr bwMode="auto">
          <a:xfrm rot="5400000" flipV="1">
            <a:off x="4906092" y="3111580"/>
            <a:ext cx="386937" cy="67781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cxnSp>
        <p:nvCxnSpPr>
          <p:cNvPr id="49" name="Straight Connector 48"/>
          <p:cNvCxnSpPr/>
          <p:nvPr/>
        </p:nvCxnSpPr>
        <p:spPr>
          <a:xfrm rot="5400000">
            <a:off x="495902" y="2364396"/>
            <a:ext cx="3967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42270" y="2562757"/>
            <a:ext cx="2975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3"/>
          <p:cNvSpPr txBox="1">
            <a:spLocks noChangeArrowheads="1"/>
          </p:cNvSpPr>
          <p:nvPr/>
        </p:nvSpPr>
        <p:spPr bwMode="auto">
          <a:xfrm>
            <a:off x="99181" y="1769315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IPTG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TextBox 49"/>
          <p:cNvSpPr txBox="1">
            <a:spLocks noChangeArrowheads="1"/>
          </p:cNvSpPr>
          <p:nvPr/>
        </p:nvSpPr>
        <p:spPr bwMode="auto">
          <a:xfrm>
            <a:off x="6170120" y="3784544"/>
            <a:ext cx="9348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pRhi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63" name="Straight Connector 62"/>
          <p:cNvCxnSpPr/>
          <p:nvPr/>
        </p:nvCxnSpPr>
        <p:spPr bwMode="auto">
          <a:xfrm>
            <a:off x="6150799" y="3455379"/>
            <a:ext cx="2876227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4" name="Down Arrow 63"/>
          <p:cNvSpPr/>
          <p:nvPr/>
        </p:nvSpPr>
        <p:spPr bwMode="auto">
          <a:xfrm rot="5400000" flipV="1">
            <a:off x="7089681" y="3093488"/>
            <a:ext cx="386937" cy="67781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65" name="Bent Arrow 64"/>
          <p:cNvSpPr/>
          <p:nvPr/>
        </p:nvSpPr>
        <p:spPr bwMode="auto">
          <a:xfrm>
            <a:off x="6201976" y="3238927"/>
            <a:ext cx="637944" cy="515918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7" name="TextBox 53"/>
          <p:cNvSpPr txBox="1">
            <a:spLocks noChangeArrowheads="1"/>
          </p:cNvSpPr>
          <p:nvPr/>
        </p:nvSpPr>
        <p:spPr bwMode="auto">
          <a:xfrm>
            <a:off x="6677617" y="3736753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RhiI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68" name="TextBox 49"/>
          <p:cNvSpPr txBox="1">
            <a:spLocks noChangeArrowheads="1"/>
          </p:cNvSpPr>
          <p:nvPr/>
        </p:nvSpPr>
        <p:spPr bwMode="auto">
          <a:xfrm>
            <a:off x="7539323" y="3735666"/>
            <a:ext cx="9348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RhiR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69" name="TextBox 53"/>
          <p:cNvSpPr txBox="1">
            <a:spLocks noChangeArrowheads="1"/>
          </p:cNvSpPr>
          <p:nvPr/>
        </p:nvSpPr>
        <p:spPr bwMode="auto">
          <a:xfrm>
            <a:off x="8134404" y="3735666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>
                <a:latin typeface="Calibri" pitchFamily="34" charset="0"/>
              </a:rPr>
              <a:t>G</a:t>
            </a:r>
            <a:r>
              <a:rPr lang="en-US" sz="1600" dirty="0" smtClean="0">
                <a:latin typeface="Calibri" pitchFamily="34" charset="0"/>
              </a:rPr>
              <a:t>FP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70" name="Group 390"/>
          <p:cNvGrpSpPr>
            <a:grpSpLocks/>
          </p:cNvGrpSpPr>
          <p:nvPr/>
        </p:nvGrpSpPr>
        <p:grpSpPr bwMode="auto">
          <a:xfrm>
            <a:off x="8531125" y="3122177"/>
            <a:ext cx="334927" cy="504732"/>
            <a:chOff x="2790681" y="5334000"/>
            <a:chExt cx="257319" cy="387152"/>
          </a:xfrm>
        </p:grpSpPr>
        <p:sp>
          <p:nvSpPr>
            <p:cNvPr id="71" name="Oval 70"/>
            <p:cNvSpPr/>
            <p:nvPr/>
          </p:nvSpPr>
          <p:spPr bwMode="auto">
            <a:xfrm>
              <a:off x="2790681" y="5334000"/>
              <a:ext cx="257319" cy="277465"/>
            </a:xfrm>
            <a:prstGeom prst="ellipse">
              <a:avLst/>
            </a:prstGeom>
            <a:solidFill>
              <a:srgbClr val="30D0F0"/>
            </a:solidFill>
            <a:ln>
              <a:noFill/>
            </a:ln>
            <a:effectLst>
              <a:outerShdw blurRad="149987" dist="250190" dir="8460000" algn="ctr">
                <a:schemeClr val="bg1">
                  <a:alpha val="28000"/>
                </a:schemeClr>
              </a:outerShdw>
            </a:effectLst>
            <a:scene3d>
              <a:camera prst="orthographicFront">
                <a:rot lat="0" lon="0" rev="0"/>
              </a:camera>
              <a:lightRig rig="contrasting" dir="t"/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72" name="Rounded Rectangle 71"/>
            <p:cNvSpPr/>
            <p:nvPr/>
          </p:nvSpPr>
          <p:spPr bwMode="auto">
            <a:xfrm>
              <a:off x="2849414" y="5562600"/>
              <a:ext cx="147039" cy="158552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/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73" name="Freeform 72"/>
            <p:cNvSpPr/>
            <p:nvPr/>
          </p:nvSpPr>
          <p:spPr bwMode="auto">
            <a:xfrm>
              <a:off x="2888278" y="5442099"/>
              <a:ext cx="73520" cy="118914"/>
            </a:xfrm>
            <a:custGeom>
              <a:avLst/>
              <a:gdLst>
                <a:gd name="connsiteX0" fmla="*/ 0 w 109259"/>
                <a:gd name="connsiteY0" fmla="*/ 185097 h 185097"/>
                <a:gd name="connsiteX1" fmla="*/ 9144 w 109259"/>
                <a:gd name="connsiteY1" fmla="*/ 75369 h 185097"/>
                <a:gd name="connsiteX2" fmla="*/ 18288 w 109259"/>
                <a:gd name="connsiteY2" fmla="*/ 47937 h 185097"/>
                <a:gd name="connsiteX3" fmla="*/ 45720 w 109259"/>
                <a:gd name="connsiteY3" fmla="*/ 57081 h 185097"/>
                <a:gd name="connsiteX4" fmla="*/ 82296 w 109259"/>
                <a:gd name="connsiteY4" fmla="*/ 38793 h 185097"/>
                <a:gd name="connsiteX5" fmla="*/ 100584 w 109259"/>
                <a:gd name="connsiteY5" fmla="*/ 175953 h 185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259" h="185097">
                  <a:moveTo>
                    <a:pt x="0" y="185097"/>
                  </a:moveTo>
                  <a:cubicBezTo>
                    <a:pt x="3048" y="148521"/>
                    <a:pt x="4293" y="111750"/>
                    <a:pt x="9144" y="75369"/>
                  </a:cubicBezTo>
                  <a:cubicBezTo>
                    <a:pt x="10418" y="65815"/>
                    <a:pt x="9667" y="52248"/>
                    <a:pt x="18288" y="47937"/>
                  </a:cubicBezTo>
                  <a:cubicBezTo>
                    <a:pt x="26909" y="43626"/>
                    <a:pt x="36576" y="54033"/>
                    <a:pt x="45720" y="57081"/>
                  </a:cubicBezTo>
                  <a:cubicBezTo>
                    <a:pt x="49045" y="47106"/>
                    <a:pt x="54587" y="0"/>
                    <a:pt x="82296" y="38793"/>
                  </a:cubicBezTo>
                  <a:cubicBezTo>
                    <a:pt x="109259" y="76541"/>
                    <a:pt x="100584" y="135770"/>
                    <a:pt x="100584" y="175953"/>
                  </a:cubicBezTo>
                </a:path>
              </a:pathLst>
            </a:custGeom>
            <a:ln w="19050"/>
            <a:scene3d>
              <a:camera prst="orthographicFront">
                <a:rot lat="0" lon="0" rev="0"/>
              </a:camera>
              <a:lightRig rig="contrasting" dir="t"/>
            </a:scene3d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</p:grpSp>
      <p:cxnSp>
        <p:nvCxnSpPr>
          <p:cNvPr id="74" name="Elbow Connector 73"/>
          <p:cNvCxnSpPr/>
          <p:nvPr/>
        </p:nvCxnSpPr>
        <p:spPr>
          <a:xfrm rot="10800000">
            <a:off x="6646702" y="2795251"/>
            <a:ext cx="1388524" cy="396721"/>
          </a:xfrm>
          <a:prstGeom prst="bentConnector3">
            <a:avLst>
              <a:gd name="adj1" fmla="val -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rot="5400000">
            <a:off x="6448341" y="2993612"/>
            <a:ext cx="396721" cy="2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Group 75"/>
          <p:cNvGrpSpPr/>
          <p:nvPr/>
        </p:nvGrpSpPr>
        <p:grpSpPr>
          <a:xfrm>
            <a:off x="6944243" y="1803449"/>
            <a:ext cx="396721" cy="495901"/>
            <a:chOff x="6781800" y="5257800"/>
            <a:chExt cx="304800" cy="381000"/>
          </a:xfrm>
        </p:grpSpPr>
        <p:sp>
          <p:nvSpPr>
            <p:cNvPr id="77" name="Oval 76"/>
            <p:cNvSpPr/>
            <p:nvPr/>
          </p:nvSpPr>
          <p:spPr>
            <a:xfrm>
              <a:off x="68580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7010400" y="55626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70104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6934200" y="52578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6781800" y="53340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6781800" y="54864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3" name="Straight Arrow Connector 82"/>
          <p:cNvCxnSpPr/>
          <p:nvPr/>
        </p:nvCxnSpPr>
        <p:spPr>
          <a:xfrm rot="5400000">
            <a:off x="6744849" y="2497711"/>
            <a:ext cx="397754" cy="1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53"/>
          <p:cNvSpPr txBox="1">
            <a:spLocks noChangeArrowheads="1"/>
          </p:cNvSpPr>
          <p:nvPr/>
        </p:nvSpPr>
        <p:spPr bwMode="auto">
          <a:xfrm>
            <a:off x="7074421" y="1623180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C4HSL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85" name="Down Arrow 84"/>
          <p:cNvSpPr/>
          <p:nvPr/>
        </p:nvSpPr>
        <p:spPr bwMode="auto">
          <a:xfrm rot="5400000" flipV="1">
            <a:off x="7883123" y="3093488"/>
            <a:ext cx="386937" cy="67781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cxnSp>
        <p:nvCxnSpPr>
          <p:cNvPr id="88" name="Straight Arrow Connector 87"/>
          <p:cNvCxnSpPr/>
          <p:nvPr/>
        </p:nvCxnSpPr>
        <p:spPr>
          <a:xfrm flipV="1">
            <a:off x="4559193" y="2218262"/>
            <a:ext cx="2353545" cy="9400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Left Brace 89"/>
          <p:cNvSpPr/>
          <p:nvPr/>
        </p:nvSpPr>
        <p:spPr>
          <a:xfrm rot="16200000">
            <a:off x="4374797" y="2972979"/>
            <a:ext cx="495903" cy="2854492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Box 90"/>
          <p:cNvSpPr txBox="1"/>
          <p:nvPr/>
        </p:nvSpPr>
        <p:spPr>
          <a:xfrm>
            <a:off x="3471311" y="4648179"/>
            <a:ext cx="2479505" cy="495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Quorum Sensor</a:t>
            </a:r>
            <a:endParaRPr lang="en-US" b="1" i="1" dirty="0"/>
          </a:p>
        </p:txBody>
      </p:sp>
      <p:sp>
        <p:nvSpPr>
          <p:cNvPr id="92" name="Left Brace 91"/>
          <p:cNvSpPr/>
          <p:nvPr/>
        </p:nvSpPr>
        <p:spPr>
          <a:xfrm rot="16200000">
            <a:off x="7366199" y="2988970"/>
            <a:ext cx="495903" cy="2822510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extBox 92"/>
          <p:cNvSpPr txBox="1"/>
          <p:nvPr/>
        </p:nvSpPr>
        <p:spPr>
          <a:xfrm>
            <a:off x="6744259" y="4648179"/>
            <a:ext cx="2479505" cy="495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Propagator</a:t>
            </a:r>
            <a:endParaRPr lang="en-US" b="1" i="1" dirty="0"/>
          </a:p>
        </p:txBody>
      </p:sp>
      <p:cxnSp>
        <p:nvCxnSpPr>
          <p:cNvPr id="94" name="Straight Arrow Connector 93"/>
          <p:cNvCxnSpPr/>
          <p:nvPr/>
        </p:nvCxnSpPr>
        <p:spPr>
          <a:xfrm rot="5400000" flipH="1" flipV="1">
            <a:off x="6895686" y="2762191"/>
            <a:ext cx="793442" cy="2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Left Brace 94"/>
          <p:cNvSpPr/>
          <p:nvPr/>
        </p:nvSpPr>
        <p:spPr>
          <a:xfrm rot="16200000">
            <a:off x="1327195" y="2972979"/>
            <a:ext cx="495903" cy="2854492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95"/>
          <p:cNvSpPr txBox="1"/>
          <p:nvPr/>
        </p:nvSpPr>
        <p:spPr>
          <a:xfrm>
            <a:off x="595084" y="4648179"/>
            <a:ext cx="2479505" cy="495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Toggle Switch</a:t>
            </a:r>
            <a:endParaRPr lang="en-US" b="1" i="1" dirty="0"/>
          </a:p>
        </p:txBody>
      </p:sp>
      <p:sp>
        <p:nvSpPr>
          <p:cNvPr id="98" name="TextBox 97"/>
          <p:cNvSpPr txBox="1"/>
          <p:nvPr/>
        </p:nvSpPr>
        <p:spPr>
          <a:xfrm>
            <a:off x="3045425" y="5250331"/>
            <a:ext cx="34755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Quorum sensor activated only in UV exposed region.</a:t>
            </a:r>
            <a:endParaRPr lang="en-US" b="1" i="1" dirty="0"/>
          </a:p>
        </p:txBody>
      </p:sp>
      <p:sp>
        <p:nvSpPr>
          <p:cNvPr id="102" name="Title 1"/>
          <p:cNvSpPr txBox="1">
            <a:spLocks/>
          </p:cNvSpPr>
          <p:nvPr/>
        </p:nvSpPr>
        <p:spPr>
          <a:xfrm>
            <a:off x="0" y="-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Circuit #1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0527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/>
          <p:cNvSpPr/>
          <p:nvPr/>
        </p:nvSpPr>
        <p:spPr>
          <a:xfrm>
            <a:off x="3195502" y="1524000"/>
            <a:ext cx="2854494" cy="3768850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6" name="Straight Connector 85"/>
          <p:cNvCxnSpPr/>
          <p:nvPr/>
        </p:nvCxnSpPr>
        <p:spPr bwMode="auto">
          <a:xfrm>
            <a:off x="3173768" y="3455379"/>
            <a:ext cx="2876227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 bwMode="auto">
          <a:xfrm>
            <a:off x="61825" y="3477278"/>
            <a:ext cx="287622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8" name="Bent Arrow 87"/>
          <p:cNvSpPr/>
          <p:nvPr/>
        </p:nvSpPr>
        <p:spPr bwMode="auto">
          <a:xfrm>
            <a:off x="1586884" y="3273771"/>
            <a:ext cx="637944" cy="515918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9" name="Down Arrow 88"/>
          <p:cNvSpPr/>
          <p:nvPr/>
        </p:nvSpPr>
        <p:spPr bwMode="auto">
          <a:xfrm rot="5400000" flipV="1">
            <a:off x="4112650" y="3111580"/>
            <a:ext cx="386937" cy="67781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90" name="TextBox 53"/>
          <p:cNvSpPr txBox="1">
            <a:spLocks noChangeArrowheads="1"/>
          </p:cNvSpPr>
          <p:nvPr/>
        </p:nvSpPr>
        <p:spPr bwMode="auto">
          <a:xfrm>
            <a:off x="1983605" y="3753758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CI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1" name="Bent Arrow 90"/>
          <p:cNvSpPr/>
          <p:nvPr/>
        </p:nvSpPr>
        <p:spPr bwMode="auto">
          <a:xfrm>
            <a:off x="3224945" y="3257019"/>
            <a:ext cx="637944" cy="515918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2" name="TextBox 49"/>
          <p:cNvSpPr txBox="1">
            <a:spLocks noChangeArrowheads="1"/>
          </p:cNvSpPr>
          <p:nvPr/>
        </p:nvSpPr>
        <p:spPr bwMode="auto">
          <a:xfrm>
            <a:off x="3074588" y="3753758"/>
            <a:ext cx="9348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pLuxORI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3" name="TextBox 53"/>
          <p:cNvSpPr txBox="1">
            <a:spLocks noChangeArrowheads="1"/>
          </p:cNvSpPr>
          <p:nvPr/>
        </p:nvSpPr>
        <p:spPr bwMode="auto">
          <a:xfrm>
            <a:off x="3669670" y="3753758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LuxI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4" name="TextBox 49"/>
          <p:cNvSpPr txBox="1">
            <a:spLocks noChangeArrowheads="1"/>
          </p:cNvSpPr>
          <p:nvPr/>
        </p:nvSpPr>
        <p:spPr bwMode="auto">
          <a:xfrm>
            <a:off x="4562292" y="3753758"/>
            <a:ext cx="9348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LuxR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5" name="TextBox 53"/>
          <p:cNvSpPr txBox="1">
            <a:spLocks noChangeArrowheads="1"/>
          </p:cNvSpPr>
          <p:nvPr/>
        </p:nvSpPr>
        <p:spPr bwMode="auto">
          <a:xfrm>
            <a:off x="5157374" y="3753758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mCherry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96" name="Group 390"/>
          <p:cNvGrpSpPr>
            <a:grpSpLocks/>
          </p:cNvGrpSpPr>
          <p:nvPr/>
        </p:nvGrpSpPr>
        <p:grpSpPr bwMode="auto">
          <a:xfrm>
            <a:off x="5554095" y="3140269"/>
            <a:ext cx="334927" cy="504732"/>
            <a:chOff x="2790681" y="5334000"/>
            <a:chExt cx="257319" cy="387152"/>
          </a:xfrm>
        </p:grpSpPr>
        <p:sp>
          <p:nvSpPr>
            <p:cNvPr id="97" name="Oval 96"/>
            <p:cNvSpPr/>
            <p:nvPr/>
          </p:nvSpPr>
          <p:spPr bwMode="auto">
            <a:xfrm>
              <a:off x="2790681" y="5334000"/>
              <a:ext cx="257319" cy="277465"/>
            </a:xfrm>
            <a:prstGeom prst="ellipse">
              <a:avLst/>
            </a:prstGeom>
            <a:solidFill>
              <a:srgbClr val="30D0F0"/>
            </a:solidFill>
            <a:ln>
              <a:noFill/>
            </a:ln>
            <a:effectLst>
              <a:outerShdw blurRad="149987" dist="250190" dir="8460000" algn="ctr">
                <a:schemeClr val="bg1">
                  <a:alpha val="28000"/>
                </a:schemeClr>
              </a:outerShdw>
            </a:effectLst>
            <a:scene3d>
              <a:camera prst="orthographicFront">
                <a:rot lat="0" lon="0" rev="0"/>
              </a:camera>
              <a:lightRig rig="contrasting" dir="t"/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98" name="Rounded Rectangle 97"/>
            <p:cNvSpPr/>
            <p:nvPr/>
          </p:nvSpPr>
          <p:spPr bwMode="auto">
            <a:xfrm>
              <a:off x="2849414" y="5562600"/>
              <a:ext cx="147039" cy="158552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/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99" name="Freeform 98"/>
            <p:cNvSpPr/>
            <p:nvPr/>
          </p:nvSpPr>
          <p:spPr bwMode="auto">
            <a:xfrm>
              <a:off x="2888278" y="5442099"/>
              <a:ext cx="73520" cy="118914"/>
            </a:xfrm>
            <a:custGeom>
              <a:avLst/>
              <a:gdLst>
                <a:gd name="connsiteX0" fmla="*/ 0 w 109259"/>
                <a:gd name="connsiteY0" fmla="*/ 185097 h 185097"/>
                <a:gd name="connsiteX1" fmla="*/ 9144 w 109259"/>
                <a:gd name="connsiteY1" fmla="*/ 75369 h 185097"/>
                <a:gd name="connsiteX2" fmla="*/ 18288 w 109259"/>
                <a:gd name="connsiteY2" fmla="*/ 47937 h 185097"/>
                <a:gd name="connsiteX3" fmla="*/ 45720 w 109259"/>
                <a:gd name="connsiteY3" fmla="*/ 57081 h 185097"/>
                <a:gd name="connsiteX4" fmla="*/ 82296 w 109259"/>
                <a:gd name="connsiteY4" fmla="*/ 38793 h 185097"/>
                <a:gd name="connsiteX5" fmla="*/ 100584 w 109259"/>
                <a:gd name="connsiteY5" fmla="*/ 175953 h 185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259" h="185097">
                  <a:moveTo>
                    <a:pt x="0" y="185097"/>
                  </a:moveTo>
                  <a:cubicBezTo>
                    <a:pt x="3048" y="148521"/>
                    <a:pt x="4293" y="111750"/>
                    <a:pt x="9144" y="75369"/>
                  </a:cubicBezTo>
                  <a:cubicBezTo>
                    <a:pt x="10418" y="65815"/>
                    <a:pt x="9667" y="52248"/>
                    <a:pt x="18288" y="47937"/>
                  </a:cubicBezTo>
                  <a:cubicBezTo>
                    <a:pt x="26909" y="43626"/>
                    <a:pt x="36576" y="54033"/>
                    <a:pt x="45720" y="57081"/>
                  </a:cubicBezTo>
                  <a:cubicBezTo>
                    <a:pt x="49045" y="47106"/>
                    <a:pt x="54587" y="0"/>
                    <a:pt x="82296" y="38793"/>
                  </a:cubicBezTo>
                  <a:cubicBezTo>
                    <a:pt x="109259" y="76541"/>
                    <a:pt x="100584" y="135770"/>
                    <a:pt x="100584" y="175953"/>
                  </a:cubicBezTo>
                </a:path>
              </a:pathLst>
            </a:custGeom>
            <a:ln w="19050"/>
            <a:scene3d>
              <a:camera prst="orthographicFront">
                <a:rot lat="0" lon="0" rev="0"/>
              </a:camera>
              <a:lightRig rig="contrasting" dir="t"/>
            </a:scene3d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</p:grpSp>
      <p:sp>
        <p:nvSpPr>
          <p:cNvPr id="100" name="Bent Arrow 99"/>
          <p:cNvSpPr/>
          <p:nvPr/>
        </p:nvSpPr>
        <p:spPr bwMode="auto">
          <a:xfrm flipH="1">
            <a:off x="849760" y="3273771"/>
            <a:ext cx="637944" cy="515918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1" name="Down Arrow 100"/>
          <p:cNvSpPr/>
          <p:nvPr/>
        </p:nvSpPr>
        <p:spPr bwMode="auto">
          <a:xfrm rot="16200000" flipH="1" flipV="1">
            <a:off x="244620" y="3163806"/>
            <a:ext cx="386937" cy="67781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102" name="TextBox 49"/>
          <p:cNvSpPr txBox="1">
            <a:spLocks noChangeArrowheads="1"/>
          </p:cNvSpPr>
          <p:nvPr/>
        </p:nvSpPr>
        <p:spPr bwMode="auto">
          <a:xfrm>
            <a:off x="0" y="3753758"/>
            <a:ext cx="9348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LacI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3" name="TextBox 49"/>
          <p:cNvSpPr txBox="1">
            <a:spLocks noChangeArrowheads="1"/>
          </p:cNvSpPr>
          <p:nvPr/>
        </p:nvSpPr>
        <p:spPr bwMode="auto">
          <a:xfrm>
            <a:off x="1289344" y="3753758"/>
            <a:ext cx="9348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pLac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4" name="TextBox 49"/>
          <p:cNvSpPr txBox="1">
            <a:spLocks noChangeArrowheads="1"/>
          </p:cNvSpPr>
          <p:nvPr/>
        </p:nvSpPr>
        <p:spPr bwMode="auto">
          <a:xfrm>
            <a:off x="694262" y="3753758"/>
            <a:ext cx="9348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pCI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105" name="Elbow Connector 104"/>
          <p:cNvCxnSpPr/>
          <p:nvPr/>
        </p:nvCxnSpPr>
        <p:spPr>
          <a:xfrm rot="10800000">
            <a:off x="1090984" y="2714163"/>
            <a:ext cx="1487704" cy="595082"/>
          </a:xfrm>
          <a:prstGeom prst="bentConnector3">
            <a:avLst>
              <a:gd name="adj1" fmla="val 13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rot="5400000">
            <a:off x="892624" y="2912524"/>
            <a:ext cx="3967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954449" y="3110884"/>
            <a:ext cx="2975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Elbow Connector 107"/>
          <p:cNvCxnSpPr/>
          <p:nvPr/>
        </p:nvCxnSpPr>
        <p:spPr>
          <a:xfrm flipV="1">
            <a:off x="495903" y="2912524"/>
            <a:ext cx="1289343" cy="396721"/>
          </a:xfrm>
          <a:prstGeom prst="bentConnector3">
            <a:avLst>
              <a:gd name="adj1" fmla="val -154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5400000">
            <a:off x="1686066" y="3011704"/>
            <a:ext cx="1983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1648711" y="3110884"/>
            <a:ext cx="2975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rot="5400000">
            <a:off x="3226581" y="2912524"/>
            <a:ext cx="3967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3272950" y="3110884"/>
            <a:ext cx="2975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2609601" y="2714163"/>
            <a:ext cx="7934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rot="5400000">
            <a:off x="2777049" y="2317442"/>
            <a:ext cx="396721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2845317" y="2515803"/>
            <a:ext cx="297541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53"/>
          <p:cNvSpPr txBox="1">
            <a:spLocks noChangeArrowheads="1"/>
          </p:cNvSpPr>
          <p:nvPr/>
        </p:nvSpPr>
        <p:spPr bwMode="auto">
          <a:xfrm>
            <a:off x="2411326" y="1722361"/>
            <a:ext cx="115916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b="1" dirty="0" smtClean="0">
                <a:latin typeface="Calibri" pitchFamily="34" charset="0"/>
              </a:rPr>
              <a:t>UV</a:t>
            </a:r>
            <a:endParaRPr lang="en-US" sz="2000" b="1" dirty="0">
              <a:latin typeface="Calibri" pitchFamily="34" charset="0"/>
            </a:endParaRPr>
          </a:p>
        </p:txBody>
      </p:sp>
      <p:cxnSp>
        <p:nvCxnSpPr>
          <p:cNvPr id="117" name="Elbow Connector 116"/>
          <p:cNvCxnSpPr/>
          <p:nvPr/>
        </p:nvCxnSpPr>
        <p:spPr>
          <a:xfrm rot="10800000">
            <a:off x="3669671" y="2813343"/>
            <a:ext cx="1388524" cy="396721"/>
          </a:xfrm>
          <a:prstGeom prst="bentConnector3">
            <a:avLst>
              <a:gd name="adj1" fmla="val -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 rot="5400000">
            <a:off x="3471311" y="3011704"/>
            <a:ext cx="396721" cy="2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9" name="Group 118"/>
          <p:cNvGrpSpPr/>
          <p:nvPr/>
        </p:nvGrpSpPr>
        <p:grpSpPr>
          <a:xfrm>
            <a:off x="3967212" y="1821541"/>
            <a:ext cx="396721" cy="495901"/>
            <a:chOff x="6781800" y="5257800"/>
            <a:chExt cx="304800" cy="381000"/>
          </a:xfrm>
        </p:grpSpPr>
        <p:sp>
          <p:nvSpPr>
            <p:cNvPr id="120" name="Oval 119"/>
            <p:cNvSpPr/>
            <p:nvPr/>
          </p:nvSpPr>
          <p:spPr>
            <a:xfrm>
              <a:off x="68580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/>
            <p:cNvSpPr/>
            <p:nvPr/>
          </p:nvSpPr>
          <p:spPr>
            <a:xfrm>
              <a:off x="7010400" y="55626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>
            <a:xfrm>
              <a:off x="70104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/>
            <p:nvPr/>
          </p:nvSpPr>
          <p:spPr>
            <a:xfrm>
              <a:off x="6934200" y="52578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>
            <a:xfrm>
              <a:off x="6781800" y="53340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>
            <a:xfrm>
              <a:off x="6781800" y="54864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6" name="Straight Arrow Connector 125"/>
          <p:cNvCxnSpPr/>
          <p:nvPr/>
        </p:nvCxnSpPr>
        <p:spPr>
          <a:xfrm rot="5400000">
            <a:off x="3767818" y="2515803"/>
            <a:ext cx="397754" cy="1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rot="5400000" flipH="1" flipV="1">
            <a:off x="3967212" y="2813343"/>
            <a:ext cx="793442" cy="2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53"/>
          <p:cNvSpPr txBox="1">
            <a:spLocks noChangeArrowheads="1"/>
          </p:cNvSpPr>
          <p:nvPr/>
        </p:nvSpPr>
        <p:spPr bwMode="auto">
          <a:xfrm>
            <a:off x="4097390" y="1623180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C6HSL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29" name="Down Arrow 128"/>
          <p:cNvSpPr/>
          <p:nvPr/>
        </p:nvSpPr>
        <p:spPr bwMode="auto">
          <a:xfrm rot="5400000" flipV="1">
            <a:off x="2501296" y="3127037"/>
            <a:ext cx="386937" cy="67781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130" name="Down Arrow 129"/>
          <p:cNvSpPr/>
          <p:nvPr/>
        </p:nvSpPr>
        <p:spPr bwMode="auto">
          <a:xfrm rot="5400000" flipV="1">
            <a:off x="4906092" y="3111580"/>
            <a:ext cx="386937" cy="67781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cxnSp>
        <p:nvCxnSpPr>
          <p:cNvPr id="131" name="Straight Connector 130"/>
          <p:cNvCxnSpPr/>
          <p:nvPr/>
        </p:nvCxnSpPr>
        <p:spPr>
          <a:xfrm rot="5400000">
            <a:off x="495902" y="2364396"/>
            <a:ext cx="3967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542270" y="2562757"/>
            <a:ext cx="2975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53"/>
          <p:cNvSpPr txBox="1">
            <a:spLocks noChangeArrowheads="1"/>
          </p:cNvSpPr>
          <p:nvPr/>
        </p:nvSpPr>
        <p:spPr bwMode="auto">
          <a:xfrm>
            <a:off x="99181" y="1769315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IPTG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34" name="TextBox 49"/>
          <p:cNvSpPr txBox="1">
            <a:spLocks noChangeArrowheads="1"/>
          </p:cNvSpPr>
          <p:nvPr/>
        </p:nvSpPr>
        <p:spPr bwMode="auto">
          <a:xfrm>
            <a:off x="6170120" y="3784544"/>
            <a:ext cx="9348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pLux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135" name="Straight Connector 134"/>
          <p:cNvCxnSpPr/>
          <p:nvPr/>
        </p:nvCxnSpPr>
        <p:spPr bwMode="auto">
          <a:xfrm>
            <a:off x="6150799" y="3455379"/>
            <a:ext cx="2876227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6" name="Down Arrow 135"/>
          <p:cNvSpPr/>
          <p:nvPr/>
        </p:nvSpPr>
        <p:spPr bwMode="auto">
          <a:xfrm rot="5400000" flipV="1">
            <a:off x="7089681" y="3093488"/>
            <a:ext cx="386937" cy="67781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137" name="Bent Arrow 136"/>
          <p:cNvSpPr/>
          <p:nvPr/>
        </p:nvSpPr>
        <p:spPr bwMode="auto">
          <a:xfrm>
            <a:off x="6201976" y="3238927"/>
            <a:ext cx="637944" cy="515918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8" name="TextBox 53"/>
          <p:cNvSpPr txBox="1">
            <a:spLocks noChangeArrowheads="1"/>
          </p:cNvSpPr>
          <p:nvPr/>
        </p:nvSpPr>
        <p:spPr bwMode="auto">
          <a:xfrm>
            <a:off x="6677617" y="3736753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LuxI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39" name="TextBox 49"/>
          <p:cNvSpPr txBox="1">
            <a:spLocks noChangeArrowheads="1"/>
          </p:cNvSpPr>
          <p:nvPr/>
        </p:nvSpPr>
        <p:spPr bwMode="auto">
          <a:xfrm>
            <a:off x="7539323" y="3735666"/>
            <a:ext cx="9348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LuxR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40" name="TextBox 53"/>
          <p:cNvSpPr txBox="1">
            <a:spLocks noChangeArrowheads="1"/>
          </p:cNvSpPr>
          <p:nvPr/>
        </p:nvSpPr>
        <p:spPr bwMode="auto">
          <a:xfrm>
            <a:off x="8134404" y="3735666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>
                <a:latin typeface="Calibri" pitchFamily="34" charset="0"/>
              </a:rPr>
              <a:t>G</a:t>
            </a:r>
            <a:r>
              <a:rPr lang="en-US" sz="1600" dirty="0" smtClean="0">
                <a:latin typeface="Calibri" pitchFamily="34" charset="0"/>
              </a:rPr>
              <a:t>FP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141" name="Group 390"/>
          <p:cNvGrpSpPr>
            <a:grpSpLocks/>
          </p:cNvGrpSpPr>
          <p:nvPr/>
        </p:nvGrpSpPr>
        <p:grpSpPr bwMode="auto">
          <a:xfrm>
            <a:off x="8531125" y="3122177"/>
            <a:ext cx="334927" cy="504732"/>
            <a:chOff x="2790681" y="5334000"/>
            <a:chExt cx="257319" cy="387152"/>
          </a:xfrm>
        </p:grpSpPr>
        <p:sp>
          <p:nvSpPr>
            <p:cNvPr id="142" name="Oval 141"/>
            <p:cNvSpPr/>
            <p:nvPr/>
          </p:nvSpPr>
          <p:spPr bwMode="auto">
            <a:xfrm>
              <a:off x="2790681" y="5334000"/>
              <a:ext cx="257319" cy="277465"/>
            </a:xfrm>
            <a:prstGeom prst="ellipse">
              <a:avLst/>
            </a:prstGeom>
            <a:solidFill>
              <a:srgbClr val="30D0F0"/>
            </a:solidFill>
            <a:ln>
              <a:noFill/>
            </a:ln>
            <a:effectLst>
              <a:outerShdw blurRad="149987" dist="250190" dir="8460000" algn="ctr">
                <a:schemeClr val="bg1">
                  <a:alpha val="28000"/>
                </a:schemeClr>
              </a:outerShdw>
            </a:effectLst>
            <a:scene3d>
              <a:camera prst="orthographicFront">
                <a:rot lat="0" lon="0" rev="0"/>
              </a:camera>
              <a:lightRig rig="contrasting" dir="t"/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143" name="Rounded Rectangle 142"/>
            <p:cNvSpPr/>
            <p:nvPr/>
          </p:nvSpPr>
          <p:spPr bwMode="auto">
            <a:xfrm>
              <a:off x="2849414" y="5562600"/>
              <a:ext cx="147039" cy="158552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/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144" name="Freeform 143"/>
            <p:cNvSpPr/>
            <p:nvPr/>
          </p:nvSpPr>
          <p:spPr bwMode="auto">
            <a:xfrm>
              <a:off x="2888278" y="5442099"/>
              <a:ext cx="73520" cy="118914"/>
            </a:xfrm>
            <a:custGeom>
              <a:avLst/>
              <a:gdLst>
                <a:gd name="connsiteX0" fmla="*/ 0 w 109259"/>
                <a:gd name="connsiteY0" fmla="*/ 185097 h 185097"/>
                <a:gd name="connsiteX1" fmla="*/ 9144 w 109259"/>
                <a:gd name="connsiteY1" fmla="*/ 75369 h 185097"/>
                <a:gd name="connsiteX2" fmla="*/ 18288 w 109259"/>
                <a:gd name="connsiteY2" fmla="*/ 47937 h 185097"/>
                <a:gd name="connsiteX3" fmla="*/ 45720 w 109259"/>
                <a:gd name="connsiteY3" fmla="*/ 57081 h 185097"/>
                <a:gd name="connsiteX4" fmla="*/ 82296 w 109259"/>
                <a:gd name="connsiteY4" fmla="*/ 38793 h 185097"/>
                <a:gd name="connsiteX5" fmla="*/ 100584 w 109259"/>
                <a:gd name="connsiteY5" fmla="*/ 175953 h 185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259" h="185097">
                  <a:moveTo>
                    <a:pt x="0" y="185097"/>
                  </a:moveTo>
                  <a:cubicBezTo>
                    <a:pt x="3048" y="148521"/>
                    <a:pt x="4293" y="111750"/>
                    <a:pt x="9144" y="75369"/>
                  </a:cubicBezTo>
                  <a:cubicBezTo>
                    <a:pt x="10418" y="65815"/>
                    <a:pt x="9667" y="52248"/>
                    <a:pt x="18288" y="47937"/>
                  </a:cubicBezTo>
                  <a:cubicBezTo>
                    <a:pt x="26909" y="43626"/>
                    <a:pt x="36576" y="54033"/>
                    <a:pt x="45720" y="57081"/>
                  </a:cubicBezTo>
                  <a:cubicBezTo>
                    <a:pt x="49045" y="47106"/>
                    <a:pt x="54587" y="0"/>
                    <a:pt x="82296" y="38793"/>
                  </a:cubicBezTo>
                  <a:cubicBezTo>
                    <a:pt x="109259" y="76541"/>
                    <a:pt x="100584" y="135770"/>
                    <a:pt x="100584" y="175953"/>
                  </a:cubicBezTo>
                </a:path>
              </a:pathLst>
            </a:custGeom>
            <a:ln w="19050"/>
            <a:scene3d>
              <a:camera prst="orthographicFront">
                <a:rot lat="0" lon="0" rev="0"/>
              </a:camera>
              <a:lightRig rig="contrasting" dir="t"/>
            </a:scene3d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</p:grpSp>
      <p:cxnSp>
        <p:nvCxnSpPr>
          <p:cNvPr id="145" name="Elbow Connector 144"/>
          <p:cNvCxnSpPr/>
          <p:nvPr/>
        </p:nvCxnSpPr>
        <p:spPr>
          <a:xfrm rot="10800000">
            <a:off x="6646702" y="2795251"/>
            <a:ext cx="1388524" cy="396721"/>
          </a:xfrm>
          <a:prstGeom prst="bentConnector3">
            <a:avLst>
              <a:gd name="adj1" fmla="val -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/>
          <p:nvPr/>
        </p:nvCxnSpPr>
        <p:spPr>
          <a:xfrm rot="5400000">
            <a:off x="6448341" y="2993612"/>
            <a:ext cx="396721" cy="2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7" name="Group 146"/>
          <p:cNvGrpSpPr/>
          <p:nvPr/>
        </p:nvGrpSpPr>
        <p:grpSpPr>
          <a:xfrm>
            <a:off x="6944243" y="1803449"/>
            <a:ext cx="396721" cy="495901"/>
            <a:chOff x="6781800" y="5257800"/>
            <a:chExt cx="304800" cy="381000"/>
          </a:xfrm>
        </p:grpSpPr>
        <p:sp>
          <p:nvSpPr>
            <p:cNvPr id="148" name="Oval 147"/>
            <p:cNvSpPr/>
            <p:nvPr/>
          </p:nvSpPr>
          <p:spPr>
            <a:xfrm>
              <a:off x="68580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/>
            <p:nvPr/>
          </p:nvSpPr>
          <p:spPr>
            <a:xfrm>
              <a:off x="7010400" y="55626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/>
            <p:nvPr/>
          </p:nvSpPr>
          <p:spPr>
            <a:xfrm>
              <a:off x="70104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/>
            <p:nvPr/>
          </p:nvSpPr>
          <p:spPr>
            <a:xfrm>
              <a:off x="6934200" y="52578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/>
            <p:nvPr/>
          </p:nvSpPr>
          <p:spPr>
            <a:xfrm>
              <a:off x="6781800" y="53340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/>
            <p:nvPr/>
          </p:nvSpPr>
          <p:spPr>
            <a:xfrm>
              <a:off x="6781800" y="54864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54" name="Straight Arrow Connector 153"/>
          <p:cNvCxnSpPr/>
          <p:nvPr/>
        </p:nvCxnSpPr>
        <p:spPr>
          <a:xfrm rot="5400000">
            <a:off x="6744849" y="2497711"/>
            <a:ext cx="397754" cy="1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Box 53"/>
          <p:cNvSpPr txBox="1">
            <a:spLocks noChangeArrowheads="1"/>
          </p:cNvSpPr>
          <p:nvPr/>
        </p:nvSpPr>
        <p:spPr bwMode="auto">
          <a:xfrm>
            <a:off x="7074421" y="1623180"/>
            <a:ext cx="1159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C6HSL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56" name="Down Arrow 155"/>
          <p:cNvSpPr/>
          <p:nvPr/>
        </p:nvSpPr>
        <p:spPr bwMode="auto">
          <a:xfrm rot="5400000" flipV="1">
            <a:off x="7883123" y="3093488"/>
            <a:ext cx="386937" cy="67781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cxnSp>
        <p:nvCxnSpPr>
          <p:cNvPr id="157" name="Straight Arrow Connector 156"/>
          <p:cNvCxnSpPr/>
          <p:nvPr/>
        </p:nvCxnSpPr>
        <p:spPr>
          <a:xfrm flipV="1">
            <a:off x="4559193" y="2218262"/>
            <a:ext cx="2353545" cy="9400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Left Brace 157"/>
          <p:cNvSpPr/>
          <p:nvPr/>
        </p:nvSpPr>
        <p:spPr>
          <a:xfrm rot="16200000">
            <a:off x="4374797" y="2972979"/>
            <a:ext cx="495903" cy="2854492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TextBox 158"/>
          <p:cNvSpPr txBox="1"/>
          <p:nvPr/>
        </p:nvSpPr>
        <p:spPr>
          <a:xfrm>
            <a:off x="3471311" y="4648179"/>
            <a:ext cx="2479505" cy="495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Quorum Sensor</a:t>
            </a:r>
            <a:endParaRPr lang="en-US" b="1" i="1" dirty="0"/>
          </a:p>
        </p:txBody>
      </p:sp>
      <p:sp>
        <p:nvSpPr>
          <p:cNvPr id="160" name="Left Brace 159"/>
          <p:cNvSpPr/>
          <p:nvPr/>
        </p:nvSpPr>
        <p:spPr>
          <a:xfrm rot="16200000">
            <a:off x="7366199" y="2988970"/>
            <a:ext cx="495903" cy="2822510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TextBox 160"/>
          <p:cNvSpPr txBox="1"/>
          <p:nvPr/>
        </p:nvSpPr>
        <p:spPr>
          <a:xfrm>
            <a:off x="6744259" y="4648179"/>
            <a:ext cx="2479505" cy="495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Propagator</a:t>
            </a:r>
            <a:endParaRPr lang="en-US" b="1" i="1" dirty="0"/>
          </a:p>
        </p:txBody>
      </p:sp>
      <p:cxnSp>
        <p:nvCxnSpPr>
          <p:cNvPr id="162" name="Straight Arrow Connector 161"/>
          <p:cNvCxnSpPr/>
          <p:nvPr/>
        </p:nvCxnSpPr>
        <p:spPr>
          <a:xfrm rot="5400000" flipH="1" flipV="1">
            <a:off x="6895686" y="2762191"/>
            <a:ext cx="793442" cy="2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Left Brace 162"/>
          <p:cNvSpPr/>
          <p:nvPr/>
        </p:nvSpPr>
        <p:spPr>
          <a:xfrm rot="16200000">
            <a:off x="1327195" y="2972979"/>
            <a:ext cx="495903" cy="2854492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TextBox 163"/>
          <p:cNvSpPr txBox="1"/>
          <p:nvPr/>
        </p:nvSpPr>
        <p:spPr>
          <a:xfrm>
            <a:off x="595084" y="4648179"/>
            <a:ext cx="2479505" cy="495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Toggle Switch</a:t>
            </a:r>
            <a:endParaRPr lang="en-US" b="1" i="1" dirty="0"/>
          </a:p>
        </p:txBody>
      </p:sp>
      <p:sp>
        <p:nvSpPr>
          <p:cNvPr id="165" name="TextBox 164"/>
          <p:cNvSpPr txBox="1"/>
          <p:nvPr/>
        </p:nvSpPr>
        <p:spPr>
          <a:xfrm>
            <a:off x="3045425" y="5250331"/>
            <a:ext cx="34755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Quorum sensor activated only in UV exposed region.</a:t>
            </a:r>
            <a:endParaRPr lang="en-US" b="1" i="1" dirty="0"/>
          </a:p>
        </p:txBody>
      </p:sp>
      <p:sp>
        <p:nvSpPr>
          <p:cNvPr id="166" name="TextBox 165"/>
          <p:cNvSpPr txBox="1"/>
          <p:nvPr/>
        </p:nvSpPr>
        <p:spPr>
          <a:xfrm>
            <a:off x="517119" y="609600"/>
            <a:ext cx="19049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smtClean="0"/>
              <a:t>Lux System</a:t>
            </a:r>
            <a:endParaRPr lang="en-US" sz="2600" b="1" i="1" dirty="0"/>
          </a:p>
        </p:txBody>
      </p:sp>
      <p:sp>
        <p:nvSpPr>
          <p:cNvPr id="167" name="Title 1"/>
          <p:cNvSpPr txBox="1">
            <a:spLocks/>
          </p:cNvSpPr>
          <p:nvPr/>
        </p:nvSpPr>
        <p:spPr>
          <a:xfrm>
            <a:off x="0" y="-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Circuit #1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250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Null versus 1 Systems (Circuits #1-6)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181600"/>
            <a:ext cx="8229600" cy="167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NOTE: Not depicted is a stretch of DNA following the promoters and preceding the genes called the ‘RBS’. The RBS is tunable, thus controlling the strength of gene expression. Please account for this possibility.  </a:t>
            </a:r>
          </a:p>
          <a:p>
            <a:pPr marL="0" indent="0">
              <a:buNone/>
            </a:pPr>
            <a:endParaRPr lang="en-US" sz="2400" dirty="0"/>
          </a:p>
        </p:txBody>
      </p:sp>
      <p:grpSp>
        <p:nvGrpSpPr>
          <p:cNvPr id="28" name="Group 27"/>
          <p:cNvGrpSpPr/>
          <p:nvPr/>
        </p:nvGrpSpPr>
        <p:grpSpPr>
          <a:xfrm>
            <a:off x="1188027" y="838200"/>
            <a:ext cx="6477000" cy="2045732"/>
            <a:chOff x="1073727" y="4495800"/>
            <a:chExt cx="6477000" cy="2045732"/>
          </a:xfrm>
        </p:grpSpPr>
        <p:sp>
          <p:nvSpPr>
            <p:cNvPr id="20" name="Rectangle 19"/>
            <p:cNvSpPr/>
            <p:nvPr/>
          </p:nvSpPr>
          <p:spPr>
            <a:xfrm>
              <a:off x="1073727" y="4495800"/>
              <a:ext cx="1371600" cy="14478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740727" y="4495800"/>
              <a:ext cx="1371600" cy="14478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426527" y="5029200"/>
              <a:ext cx="76200" cy="762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179127" y="4495800"/>
              <a:ext cx="1371600" cy="14478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6864927" y="4953000"/>
              <a:ext cx="228600" cy="2286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530927" y="6172200"/>
              <a:ext cx="56137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Null</a:t>
              </a:r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197927" y="6172200"/>
              <a:ext cx="56137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Null</a:t>
              </a:r>
              <a:endParaRPr lang="en-US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636327" y="6172200"/>
              <a:ext cx="49084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“1”</a:t>
              </a:r>
              <a:endParaRPr lang="en-US" dirty="0"/>
            </a:p>
          </p:txBody>
        </p:sp>
      </p:grpSp>
      <p:sp>
        <p:nvSpPr>
          <p:cNvPr id="29" name="Content Placeholder 2"/>
          <p:cNvSpPr txBox="1">
            <a:spLocks/>
          </p:cNvSpPr>
          <p:nvPr/>
        </p:nvSpPr>
        <p:spPr>
          <a:xfrm>
            <a:off x="304800" y="2895600"/>
            <a:ext cx="40386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/>
              <a:t>Circuit operation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: Initial state of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toggle set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for CI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production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with IPTG. Later, UV induces state change for a region by cleaving CI. If the region is large enough</a:t>
            </a:r>
            <a:r>
              <a:rPr lang="en-US" dirty="0" smtClean="0"/>
              <a:t> to achieve an engineering quorum, the quorum is amplified to the entire region and reported by a blue fluorescent protein.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873599" y="2962870"/>
            <a:ext cx="373700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Goal: Digital behavior. Circle sizes will</a:t>
            </a:r>
            <a:br>
              <a:rPr lang="en-US" dirty="0" smtClean="0"/>
            </a:br>
            <a:r>
              <a:rPr lang="en-US" dirty="0" smtClean="0"/>
              <a:t>be smaller or larger than a</a:t>
            </a:r>
            <a:br>
              <a:rPr lang="en-US" dirty="0" smtClean="0"/>
            </a:br>
            <a:r>
              <a:rPr lang="en-US" dirty="0" smtClean="0"/>
              <a:t>forbidden band.</a:t>
            </a:r>
            <a:endParaRPr lang="en-US" dirty="0"/>
          </a:p>
        </p:txBody>
      </p:sp>
      <p:grpSp>
        <p:nvGrpSpPr>
          <p:cNvPr id="31" name="Group 30"/>
          <p:cNvGrpSpPr/>
          <p:nvPr/>
        </p:nvGrpSpPr>
        <p:grpSpPr>
          <a:xfrm>
            <a:off x="4495800" y="3886200"/>
            <a:ext cx="4360225" cy="1300279"/>
            <a:chOff x="457200" y="4395850"/>
            <a:chExt cx="4360225" cy="1300279"/>
          </a:xfrm>
        </p:grpSpPr>
        <p:sp>
          <p:nvSpPr>
            <p:cNvPr id="32" name="TextBox 31"/>
            <p:cNvSpPr txBox="1"/>
            <p:nvPr/>
          </p:nvSpPr>
          <p:spPr>
            <a:xfrm>
              <a:off x="457200" y="4495800"/>
              <a:ext cx="4148123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UV Toggle         3OC12HSL Quorum Sensor</a:t>
              </a:r>
            </a:p>
            <a:p>
              <a:r>
                <a:rPr lang="en-US" dirty="0" smtClean="0"/>
                <a:t>                           3OC12HSL Propagator</a:t>
              </a:r>
            </a:p>
            <a:p>
              <a:r>
                <a:rPr lang="en-US" dirty="0" smtClean="0"/>
                <a:t>                     </a:t>
              </a:r>
            </a:p>
            <a:p>
              <a:r>
                <a:rPr lang="en-US" dirty="0" smtClean="0"/>
                <a:t>                           State “1” = 30C12HSL</a:t>
              </a:r>
              <a:endParaRPr lang="en-US" dirty="0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1524000" y="4678875"/>
              <a:ext cx="304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752600" y="4683825"/>
              <a:ext cx="1524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/>
            <p:cNvSpPr/>
            <p:nvPr/>
          </p:nvSpPr>
          <p:spPr>
            <a:xfrm>
              <a:off x="4436425" y="439585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 rot="5400000">
              <a:off x="4730144" y="4600700"/>
              <a:ext cx="152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16200000" flipV="1">
              <a:off x="4360044" y="4586850"/>
              <a:ext cx="152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/>
            <p:cNvSpPr/>
            <p:nvPr/>
          </p:nvSpPr>
          <p:spPr>
            <a:xfrm>
              <a:off x="4431475" y="4781800"/>
              <a:ext cx="3810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rot="5400000">
              <a:off x="4725194" y="4986650"/>
              <a:ext cx="152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rot="16200000" flipV="1">
              <a:off x="4355094" y="4972800"/>
              <a:ext cx="152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4495801" y="3810000"/>
            <a:ext cx="4495800" cy="1376479"/>
          </a:xfrm>
          <a:prstGeom prst="rect">
            <a:avLst/>
          </a:prstGeom>
          <a:solidFill>
            <a:schemeClr val="accent1">
              <a:alpha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2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0" y="1524000"/>
            <a:ext cx="9293569" cy="4372662"/>
            <a:chOff x="0" y="1524000"/>
            <a:chExt cx="9293569" cy="4372662"/>
          </a:xfrm>
        </p:grpSpPr>
        <p:sp>
          <p:nvSpPr>
            <p:cNvPr id="4" name="Rectangle 3"/>
            <p:cNvSpPr/>
            <p:nvPr/>
          </p:nvSpPr>
          <p:spPr>
            <a:xfrm>
              <a:off x="3195502" y="1524000"/>
              <a:ext cx="2854494" cy="3768850"/>
            </a:xfrm>
            <a:prstGeom prst="rect">
              <a:avLst/>
            </a:prstGeom>
            <a:solidFill>
              <a:srgbClr val="FFFF00">
                <a:alpha val="20000"/>
              </a:srgbClr>
            </a:solidFill>
            <a:ln>
              <a:solidFill>
                <a:srgbClr val="FFFF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>
              <a:off x="3173768" y="3455379"/>
              <a:ext cx="2876227" cy="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 bwMode="auto">
            <a:xfrm>
              <a:off x="61825" y="3477278"/>
              <a:ext cx="2876227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" name="Bent Arrow 6"/>
            <p:cNvSpPr/>
            <p:nvPr/>
          </p:nvSpPr>
          <p:spPr bwMode="auto">
            <a:xfrm>
              <a:off x="1586884" y="3273771"/>
              <a:ext cx="637944" cy="515918"/>
            </a:xfrm>
            <a:prstGeom prst="bentArrow">
              <a:avLst>
                <a:gd name="adj1" fmla="val 37000"/>
                <a:gd name="adj2" fmla="val 39400"/>
                <a:gd name="adj3" fmla="val 25000"/>
                <a:gd name="adj4" fmla="val 43750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bliqueBottomRigh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" name="Down Arrow 7"/>
            <p:cNvSpPr/>
            <p:nvPr/>
          </p:nvSpPr>
          <p:spPr bwMode="auto">
            <a:xfrm rot="5400000" flipV="1">
              <a:off x="4112650" y="3111580"/>
              <a:ext cx="386937" cy="677815"/>
            </a:xfrm>
            <a:prstGeom prst="downArrow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outerShdw blurRad="76200" dist="88900" dir="36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  <p:sp>
          <p:nvSpPr>
            <p:cNvPr id="9" name="TextBox 53"/>
            <p:cNvSpPr txBox="1">
              <a:spLocks noChangeArrowheads="1"/>
            </p:cNvSpPr>
            <p:nvPr/>
          </p:nvSpPr>
          <p:spPr bwMode="auto">
            <a:xfrm>
              <a:off x="1983605" y="3753758"/>
              <a:ext cx="115916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smtClean="0">
                  <a:latin typeface="Calibri" pitchFamily="34" charset="0"/>
                </a:rPr>
                <a:t>CI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10" name="Bent Arrow 9"/>
            <p:cNvSpPr/>
            <p:nvPr/>
          </p:nvSpPr>
          <p:spPr bwMode="auto">
            <a:xfrm>
              <a:off x="3224945" y="3257019"/>
              <a:ext cx="637944" cy="515918"/>
            </a:xfrm>
            <a:prstGeom prst="bentArrow">
              <a:avLst>
                <a:gd name="adj1" fmla="val 37000"/>
                <a:gd name="adj2" fmla="val 39400"/>
                <a:gd name="adj3" fmla="val 25000"/>
                <a:gd name="adj4" fmla="val 43750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bliqueBottomRigh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" name="TextBox 49"/>
            <p:cNvSpPr txBox="1">
              <a:spLocks noChangeArrowheads="1"/>
            </p:cNvSpPr>
            <p:nvPr/>
          </p:nvSpPr>
          <p:spPr bwMode="auto">
            <a:xfrm>
              <a:off x="3074588" y="3753758"/>
              <a:ext cx="93480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pLasORI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12" name="TextBox 53"/>
            <p:cNvSpPr txBox="1">
              <a:spLocks noChangeArrowheads="1"/>
            </p:cNvSpPr>
            <p:nvPr/>
          </p:nvSpPr>
          <p:spPr bwMode="auto">
            <a:xfrm>
              <a:off x="3669670" y="3753758"/>
              <a:ext cx="115916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LasI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13" name="TextBox 49"/>
            <p:cNvSpPr txBox="1">
              <a:spLocks noChangeArrowheads="1"/>
            </p:cNvSpPr>
            <p:nvPr/>
          </p:nvSpPr>
          <p:spPr bwMode="auto">
            <a:xfrm>
              <a:off x="4562292" y="3753758"/>
              <a:ext cx="93480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LasR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14" name="TextBox 53"/>
            <p:cNvSpPr txBox="1">
              <a:spLocks noChangeArrowheads="1"/>
            </p:cNvSpPr>
            <p:nvPr/>
          </p:nvSpPr>
          <p:spPr bwMode="auto">
            <a:xfrm>
              <a:off x="5157374" y="3753758"/>
              <a:ext cx="115916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mCherry</a:t>
              </a:r>
              <a:endParaRPr lang="en-US" sz="1600" dirty="0">
                <a:latin typeface="Calibri" pitchFamily="34" charset="0"/>
              </a:endParaRPr>
            </a:p>
          </p:txBody>
        </p:sp>
        <p:grpSp>
          <p:nvGrpSpPr>
            <p:cNvPr id="15" name="Group 390"/>
            <p:cNvGrpSpPr>
              <a:grpSpLocks/>
            </p:cNvGrpSpPr>
            <p:nvPr/>
          </p:nvGrpSpPr>
          <p:grpSpPr bwMode="auto">
            <a:xfrm>
              <a:off x="5554095" y="3140269"/>
              <a:ext cx="334927" cy="504732"/>
              <a:chOff x="2790681" y="5334000"/>
              <a:chExt cx="257319" cy="387152"/>
            </a:xfrm>
          </p:grpSpPr>
          <p:sp>
            <p:nvSpPr>
              <p:cNvPr id="16" name="Oval 15"/>
              <p:cNvSpPr/>
              <p:nvPr/>
            </p:nvSpPr>
            <p:spPr bwMode="auto">
              <a:xfrm>
                <a:off x="2790681" y="5334000"/>
                <a:ext cx="257319" cy="277465"/>
              </a:xfrm>
              <a:prstGeom prst="ellipse">
                <a:avLst/>
              </a:prstGeom>
              <a:solidFill>
                <a:srgbClr val="30D0F0"/>
              </a:solidFill>
              <a:ln>
                <a:noFill/>
              </a:ln>
              <a:effectLst>
                <a:outerShdw blurRad="149987" dist="250190" dir="8460000" algn="ctr">
                  <a:schemeClr val="bg1">
                    <a:alpha val="28000"/>
                  </a:schemeClr>
                </a:outerShdw>
              </a:effectLst>
              <a:scene3d>
                <a:camera prst="orthographicFront">
                  <a:rot lat="0" lon="0" rev="0"/>
                </a:camera>
                <a:lightRig rig="contrasting" dir="t"/>
              </a:scene3d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200"/>
              </a:p>
            </p:txBody>
          </p:sp>
          <p:sp>
            <p:nvSpPr>
              <p:cNvPr id="17" name="Rounded Rectangle 16"/>
              <p:cNvSpPr/>
              <p:nvPr/>
            </p:nvSpPr>
            <p:spPr bwMode="auto">
              <a:xfrm>
                <a:off x="2849414" y="5562600"/>
                <a:ext cx="147039" cy="158552"/>
              </a:xfrm>
              <a:prstGeom prst="round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/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200"/>
              </a:p>
            </p:txBody>
          </p:sp>
          <p:sp>
            <p:nvSpPr>
              <p:cNvPr id="18" name="Freeform 17"/>
              <p:cNvSpPr/>
              <p:nvPr/>
            </p:nvSpPr>
            <p:spPr bwMode="auto">
              <a:xfrm>
                <a:off x="2888278" y="5442099"/>
                <a:ext cx="73520" cy="118914"/>
              </a:xfrm>
              <a:custGeom>
                <a:avLst/>
                <a:gdLst>
                  <a:gd name="connsiteX0" fmla="*/ 0 w 109259"/>
                  <a:gd name="connsiteY0" fmla="*/ 185097 h 185097"/>
                  <a:gd name="connsiteX1" fmla="*/ 9144 w 109259"/>
                  <a:gd name="connsiteY1" fmla="*/ 75369 h 185097"/>
                  <a:gd name="connsiteX2" fmla="*/ 18288 w 109259"/>
                  <a:gd name="connsiteY2" fmla="*/ 47937 h 185097"/>
                  <a:gd name="connsiteX3" fmla="*/ 45720 w 109259"/>
                  <a:gd name="connsiteY3" fmla="*/ 57081 h 185097"/>
                  <a:gd name="connsiteX4" fmla="*/ 82296 w 109259"/>
                  <a:gd name="connsiteY4" fmla="*/ 38793 h 185097"/>
                  <a:gd name="connsiteX5" fmla="*/ 100584 w 109259"/>
                  <a:gd name="connsiteY5" fmla="*/ 175953 h 185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9259" h="185097">
                    <a:moveTo>
                      <a:pt x="0" y="185097"/>
                    </a:moveTo>
                    <a:cubicBezTo>
                      <a:pt x="3048" y="148521"/>
                      <a:pt x="4293" y="111750"/>
                      <a:pt x="9144" y="75369"/>
                    </a:cubicBezTo>
                    <a:cubicBezTo>
                      <a:pt x="10418" y="65815"/>
                      <a:pt x="9667" y="52248"/>
                      <a:pt x="18288" y="47937"/>
                    </a:cubicBezTo>
                    <a:cubicBezTo>
                      <a:pt x="26909" y="43626"/>
                      <a:pt x="36576" y="54033"/>
                      <a:pt x="45720" y="57081"/>
                    </a:cubicBezTo>
                    <a:cubicBezTo>
                      <a:pt x="49045" y="47106"/>
                      <a:pt x="54587" y="0"/>
                      <a:pt x="82296" y="38793"/>
                    </a:cubicBezTo>
                    <a:cubicBezTo>
                      <a:pt x="109259" y="76541"/>
                      <a:pt x="100584" y="135770"/>
                      <a:pt x="100584" y="175953"/>
                    </a:cubicBezTo>
                  </a:path>
                </a:pathLst>
              </a:custGeom>
              <a:ln w="19050"/>
              <a:scene3d>
                <a:camera prst="orthographicFront">
                  <a:rot lat="0" lon="0" rev="0"/>
                </a:camera>
                <a:lightRig rig="contrasting" dir="t"/>
              </a:scene3d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200"/>
              </a:p>
            </p:txBody>
          </p:sp>
        </p:grpSp>
        <p:sp>
          <p:nvSpPr>
            <p:cNvPr id="19" name="Bent Arrow 18"/>
            <p:cNvSpPr/>
            <p:nvPr/>
          </p:nvSpPr>
          <p:spPr bwMode="auto">
            <a:xfrm flipH="1">
              <a:off x="849760" y="3273771"/>
              <a:ext cx="637944" cy="515918"/>
            </a:xfrm>
            <a:prstGeom prst="bentArrow">
              <a:avLst>
                <a:gd name="adj1" fmla="val 37000"/>
                <a:gd name="adj2" fmla="val 39400"/>
                <a:gd name="adj3" fmla="val 25000"/>
                <a:gd name="adj4" fmla="val 43750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bliqueBottomRigh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0" name="Down Arrow 19"/>
            <p:cNvSpPr/>
            <p:nvPr/>
          </p:nvSpPr>
          <p:spPr bwMode="auto">
            <a:xfrm rot="16200000" flipH="1" flipV="1">
              <a:off x="244620" y="3163806"/>
              <a:ext cx="386937" cy="677815"/>
            </a:xfrm>
            <a:prstGeom prst="downArrow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outerShdw blurRad="76200" dist="88900" dir="36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  <p:sp>
          <p:nvSpPr>
            <p:cNvPr id="21" name="TextBox 49"/>
            <p:cNvSpPr txBox="1">
              <a:spLocks noChangeArrowheads="1"/>
            </p:cNvSpPr>
            <p:nvPr/>
          </p:nvSpPr>
          <p:spPr bwMode="auto">
            <a:xfrm>
              <a:off x="0" y="3753758"/>
              <a:ext cx="93480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LacI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22" name="TextBox 49"/>
            <p:cNvSpPr txBox="1">
              <a:spLocks noChangeArrowheads="1"/>
            </p:cNvSpPr>
            <p:nvPr/>
          </p:nvSpPr>
          <p:spPr bwMode="auto">
            <a:xfrm>
              <a:off x="1289344" y="3753758"/>
              <a:ext cx="93480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pLac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23" name="TextBox 49"/>
            <p:cNvSpPr txBox="1">
              <a:spLocks noChangeArrowheads="1"/>
            </p:cNvSpPr>
            <p:nvPr/>
          </p:nvSpPr>
          <p:spPr bwMode="auto">
            <a:xfrm>
              <a:off x="694262" y="3753758"/>
              <a:ext cx="93480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pCI</a:t>
              </a:r>
              <a:endParaRPr lang="en-US" sz="1600" dirty="0">
                <a:latin typeface="Calibri" pitchFamily="34" charset="0"/>
              </a:endParaRPr>
            </a:p>
          </p:txBody>
        </p:sp>
        <p:cxnSp>
          <p:nvCxnSpPr>
            <p:cNvPr id="24" name="Elbow Connector 23"/>
            <p:cNvCxnSpPr/>
            <p:nvPr/>
          </p:nvCxnSpPr>
          <p:spPr>
            <a:xfrm rot="10800000">
              <a:off x="1090984" y="2714163"/>
              <a:ext cx="1487704" cy="595082"/>
            </a:xfrm>
            <a:prstGeom prst="bentConnector3">
              <a:avLst>
                <a:gd name="adj1" fmla="val 13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>
              <a:off x="892624" y="2912524"/>
              <a:ext cx="39672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954449" y="3110884"/>
              <a:ext cx="2975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/>
            <p:nvPr/>
          </p:nvCxnSpPr>
          <p:spPr>
            <a:xfrm flipV="1">
              <a:off x="495903" y="2912524"/>
              <a:ext cx="1289343" cy="396721"/>
            </a:xfrm>
            <a:prstGeom prst="bentConnector3">
              <a:avLst>
                <a:gd name="adj1" fmla="val -154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1686066" y="3011704"/>
              <a:ext cx="19836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648711" y="3110884"/>
              <a:ext cx="2975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3226581" y="2912524"/>
              <a:ext cx="39672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3272950" y="3110884"/>
              <a:ext cx="2975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2609601" y="2714163"/>
              <a:ext cx="79344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2777049" y="2317442"/>
              <a:ext cx="396721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2845317" y="2515803"/>
              <a:ext cx="297541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53"/>
            <p:cNvSpPr txBox="1">
              <a:spLocks noChangeArrowheads="1"/>
            </p:cNvSpPr>
            <p:nvPr/>
          </p:nvSpPr>
          <p:spPr bwMode="auto">
            <a:xfrm>
              <a:off x="2411326" y="1722361"/>
              <a:ext cx="11591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2000" b="1" dirty="0" smtClean="0">
                  <a:latin typeface="Calibri" pitchFamily="34" charset="0"/>
                </a:rPr>
                <a:t>UV</a:t>
              </a:r>
              <a:endParaRPr lang="en-US" sz="2000" b="1" dirty="0">
                <a:latin typeface="Calibri" pitchFamily="34" charset="0"/>
              </a:endParaRPr>
            </a:p>
          </p:txBody>
        </p:sp>
        <p:cxnSp>
          <p:nvCxnSpPr>
            <p:cNvPr id="36" name="Elbow Connector 35"/>
            <p:cNvCxnSpPr/>
            <p:nvPr/>
          </p:nvCxnSpPr>
          <p:spPr>
            <a:xfrm rot="10800000">
              <a:off x="3669671" y="2813343"/>
              <a:ext cx="1388524" cy="396721"/>
            </a:xfrm>
            <a:prstGeom prst="bentConnector3">
              <a:avLst>
                <a:gd name="adj1" fmla="val -93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5400000">
              <a:off x="3471311" y="3011704"/>
              <a:ext cx="396721" cy="206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8" name="Group 37"/>
            <p:cNvGrpSpPr/>
            <p:nvPr/>
          </p:nvGrpSpPr>
          <p:grpSpPr>
            <a:xfrm>
              <a:off x="3967212" y="1821541"/>
              <a:ext cx="396721" cy="495901"/>
              <a:chOff x="6781800" y="5257800"/>
              <a:chExt cx="304800" cy="381000"/>
            </a:xfrm>
          </p:grpSpPr>
          <p:sp>
            <p:nvSpPr>
              <p:cNvPr id="39" name="Oval 38"/>
              <p:cNvSpPr/>
              <p:nvPr/>
            </p:nvSpPr>
            <p:spPr>
              <a:xfrm>
                <a:off x="6858000" y="54102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7010400" y="55626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7010400" y="54102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6934200" y="52578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6781800" y="53340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6781800" y="54864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5" name="Straight Arrow Connector 44"/>
            <p:cNvCxnSpPr/>
            <p:nvPr/>
          </p:nvCxnSpPr>
          <p:spPr>
            <a:xfrm rot="5400000">
              <a:off x="3767818" y="2515803"/>
              <a:ext cx="397754" cy="103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rot="5400000" flipH="1" flipV="1">
              <a:off x="3967212" y="2813343"/>
              <a:ext cx="793442" cy="206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53"/>
            <p:cNvSpPr txBox="1">
              <a:spLocks noChangeArrowheads="1"/>
            </p:cNvSpPr>
            <p:nvPr/>
          </p:nvSpPr>
          <p:spPr bwMode="auto">
            <a:xfrm>
              <a:off x="4174835" y="1623180"/>
              <a:ext cx="115916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smtClean="0">
                  <a:latin typeface="Calibri" pitchFamily="34" charset="0"/>
                </a:rPr>
                <a:t>30C12HSL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48" name="Down Arrow 47"/>
            <p:cNvSpPr/>
            <p:nvPr/>
          </p:nvSpPr>
          <p:spPr bwMode="auto">
            <a:xfrm rot="5400000" flipV="1">
              <a:off x="2501296" y="3127037"/>
              <a:ext cx="386937" cy="677815"/>
            </a:xfrm>
            <a:prstGeom prst="downArrow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outerShdw blurRad="76200" dist="88900" dir="36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  <p:sp>
          <p:nvSpPr>
            <p:cNvPr id="49" name="Down Arrow 48"/>
            <p:cNvSpPr/>
            <p:nvPr/>
          </p:nvSpPr>
          <p:spPr bwMode="auto">
            <a:xfrm rot="5400000" flipV="1">
              <a:off x="4906092" y="3111580"/>
              <a:ext cx="386937" cy="677815"/>
            </a:xfrm>
            <a:prstGeom prst="downArrow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outerShdw blurRad="76200" dist="88900" dir="36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  <p:cxnSp>
          <p:nvCxnSpPr>
            <p:cNvPr id="50" name="Straight Connector 49"/>
            <p:cNvCxnSpPr/>
            <p:nvPr/>
          </p:nvCxnSpPr>
          <p:spPr>
            <a:xfrm rot="5400000">
              <a:off x="495902" y="2364396"/>
              <a:ext cx="39672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542270" y="2562757"/>
              <a:ext cx="2975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3"/>
            <p:cNvSpPr txBox="1">
              <a:spLocks noChangeArrowheads="1"/>
            </p:cNvSpPr>
            <p:nvPr/>
          </p:nvSpPr>
          <p:spPr bwMode="auto">
            <a:xfrm>
              <a:off x="99181" y="1769315"/>
              <a:ext cx="115916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smtClean="0">
                  <a:latin typeface="Calibri" pitchFamily="34" charset="0"/>
                </a:rPr>
                <a:t>IPTG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53" name="TextBox 49"/>
            <p:cNvSpPr txBox="1">
              <a:spLocks noChangeArrowheads="1"/>
            </p:cNvSpPr>
            <p:nvPr/>
          </p:nvSpPr>
          <p:spPr bwMode="auto">
            <a:xfrm>
              <a:off x="6170120" y="3784544"/>
              <a:ext cx="93480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pLas</a:t>
              </a:r>
              <a:endParaRPr lang="en-US" sz="1600" dirty="0">
                <a:latin typeface="Calibri" pitchFamily="34" charset="0"/>
              </a:endParaRPr>
            </a:p>
          </p:txBody>
        </p:sp>
        <p:cxnSp>
          <p:nvCxnSpPr>
            <p:cNvPr id="54" name="Straight Connector 53"/>
            <p:cNvCxnSpPr/>
            <p:nvPr/>
          </p:nvCxnSpPr>
          <p:spPr bwMode="auto">
            <a:xfrm>
              <a:off x="6150799" y="3455379"/>
              <a:ext cx="2876227" cy="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5" name="Down Arrow 54"/>
            <p:cNvSpPr/>
            <p:nvPr/>
          </p:nvSpPr>
          <p:spPr bwMode="auto">
            <a:xfrm rot="5400000" flipV="1">
              <a:off x="7089681" y="3093488"/>
              <a:ext cx="386937" cy="677815"/>
            </a:xfrm>
            <a:prstGeom prst="downArrow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outerShdw blurRad="76200" dist="88900" dir="36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  <p:sp>
          <p:nvSpPr>
            <p:cNvPr id="56" name="Bent Arrow 55"/>
            <p:cNvSpPr/>
            <p:nvPr/>
          </p:nvSpPr>
          <p:spPr bwMode="auto">
            <a:xfrm>
              <a:off x="6201976" y="3238927"/>
              <a:ext cx="637944" cy="515918"/>
            </a:xfrm>
            <a:prstGeom prst="bentArrow">
              <a:avLst>
                <a:gd name="adj1" fmla="val 37000"/>
                <a:gd name="adj2" fmla="val 39400"/>
                <a:gd name="adj3" fmla="val 25000"/>
                <a:gd name="adj4" fmla="val 43750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bliqueBottomRigh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7" name="TextBox 53"/>
            <p:cNvSpPr txBox="1">
              <a:spLocks noChangeArrowheads="1"/>
            </p:cNvSpPr>
            <p:nvPr/>
          </p:nvSpPr>
          <p:spPr bwMode="auto">
            <a:xfrm>
              <a:off x="6677617" y="3736753"/>
              <a:ext cx="115916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LasI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58" name="TextBox 49"/>
            <p:cNvSpPr txBox="1">
              <a:spLocks noChangeArrowheads="1"/>
            </p:cNvSpPr>
            <p:nvPr/>
          </p:nvSpPr>
          <p:spPr bwMode="auto">
            <a:xfrm>
              <a:off x="7539323" y="3735666"/>
              <a:ext cx="93480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LasR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59" name="TextBox 53"/>
            <p:cNvSpPr txBox="1">
              <a:spLocks noChangeArrowheads="1"/>
            </p:cNvSpPr>
            <p:nvPr/>
          </p:nvSpPr>
          <p:spPr bwMode="auto">
            <a:xfrm>
              <a:off x="8134404" y="3735666"/>
              <a:ext cx="115916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>
                  <a:latin typeface="Calibri" pitchFamily="34" charset="0"/>
                </a:rPr>
                <a:t>G</a:t>
              </a:r>
              <a:r>
                <a:rPr lang="en-US" sz="1600" dirty="0" smtClean="0">
                  <a:latin typeface="Calibri" pitchFamily="34" charset="0"/>
                </a:rPr>
                <a:t>FP</a:t>
              </a:r>
              <a:endParaRPr lang="en-US" sz="1600" dirty="0">
                <a:latin typeface="Calibri" pitchFamily="34" charset="0"/>
              </a:endParaRPr>
            </a:p>
          </p:txBody>
        </p:sp>
        <p:grpSp>
          <p:nvGrpSpPr>
            <p:cNvPr id="60" name="Group 390"/>
            <p:cNvGrpSpPr>
              <a:grpSpLocks/>
            </p:cNvGrpSpPr>
            <p:nvPr/>
          </p:nvGrpSpPr>
          <p:grpSpPr bwMode="auto">
            <a:xfrm>
              <a:off x="8531125" y="3122177"/>
              <a:ext cx="334927" cy="504732"/>
              <a:chOff x="2790681" y="5334000"/>
              <a:chExt cx="257319" cy="387152"/>
            </a:xfrm>
          </p:grpSpPr>
          <p:sp>
            <p:nvSpPr>
              <p:cNvPr id="61" name="Oval 60"/>
              <p:cNvSpPr/>
              <p:nvPr/>
            </p:nvSpPr>
            <p:spPr bwMode="auto">
              <a:xfrm>
                <a:off x="2790681" y="5334000"/>
                <a:ext cx="257319" cy="277465"/>
              </a:xfrm>
              <a:prstGeom prst="ellipse">
                <a:avLst/>
              </a:prstGeom>
              <a:solidFill>
                <a:srgbClr val="30D0F0"/>
              </a:solidFill>
              <a:ln>
                <a:noFill/>
              </a:ln>
              <a:effectLst>
                <a:outerShdw blurRad="149987" dist="250190" dir="8460000" algn="ctr">
                  <a:schemeClr val="bg1">
                    <a:alpha val="28000"/>
                  </a:schemeClr>
                </a:outerShdw>
              </a:effectLst>
              <a:scene3d>
                <a:camera prst="orthographicFront">
                  <a:rot lat="0" lon="0" rev="0"/>
                </a:camera>
                <a:lightRig rig="contrasting" dir="t"/>
              </a:scene3d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200"/>
              </a:p>
            </p:txBody>
          </p:sp>
          <p:sp>
            <p:nvSpPr>
              <p:cNvPr id="62" name="Rounded Rectangle 61"/>
              <p:cNvSpPr/>
              <p:nvPr/>
            </p:nvSpPr>
            <p:spPr bwMode="auto">
              <a:xfrm>
                <a:off x="2849414" y="5562600"/>
                <a:ext cx="147039" cy="158552"/>
              </a:xfrm>
              <a:prstGeom prst="round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/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200"/>
              </a:p>
            </p:txBody>
          </p:sp>
          <p:sp>
            <p:nvSpPr>
              <p:cNvPr id="63" name="Freeform 62"/>
              <p:cNvSpPr/>
              <p:nvPr/>
            </p:nvSpPr>
            <p:spPr bwMode="auto">
              <a:xfrm>
                <a:off x="2888278" y="5442099"/>
                <a:ext cx="73520" cy="118914"/>
              </a:xfrm>
              <a:custGeom>
                <a:avLst/>
                <a:gdLst>
                  <a:gd name="connsiteX0" fmla="*/ 0 w 109259"/>
                  <a:gd name="connsiteY0" fmla="*/ 185097 h 185097"/>
                  <a:gd name="connsiteX1" fmla="*/ 9144 w 109259"/>
                  <a:gd name="connsiteY1" fmla="*/ 75369 h 185097"/>
                  <a:gd name="connsiteX2" fmla="*/ 18288 w 109259"/>
                  <a:gd name="connsiteY2" fmla="*/ 47937 h 185097"/>
                  <a:gd name="connsiteX3" fmla="*/ 45720 w 109259"/>
                  <a:gd name="connsiteY3" fmla="*/ 57081 h 185097"/>
                  <a:gd name="connsiteX4" fmla="*/ 82296 w 109259"/>
                  <a:gd name="connsiteY4" fmla="*/ 38793 h 185097"/>
                  <a:gd name="connsiteX5" fmla="*/ 100584 w 109259"/>
                  <a:gd name="connsiteY5" fmla="*/ 175953 h 185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9259" h="185097">
                    <a:moveTo>
                      <a:pt x="0" y="185097"/>
                    </a:moveTo>
                    <a:cubicBezTo>
                      <a:pt x="3048" y="148521"/>
                      <a:pt x="4293" y="111750"/>
                      <a:pt x="9144" y="75369"/>
                    </a:cubicBezTo>
                    <a:cubicBezTo>
                      <a:pt x="10418" y="65815"/>
                      <a:pt x="9667" y="52248"/>
                      <a:pt x="18288" y="47937"/>
                    </a:cubicBezTo>
                    <a:cubicBezTo>
                      <a:pt x="26909" y="43626"/>
                      <a:pt x="36576" y="54033"/>
                      <a:pt x="45720" y="57081"/>
                    </a:cubicBezTo>
                    <a:cubicBezTo>
                      <a:pt x="49045" y="47106"/>
                      <a:pt x="54587" y="0"/>
                      <a:pt x="82296" y="38793"/>
                    </a:cubicBezTo>
                    <a:cubicBezTo>
                      <a:pt x="109259" y="76541"/>
                      <a:pt x="100584" y="135770"/>
                      <a:pt x="100584" y="175953"/>
                    </a:cubicBezTo>
                  </a:path>
                </a:pathLst>
              </a:custGeom>
              <a:ln w="19050"/>
              <a:scene3d>
                <a:camera prst="orthographicFront">
                  <a:rot lat="0" lon="0" rev="0"/>
                </a:camera>
                <a:lightRig rig="contrasting" dir="t"/>
              </a:scene3d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200"/>
              </a:p>
            </p:txBody>
          </p:sp>
        </p:grpSp>
        <p:cxnSp>
          <p:nvCxnSpPr>
            <p:cNvPr id="64" name="Elbow Connector 63"/>
            <p:cNvCxnSpPr/>
            <p:nvPr/>
          </p:nvCxnSpPr>
          <p:spPr>
            <a:xfrm rot="10800000">
              <a:off x="6646702" y="2795251"/>
              <a:ext cx="1388524" cy="396721"/>
            </a:xfrm>
            <a:prstGeom prst="bentConnector3">
              <a:avLst>
                <a:gd name="adj1" fmla="val -93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 rot="5400000">
              <a:off x="6448341" y="2993612"/>
              <a:ext cx="396721" cy="206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6" name="Group 65"/>
            <p:cNvGrpSpPr/>
            <p:nvPr/>
          </p:nvGrpSpPr>
          <p:grpSpPr>
            <a:xfrm>
              <a:off x="6944243" y="1803449"/>
              <a:ext cx="396721" cy="495901"/>
              <a:chOff x="6781800" y="5257800"/>
              <a:chExt cx="304800" cy="381000"/>
            </a:xfrm>
          </p:grpSpPr>
          <p:sp>
            <p:nvSpPr>
              <p:cNvPr id="67" name="Oval 66"/>
              <p:cNvSpPr/>
              <p:nvPr/>
            </p:nvSpPr>
            <p:spPr>
              <a:xfrm>
                <a:off x="6858000" y="54102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7010400" y="55626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7010400" y="54102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934200" y="52578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/>
              <p:cNvSpPr/>
              <p:nvPr/>
            </p:nvSpPr>
            <p:spPr>
              <a:xfrm>
                <a:off x="6781800" y="53340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6781800" y="548640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3" name="Straight Arrow Connector 72"/>
            <p:cNvCxnSpPr/>
            <p:nvPr/>
          </p:nvCxnSpPr>
          <p:spPr>
            <a:xfrm rot="5400000">
              <a:off x="6744849" y="2497711"/>
              <a:ext cx="397754" cy="103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53"/>
            <p:cNvSpPr txBox="1">
              <a:spLocks noChangeArrowheads="1"/>
            </p:cNvSpPr>
            <p:nvPr/>
          </p:nvSpPr>
          <p:spPr bwMode="auto">
            <a:xfrm>
              <a:off x="7146635" y="1623180"/>
              <a:ext cx="115916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smtClean="0">
                  <a:latin typeface="Calibri" pitchFamily="34" charset="0"/>
                </a:rPr>
                <a:t>30C12HSL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75" name="Down Arrow 74"/>
            <p:cNvSpPr/>
            <p:nvPr/>
          </p:nvSpPr>
          <p:spPr bwMode="auto">
            <a:xfrm rot="5400000" flipV="1">
              <a:off x="7883123" y="3093488"/>
              <a:ext cx="386937" cy="677815"/>
            </a:xfrm>
            <a:prstGeom prst="downArrow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outerShdw blurRad="76200" dist="88900" dir="36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 flipV="1">
              <a:off x="4559193" y="2218262"/>
              <a:ext cx="2353545" cy="94009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Left Brace 76"/>
            <p:cNvSpPr/>
            <p:nvPr/>
          </p:nvSpPr>
          <p:spPr>
            <a:xfrm rot="16200000">
              <a:off x="4374797" y="2972979"/>
              <a:ext cx="495903" cy="2854492"/>
            </a:xfrm>
            <a:prstGeom prst="leftBrace">
              <a:avLst/>
            </a:prstGeom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471311" y="4648179"/>
              <a:ext cx="2479505" cy="4959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/>
                <a:t>Quorum Sensor</a:t>
              </a:r>
              <a:endParaRPr lang="en-US" b="1" i="1" dirty="0"/>
            </a:p>
          </p:txBody>
        </p:sp>
        <p:sp>
          <p:nvSpPr>
            <p:cNvPr id="79" name="Left Brace 78"/>
            <p:cNvSpPr/>
            <p:nvPr/>
          </p:nvSpPr>
          <p:spPr>
            <a:xfrm rot="16200000">
              <a:off x="7366199" y="2988970"/>
              <a:ext cx="495903" cy="2822510"/>
            </a:xfrm>
            <a:prstGeom prst="leftBrace">
              <a:avLst/>
            </a:prstGeom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744259" y="4648179"/>
              <a:ext cx="2479505" cy="4959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/>
                <a:t>Propagator</a:t>
              </a:r>
              <a:endParaRPr lang="en-US" b="1" i="1" dirty="0"/>
            </a:p>
          </p:txBody>
        </p:sp>
        <p:cxnSp>
          <p:nvCxnSpPr>
            <p:cNvPr id="81" name="Straight Arrow Connector 80"/>
            <p:cNvCxnSpPr/>
            <p:nvPr/>
          </p:nvCxnSpPr>
          <p:spPr>
            <a:xfrm rot="5400000" flipH="1" flipV="1">
              <a:off x="6895686" y="2762191"/>
              <a:ext cx="793442" cy="206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Left Brace 81"/>
            <p:cNvSpPr/>
            <p:nvPr/>
          </p:nvSpPr>
          <p:spPr>
            <a:xfrm rot="16200000">
              <a:off x="1327195" y="2972979"/>
              <a:ext cx="495903" cy="2854492"/>
            </a:xfrm>
            <a:prstGeom prst="leftBrace">
              <a:avLst/>
            </a:prstGeom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95084" y="4648179"/>
              <a:ext cx="2479505" cy="4959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/>
                <a:t>Toggle Switch</a:t>
              </a:r>
              <a:endParaRPr lang="en-US" b="1" i="1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3045425" y="5250331"/>
              <a:ext cx="34755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/>
                <a:t>Quorum sensor activated only in UV exposed region.</a:t>
              </a:r>
              <a:endParaRPr lang="en-US" b="1" i="1" dirty="0"/>
            </a:p>
          </p:txBody>
        </p:sp>
      </p:grpSp>
      <p:sp>
        <p:nvSpPr>
          <p:cNvPr id="85" name="TextBox 84"/>
          <p:cNvSpPr txBox="1"/>
          <p:nvPr/>
        </p:nvSpPr>
        <p:spPr>
          <a:xfrm>
            <a:off x="517119" y="609600"/>
            <a:ext cx="19049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smtClean="0"/>
              <a:t>Las System</a:t>
            </a:r>
            <a:endParaRPr lang="en-US" sz="2600" b="1" i="1" dirty="0"/>
          </a:p>
        </p:txBody>
      </p:sp>
      <p:sp>
        <p:nvSpPr>
          <p:cNvPr id="86" name="Title 1"/>
          <p:cNvSpPr txBox="1">
            <a:spLocks/>
          </p:cNvSpPr>
          <p:nvPr/>
        </p:nvSpPr>
        <p:spPr>
          <a:xfrm>
            <a:off x="0" y="-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Circuit #1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14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09600" y="-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Circuit #2: External </a:t>
            </a:r>
            <a:r>
              <a:rPr lang="en-US" dirty="0" err="1" smtClean="0"/>
              <a:t>atc</a:t>
            </a:r>
            <a:r>
              <a:rPr lang="en-US" dirty="0" smtClean="0"/>
              <a:t>-&gt;</a:t>
            </a:r>
            <a:r>
              <a:rPr lang="en-US" dirty="0" err="1" smtClean="0"/>
              <a:t>LasR</a:t>
            </a: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145" name="Group 144"/>
          <p:cNvGrpSpPr/>
          <p:nvPr/>
        </p:nvGrpSpPr>
        <p:grpSpPr>
          <a:xfrm>
            <a:off x="7674356" y="1524000"/>
            <a:ext cx="1044652" cy="786290"/>
            <a:chOff x="7415719" y="2141902"/>
            <a:chExt cx="1044652" cy="786290"/>
          </a:xfrm>
        </p:grpSpPr>
        <p:cxnSp>
          <p:nvCxnSpPr>
            <p:cNvPr id="126" name="Straight Connector 125"/>
            <p:cNvCxnSpPr/>
            <p:nvPr/>
          </p:nvCxnSpPr>
          <p:spPr>
            <a:xfrm rot="5400000">
              <a:off x="7752834" y="2749426"/>
              <a:ext cx="35752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7794621" y="2928192"/>
              <a:ext cx="2681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Box 53"/>
            <p:cNvSpPr txBox="1">
              <a:spLocks noChangeArrowheads="1"/>
            </p:cNvSpPr>
            <p:nvPr/>
          </p:nvSpPr>
          <p:spPr bwMode="auto">
            <a:xfrm>
              <a:off x="7415719" y="2141902"/>
              <a:ext cx="10446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2000" i="1" dirty="0" err="1" smtClean="0">
                  <a:solidFill>
                    <a:srgbClr val="FF0000"/>
                  </a:solidFill>
                  <a:latin typeface="Calibri" pitchFamily="34" charset="0"/>
                </a:rPr>
                <a:t>atc</a:t>
              </a:r>
              <a:endParaRPr lang="en-US" sz="2000" i="1" dirty="0">
                <a:solidFill>
                  <a:srgbClr val="FF0000"/>
                </a:solidFill>
                <a:latin typeface="Calibri" pitchFamily="34" charset="0"/>
              </a:endParaRPr>
            </a:p>
          </p:txBody>
        </p:sp>
      </p:grpSp>
      <p:sp>
        <p:nvSpPr>
          <p:cNvPr id="33" name="Rectangle 32"/>
          <p:cNvSpPr/>
          <p:nvPr/>
        </p:nvSpPr>
        <p:spPr>
          <a:xfrm>
            <a:off x="2879821" y="2536311"/>
            <a:ext cx="2572500" cy="3396527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/>
          <p:nvPr/>
        </p:nvCxnSpPr>
        <p:spPr bwMode="auto">
          <a:xfrm>
            <a:off x="2860233" y="4276889"/>
            <a:ext cx="2592086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 bwMode="auto">
          <a:xfrm>
            <a:off x="55719" y="4296626"/>
            <a:ext cx="259208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Bent Arrow 35"/>
          <p:cNvSpPr/>
          <p:nvPr/>
        </p:nvSpPr>
        <p:spPr bwMode="auto">
          <a:xfrm>
            <a:off x="1430117" y="4113223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7" name="Down Arrow 36"/>
          <p:cNvSpPr/>
          <p:nvPr/>
        </p:nvSpPr>
        <p:spPr bwMode="auto">
          <a:xfrm rot="5400000" flipV="1">
            <a:off x="3706365" y="3967056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38" name="TextBox 53"/>
          <p:cNvSpPr txBox="1">
            <a:spLocks noChangeArrowheads="1"/>
          </p:cNvSpPr>
          <p:nvPr/>
        </p:nvSpPr>
        <p:spPr bwMode="auto">
          <a:xfrm>
            <a:off x="1787647" y="45457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CI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9" name="Bent Arrow 38"/>
          <p:cNvSpPr/>
          <p:nvPr/>
        </p:nvSpPr>
        <p:spPr bwMode="auto">
          <a:xfrm>
            <a:off x="2906356" y="4098125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0" name="TextBox 49"/>
          <p:cNvSpPr txBox="1">
            <a:spLocks noChangeArrowheads="1"/>
          </p:cNvSpPr>
          <p:nvPr/>
        </p:nvSpPr>
        <p:spPr bwMode="auto">
          <a:xfrm>
            <a:off x="2770852" y="4545792"/>
            <a:ext cx="9217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pLasORI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1" name="TextBox 53"/>
          <p:cNvSpPr txBox="1">
            <a:spLocks noChangeArrowheads="1"/>
          </p:cNvSpPr>
          <p:nvPr/>
        </p:nvSpPr>
        <p:spPr bwMode="auto">
          <a:xfrm>
            <a:off x="3374948" y="45457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2" name="TextBox 49"/>
          <p:cNvSpPr txBox="1">
            <a:spLocks noChangeArrowheads="1"/>
          </p:cNvSpPr>
          <p:nvPr/>
        </p:nvSpPr>
        <p:spPr bwMode="auto">
          <a:xfrm>
            <a:off x="4111586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3" name="TextBox 53"/>
          <p:cNvSpPr txBox="1">
            <a:spLocks noChangeArrowheads="1"/>
          </p:cNvSpPr>
          <p:nvPr/>
        </p:nvSpPr>
        <p:spPr bwMode="auto">
          <a:xfrm>
            <a:off x="4647880" y="45457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mCherry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44" name="Group 390"/>
          <p:cNvGrpSpPr>
            <a:grpSpLocks/>
          </p:cNvGrpSpPr>
          <p:nvPr/>
        </p:nvGrpSpPr>
        <p:grpSpPr bwMode="auto">
          <a:xfrm>
            <a:off x="5005409" y="3992910"/>
            <a:ext cx="301840" cy="454870"/>
            <a:chOff x="2790681" y="5334000"/>
            <a:chExt cx="257319" cy="387152"/>
          </a:xfrm>
        </p:grpSpPr>
        <p:sp>
          <p:nvSpPr>
            <p:cNvPr id="45" name="Oval 44"/>
            <p:cNvSpPr/>
            <p:nvPr/>
          </p:nvSpPr>
          <p:spPr bwMode="auto">
            <a:xfrm>
              <a:off x="2790681" y="5334000"/>
              <a:ext cx="257319" cy="277465"/>
            </a:xfrm>
            <a:prstGeom prst="ellipse">
              <a:avLst/>
            </a:prstGeom>
            <a:solidFill>
              <a:srgbClr val="30D0F0"/>
            </a:solidFill>
            <a:ln>
              <a:noFill/>
            </a:ln>
            <a:effectLst>
              <a:outerShdw blurRad="149987" dist="250190" dir="8460000" algn="ctr">
                <a:schemeClr val="bg1">
                  <a:alpha val="28000"/>
                </a:schemeClr>
              </a:outerShdw>
            </a:effectLst>
            <a:scene3d>
              <a:camera prst="orthographicFront">
                <a:rot lat="0" lon="0" rev="0"/>
              </a:camera>
              <a:lightRig rig="contrasting" dir="t"/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46" name="Rounded Rectangle 45"/>
            <p:cNvSpPr/>
            <p:nvPr/>
          </p:nvSpPr>
          <p:spPr bwMode="auto">
            <a:xfrm>
              <a:off x="2849414" y="5562600"/>
              <a:ext cx="147039" cy="158552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/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47" name="Freeform 46"/>
            <p:cNvSpPr/>
            <p:nvPr/>
          </p:nvSpPr>
          <p:spPr bwMode="auto">
            <a:xfrm>
              <a:off x="2888278" y="5442099"/>
              <a:ext cx="73520" cy="118914"/>
            </a:xfrm>
            <a:custGeom>
              <a:avLst/>
              <a:gdLst>
                <a:gd name="connsiteX0" fmla="*/ 0 w 109259"/>
                <a:gd name="connsiteY0" fmla="*/ 185097 h 185097"/>
                <a:gd name="connsiteX1" fmla="*/ 9144 w 109259"/>
                <a:gd name="connsiteY1" fmla="*/ 75369 h 185097"/>
                <a:gd name="connsiteX2" fmla="*/ 18288 w 109259"/>
                <a:gd name="connsiteY2" fmla="*/ 47937 h 185097"/>
                <a:gd name="connsiteX3" fmla="*/ 45720 w 109259"/>
                <a:gd name="connsiteY3" fmla="*/ 57081 h 185097"/>
                <a:gd name="connsiteX4" fmla="*/ 82296 w 109259"/>
                <a:gd name="connsiteY4" fmla="*/ 38793 h 185097"/>
                <a:gd name="connsiteX5" fmla="*/ 100584 w 109259"/>
                <a:gd name="connsiteY5" fmla="*/ 175953 h 185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259" h="185097">
                  <a:moveTo>
                    <a:pt x="0" y="185097"/>
                  </a:moveTo>
                  <a:cubicBezTo>
                    <a:pt x="3048" y="148521"/>
                    <a:pt x="4293" y="111750"/>
                    <a:pt x="9144" y="75369"/>
                  </a:cubicBezTo>
                  <a:cubicBezTo>
                    <a:pt x="10418" y="65815"/>
                    <a:pt x="9667" y="52248"/>
                    <a:pt x="18288" y="47937"/>
                  </a:cubicBezTo>
                  <a:cubicBezTo>
                    <a:pt x="26909" y="43626"/>
                    <a:pt x="36576" y="54033"/>
                    <a:pt x="45720" y="57081"/>
                  </a:cubicBezTo>
                  <a:cubicBezTo>
                    <a:pt x="49045" y="47106"/>
                    <a:pt x="54587" y="0"/>
                    <a:pt x="82296" y="38793"/>
                  </a:cubicBezTo>
                  <a:cubicBezTo>
                    <a:pt x="109259" y="76541"/>
                    <a:pt x="100584" y="135770"/>
                    <a:pt x="100584" y="175953"/>
                  </a:cubicBezTo>
                </a:path>
              </a:pathLst>
            </a:custGeom>
            <a:ln w="19050"/>
            <a:scene3d>
              <a:camera prst="orthographicFront">
                <a:rot lat="0" lon="0" rev="0"/>
              </a:camera>
              <a:lightRig rig="contrasting" dir="t"/>
            </a:scene3d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</p:grpSp>
      <p:sp>
        <p:nvSpPr>
          <p:cNvPr id="48" name="Bent Arrow 47"/>
          <p:cNvSpPr/>
          <p:nvPr/>
        </p:nvSpPr>
        <p:spPr bwMode="auto">
          <a:xfrm flipH="1">
            <a:off x="765813" y="4113223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9" name="Down Arrow 48"/>
          <p:cNvSpPr/>
          <p:nvPr/>
        </p:nvSpPr>
        <p:spPr bwMode="auto">
          <a:xfrm rot="16200000" flipH="1" flipV="1">
            <a:off x="220455" y="4014121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1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LacI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1" name="TextBox 49"/>
          <p:cNvSpPr txBox="1">
            <a:spLocks noChangeArrowheads="1"/>
          </p:cNvSpPr>
          <p:nvPr/>
        </p:nvSpPr>
        <p:spPr bwMode="auto">
          <a:xfrm>
            <a:off x="1161971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pLac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2" name="TextBox 49"/>
          <p:cNvSpPr txBox="1">
            <a:spLocks noChangeArrowheads="1"/>
          </p:cNvSpPr>
          <p:nvPr/>
        </p:nvSpPr>
        <p:spPr bwMode="auto">
          <a:xfrm>
            <a:off x="625678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pCI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53" name="Elbow Connector 52"/>
          <p:cNvCxnSpPr/>
          <p:nvPr/>
        </p:nvCxnSpPr>
        <p:spPr>
          <a:xfrm rot="10800000">
            <a:off x="983207" y="3608898"/>
            <a:ext cx="1340735" cy="536295"/>
          </a:xfrm>
          <a:prstGeom prst="bentConnector3">
            <a:avLst>
              <a:gd name="adj1" fmla="val 13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804443" y="3787663"/>
            <a:ext cx="3575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860161" y="3966427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/>
          <p:nvPr/>
        </p:nvCxnSpPr>
        <p:spPr>
          <a:xfrm flipV="1">
            <a:off x="446913" y="3787663"/>
            <a:ext cx="1161970" cy="357529"/>
          </a:xfrm>
          <a:prstGeom prst="bentConnector3">
            <a:avLst>
              <a:gd name="adj1" fmla="val -154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1519501" y="3877046"/>
            <a:ext cx="1787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485837" y="3966427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2907831" y="3787663"/>
            <a:ext cx="3575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2949618" y="3966427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2351800" y="3608898"/>
            <a:ext cx="7150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>
            <a:off x="2502707" y="3251370"/>
            <a:ext cx="357529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2564230" y="3430134"/>
            <a:ext cx="26814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53"/>
          <p:cNvSpPr txBox="1">
            <a:spLocks noChangeArrowheads="1"/>
          </p:cNvSpPr>
          <p:nvPr/>
        </p:nvSpPr>
        <p:spPr bwMode="auto">
          <a:xfrm>
            <a:off x="2173114" y="2715076"/>
            <a:ext cx="1044652" cy="360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b="1" dirty="0" smtClean="0">
                <a:latin typeface="Calibri" pitchFamily="34" charset="0"/>
              </a:rPr>
              <a:t>UV</a:t>
            </a:r>
            <a:endParaRPr lang="en-US" sz="2000" b="1" dirty="0">
              <a:latin typeface="Calibri" pitchFamily="34" charset="0"/>
            </a:endParaRPr>
          </a:p>
        </p:txBody>
      </p:sp>
      <p:cxnSp>
        <p:nvCxnSpPr>
          <p:cNvPr id="65" name="Elbow Connector 64"/>
          <p:cNvCxnSpPr/>
          <p:nvPr/>
        </p:nvCxnSpPr>
        <p:spPr>
          <a:xfrm rot="10800000">
            <a:off x="3307147" y="3698281"/>
            <a:ext cx="1251352" cy="357529"/>
          </a:xfrm>
          <a:prstGeom prst="bentConnector3">
            <a:avLst>
              <a:gd name="adj1" fmla="val -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rot="5400000">
            <a:off x="3128383" y="3877046"/>
            <a:ext cx="357529" cy="1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7" name="Group 66"/>
          <p:cNvGrpSpPr/>
          <p:nvPr/>
        </p:nvGrpSpPr>
        <p:grpSpPr>
          <a:xfrm>
            <a:off x="3575294" y="2804457"/>
            <a:ext cx="357529" cy="446911"/>
            <a:chOff x="6781800" y="5257800"/>
            <a:chExt cx="304800" cy="381000"/>
          </a:xfrm>
        </p:grpSpPr>
        <p:sp>
          <p:nvSpPr>
            <p:cNvPr id="68" name="Oval 67"/>
            <p:cNvSpPr/>
            <p:nvPr/>
          </p:nvSpPr>
          <p:spPr>
            <a:xfrm>
              <a:off x="68580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7010400" y="55626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70104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6934200" y="52578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6781800" y="53340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6781800" y="54864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4" name="Straight Arrow Connector 73"/>
          <p:cNvCxnSpPr/>
          <p:nvPr/>
        </p:nvCxnSpPr>
        <p:spPr>
          <a:xfrm rot="5400000">
            <a:off x="3395598" y="3430134"/>
            <a:ext cx="358460" cy="9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rot="5400000" flipH="1" flipV="1">
            <a:off x="3575294" y="3698281"/>
            <a:ext cx="715059" cy="1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53"/>
          <p:cNvSpPr txBox="1">
            <a:spLocks noChangeArrowheads="1"/>
          </p:cNvSpPr>
          <p:nvPr/>
        </p:nvSpPr>
        <p:spPr bwMode="auto">
          <a:xfrm>
            <a:off x="3810000" y="2625693"/>
            <a:ext cx="1044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30C12HSL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77" name="Down Arrow 76"/>
          <p:cNvSpPr/>
          <p:nvPr/>
        </p:nvSpPr>
        <p:spPr bwMode="auto">
          <a:xfrm rot="5400000" flipV="1">
            <a:off x="2254195" y="3980985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78" name="Down Arrow 77"/>
          <p:cNvSpPr/>
          <p:nvPr/>
        </p:nvSpPr>
        <p:spPr bwMode="auto">
          <a:xfrm rot="5400000" flipV="1">
            <a:off x="4421422" y="3967056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cxnSp>
        <p:nvCxnSpPr>
          <p:cNvPr id="79" name="Straight Connector 78"/>
          <p:cNvCxnSpPr/>
          <p:nvPr/>
        </p:nvCxnSpPr>
        <p:spPr>
          <a:xfrm rot="5400000">
            <a:off x="446912" y="3293685"/>
            <a:ext cx="3575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88699" y="3472450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53"/>
          <p:cNvSpPr txBox="1">
            <a:spLocks noChangeArrowheads="1"/>
          </p:cNvSpPr>
          <p:nvPr/>
        </p:nvSpPr>
        <p:spPr bwMode="auto">
          <a:xfrm>
            <a:off x="174548" y="27573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IPTG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82" name="TextBox 49"/>
          <p:cNvSpPr txBox="1">
            <a:spLocks noChangeArrowheads="1"/>
          </p:cNvSpPr>
          <p:nvPr/>
        </p:nvSpPr>
        <p:spPr bwMode="auto">
          <a:xfrm>
            <a:off x="5386275" y="4573537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pLas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83" name="Straight Connector 82"/>
          <p:cNvCxnSpPr/>
          <p:nvPr/>
        </p:nvCxnSpPr>
        <p:spPr bwMode="auto">
          <a:xfrm>
            <a:off x="5543166" y="4276889"/>
            <a:ext cx="3516804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4" name="Down Arrow 83"/>
          <p:cNvSpPr/>
          <p:nvPr/>
        </p:nvSpPr>
        <p:spPr bwMode="auto">
          <a:xfrm rot="5400000" flipV="1">
            <a:off x="6389296" y="3950750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85" name="Bent Arrow 84"/>
          <p:cNvSpPr/>
          <p:nvPr/>
        </p:nvSpPr>
        <p:spPr bwMode="auto">
          <a:xfrm>
            <a:off x="5589287" y="4081821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6" name="TextBox 53"/>
          <p:cNvSpPr txBox="1">
            <a:spLocks noChangeArrowheads="1"/>
          </p:cNvSpPr>
          <p:nvPr/>
        </p:nvSpPr>
        <p:spPr bwMode="auto">
          <a:xfrm>
            <a:off x="6017939" y="4530467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87" name="TextBox 49"/>
          <p:cNvSpPr txBox="1">
            <a:spLocks noChangeArrowheads="1"/>
          </p:cNvSpPr>
          <p:nvPr/>
        </p:nvSpPr>
        <p:spPr bwMode="auto">
          <a:xfrm>
            <a:off x="8136296" y="4529486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88" name="TextBox 53"/>
          <p:cNvSpPr txBox="1">
            <a:spLocks noChangeArrowheads="1"/>
          </p:cNvSpPr>
          <p:nvPr/>
        </p:nvSpPr>
        <p:spPr bwMode="auto">
          <a:xfrm>
            <a:off x="6697794" y="4552551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>
                <a:latin typeface="Calibri" pitchFamily="34" charset="0"/>
              </a:rPr>
              <a:t>G</a:t>
            </a:r>
            <a:r>
              <a:rPr lang="en-US" sz="1600" dirty="0" smtClean="0">
                <a:latin typeface="Calibri" pitchFamily="34" charset="0"/>
              </a:rPr>
              <a:t>FP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89" name="Group 390"/>
          <p:cNvGrpSpPr>
            <a:grpSpLocks/>
          </p:cNvGrpSpPr>
          <p:nvPr/>
        </p:nvGrpSpPr>
        <p:grpSpPr bwMode="auto">
          <a:xfrm>
            <a:off x="7055322" y="3999669"/>
            <a:ext cx="301840" cy="454870"/>
            <a:chOff x="2790681" y="5334000"/>
            <a:chExt cx="257319" cy="387152"/>
          </a:xfrm>
        </p:grpSpPr>
        <p:sp>
          <p:nvSpPr>
            <p:cNvPr id="90" name="Oval 89"/>
            <p:cNvSpPr/>
            <p:nvPr/>
          </p:nvSpPr>
          <p:spPr bwMode="auto">
            <a:xfrm>
              <a:off x="2790681" y="5334000"/>
              <a:ext cx="257319" cy="277465"/>
            </a:xfrm>
            <a:prstGeom prst="ellipse">
              <a:avLst/>
            </a:prstGeom>
            <a:solidFill>
              <a:srgbClr val="30D0F0"/>
            </a:solidFill>
            <a:ln>
              <a:noFill/>
            </a:ln>
            <a:effectLst>
              <a:outerShdw blurRad="149987" dist="250190" dir="8460000" algn="ctr">
                <a:schemeClr val="bg1">
                  <a:alpha val="28000"/>
                </a:schemeClr>
              </a:outerShdw>
            </a:effectLst>
            <a:scene3d>
              <a:camera prst="orthographicFront">
                <a:rot lat="0" lon="0" rev="0"/>
              </a:camera>
              <a:lightRig rig="contrasting" dir="t"/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91" name="Rounded Rectangle 90"/>
            <p:cNvSpPr/>
            <p:nvPr/>
          </p:nvSpPr>
          <p:spPr bwMode="auto">
            <a:xfrm>
              <a:off x="2849414" y="5562600"/>
              <a:ext cx="147039" cy="158552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/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92" name="Freeform 91"/>
            <p:cNvSpPr/>
            <p:nvPr/>
          </p:nvSpPr>
          <p:spPr bwMode="auto">
            <a:xfrm>
              <a:off x="2888278" y="5442099"/>
              <a:ext cx="73520" cy="118914"/>
            </a:xfrm>
            <a:custGeom>
              <a:avLst/>
              <a:gdLst>
                <a:gd name="connsiteX0" fmla="*/ 0 w 109259"/>
                <a:gd name="connsiteY0" fmla="*/ 185097 h 185097"/>
                <a:gd name="connsiteX1" fmla="*/ 9144 w 109259"/>
                <a:gd name="connsiteY1" fmla="*/ 75369 h 185097"/>
                <a:gd name="connsiteX2" fmla="*/ 18288 w 109259"/>
                <a:gd name="connsiteY2" fmla="*/ 47937 h 185097"/>
                <a:gd name="connsiteX3" fmla="*/ 45720 w 109259"/>
                <a:gd name="connsiteY3" fmla="*/ 57081 h 185097"/>
                <a:gd name="connsiteX4" fmla="*/ 82296 w 109259"/>
                <a:gd name="connsiteY4" fmla="*/ 38793 h 185097"/>
                <a:gd name="connsiteX5" fmla="*/ 100584 w 109259"/>
                <a:gd name="connsiteY5" fmla="*/ 175953 h 185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259" h="185097">
                  <a:moveTo>
                    <a:pt x="0" y="185097"/>
                  </a:moveTo>
                  <a:cubicBezTo>
                    <a:pt x="3048" y="148521"/>
                    <a:pt x="4293" y="111750"/>
                    <a:pt x="9144" y="75369"/>
                  </a:cubicBezTo>
                  <a:cubicBezTo>
                    <a:pt x="10418" y="65815"/>
                    <a:pt x="9667" y="52248"/>
                    <a:pt x="18288" y="47937"/>
                  </a:cubicBezTo>
                  <a:cubicBezTo>
                    <a:pt x="26909" y="43626"/>
                    <a:pt x="36576" y="54033"/>
                    <a:pt x="45720" y="57081"/>
                  </a:cubicBezTo>
                  <a:cubicBezTo>
                    <a:pt x="49045" y="47106"/>
                    <a:pt x="54587" y="0"/>
                    <a:pt x="82296" y="38793"/>
                  </a:cubicBezTo>
                  <a:cubicBezTo>
                    <a:pt x="109259" y="76541"/>
                    <a:pt x="100584" y="135770"/>
                    <a:pt x="100584" y="175953"/>
                  </a:cubicBezTo>
                </a:path>
              </a:pathLst>
            </a:custGeom>
            <a:ln w="19050"/>
            <a:scene3d>
              <a:camera prst="orthographicFront">
                <a:rot lat="0" lon="0" rev="0"/>
              </a:camera>
              <a:lightRig rig="contrasting" dir="t"/>
            </a:scene3d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</p:grpSp>
      <p:cxnSp>
        <p:nvCxnSpPr>
          <p:cNvPr id="94" name="Straight Arrow Connector 93"/>
          <p:cNvCxnSpPr/>
          <p:nvPr/>
        </p:nvCxnSpPr>
        <p:spPr>
          <a:xfrm rot="5400000">
            <a:off x="5811313" y="3860741"/>
            <a:ext cx="357529" cy="1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5" name="Group 94"/>
          <p:cNvGrpSpPr/>
          <p:nvPr/>
        </p:nvGrpSpPr>
        <p:grpSpPr>
          <a:xfrm>
            <a:off x="6258225" y="2788153"/>
            <a:ext cx="357529" cy="446911"/>
            <a:chOff x="6781800" y="5257800"/>
            <a:chExt cx="304800" cy="381000"/>
          </a:xfrm>
        </p:grpSpPr>
        <p:sp>
          <p:nvSpPr>
            <p:cNvPr id="96" name="Oval 95"/>
            <p:cNvSpPr/>
            <p:nvPr/>
          </p:nvSpPr>
          <p:spPr>
            <a:xfrm>
              <a:off x="68580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>
              <a:off x="7010400" y="55626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>
            <a:xfrm>
              <a:off x="70104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>
              <a:off x="6934200" y="52578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>
            <a:xfrm>
              <a:off x="6781800" y="53340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>
            <a:xfrm>
              <a:off x="6781800" y="54864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2" name="Straight Arrow Connector 101"/>
          <p:cNvCxnSpPr/>
          <p:nvPr/>
        </p:nvCxnSpPr>
        <p:spPr>
          <a:xfrm rot="5400000">
            <a:off x="6078530" y="3413829"/>
            <a:ext cx="358460" cy="9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53"/>
          <p:cNvSpPr txBox="1">
            <a:spLocks noChangeArrowheads="1"/>
          </p:cNvSpPr>
          <p:nvPr/>
        </p:nvSpPr>
        <p:spPr bwMode="auto">
          <a:xfrm>
            <a:off x="5410200" y="2590800"/>
            <a:ext cx="1044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30C12HSL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4" name="Down Arrow 103"/>
          <p:cNvSpPr/>
          <p:nvPr/>
        </p:nvSpPr>
        <p:spPr bwMode="auto">
          <a:xfrm rot="5400000" flipV="1">
            <a:off x="8443625" y="3950749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cxnSp>
        <p:nvCxnSpPr>
          <p:cNvPr id="105" name="Straight Arrow Connector 104"/>
          <p:cNvCxnSpPr/>
          <p:nvPr/>
        </p:nvCxnSpPr>
        <p:spPr>
          <a:xfrm flipV="1">
            <a:off x="4108793" y="3161988"/>
            <a:ext cx="2121040" cy="8472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Left Brace 105"/>
          <p:cNvSpPr/>
          <p:nvPr/>
        </p:nvSpPr>
        <p:spPr>
          <a:xfrm rot="16200000">
            <a:off x="3942613" y="3842146"/>
            <a:ext cx="446912" cy="2572498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/>
          <p:cNvSpPr txBox="1"/>
          <p:nvPr/>
        </p:nvSpPr>
        <p:spPr>
          <a:xfrm>
            <a:off x="3128383" y="5351853"/>
            <a:ext cx="2234556" cy="44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Quorum Sensor</a:t>
            </a:r>
            <a:endParaRPr lang="en-US" b="1" i="1" dirty="0"/>
          </a:p>
        </p:txBody>
      </p:sp>
      <p:sp>
        <p:nvSpPr>
          <p:cNvPr id="108" name="Left Brace 107"/>
          <p:cNvSpPr/>
          <p:nvPr/>
        </p:nvSpPr>
        <p:spPr>
          <a:xfrm rot="16200000">
            <a:off x="7033306" y="3461748"/>
            <a:ext cx="446912" cy="3333294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extBox 108"/>
          <p:cNvSpPr txBox="1"/>
          <p:nvPr/>
        </p:nvSpPr>
        <p:spPr>
          <a:xfrm>
            <a:off x="6705600" y="5351853"/>
            <a:ext cx="2234556" cy="44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Propagator</a:t>
            </a:r>
            <a:endParaRPr lang="en-US" b="1" i="1" dirty="0"/>
          </a:p>
        </p:txBody>
      </p:sp>
      <p:cxnSp>
        <p:nvCxnSpPr>
          <p:cNvPr id="110" name="Straight Arrow Connector 109"/>
          <p:cNvCxnSpPr/>
          <p:nvPr/>
        </p:nvCxnSpPr>
        <p:spPr>
          <a:xfrm rot="5400000" flipH="1" flipV="1">
            <a:off x="6214466" y="3652182"/>
            <a:ext cx="715059" cy="1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Left Brace 110"/>
          <p:cNvSpPr/>
          <p:nvPr/>
        </p:nvSpPr>
        <p:spPr>
          <a:xfrm rot="16200000">
            <a:off x="1196083" y="3842146"/>
            <a:ext cx="446912" cy="2572498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/>
          <p:cNvSpPr txBox="1"/>
          <p:nvPr/>
        </p:nvSpPr>
        <p:spPr>
          <a:xfrm>
            <a:off x="536298" y="5351853"/>
            <a:ext cx="2234556" cy="44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Toggle Switch</a:t>
            </a:r>
            <a:endParaRPr lang="en-US" b="1" i="1" dirty="0"/>
          </a:p>
        </p:txBody>
      </p:sp>
      <p:sp>
        <p:nvSpPr>
          <p:cNvPr id="113" name="TextBox 112"/>
          <p:cNvSpPr txBox="1"/>
          <p:nvPr/>
        </p:nvSpPr>
        <p:spPr>
          <a:xfrm>
            <a:off x="2744570" y="5894520"/>
            <a:ext cx="3132177" cy="582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Quorum sensor activated only in UV exposed region.</a:t>
            </a:r>
            <a:endParaRPr lang="en-US" b="1" i="1" dirty="0"/>
          </a:p>
        </p:txBody>
      </p:sp>
      <p:sp>
        <p:nvSpPr>
          <p:cNvPr id="115" name="TextBox 49"/>
          <p:cNvSpPr txBox="1">
            <a:spLocks noChangeArrowheads="1"/>
          </p:cNvSpPr>
          <p:nvPr/>
        </p:nvSpPr>
        <p:spPr bwMode="auto">
          <a:xfrm>
            <a:off x="7293842" y="4529486"/>
            <a:ext cx="8424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ptet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16" name="Bent Arrow 115"/>
          <p:cNvSpPr/>
          <p:nvPr/>
        </p:nvSpPr>
        <p:spPr bwMode="auto">
          <a:xfrm>
            <a:off x="7556563" y="4037771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24" name="Straight Connector 123"/>
          <p:cNvCxnSpPr/>
          <p:nvPr/>
        </p:nvCxnSpPr>
        <p:spPr>
          <a:xfrm>
            <a:off x="5991009" y="3681986"/>
            <a:ext cx="262697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8617980" y="3681986"/>
            <a:ext cx="0" cy="3109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6" name="Group 145"/>
          <p:cNvGrpSpPr/>
          <p:nvPr/>
        </p:nvGrpSpPr>
        <p:grpSpPr>
          <a:xfrm>
            <a:off x="7010400" y="2676355"/>
            <a:ext cx="1706816" cy="772289"/>
            <a:chOff x="7315200" y="5018911"/>
            <a:chExt cx="1706816" cy="772289"/>
          </a:xfrm>
        </p:grpSpPr>
        <p:cxnSp>
          <p:nvCxnSpPr>
            <p:cNvPr id="136" name="Straight Connector 135"/>
            <p:cNvCxnSpPr/>
            <p:nvPr/>
          </p:nvCxnSpPr>
          <p:spPr bwMode="auto">
            <a:xfrm>
              <a:off x="7459357" y="5203480"/>
              <a:ext cx="1562659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7" name="Bent Arrow 136"/>
            <p:cNvSpPr/>
            <p:nvPr/>
          </p:nvSpPr>
          <p:spPr bwMode="auto">
            <a:xfrm>
              <a:off x="7583346" y="5020077"/>
              <a:ext cx="574921" cy="464950"/>
            </a:xfrm>
            <a:prstGeom prst="bentArrow">
              <a:avLst>
                <a:gd name="adj1" fmla="val 37000"/>
                <a:gd name="adj2" fmla="val 39400"/>
                <a:gd name="adj3" fmla="val 25000"/>
                <a:gd name="adj4" fmla="val 43750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bliqueBottomRigh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8" name="TextBox 53"/>
            <p:cNvSpPr txBox="1">
              <a:spLocks noChangeArrowheads="1"/>
            </p:cNvSpPr>
            <p:nvPr/>
          </p:nvSpPr>
          <p:spPr bwMode="auto">
            <a:xfrm>
              <a:off x="7940876" y="5452646"/>
              <a:ext cx="10446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TetR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139" name="TextBox 49"/>
            <p:cNvSpPr txBox="1">
              <a:spLocks noChangeArrowheads="1"/>
            </p:cNvSpPr>
            <p:nvPr/>
          </p:nvSpPr>
          <p:spPr bwMode="auto">
            <a:xfrm>
              <a:off x="7315200" y="5452646"/>
              <a:ext cx="84245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alibri" pitchFamily="34" charset="0"/>
                </a:rPr>
                <a:t>pLacIq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140" name="Down Arrow 139"/>
            <p:cNvSpPr/>
            <p:nvPr/>
          </p:nvSpPr>
          <p:spPr bwMode="auto">
            <a:xfrm rot="5400000" flipV="1">
              <a:off x="8407424" y="4887839"/>
              <a:ext cx="348712" cy="610855"/>
            </a:xfrm>
            <a:prstGeom prst="downArrow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outerShdw blurRad="76200" dist="88900" dir="36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</p:grpSp>
      <p:cxnSp>
        <p:nvCxnSpPr>
          <p:cNvPr id="154" name="Straight Connector 153"/>
          <p:cNvCxnSpPr/>
          <p:nvPr/>
        </p:nvCxnSpPr>
        <p:spPr>
          <a:xfrm>
            <a:off x="8412343" y="2438400"/>
            <a:ext cx="0" cy="1708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Elbow Connector 155"/>
          <p:cNvCxnSpPr/>
          <p:nvPr/>
        </p:nvCxnSpPr>
        <p:spPr>
          <a:xfrm rot="5400000">
            <a:off x="7395367" y="2943494"/>
            <a:ext cx="1522071" cy="511882"/>
          </a:xfrm>
          <a:prstGeom prst="bentConnector3">
            <a:avLst>
              <a:gd name="adj1" fmla="val 56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>
            <a:off x="7772400" y="3962400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832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1"/>
          <p:cNvSpPr>
            <a:spLocks noGrp="1"/>
          </p:cNvSpPr>
          <p:nvPr>
            <p:ph type="title"/>
          </p:nvPr>
        </p:nvSpPr>
        <p:spPr>
          <a:xfrm>
            <a:off x="-304800" y="-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Circuit #3: </a:t>
            </a:r>
            <a:r>
              <a:rPr lang="en-US" dirty="0" err="1" smtClean="0"/>
              <a:t>atc</a:t>
            </a:r>
            <a:r>
              <a:rPr lang="en-US" dirty="0" smtClean="0"/>
              <a:t>-&gt;</a:t>
            </a:r>
            <a:r>
              <a:rPr lang="en-US" dirty="0" err="1" smtClean="0"/>
              <a:t>LasI</a:t>
            </a:r>
            <a:r>
              <a:rPr lang="en-US" dirty="0" smtClean="0"/>
              <a:t> Activator </a:t>
            </a:r>
            <a:endParaRPr lang="en-US" dirty="0"/>
          </a:p>
        </p:txBody>
      </p:sp>
      <p:sp>
        <p:nvSpPr>
          <p:cNvPr id="97" name="Rectangle 96"/>
          <p:cNvSpPr/>
          <p:nvPr/>
        </p:nvSpPr>
        <p:spPr>
          <a:xfrm>
            <a:off x="2879821" y="2536311"/>
            <a:ext cx="2572500" cy="3396527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8" name="Straight Connector 97"/>
          <p:cNvCxnSpPr/>
          <p:nvPr/>
        </p:nvCxnSpPr>
        <p:spPr bwMode="auto">
          <a:xfrm>
            <a:off x="2860233" y="4276889"/>
            <a:ext cx="2592086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 bwMode="auto">
          <a:xfrm>
            <a:off x="55719" y="4296626"/>
            <a:ext cx="259208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0" name="Bent Arrow 99"/>
          <p:cNvSpPr/>
          <p:nvPr/>
        </p:nvSpPr>
        <p:spPr bwMode="auto">
          <a:xfrm>
            <a:off x="1430117" y="4113223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1" name="Down Arrow 100"/>
          <p:cNvSpPr/>
          <p:nvPr/>
        </p:nvSpPr>
        <p:spPr bwMode="auto">
          <a:xfrm rot="5400000" flipV="1">
            <a:off x="3706365" y="3967056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102" name="TextBox 53"/>
          <p:cNvSpPr txBox="1">
            <a:spLocks noChangeArrowheads="1"/>
          </p:cNvSpPr>
          <p:nvPr/>
        </p:nvSpPr>
        <p:spPr bwMode="auto">
          <a:xfrm>
            <a:off x="1787647" y="45457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CI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3" name="Bent Arrow 102"/>
          <p:cNvSpPr/>
          <p:nvPr/>
        </p:nvSpPr>
        <p:spPr bwMode="auto">
          <a:xfrm>
            <a:off x="2906356" y="4098125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4" name="TextBox 49"/>
          <p:cNvSpPr txBox="1">
            <a:spLocks noChangeArrowheads="1"/>
          </p:cNvSpPr>
          <p:nvPr/>
        </p:nvSpPr>
        <p:spPr bwMode="auto">
          <a:xfrm>
            <a:off x="2770852" y="4545792"/>
            <a:ext cx="9217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pLasORI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5" name="TextBox 53"/>
          <p:cNvSpPr txBox="1">
            <a:spLocks noChangeArrowheads="1"/>
          </p:cNvSpPr>
          <p:nvPr/>
        </p:nvSpPr>
        <p:spPr bwMode="auto">
          <a:xfrm>
            <a:off x="3374948" y="45457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6" name="TextBox 49"/>
          <p:cNvSpPr txBox="1">
            <a:spLocks noChangeArrowheads="1"/>
          </p:cNvSpPr>
          <p:nvPr/>
        </p:nvSpPr>
        <p:spPr bwMode="auto">
          <a:xfrm>
            <a:off x="4111586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7" name="TextBox 53"/>
          <p:cNvSpPr txBox="1">
            <a:spLocks noChangeArrowheads="1"/>
          </p:cNvSpPr>
          <p:nvPr/>
        </p:nvSpPr>
        <p:spPr bwMode="auto">
          <a:xfrm>
            <a:off x="4647880" y="45457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mCherry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108" name="Group 390"/>
          <p:cNvGrpSpPr>
            <a:grpSpLocks/>
          </p:cNvGrpSpPr>
          <p:nvPr/>
        </p:nvGrpSpPr>
        <p:grpSpPr bwMode="auto">
          <a:xfrm>
            <a:off x="5005409" y="3992910"/>
            <a:ext cx="301840" cy="454870"/>
            <a:chOff x="2790681" y="5334000"/>
            <a:chExt cx="257319" cy="387152"/>
          </a:xfrm>
        </p:grpSpPr>
        <p:sp>
          <p:nvSpPr>
            <p:cNvPr id="187" name="Oval 186"/>
            <p:cNvSpPr/>
            <p:nvPr/>
          </p:nvSpPr>
          <p:spPr bwMode="auto">
            <a:xfrm>
              <a:off x="2790681" y="5334000"/>
              <a:ext cx="257319" cy="277465"/>
            </a:xfrm>
            <a:prstGeom prst="ellipse">
              <a:avLst/>
            </a:prstGeom>
            <a:solidFill>
              <a:srgbClr val="30D0F0"/>
            </a:solidFill>
            <a:ln>
              <a:noFill/>
            </a:ln>
            <a:effectLst>
              <a:outerShdw blurRad="149987" dist="250190" dir="8460000" algn="ctr">
                <a:schemeClr val="bg1">
                  <a:alpha val="28000"/>
                </a:schemeClr>
              </a:outerShdw>
            </a:effectLst>
            <a:scene3d>
              <a:camera prst="orthographicFront">
                <a:rot lat="0" lon="0" rev="0"/>
              </a:camera>
              <a:lightRig rig="contrasting" dir="t"/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188" name="Rounded Rectangle 187"/>
            <p:cNvSpPr/>
            <p:nvPr/>
          </p:nvSpPr>
          <p:spPr bwMode="auto">
            <a:xfrm>
              <a:off x="2849414" y="5562600"/>
              <a:ext cx="147039" cy="158552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/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189" name="Freeform 188"/>
            <p:cNvSpPr/>
            <p:nvPr/>
          </p:nvSpPr>
          <p:spPr bwMode="auto">
            <a:xfrm>
              <a:off x="2888278" y="5442099"/>
              <a:ext cx="73520" cy="118914"/>
            </a:xfrm>
            <a:custGeom>
              <a:avLst/>
              <a:gdLst>
                <a:gd name="connsiteX0" fmla="*/ 0 w 109259"/>
                <a:gd name="connsiteY0" fmla="*/ 185097 h 185097"/>
                <a:gd name="connsiteX1" fmla="*/ 9144 w 109259"/>
                <a:gd name="connsiteY1" fmla="*/ 75369 h 185097"/>
                <a:gd name="connsiteX2" fmla="*/ 18288 w 109259"/>
                <a:gd name="connsiteY2" fmla="*/ 47937 h 185097"/>
                <a:gd name="connsiteX3" fmla="*/ 45720 w 109259"/>
                <a:gd name="connsiteY3" fmla="*/ 57081 h 185097"/>
                <a:gd name="connsiteX4" fmla="*/ 82296 w 109259"/>
                <a:gd name="connsiteY4" fmla="*/ 38793 h 185097"/>
                <a:gd name="connsiteX5" fmla="*/ 100584 w 109259"/>
                <a:gd name="connsiteY5" fmla="*/ 175953 h 185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259" h="185097">
                  <a:moveTo>
                    <a:pt x="0" y="185097"/>
                  </a:moveTo>
                  <a:cubicBezTo>
                    <a:pt x="3048" y="148521"/>
                    <a:pt x="4293" y="111750"/>
                    <a:pt x="9144" y="75369"/>
                  </a:cubicBezTo>
                  <a:cubicBezTo>
                    <a:pt x="10418" y="65815"/>
                    <a:pt x="9667" y="52248"/>
                    <a:pt x="18288" y="47937"/>
                  </a:cubicBezTo>
                  <a:cubicBezTo>
                    <a:pt x="26909" y="43626"/>
                    <a:pt x="36576" y="54033"/>
                    <a:pt x="45720" y="57081"/>
                  </a:cubicBezTo>
                  <a:cubicBezTo>
                    <a:pt x="49045" y="47106"/>
                    <a:pt x="54587" y="0"/>
                    <a:pt x="82296" y="38793"/>
                  </a:cubicBezTo>
                  <a:cubicBezTo>
                    <a:pt x="109259" y="76541"/>
                    <a:pt x="100584" y="135770"/>
                    <a:pt x="100584" y="175953"/>
                  </a:cubicBezTo>
                </a:path>
              </a:pathLst>
            </a:custGeom>
            <a:ln w="19050"/>
            <a:scene3d>
              <a:camera prst="orthographicFront">
                <a:rot lat="0" lon="0" rev="0"/>
              </a:camera>
              <a:lightRig rig="contrasting" dir="t"/>
            </a:scene3d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</p:grpSp>
      <p:sp>
        <p:nvSpPr>
          <p:cNvPr id="109" name="Bent Arrow 108"/>
          <p:cNvSpPr/>
          <p:nvPr/>
        </p:nvSpPr>
        <p:spPr bwMode="auto">
          <a:xfrm flipH="1">
            <a:off x="765813" y="4113223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0" name="Down Arrow 109"/>
          <p:cNvSpPr/>
          <p:nvPr/>
        </p:nvSpPr>
        <p:spPr bwMode="auto">
          <a:xfrm rot="16200000" flipH="1" flipV="1">
            <a:off x="220455" y="4014121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1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LacI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12" name="TextBox 49"/>
          <p:cNvSpPr txBox="1">
            <a:spLocks noChangeArrowheads="1"/>
          </p:cNvSpPr>
          <p:nvPr/>
        </p:nvSpPr>
        <p:spPr bwMode="auto">
          <a:xfrm>
            <a:off x="1161971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pLac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13" name="TextBox 49"/>
          <p:cNvSpPr txBox="1">
            <a:spLocks noChangeArrowheads="1"/>
          </p:cNvSpPr>
          <p:nvPr/>
        </p:nvSpPr>
        <p:spPr bwMode="auto">
          <a:xfrm>
            <a:off x="625678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pCI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114" name="Elbow Connector 113"/>
          <p:cNvCxnSpPr/>
          <p:nvPr/>
        </p:nvCxnSpPr>
        <p:spPr>
          <a:xfrm rot="10800000">
            <a:off x="983207" y="3608898"/>
            <a:ext cx="1340735" cy="536295"/>
          </a:xfrm>
          <a:prstGeom prst="bentConnector3">
            <a:avLst>
              <a:gd name="adj1" fmla="val 13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rot="5400000">
            <a:off x="804443" y="3787663"/>
            <a:ext cx="3575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860161" y="3966427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Elbow Connector 116"/>
          <p:cNvCxnSpPr/>
          <p:nvPr/>
        </p:nvCxnSpPr>
        <p:spPr>
          <a:xfrm flipV="1">
            <a:off x="446913" y="3787663"/>
            <a:ext cx="1161970" cy="357529"/>
          </a:xfrm>
          <a:prstGeom prst="bentConnector3">
            <a:avLst>
              <a:gd name="adj1" fmla="val -154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rot="5400000">
            <a:off x="1519501" y="3877046"/>
            <a:ext cx="1787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1485837" y="3966427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rot="5400000">
            <a:off x="2907831" y="3787663"/>
            <a:ext cx="3575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2949618" y="3966427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2351800" y="3608898"/>
            <a:ext cx="7150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rot="5400000">
            <a:off x="2502707" y="3251370"/>
            <a:ext cx="357529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2564230" y="3430134"/>
            <a:ext cx="26814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53"/>
          <p:cNvSpPr txBox="1">
            <a:spLocks noChangeArrowheads="1"/>
          </p:cNvSpPr>
          <p:nvPr/>
        </p:nvSpPr>
        <p:spPr bwMode="auto">
          <a:xfrm>
            <a:off x="2173114" y="2715076"/>
            <a:ext cx="1044652" cy="360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b="1" dirty="0" smtClean="0">
                <a:latin typeface="Calibri" pitchFamily="34" charset="0"/>
              </a:rPr>
              <a:t>UV</a:t>
            </a:r>
            <a:endParaRPr lang="en-US" sz="2000" b="1" dirty="0">
              <a:latin typeface="Calibri" pitchFamily="34" charset="0"/>
            </a:endParaRPr>
          </a:p>
        </p:txBody>
      </p:sp>
      <p:cxnSp>
        <p:nvCxnSpPr>
          <p:cNvPr id="126" name="Elbow Connector 125"/>
          <p:cNvCxnSpPr/>
          <p:nvPr/>
        </p:nvCxnSpPr>
        <p:spPr>
          <a:xfrm rot="10800000">
            <a:off x="3307147" y="3698281"/>
            <a:ext cx="1251352" cy="357529"/>
          </a:xfrm>
          <a:prstGeom prst="bentConnector3">
            <a:avLst>
              <a:gd name="adj1" fmla="val -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rot="5400000">
            <a:off x="3128383" y="3877046"/>
            <a:ext cx="357529" cy="1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8" name="Group 127"/>
          <p:cNvGrpSpPr/>
          <p:nvPr/>
        </p:nvGrpSpPr>
        <p:grpSpPr>
          <a:xfrm>
            <a:off x="3575294" y="2804457"/>
            <a:ext cx="357529" cy="446911"/>
            <a:chOff x="6781800" y="5257800"/>
            <a:chExt cx="304800" cy="381000"/>
          </a:xfrm>
        </p:grpSpPr>
        <p:sp>
          <p:nvSpPr>
            <p:cNvPr id="181" name="Oval 180"/>
            <p:cNvSpPr/>
            <p:nvPr/>
          </p:nvSpPr>
          <p:spPr>
            <a:xfrm>
              <a:off x="68580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/>
            <p:nvPr/>
          </p:nvSpPr>
          <p:spPr>
            <a:xfrm>
              <a:off x="7010400" y="55626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/>
            <p:nvPr/>
          </p:nvSpPr>
          <p:spPr>
            <a:xfrm>
              <a:off x="70104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/>
            <p:nvPr/>
          </p:nvSpPr>
          <p:spPr>
            <a:xfrm>
              <a:off x="6934200" y="52578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/>
            <p:nvPr/>
          </p:nvSpPr>
          <p:spPr>
            <a:xfrm>
              <a:off x="6781800" y="53340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/>
            <p:nvPr/>
          </p:nvSpPr>
          <p:spPr>
            <a:xfrm>
              <a:off x="6781800" y="54864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9" name="Straight Arrow Connector 128"/>
          <p:cNvCxnSpPr/>
          <p:nvPr/>
        </p:nvCxnSpPr>
        <p:spPr>
          <a:xfrm rot="5400000">
            <a:off x="3395598" y="3430134"/>
            <a:ext cx="358460" cy="9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rot="5400000" flipH="1" flipV="1">
            <a:off x="3575294" y="3698281"/>
            <a:ext cx="715059" cy="1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53"/>
          <p:cNvSpPr txBox="1">
            <a:spLocks noChangeArrowheads="1"/>
          </p:cNvSpPr>
          <p:nvPr/>
        </p:nvSpPr>
        <p:spPr bwMode="auto">
          <a:xfrm>
            <a:off x="3810000" y="2625693"/>
            <a:ext cx="1044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30C12HSL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32" name="Down Arrow 131"/>
          <p:cNvSpPr/>
          <p:nvPr/>
        </p:nvSpPr>
        <p:spPr bwMode="auto">
          <a:xfrm rot="5400000" flipV="1">
            <a:off x="2254195" y="3980985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133" name="Down Arrow 132"/>
          <p:cNvSpPr/>
          <p:nvPr/>
        </p:nvSpPr>
        <p:spPr bwMode="auto">
          <a:xfrm rot="5400000" flipV="1">
            <a:off x="4421422" y="3967056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cxnSp>
        <p:nvCxnSpPr>
          <p:cNvPr id="134" name="Straight Connector 133"/>
          <p:cNvCxnSpPr/>
          <p:nvPr/>
        </p:nvCxnSpPr>
        <p:spPr>
          <a:xfrm rot="5400000">
            <a:off x="446912" y="3293685"/>
            <a:ext cx="3575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488699" y="3472450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53"/>
          <p:cNvSpPr txBox="1">
            <a:spLocks noChangeArrowheads="1"/>
          </p:cNvSpPr>
          <p:nvPr/>
        </p:nvSpPr>
        <p:spPr bwMode="auto">
          <a:xfrm>
            <a:off x="174548" y="27573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IPTG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37" name="TextBox 49"/>
          <p:cNvSpPr txBox="1">
            <a:spLocks noChangeArrowheads="1"/>
          </p:cNvSpPr>
          <p:nvPr/>
        </p:nvSpPr>
        <p:spPr bwMode="auto">
          <a:xfrm>
            <a:off x="5449737" y="4573537"/>
            <a:ext cx="11034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400" dirty="0" err="1" smtClean="0">
                <a:latin typeface="Calibri" pitchFamily="34" charset="0"/>
              </a:rPr>
              <a:t>pActivator</a:t>
            </a:r>
            <a:endParaRPr lang="en-US" sz="1400" dirty="0">
              <a:latin typeface="Calibri" pitchFamily="34" charset="0"/>
            </a:endParaRPr>
          </a:p>
        </p:txBody>
      </p:sp>
      <p:cxnSp>
        <p:nvCxnSpPr>
          <p:cNvPr id="138" name="Straight Connector 137"/>
          <p:cNvCxnSpPr/>
          <p:nvPr/>
        </p:nvCxnSpPr>
        <p:spPr bwMode="auto">
          <a:xfrm>
            <a:off x="5543166" y="4276889"/>
            <a:ext cx="3516804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9" name="Down Arrow 138"/>
          <p:cNvSpPr/>
          <p:nvPr/>
        </p:nvSpPr>
        <p:spPr bwMode="auto">
          <a:xfrm rot="5400000" flipV="1">
            <a:off x="6389296" y="3950750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140" name="Bent Arrow 139"/>
          <p:cNvSpPr/>
          <p:nvPr/>
        </p:nvSpPr>
        <p:spPr bwMode="auto">
          <a:xfrm>
            <a:off x="5589287" y="4081821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1" name="TextBox 53"/>
          <p:cNvSpPr txBox="1">
            <a:spLocks noChangeArrowheads="1"/>
          </p:cNvSpPr>
          <p:nvPr/>
        </p:nvSpPr>
        <p:spPr bwMode="auto">
          <a:xfrm>
            <a:off x="6118148" y="4530467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42" name="TextBox 49"/>
          <p:cNvSpPr txBox="1">
            <a:spLocks noChangeArrowheads="1"/>
          </p:cNvSpPr>
          <p:nvPr/>
        </p:nvSpPr>
        <p:spPr bwMode="auto">
          <a:xfrm>
            <a:off x="8136296" y="4529486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43" name="TextBox 53"/>
          <p:cNvSpPr txBox="1">
            <a:spLocks noChangeArrowheads="1"/>
          </p:cNvSpPr>
          <p:nvPr/>
        </p:nvSpPr>
        <p:spPr bwMode="auto">
          <a:xfrm>
            <a:off x="6697794" y="4552551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>
                <a:latin typeface="Calibri" pitchFamily="34" charset="0"/>
              </a:rPr>
              <a:t>G</a:t>
            </a:r>
            <a:r>
              <a:rPr lang="en-US" sz="1600" dirty="0" smtClean="0">
                <a:latin typeface="Calibri" pitchFamily="34" charset="0"/>
              </a:rPr>
              <a:t>FP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144" name="Group 390"/>
          <p:cNvGrpSpPr>
            <a:grpSpLocks/>
          </p:cNvGrpSpPr>
          <p:nvPr/>
        </p:nvGrpSpPr>
        <p:grpSpPr bwMode="auto">
          <a:xfrm>
            <a:off x="7055322" y="3999669"/>
            <a:ext cx="301840" cy="454870"/>
            <a:chOff x="2790681" y="5334000"/>
            <a:chExt cx="257319" cy="387152"/>
          </a:xfrm>
        </p:grpSpPr>
        <p:sp>
          <p:nvSpPr>
            <p:cNvPr id="178" name="Oval 177"/>
            <p:cNvSpPr/>
            <p:nvPr/>
          </p:nvSpPr>
          <p:spPr bwMode="auto">
            <a:xfrm>
              <a:off x="2790681" y="5334000"/>
              <a:ext cx="257319" cy="277465"/>
            </a:xfrm>
            <a:prstGeom prst="ellipse">
              <a:avLst/>
            </a:prstGeom>
            <a:solidFill>
              <a:srgbClr val="30D0F0"/>
            </a:solidFill>
            <a:ln>
              <a:noFill/>
            </a:ln>
            <a:effectLst>
              <a:outerShdw blurRad="149987" dist="250190" dir="8460000" algn="ctr">
                <a:schemeClr val="bg1">
                  <a:alpha val="28000"/>
                </a:schemeClr>
              </a:outerShdw>
            </a:effectLst>
            <a:scene3d>
              <a:camera prst="orthographicFront">
                <a:rot lat="0" lon="0" rev="0"/>
              </a:camera>
              <a:lightRig rig="contrasting" dir="t"/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179" name="Rounded Rectangle 178"/>
            <p:cNvSpPr/>
            <p:nvPr/>
          </p:nvSpPr>
          <p:spPr bwMode="auto">
            <a:xfrm>
              <a:off x="2849414" y="5562600"/>
              <a:ext cx="147039" cy="158552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/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180" name="Freeform 179"/>
            <p:cNvSpPr/>
            <p:nvPr/>
          </p:nvSpPr>
          <p:spPr bwMode="auto">
            <a:xfrm>
              <a:off x="2888278" y="5442099"/>
              <a:ext cx="73520" cy="118914"/>
            </a:xfrm>
            <a:custGeom>
              <a:avLst/>
              <a:gdLst>
                <a:gd name="connsiteX0" fmla="*/ 0 w 109259"/>
                <a:gd name="connsiteY0" fmla="*/ 185097 h 185097"/>
                <a:gd name="connsiteX1" fmla="*/ 9144 w 109259"/>
                <a:gd name="connsiteY1" fmla="*/ 75369 h 185097"/>
                <a:gd name="connsiteX2" fmla="*/ 18288 w 109259"/>
                <a:gd name="connsiteY2" fmla="*/ 47937 h 185097"/>
                <a:gd name="connsiteX3" fmla="*/ 45720 w 109259"/>
                <a:gd name="connsiteY3" fmla="*/ 57081 h 185097"/>
                <a:gd name="connsiteX4" fmla="*/ 82296 w 109259"/>
                <a:gd name="connsiteY4" fmla="*/ 38793 h 185097"/>
                <a:gd name="connsiteX5" fmla="*/ 100584 w 109259"/>
                <a:gd name="connsiteY5" fmla="*/ 175953 h 185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259" h="185097">
                  <a:moveTo>
                    <a:pt x="0" y="185097"/>
                  </a:moveTo>
                  <a:cubicBezTo>
                    <a:pt x="3048" y="148521"/>
                    <a:pt x="4293" y="111750"/>
                    <a:pt x="9144" y="75369"/>
                  </a:cubicBezTo>
                  <a:cubicBezTo>
                    <a:pt x="10418" y="65815"/>
                    <a:pt x="9667" y="52248"/>
                    <a:pt x="18288" y="47937"/>
                  </a:cubicBezTo>
                  <a:cubicBezTo>
                    <a:pt x="26909" y="43626"/>
                    <a:pt x="36576" y="54033"/>
                    <a:pt x="45720" y="57081"/>
                  </a:cubicBezTo>
                  <a:cubicBezTo>
                    <a:pt x="49045" y="47106"/>
                    <a:pt x="54587" y="0"/>
                    <a:pt x="82296" y="38793"/>
                  </a:cubicBezTo>
                  <a:cubicBezTo>
                    <a:pt x="109259" y="76541"/>
                    <a:pt x="100584" y="135770"/>
                    <a:pt x="100584" y="175953"/>
                  </a:cubicBezTo>
                </a:path>
              </a:pathLst>
            </a:custGeom>
            <a:ln w="19050"/>
            <a:scene3d>
              <a:camera prst="orthographicFront">
                <a:rot lat="0" lon="0" rev="0"/>
              </a:camera>
              <a:lightRig rig="contrasting" dir="t"/>
            </a:scene3d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</p:grpSp>
      <p:cxnSp>
        <p:nvCxnSpPr>
          <p:cNvPr id="145" name="Straight Arrow Connector 144"/>
          <p:cNvCxnSpPr/>
          <p:nvPr/>
        </p:nvCxnSpPr>
        <p:spPr>
          <a:xfrm>
            <a:off x="6256362" y="2523840"/>
            <a:ext cx="0" cy="1958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6" name="Group 145"/>
          <p:cNvGrpSpPr/>
          <p:nvPr/>
        </p:nvGrpSpPr>
        <p:grpSpPr>
          <a:xfrm>
            <a:off x="6391170" y="1229489"/>
            <a:ext cx="357529" cy="446911"/>
            <a:chOff x="6781800" y="5257800"/>
            <a:chExt cx="304800" cy="381000"/>
          </a:xfrm>
        </p:grpSpPr>
        <p:sp>
          <p:nvSpPr>
            <p:cNvPr id="172" name="Oval 171"/>
            <p:cNvSpPr/>
            <p:nvPr/>
          </p:nvSpPr>
          <p:spPr>
            <a:xfrm>
              <a:off x="68580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Oval 172"/>
            <p:cNvSpPr/>
            <p:nvPr/>
          </p:nvSpPr>
          <p:spPr>
            <a:xfrm>
              <a:off x="7010400" y="55626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/>
            <p:cNvSpPr/>
            <p:nvPr/>
          </p:nvSpPr>
          <p:spPr>
            <a:xfrm>
              <a:off x="70104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/>
            <p:nvPr/>
          </p:nvSpPr>
          <p:spPr>
            <a:xfrm>
              <a:off x="6934200" y="52578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/>
            <p:nvPr/>
          </p:nvSpPr>
          <p:spPr>
            <a:xfrm>
              <a:off x="6781800" y="53340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/>
            <p:nvPr/>
          </p:nvSpPr>
          <p:spPr>
            <a:xfrm>
              <a:off x="6781800" y="54864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8" name="TextBox 53"/>
          <p:cNvSpPr txBox="1">
            <a:spLocks noChangeArrowheads="1"/>
          </p:cNvSpPr>
          <p:nvPr/>
        </p:nvSpPr>
        <p:spPr bwMode="auto">
          <a:xfrm>
            <a:off x="6705600" y="1321764"/>
            <a:ext cx="1044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30C12HSL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49" name="Down Arrow 148"/>
          <p:cNvSpPr/>
          <p:nvPr/>
        </p:nvSpPr>
        <p:spPr bwMode="auto">
          <a:xfrm rot="5400000" flipV="1">
            <a:off x="8443625" y="3950749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cxnSp>
        <p:nvCxnSpPr>
          <p:cNvPr id="150" name="Straight Arrow Connector 149"/>
          <p:cNvCxnSpPr/>
          <p:nvPr/>
        </p:nvCxnSpPr>
        <p:spPr>
          <a:xfrm flipV="1">
            <a:off x="4108793" y="1545220"/>
            <a:ext cx="2178253" cy="24639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Left Brace 150"/>
          <p:cNvSpPr/>
          <p:nvPr/>
        </p:nvSpPr>
        <p:spPr>
          <a:xfrm rot="16200000">
            <a:off x="3942613" y="3842146"/>
            <a:ext cx="446912" cy="2572498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TextBox 151"/>
          <p:cNvSpPr txBox="1"/>
          <p:nvPr/>
        </p:nvSpPr>
        <p:spPr>
          <a:xfrm>
            <a:off x="3128383" y="5351853"/>
            <a:ext cx="2234556" cy="44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Quorum Sensor</a:t>
            </a:r>
            <a:endParaRPr lang="en-US" b="1" i="1" dirty="0"/>
          </a:p>
        </p:txBody>
      </p:sp>
      <p:sp>
        <p:nvSpPr>
          <p:cNvPr id="153" name="Left Brace 152"/>
          <p:cNvSpPr/>
          <p:nvPr/>
        </p:nvSpPr>
        <p:spPr>
          <a:xfrm rot="16200000">
            <a:off x="7033306" y="3461748"/>
            <a:ext cx="446912" cy="3333294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TextBox 153"/>
          <p:cNvSpPr txBox="1"/>
          <p:nvPr/>
        </p:nvSpPr>
        <p:spPr>
          <a:xfrm>
            <a:off x="6705600" y="5351853"/>
            <a:ext cx="2234556" cy="44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Propagator</a:t>
            </a:r>
            <a:endParaRPr lang="en-US" b="1" i="1" dirty="0"/>
          </a:p>
        </p:txBody>
      </p:sp>
      <p:cxnSp>
        <p:nvCxnSpPr>
          <p:cNvPr id="155" name="Straight Arrow Connector 154"/>
          <p:cNvCxnSpPr/>
          <p:nvPr/>
        </p:nvCxnSpPr>
        <p:spPr>
          <a:xfrm flipV="1">
            <a:off x="6531547" y="1626872"/>
            <a:ext cx="8718" cy="23727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Left Brace 155"/>
          <p:cNvSpPr/>
          <p:nvPr/>
        </p:nvSpPr>
        <p:spPr>
          <a:xfrm rot="16200000">
            <a:off x="1196083" y="3842146"/>
            <a:ext cx="446912" cy="2572498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TextBox 156"/>
          <p:cNvSpPr txBox="1"/>
          <p:nvPr/>
        </p:nvSpPr>
        <p:spPr>
          <a:xfrm>
            <a:off x="536298" y="5351853"/>
            <a:ext cx="2234556" cy="44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Toggle Switch</a:t>
            </a:r>
            <a:endParaRPr lang="en-US" b="1" i="1" dirty="0"/>
          </a:p>
        </p:txBody>
      </p:sp>
      <p:sp>
        <p:nvSpPr>
          <p:cNvPr id="158" name="TextBox 157"/>
          <p:cNvSpPr txBox="1"/>
          <p:nvPr/>
        </p:nvSpPr>
        <p:spPr>
          <a:xfrm>
            <a:off x="2744570" y="5894520"/>
            <a:ext cx="3132177" cy="582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Quorum sensor activated only in UV exposed region.</a:t>
            </a:r>
            <a:endParaRPr lang="en-US" b="1" i="1" dirty="0"/>
          </a:p>
        </p:txBody>
      </p:sp>
      <p:sp>
        <p:nvSpPr>
          <p:cNvPr id="159" name="TextBox 49"/>
          <p:cNvSpPr txBox="1">
            <a:spLocks noChangeArrowheads="1"/>
          </p:cNvSpPr>
          <p:nvPr/>
        </p:nvSpPr>
        <p:spPr bwMode="auto">
          <a:xfrm>
            <a:off x="7293842" y="4529486"/>
            <a:ext cx="8424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ptet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60" name="Bent Arrow 159"/>
          <p:cNvSpPr/>
          <p:nvPr/>
        </p:nvSpPr>
        <p:spPr bwMode="auto">
          <a:xfrm>
            <a:off x="7556563" y="4037771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61" name="Straight Connector 160"/>
          <p:cNvCxnSpPr/>
          <p:nvPr/>
        </p:nvCxnSpPr>
        <p:spPr>
          <a:xfrm>
            <a:off x="6258224" y="2514600"/>
            <a:ext cx="2369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 flipH="1">
            <a:off x="8617980" y="2514600"/>
            <a:ext cx="10212" cy="1478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/>
          <p:nvPr/>
        </p:nvCxnSpPr>
        <p:spPr>
          <a:xfrm>
            <a:off x="8412343" y="2438400"/>
            <a:ext cx="0" cy="1708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Elbow Connector 164"/>
          <p:cNvCxnSpPr/>
          <p:nvPr/>
        </p:nvCxnSpPr>
        <p:spPr>
          <a:xfrm rot="5400000">
            <a:off x="7435006" y="2985063"/>
            <a:ext cx="1524003" cy="430674"/>
          </a:xfrm>
          <a:prstGeom prst="bentConnector3">
            <a:avLst>
              <a:gd name="adj1" fmla="val -75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>
            <a:off x="7809054" y="3962400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 bwMode="auto">
          <a:xfrm>
            <a:off x="7200341" y="2860924"/>
            <a:ext cx="156265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8" name="Bent Arrow 167"/>
          <p:cNvSpPr/>
          <p:nvPr/>
        </p:nvSpPr>
        <p:spPr bwMode="auto">
          <a:xfrm>
            <a:off x="7324330" y="2677521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9" name="TextBox 53"/>
          <p:cNvSpPr txBox="1">
            <a:spLocks noChangeArrowheads="1"/>
          </p:cNvSpPr>
          <p:nvPr/>
        </p:nvSpPr>
        <p:spPr bwMode="auto">
          <a:xfrm>
            <a:off x="7681860" y="3110090"/>
            <a:ext cx="1044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TetR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70" name="TextBox 49"/>
          <p:cNvSpPr txBox="1">
            <a:spLocks noChangeArrowheads="1"/>
          </p:cNvSpPr>
          <p:nvPr/>
        </p:nvSpPr>
        <p:spPr bwMode="auto">
          <a:xfrm>
            <a:off x="7158546" y="3110090"/>
            <a:ext cx="8424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pLacIq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71" name="Down Arrow 170"/>
          <p:cNvSpPr/>
          <p:nvPr/>
        </p:nvSpPr>
        <p:spPr bwMode="auto">
          <a:xfrm rot="5400000" flipV="1">
            <a:off x="8148408" y="2545283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grpSp>
        <p:nvGrpSpPr>
          <p:cNvPr id="197" name="Group 196"/>
          <p:cNvGrpSpPr/>
          <p:nvPr/>
        </p:nvGrpSpPr>
        <p:grpSpPr>
          <a:xfrm>
            <a:off x="5727481" y="2673414"/>
            <a:ext cx="1663919" cy="773951"/>
            <a:chOff x="4653077" y="1511441"/>
            <a:chExt cx="1663919" cy="773951"/>
          </a:xfrm>
        </p:grpSpPr>
        <p:cxnSp>
          <p:nvCxnSpPr>
            <p:cNvPr id="193" name="Straight Connector 192"/>
            <p:cNvCxnSpPr/>
            <p:nvPr/>
          </p:nvCxnSpPr>
          <p:spPr bwMode="auto">
            <a:xfrm>
              <a:off x="4731123" y="1708570"/>
              <a:ext cx="1562659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90" name="TextBox 49"/>
            <p:cNvSpPr txBox="1">
              <a:spLocks noChangeArrowheads="1"/>
            </p:cNvSpPr>
            <p:nvPr/>
          </p:nvSpPr>
          <p:spPr bwMode="auto">
            <a:xfrm>
              <a:off x="4653077" y="1962227"/>
              <a:ext cx="842454" cy="305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pLas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191" name="Bent Arrow 190"/>
            <p:cNvSpPr/>
            <p:nvPr/>
          </p:nvSpPr>
          <p:spPr bwMode="auto">
            <a:xfrm>
              <a:off x="4856089" y="1511441"/>
              <a:ext cx="574921" cy="464950"/>
            </a:xfrm>
            <a:prstGeom prst="bentArrow">
              <a:avLst>
                <a:gd name="adj1" fmla="val 37000"/>
                <a:gd name="adj2" fmla="val 39400"/>
                <a:gd name="adj3" fmla="val 25000"/>
                <a:gd name="adj4" fmla="val 43750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bliqueBottomRigh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94" name="TextBox 53"/>
            <p:cNvSpPr txBox="1">
              <a:spLocks noChangeArrowheads="1"/>
            </p:cNvSpPr>
            <p:nvPr/>
          </p:nvSpPr>
          <p:spPr bwMode="auto">
            <a:xfrm>
              <a:off x="5272344" y="1962227"/>
              <a:ext cx="1044652" cy="323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500" dirty="0" smtClean="0">
                  <a:latin typeface="Calibri" pitchFamily="34" charset="0"/>
                </a:rPr>
                <a:t>Activator</a:t>
              </a:r>
              <a:endParaRPr lang="en-US" sz="1500" dirty="0">
                <a:latin typeface="Calibri" pitchFamily="34" charset="0"/>
              </a:endParaRPr>
            </a:p>
          </p:txBody>
        </p:sp>
        <p:sp>
          <p:nvSpPr>
            <p:cNvPr id="195" name="Down Arrow 194"/>
            <p:cNvSpPr/>
            <p:nvPr/>
          </p:nvSpPr>
          <p:spPr bwMode="auto">
            <a:xfrm rot="5400000" flipV="1">
              <a:off x="5679190" y="1392929"/>
              <a:ext cx="348712" cy="610855"/>
            </a:xfrm>
            <a:prstGeom prst="downArrow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outerShdw blurRad="76200" dist="88900" dir="36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</p:grpSp>
      <p:cxnSp>
        <p:nvCxnSpPr>
          <p:cNvPr id="209" name="Straight Arrow Connector 208"/>
          <p:cNvCxnSpPr/>
          <p:nvPr/>
        </p:nvCxnSpPr>
        <p:spPr>
          <a:xfrm>
            <a:off x="6400087" y="1752600"/>
            <a:ext cx="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/>
          <p:nvPr/>
        </p:nvCxnSpPr>
        <p:spPr>
          <a:xfrm rot="5400000">
            <a:off x="5733914" y="3868025"/>
            <a:ext cx="3394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Elbow Connector 216"/>
          <p:cNvCxnSpPr/>
          <p:nvPr/>
        </p:nvCxnSpPr>
        <p:spPr>
          <a:xfrm rot="10800000" flipV="1">
            <a:off x="5892876" y="3472450"/>
            <a:ext cx="1035074" cy="225828"/>
          </a:xfrm>
          <a:prstGeom prst="bentConnector3">
            <a:avLst>
              <a:gd name="adj1" fmla="val 92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 rot="5400000">
            <a:off x="5725824" y="3925220"/>
            <a:ext cx="357529" cy="1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2" name="Group 191"/>
          <p:cNvGrpSpPr/>
          <p:nvPr/>
        </p:nvGrpSpPr>
        <p:grpSpPr>
          <a:xfrm>
            <a:off x="7674356" y="1423510"/>
            <a:ext cx="1044652" cy="786290"/>
            <a:chOff x="7415719" y="2141902"/>
            <a:chExt cx="1044652" cy="786290"/>
          </a:xfrm>
        </p:grpSpPr>
        <p:cxnSp>
          <p:nvCxnSpPr>
            <p:cNvPr id="196" name="Straight Connector 195"/>
            <p:cNvCxnSpPr/>
            <p:nvPr/>
          </p:nvCxnSpPr>
          <p:spPr>
            <a:xfrm rot="5400000">
              <a:off x="7752834" y="2749426"/>
              <a:ext cx="35752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197"/>
            <p:cNvCxnSpPr/>
            <p:nvPr/>
          </p:nvCxnSpPr>
          <p:spPr>
            <a:xfrm>
              <a:off x="7794621" y="2928192"/>
              <a:ext cx="2681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9" name="TextBox 53"/>
            <p:cNvSpPr txBox="1">
              <a:spLocks noChangeArrowheads="1"/>
            </p:cNvSpPr>
            <p:nvPr/>
          </p:nvSpPr>
          <p:spPr bwMode="auto">
            <a:xfrm>
              <a:off x="7415719" y="2141902"/>
              <a:ext cx="10446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2000" i="1" dirty="0" err="1" smtClean="0">
                  <a:solidFill>
                    <a:srgbClr val="FF0000"/>
                  </a:solidFill>
                  <a:latin typeface="Calibri" pitchFamily="34" charset="0"/>
                </a:rPr>
                <a:t>atc</a:t>
              </a:r>
              <a:endParaRPr lang="en-US" sz="2000" i="1" dirty="0">
                <a:solidFill>
                  <a:srgbClr val="FF0000"/>
                </a:solidFill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43680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5" name="Straight Connector 114"/>
          <p:cNvCxnSpPr/>
          <p:nvPr/>
        </p:nvCxnSpPr>
        <p:spPr bwMode="auto">
          <a:xfrm flipV="1">
            <a:off x="7086600" y="1851106"/>
            <a:ext cx="1615343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-11430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Circuit #4: </a:t>
            </a:r>
            <a:r>
              <a:rPr lang="en-US" dirty="0" smtClean="0"/>
              <a:t>Const. </a:t>
            </a:r>
            <a:r>
              <a:rPr lang="en-US" dirty="0" err="1" smtClean="0"/>
              <a:t>Lactonase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atc</a:t>
            </a:r>
            <a:r>
              <a:rPr lang="en-US" dirty="0" smtClean="0"/>
              <a:t>-&gt;</a:t>
            </a:r>
            <a:r>
              <a:rPr lang="en-US" dirty="0" err="1" smtClean="0"/>
              <a:t>LasR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879821" y="2536311"/>
            <a:ext cx="2572500" cy="3396527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2860233" y="4276889"/>
            <a:ext cx="2592086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 bwMode="auto">
          <a:xfrm>
            <a:off x="55719" y="4296626"/>
            <a:ext cx="259208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Bent Arrow 11"/>
          <p:cNvSpPr/>
          <p:nvPr/>
        </p:nvSpPr>
        <p:spPr bwMode="auto">
          <a:xfrm>
            <a:off x="1430117" y="4113223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" name="Down Arrow 12"/>
          <p:cNvSpPr/>
          <p:nvPr/>
        </p:nvSpPr>
        <p:spPr bwMode="auto">
          <a:xfrm rot="5400000" flipV="1">
            <a:off x="3706365" y="3967056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14" name="TextBox 53"/>
          <p:cNvSpPr txBox="1">
            <a:spLocks noChangeArrowheads="1"/>
          </p:cNvSpPr>
          <p:nvPr/>
        </p:nvSpPr>
        <p:spPr bwMode="auto">
          <a:xfrm>
            <a:off x="1787647" y="45457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CI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5" name="Bent Arrow 14"/>
          <p:cNvSpPr/>
          <p:nvPr/>
        </p:nvSpPr>
        <p:spPr bwMode="auto">
          <a:xfrm>
            <a:off x="2906356" y="4098125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" name="TextBox 49"/>
          <p:cNvSpPr txBox="1">
            <a:spLocks noChangeArrowheads="1"/>
          </p:cNvSpPr>
          <p:nvPr/>
        </p:nvSpPr>
        <p:spPr bwMode="auto">
          <a:xfrm>
            <a:off x="2770852" y="4545792"/>
            <a:ext cx="9217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pLasORI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7" name="TextBox 53"/>
          <p:cNvSpPr txBox="1">
            <a:spLocks noChangeArrowheads="1"/>
          </p:cNvSpPr>
          <p:nvPr/>
        </p:nvSpPr>
        <p:spPr bwMode="auto">
          <a:xfrm>
            <a:off x="3374948" y="45457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8" name="TextBox 49"/>
          <p:cNvSpPr txBox="1">
            <a:spLocks noChangeArrowheads="1"/>
          </p:cNvSpPr>
          <p:nvPr/>
        </p:nvSpPr>
        <p:spPr bwMode="auto">
          <a:xfrm>
            <a:off x="4111586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9" name="TextBox 53"/>
          <p:cNvSpPr txBox="1">
            <a:spLocks noChangeArrowheads="1"/>
          </p:cNvSpPr>
          <p:nvPr/>
        </p:nvSpPr>
        <p:spPr bwMode="auto">
          <a:xfrm>
            <a:off x="4647880" y="45457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mCherry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20" name="Group 390"/>
          <p:cNvGrpSpPr>
            <a:grpSpLocks/>
          </p:cNvGrpSpPr>
          <p:nvPr/>
        </p:nvGrpSpPr>
        <p:grpSpPr bwMode="auto">
          <a:xfrm>
            <a:off x="5005409" y="3992910"/>
            <a:ext cx="301840" cy="454870"/>
            <a:chOff x="2790681" y="5334000"/>
            <a:chExt cx="257319" cy="387152"/>
          </a:xfrm>
        </p:grpSpPr>
        <p:sp>
          <p:nvSpPr>
            <p:cNvPr id="21" name="Oval 20"/>
            <p:cNvSpPr/>
            <p:nvPr/>
          </p:nvSpPr>
          <p:spPr bwMode="auto">
            <a:xfrm>
              <a:off x="2790681" y="5334000"/>
              <a:ext cx="257319" cy="277465"/>
            </a:xfrm>
            <a:prstGeom prst="ellipse">
              <a:avLst/>
            </a:prstGeom>
            <a:solidFill>
              <a:srgbClr val="30D0F0"/>
            </a:solidFill>
            <a:ln>
              <a:noFill/>
            </a:ln>
            <a:effectLst>
              <a:outerShdw blurRad="149987" dist="250190" dir="8460000" algn="ctr">
                <a:schemeClr val="bg1">
                  <a:alpha val="28000"/>
                </a:schemeClr>
              </a:outerShdw>
            </a:effectLst>
            <a:scene3d>
              <a:camera prst="orthographicFront">
                <a:rot lat="0" lon="0" rev="0"/>
              </a:camera>
              <a:lightRig rig="contrasting" dir="t"/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22" name="Rounded Rectangle 21"/>
            <p:cNvSpPr/>
            <p:nvPr/>
          </p:nvSpPr>
          <p:spPr bwMode="auto">
            <a:xfrm>
              <a:off x="2849414" y="5562600"/>
              <a:ext cx="147039" cy="158552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/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23" name="Freeform 22"/>
            <p:cNvSpPr/>
            <p:nvPr/>
          </p:nvSpPr>
          <p:spPr bwMode="auto">
            <a:xfrm>
              <a:off x="2888278" y="5442099"/>
              <a:ext cx="73520" cy="118914"/>
            </a:xfrm>
            <a:custGeom>
              <a:avLst/>
              <a:gdLst>
                <a:gd name="connsiteX0" fmla="*/ 0 w 109259"/>
                <a:gd name="connsiteY0" fmla="*/ 185097 h 185097"/>
                <a:gd name="connsiteX1" fmla="*/ 9144 w 109259"/>
                <a:gd name="connsiteY1" fmla="*/ 75369 h 185097"/>
                <a:gd name="connsiteX2" fmla="*/ 18288 w 109259"/>
                <a:gd name="connsiteY2" fmla="*/ 47937 h 185097"/>
                <a:gd name="connsiteX3" fmla="*/ 45720 w 109259"/>
                <a:gd name="connsiteY3" fmla="*/ 57081 h 185097"/>
                <a:gd name="connsiteX4" fmla="*/ 82296 w 109259"/>
                <a:gd name="connsiteY4" fmla="*/ 38793 h 185097"/>
                <a:gd name="connsiteX5" fmla="*/ 100584 w 109259"/>
                <a:gd name="connsiteY5" fmla="*/ 175953 h 185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259" h="185097">
                  <a:moveTo>
                    <a:pt x="0" y="185097"/>
                  </a:moveTo>
                  <a:cubicBezTo>
                    <a:pt x="3048" y="148521"/>
                    <a:pt x="4293" y="111750"/>
                    <a:pt x="9144" y="75369"/>
                  </a:cubicBezTo>
                  <a:cubicBezTo>
                    <a:pt x="10418" y="65815"/>
                    <a:pt x="9667" y="52248"/>
                    <a:pt x="18288" y="47937"/>
                  </a:cubicBezTo>
                  <a:cubicBezTo>
                    <a:pt x="26909" y="43626"/>
                    <a:pt x="36576" y="54033"/>
                    <a:pt x="45720" y="57081"/>
                  </a:cubicBezTo>
                  <a:cubicBezTo>
                    <a:pt x="49045" y="47106"/>
                    <a:pt x="54587" y="0"/>
                    <a:pt x="82296" y="38793"/>
                  </a:cubicBezTo>
                  <a:cubicBezTo>
                    <a:pt x="109259" y="76541"/>
                    <a:pt x="100584" y="135770"/>
                    <a:pt x="100584" y="175953"/>
                  </a:cubicBezTo>
                </a:path>
              </a:pathLst>
            </a:custGeom>
            <a:ln w="19050"/>
            <a:scene3d>
              <a:camera prst="orthographicFront">
                <a:rot lat="0" lon="0" rev="0"/>
              </a:camera>
              <a:lightRig rig="contrasting" dir="t"/>
            </a:scene3d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</p:grpSp>
      <p:sp>
        <p:nvSpPr>
          <p:cNvPr id="24" name="Bent Arrow 23"/>
          <p:cNvSpPr/>
          <p:nvPr/>
        </p:nvSpPr>
        <p:spPr bwMode="auto">
          <a:xfrm flipH="1">
            <a:off x="765813" y="4113223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5" name="Down Arrow 24"/>
          <p:cNvSpPr/>
          <p:nvPr/>
        </p:nvSpPr>
        <p:spPr bwMode="auto">
          <a:xfrm rot="16200000" flipH="1" flipV="1">
            <a:off x="220455" y="4014121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LacI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7" name="TextBox 49"/>
          <p:cNvSpPr txBox="1">
            <a:spLocks noChangeArrowheads="1"/>
          </p:cNvSpPr>
          <p:nvPr/>
        </p:nvSpPr>
        <p:spPr bwMode="auto">
          <a:xfrm>
            <a:off x="1161971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pLac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8" name="TextBox 49"/>
          <p:cNvSpPr txBox="1">
            <a:spLocks noChangeArrowheads="1"/>
          </p:cNvSpPr>
          <p:nvPr/>
        </p:nvSpPr>
        <p:spPr bwMode="auto">
          <a:xfrm>
            <a:off x="625678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pCI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29" name="Elbow Connector 28"/>
          <p:cNvCxnSpPr/>
          <p:nvPr/>
        </p:nvCxnSpPr>
        <p:spPr>
          <a:xfrm rot="10800000">
            <a:off x="983207" y="3608898"/>
            <a:ext cx="1340735" cy="536295"/>
          </a:xfrm>
          <a:prstGeom prst="bentConnector3">
            <a:avLst>
              <a:gd name="adj1" fmla="val 13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804443" y="3787663"/>
            <a:ext cx="3575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860161" y="3966427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8" name="Group 117"/>
          <p:cNvGrpSpPr/>
          <p:nvPr/>
        </p:nvGrpSpPr>
        <p:grpSpPr>
          <a:xfrm>
            <a:off x="446913" y="3787663"/>
            <a:ext cx="1307070" cy="357529"/>
            <a:chOff x="446913" y="3787663"/>
            <a:chExt cx="1307070" cy="357529"/>
          </a:xfrm>
        </p:grpSpPr>
        <p:cxnSp>
          <p:nvCxnSpPr>
            <p:cNvPr id="32" name="Elbow Connector 31"/>
            <p:cNvCxnSpPr/>
            <p:nvPr/>
          </p:nvCxnSpPr>
          <p:spPr>
            <a:xfrm flipV="1">
              <a:off x="446913" y="3787663"/>
              <a:ext cx="1161970" cy="357529"/>
            </a:xfrm>
            <a:prstGeom prst="bentConnector3">
              <a:avLst>
                <a:gd name="adj1" fmla="val -154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1519501" y="3877046"/>
              <a:ext cx="17876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485837" y="3966427"/>
              <a:ext cx="2681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5" name="Straight Connector 34"/>
          <p:cNvCxnSpPr/>
          <p:nvPr/>
        </p:nvCxnSpPr>
        <p:spPr>
          <a:xfrm rot="5400000">
            <a:off x="2907831" y="3787663"/>
            <a:ext cx="3575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949618" y="3966427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351800" y="3608898"/>
            <a:ext cx="7150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2502707" y="3251370"/>
            <a:ext cx="357529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564230" y="3430134"/>
            <a:ext cx="26814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53"/>
          <p:cNvSpPr txBox="1">
            <a:spLocks noChangeArrowheads="1"/>
          </p:cNvSpPr>
          <p:nvPr/>
        </p:nvSpPr>
        <p:spPr bwMode="auto">
          <a:xfrm>
            <a:off x="2173114" y="2715076"/>
            <a:ext cx="1044652" cy="360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b="1" dirty="0" smtClean="0">
                <a:latin typeface="Calibri" pitchFamily="34" charset="0"/>
              </a:rPr>
              <a:t>UV</a:t>
            </a:r>
            <a:endParaRPr lang="en-US" sz="2000" b="1" dirty="0">
              <a:latin typeface="Calibri" pitchFamily="34" charset="0"/>
            </a:endParaRPr>
          </a:p>
        </p:txBody>
      </p:sp>
      <p:cxnSp>
        <p:nvCxnSpPr>
          <p:cNvPr id="41" name="Elbow Connector 40"/>
          <p:cNvCxnSpPr/>
          <p:nvPr/>
        </p:nvCxnSpPr>
        <p:spPr>
          <a:xfrm rot="10800000">
            <a:off x="3307147" y="3698281"/>
            <a:ext cx="1251352" cy="357529"/>
          </a:xfrm>
          <a:prstGeom prst="bentConnector3">
            <a:avLst>
              <a:gd name="adj1" fmla="val -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5400000">
            <a:off x="3128383" y="3877046"/>
            <a:ext cx="357529" cy="1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3575294" y="2804457"/>
            <a:ext cx="357529" cy="446911"/>
            <a:chOff x="6781800" y="5257800"/>
            <a:chExt cx="304800" cy="381000"/>
          </a:xfrm>
        </p:grpSpPr>
        <p:sp>
          <p:nvSpPr>
            <p:cNvPr id="44" name="Oval 43"/>
            <p:cNvSpPr/>
            <p:nvPr/>
          </p:nvSpPr>
          <p:spPr>
            <a:xfrm>
              <a:off x="68580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7010400" y="55626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70104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6934200" y="52578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6781800" y="53340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6781800" y="54864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0" name="Straight Arrow Connector 49"/>
          <p:cNvCxnSpPr/>
          <p:nvPr/>
        </p:nvCxnSpPr>
        <p:spPr>
          <a:xfrm rot="5400000">
            <a:off x="3395598" y="3430134"/>
            <a:ext cx="358460" cy="9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5400000" flipH="1" flipV="1">
            <a:off x="3575294" y="3698281"/>
            <a:ext cx="715059" cy="1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3"/>
          <p:cNvSpPr txBox="1">
            <a:spLocks noChangeArrowheads="1"/>
          </p:cNvSpPr>
          <p:nvPr/>
        </p:nvSpPr>
        <p:spPr bwMode="auto">
          <a:xfrm>
            <a:off x="3810000" y="2625693"/>
            <a:ext cx="1044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30C12HSL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3" name="Down Arrow 52"/>
          <p:cNvSpPr/>
          <p:nvPr/>
        </p:nvSpPr>
        <p:spPr bwMode="auto">
          <a:xfrm rot="5400000" flipV="1">
            <a:off x="2254195" y="3980985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54" name="Down Arrow 53"/>
          <p:cNvSpPr/>
          <p:nvPr/>
        </p:nvSpPr>
        <p:spPr bwMode="auto">
          <a:xfrm rot="5400000" flipV="1">
            <a:off x="4421422" y="3967056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46912" y="3293685"/>
            <a:ext cx="3575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88699" y="3472450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3"/>
          <p:cNvSpPr txBox="1">
            <a:spLocks noChangeArrowheads="1"/>
          </p:cNvSpPr>
          <p:nvPr/>
        </p:nvSpPr>
        <p:spPr bwMode="auto">
          <a:xfrm>
            <a:off x="174548" y="27573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IPTG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8" name="TextBox 49"/>
          <p:cNvSpPr txBox="1">
            <a:spLocks noChangeArrowheads="1"/>
          </p:cNvSpPr>
          <p:nvPr/>
        </p:nvSpPr>
        <p:spPr bwMode="auto">
          <a:xfrm>
            <a:off x="5386275" y="4573537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pLas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59" name="Straight Connector 58"/>
          <p:cNvCxnSpPr/>
          <p:nvPr/>
        </p:nvCxnSpPr>
        <p:spPr bwMode="auto">
          <a:xfrm flipV="1">
            <a:off x="5543166" y="4266390"/>
            <a:ext cx="3502486" cy="105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0" name="Down Arrow 59"/>
          <p:cNvSpPr/>
          <p:nvPr/>
        </p:nvSpPr>
        <p:spPr bwMode="auto">
          <a:xfrm rot="5400000" flipV="1">
            <a:off x="6389296" y="3950750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61" name="Bent Arrow 60"/>
          <p:cNvSpPr/>
          <p:nvPr/>
        </p:nvSpPr>
        <p:spPr bwMode="auto">
          <a:xfrm>
            <a:off x="5589287" y="4081821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2" name="TextBox 53"/>
          <p:cNvSpPr txBox="1">
            <a:spLocks noChangeArrowheads="1"/>
          </p:cNvSpPr>
          <p:nvPr/>
        </p:nvSpPr>
        <p:spPr bwMode="auto">
          <a:xfrm>
            <a:off x="6017939" y="4530467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64" name="TextBox 53"/>
          <p:cNvSpPr txBox="1">
            <a:spLocks noChangeArrowheads="1"/>
          </p:cNvSpPr>
          <p:nvPr/>
        </p:nvSpPr>
        <p:spPr bwMode="auto">
          <a:xfrm>
            <a:off x="6697794" y="4552551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>
                <a:latin typeface="Calibri" pitchFamily="34" charset="0"/>
              </a:rPr>
              <a:t>G</a:t>
            </a:r>
            <a:r>
              <a:rPr lang="en-US" sz="1600" dirty="0" smtClean="0">
                <a:latin typeface="Calibri" pitchFamily="34" charset="0"/>
              </a:rPr>
              <a:t>FP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65" name="Group 390"/>
          <p:cNvGrpSpPr>
            <a:grpSpLocks/>
          </p:cNvGrpSpPr>
          <p:nvPr/>
        </p:nvGrpSpPr>
        <p:grpSpPr bwMode="auto">
          <a:xfrm>
            <a:off x="7055322" y="3999669"/>
            <a:ext cx="301840" cy="454870"/>
            <a:chOff x="2790681" y="5334000"/>
            <a:chExt cx="257319" cy="387152"/>
          </a:xfrm>
        </p:grpSpPr>
        <p:sp>
          <p:nvSpPr>
            <p:cNvPr id="66" name="Oval 65"/>
            <p:cNvSpPr/>
            <p:nvPr/>
          </p:nvSpPr>
          <p:spPr bwMode="auto">
            <a:xfrm>
              <a:off x="2790681" y="5334000"/>
              <a:ext cx="257319" cy="277465"/>
            </a:xfrm>
            <a:prstGeom prst="ellipse">
              <a:avLst/>
            </a:prstGeom>
            <a:solidFill>
              <a:srgbClr val="30D0F0"/>
            </a:solidFill>
            <a:ln>
              <a:noFill/>
            </a:ln>
            <a:effectLst>
              <a:outerShdw blurRad="149987" dist="250190" dir="8460000" algn="ctr">
                <a:schemeClr val="bg1">
                  <a:alpha val="28000"/>
                </a:schemeClr>
              </a:outerShdw>
            </a:effectLst>
            <a:scene3d>
              <a:camera prst="orthographicFront">
                <a:rot lat="0" lon="0" rev="0"/>
              </a:camera>
              <a:lightRig rig="contrasting" dir="t"/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67" name="Rounded Rectangle 66"/>
            <p:cNvSpPr/>
            <p:nvPr/>
          </p:nvSpPr>
          <p:spPr bwMode="auto">
            <a:xfrm>
              <a:off x="2849414" y="5562600"/>
              <a:ext cx="147039" cy="158552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/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68" name="Freeform 67"/>
            <p:cNvSpPr/>
            <p:nvPr/>
          </p:nvSpPr>
          <p:spPr bwMode="auto">
            <a:xfrm>
              <a:off x="2888278" y="5442099"/>
              <a:ext cx="73520" cy="118914"/>
            </a:xfrm>
            <a:custGeom>
              <a:avLst/>
              <a:gdLst>
                <a:gd name="connsiteX0" fmla="*/ 0 w 109259"/>
                <a:gd name="connsiteY0" fmla="*/ 185097 h 185097"/>
                <a:gd name="connsiteX1" fmla="*/ 9144 w 109259"/>
                <a:gd name="connsiteY1" fmla="*/ 75369 h 185097"/>
                <a:gd name="connsiteX2" fmla="*/ 18288 w 109259"/>
                <a:gd name="connsiteY2" fmla="*/ 47937 h 185097"/>
                <a:gd name="connsiteX3" fmla="*/ 45720 w 109259"/>
                <a:gd name="connsiteY3" fmla="*/ 57081 h 185097"/>
                <a:gd name="connsiteX4" fmla="*/ 82296 w 109259"/>
                <a:gd name="connsiteY4" fmla="*/ 38793 h 185097"/>
                <a:gd name="connsiteX5" fmla="*/ 100584 w 109259"/>
                <a:gd name="connsiteY5" fmla="*/ 175953 h 185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259" h="185097">
                  <a:moveTo>
                    <a:pt x="0" y="185097"/>
                  </a:moveTo>
                  <a:cubicBezTo>
                    <a:pt x="3048" y="148521"/>
                    <a:pt x="4293" y="111750"/>
                    <a:pt x="9144" y="75369"/>
                  </a:cubicBezTo>
                  <a:cubicBezTo>
                    <a:pt x="10418" y="65815"/>
                    <a:pt x="9667" y="52248"/>
                    <a:pt x="18288" y="47937"/>
                  </a:cubicBezTo>
                  <a:cubicBezTo>
                    <a:pt x="26909" y="43626"/>
                    <a:pt x="36576" y="54033"/>
                    <a:pt x="45720" y="57081"/>
                  </a:cubicBezTo>
                  <a:cubicBezTo>
                    <a:pt x="49045" y="47106"/>
                    <a:pt x="54587" y="0"/>
                    <a:pt x="82296" y="38793"/>
                  </a:cubicBezTo>
                  <a:cubicBezTo>
                    <a:pt x="109259" y="76541"/>
                    <a:pt x="100584" y="135770"/>
                    <a:pt x="100584" y="175953"/>
                  </a:cubicBezTo>
                </a:path>
              </a:pathLst>
            </a:custGeom>
            <a:ln w="19050"/>
            <a:scene3d>
              <a:camera prst="orthographicFront">
                <a:rot lat="0" lon="0" rev="0"/>
              </a:camera>
              <a:lightRig rig="contrasting" dir="t"/>
            </a:scene3d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6500471" y="2788153"/>
            <a:ext cx="357529" cy="446911"/>
            <a:chOff x="6781800" y="5257800"/>
            <a:chExt cx="304800" cy="381000"/>
          </a:xfrm>
        </p:grpSpPr>
        <p:sp>
          <p:nvSpPr>
            <p:cNvPr id="71" name="Oval 70"/>
            <p:cNvSpPr/>
            <p:nvPr/>
          </p:nvSpPr>
          <p:spPr>
            <a:xfrm>
              <a:off x="68580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7010400" y="55626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70104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6934200" y="52578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6781800" y="53340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6781800" y="54864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7" name="Straight Arrow Connector 76"/>
          <p:cNvCxnSpPr/>
          <p:nvPr/>
        </p:nvCxnSpPr>
        <p:spPr>
          <a:xfrm flipH="1">
            <a:off x="5915209" y="3011608"/>
            <a:ext cx="4432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53"/>
          <p:cNvSpPr txBox="1">
            <a:spLocks noChangeArrowheads="1"/>
          </p:cNvSpPr>
          <p:nvPr/>
        </p:nvSpPr>
        <p:spPr bwMode="auto">
          <a:xfrm>
            <a:off x="6803948" y="2830667"/>
            <a:ext cx="1044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30C12HSL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80" name="Straight Arrow Connector 79"/>
          <p:cNvCxnSpPr/>
          <p:nvPr/>
        </p:nvCxnSpPr>
        <p:spPr>
          <a:xfrm flipV="1">
            <a:off x="4108793" y="3206677"/>
            <a:ext cx="2249714" cy="8025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Left Brace 80"/>
          <p:cNvSpPr/>
          <p:nvPr/>
        </p:nvSpPr>
        <p:spPr>
          <a:xfrm rot="16200000">
            <a:off x="3942613" y="3842146"/>
            <a:ext cx="446912" cy="2572498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3128383" y="5351853"/>
            <a:ext cx="2234556" cy="44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Quorum Sensor</a:t>
            </a:r>
            <a:endParaRPr lang="en-US" b="1" i="1" dirty="0"/>
          </a:p>
        </p:txBody>
      </p:sp>
      <p:sp>
        <p:nvSpPr>
          <p:cNvPr id="83" name="Left Brace 82"/>
          <p:cNvSpPr/>
          <p:nvPr/>
        </p:nvSpPr>
        <p:spPr>
          <a:xfrm rot="16200000">
            <a:off x="6250183" y="4244871"/>
            <a:ext cx="446912" cy="1767047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/>
          <p:cNvSpPr txBox="1"/>
          <p:nvPr/>
        </p:nvSpPr>
        <p:spPr>
          <a:xfrm>
            <a:off x="5867400" y="5351853"/>
            <a:ext cx="2234556" cy="44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Propagator</a:t>
            </a:r>
            <a:endParaRPr lang="en-US" b="1" i="1" dirty="0"/>
          </a:p>
        </p:txBody>
      </p:sp>
      <p:cxnSp>
        <p:nvCxnSpPr>
          <p:cNvPr id="85" name="Straight Arrow Connector 84"/>
          <p:cNvCxnSpPr/>
          <p:nvPr/>
        </p:nvCxnSpPr>
        <p:spPr>
          <a:xfrm rot="5400000" flipH="1" flipV="1">
            <a:off x="6214466" y="3652182"/>
            <a:ext cx="715059" cy="1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Left Brace 85"/>
          <p:cNvSpPr/>
          <p:nvPr/>
        </p:nvSpPr>
        <p:spPr>
          <a:xfrm rot="16200000">
            <a:off x="1196083" y="3842146"/>
            <a:ext cx="446912" cy="2572498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536298" y="5351853"/>
            <a:ext cx="2234556" cy="44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Toggle Switch</a:t>
            </a:r>
            <a:endParaRPr lang="en-US" b="1" i="1" dirty="0"/>
          </a:p>
        </p:txBody>
      </p:sp>
      <p:sp>
        <p:nvSpPr>
          <p:cNvPr id="88" name="TextBox 87"/>
          <p:cNvSpPr txBox="1"/>
          <p:nvPr/>
        </p:nvSpPr>
        <p:spPr>
          <a:xfrm>
            <a:off x="2744570" y="5894520"/>
            <a:ext cx="3132177" cy="582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Quorum sensor activated only in UV exposed region.</a:t>
            </a:r>
            <a:endParaRPr lang="en-US" b="1" i="1" dirty="0"/>
          </a:p>
        </p:txBody>
      </p:sp>
      <p:grpSp>
        <p:nvGrpSpPr>
          <p:cNvPr id="107" name="Group 106"/>
          <p:cNvGrpSpPr/>
          <p:nvPr/>
        </p:nvGrpSpPr>
        <p:grpSpPr>
          <a:xfrm>
            <a:off x="6934200" y="1608131"/>
            <a:ext cx="1684908" cy="830269"/>
            <a:chOff x="7293842" y="4037771"/>
            <a:chExt cx="1684908" cy="830269"/>
          </a:xfrm>
        </p:grpSpPr>
        <p:sp>
          <p:nvSpPr>
            <p:cNvPr id="63" name="TextBox 49"/>
            <p:cNvSpPr txBox="1">
              <a:spLocks noChangeArrowheads="1"/>
            </p:cNvSpPr>
            <p:nvPr/>
          </p:nvSpPr>
          <p:spPr bwMode="auto">
            <a:xfrm>
              <a:off x="8136296" y="4529486"/>
              <a:ext cx="842454" cy="305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LasR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79" name="Down Arrow 78"/>
            <p:cNvSpPr/>
            <p:nvPr/>
          </p:nvSpPr>
          <p:spPr bwMode="auto">
            <a:xfrm rot="5400000" flipV="1">
              <a:off x="8443625" y="3950749"/>
              <a:ext cx="348712" cy="610855"/>
            </a:xfrm>
            <a:prstGeom prst="downArrow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outerShdw blurRad="76200" dist="88900" dir="36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  <p:sp>
          <p:nvSpPr>
            <p:cNvPr id="89" name="TextBox 49"/>
            <p:cNvSpPr txBox="1">
              <a:spLocks noChangeArrowheads="1"/>
            </p:cNvSpPr>
            <p:nvPr/>
          </p:nvSpPr>
          <p:spPr bwMode="auto">
            <a:xfrm>
              <a:off x="7293842" y="4529486"/>
              <a:ext cx="84245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ptet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90" name="Bent Arrow 89"/>
            <p:cNvSpPr/>
            <p:nvPr/>
          </p:nvSpPr>
          <p:spPr bwMode="auto">
            <a:xfrm>
              <a:off x="7556563" y="4037771"/>
              <a:ext cx="574921" cy="464950"/>
            </a:xfrm>
            <a:prstGeom prst="bentArrow">
              <a:avLst>
                <a:gd name="adj1" fmla="val 37000"/>
                <a:gd name="adj2" fmla="val 39400"/>
                <a:gd name="adj3" fmla="val 25000"/>
                <a:gd name="adj4" fmla="val 43750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bliqueBottomRigh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9" name="Straight Arrow Connector 68"/>
          <p:cNvCxnSpPr/>
          <p:nvPr/>
        </p:nvCxnSpPr>
        <p:spPr>
          <a:xfrm>
            <a:off x="5857251" y="2640021"/>
            <a:ext cx="19496" cy="13264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5857251" y="2641321"/>
            <a:ext cx="262697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8484222" y="2202648"/>
            <a:ext cx="0" cy="438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3" name="Group 92"/>
          <p:cNvGrpSpPr/>
          <p:nvPr/>
        </p:nvGrpSpPr>
        <p:grpSpPr>
          <a:xfrm>
            <a:off x="5397355" y="1666110"/>
            <a:ext cx="1706816" cy="772289"/>
            <a:chOff x="7315200" y="5018911"/>
            <a:chExt cx="1706816" cy="772289"/>
          </a:xfrm>
        </p:grpSpPr>
        <p:cxnSp>
          <p:nvCxnSpPr>
            <p:cNvPr id="94" name="Straight Connector 93"/>
            <p:cNvCxnSpPr/>
            <p:nvPr/>
          </p:nvCxnSpPr>
          <p:spPr bwMode="auto">
            <a:xfrm>
              <a:off x="7459357" y="5203480"/>
              <a:ext cx="1562659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5" name="Bent Arrow 94"/>
            <p:cNvSpPr/>
            <p:nvPr/>
          </p:nvSpPr>
          <p:spPr bwMode="auto">
            <a:xfrm>
              <a:off x="7583346" y="5020077"/>
              <a:ext cx="574921" cy="464950"/>
            </a:xfrm>
            <a:prstGeom prst="bentArrow">
              <a:avLst>
                <a:gd name="adj1" fmla="val 37000"/>
                <a:gd name="adj2" fmla="val 39400"/>
                <a:gd name="adj3" fmla="val 25000"/>
                <a:gd name="adj4" fmla="val 43750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bliqueBottomRigh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6" name="TextBox 53"/>
            <p:cNvSpPr txBox="1">
              <a:spLocks noChangeArrowheads="1"/>
            </p:cNvSpPr>
            <p:nvPr/>
          </p:nvSpPr>
          <p:spPr bwMode="auto">
            <a:xfrm>
              <a:off x="7940876" y="5452646"/>
              <a:ext cx="10446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TetR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97" name="TextBox 49"/>
            <p:cNvSpPr txBox="1">
              <a:spLocks noChangeArrowheads="1"/>
            </p:cNvSpPr>
            <p:nvPr/>
          </p:nvSpPr>
          <p:spPr bwMode="auto">
            <a:xfrm>
              <a:off x="7315200" y="5452646"/>
              <a:ext cx="84245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alibri" pitchFamily="34" charset="0"/>
                </a:rPr>
                <a:t>pLacIq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98" name="Down Arrow 97"/>
            <p:cNvSpPr/>
            <p:nvPr/>
          </p:nvSpPr>
          <p:spPr bwMode="auto">
            <a:xfrm rot="5400000" flipV="1">
              <a:off x="8407424" y="4887839"/>
              <a:ext cx="348712" cy="610855"/>
            </a:xfrm>
            <a:prstGeom prst="downArrow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outerShdw blurRad="76200" dist="88900" dir="36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</p:grpSp>
      <p:sp>
        <p:nvSpPr>
          <p:cNvPr id="109" name="Down Arrow 108"/>
          <p:cNvSpPr/>
          <p:nvPr/>
        </p:nvSpPr>
        <p:spPr bwMode="auto">
          <a:xfrm rot="5400000" flipV="1">
            <a:off x="8373436" y="3982152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110" name="TextBox 53"/>
          <p:cNvSpPr txBox="1">
            <a:spLocks noChangeArrowheads="1"/>
          </p:cNvSpPr>
          <p:nvPr/>
        </p:nvSpPr>
        <p:spPr bwMode="auto">
          <a:xfrm>
            <a:off x="8001000" y="4530467"/>
            <a:ext cx="1044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AiiA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112" name="Group 111"/>
          <p:cNvGrpSpPr/>
          <p:nvPr/>
        </p:nvGrpSpPr>
        <p:grpSpPr>
          <a:xfrm rot="5400000">
            <a:off x="7358179" y="2912557"/>
            <a:ext cx="520842" cy="1731243"/>
            <a:chOff x="7772400" y="2438399"/>
            <a:chExt cx="639944" cy="1524001"/>
          </a:xfrm>
        </p:grpSpPr>
        <p:cxnSp>
          <p:nvCxnSpPr>
            <p:cNvPr id="113" name="Elbow Connector 112"/>
            <p:cNvCxnSpPr/>
            <p:nvPr/>
          </p:nvCxnSpPr>
          <p:spPr>
            <a:xfrm rot="5400000">
              <a:off x="7395367" y="2943494"/>
              <a:ext cx="1522071" cy="511882"/>
            </a:xfrm>
            <a:prstGeom prst="bentConnector3">
              <a:avLst>
                <a:gd name="adj1" fmla="val 562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7772400" y="3962400"/>
              <a:ext cx="2681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6" name="Group 125"/>
          <p:cNvGrpSpPr/>
          <p:nvPr/>
        </p:nvGrpSpPr>
        <p:grpSpPr>
          <a:xfrm>
            <a:off x="6634544" y="1219201"/>
            <a:ext cx="1107902" cy="448076"/>
            <a:chOff x="5876747" y="1219201"/>
            <a:chExt cx="1865698" cy="448076"/>
          </a:xfrm>
        </p:grpSpPr>
        <p:cxnSp>
          <p:nvCxnSpPr>
            <p:cNvPr id="120" name="Elbow Connector 119"/>
            <p:cNvCxnSpPr/>
            <p:nvPr/>
          </p:nvCxnSpPr>
          <p:spPr>
            <a:xfrm flipV="1">
              <a:off x="5876747" y="1219201"/>
              <a:ext cx="1658584" cy="448076"/>
            </a:xfrm>
            <a:prstGeom prst="bentConnector3">
              <a:avLst>
                <a:gd name="adj1" fmla="val -154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5400000">
              <a:off x="7423312" y="1331221"/>
              <a:ext cx="22403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7359696" y="1443238"/>
              <a:ext cx="38274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6" name="TextBox 49"/>
          <p:cNvSpPr txBox="1">
            <a:spLocks noChangeArrowheads="1"/>
          </p:cNvSpPr>
          <p:nvPr/>
        </p:nvSpPr>
        <p:spPr bwMode="auto">
          <a:xfrm>
            <a:off x="7352004" y="4571692"/>
            <a:ext cx="102999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pConstitutive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17" name="Bent Arrow 116"/>
          <p:cNvSpPr/>
          <p:nvPr/>
        </p:nvSpPr>
        <p:spPr bwMode="auto">
          <a:xfrm>
            <a:off x="7555017" y="4079976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grpSp>
        <p:nvGrpSpPr>
          <p:cNvPr id="119" name="Group 118"/>
          <p:cNvGrpSpPr/>
          <p:nvPr/>
        </p:nvGrpSpPr>
        <p:grpSpPr>
          <a:xfrm>
            <a:off x="6589853" y="304800"/>
            <a:ext cx="1044652" cy="786290"/>
            <a:chOff x="7415719" y="2141902"/>
            <a:chExt cx="1044652" cy="786290"/>
          </a:xfrm>
        </p:grpSpPr>
        <p:cxnSp>
          <p:nvCxnSpPr>
            <p:cNvPr id="123" name="Straight Connector 122"/>
            <p:cNvCxnSpPr/>
            <p:nvPr/>
          </p:nvCxnSpPr>
          <p:spPr>
            <a:xfrm rot="5400000">
              <a:off x="7752834" y="2749426"/>
              <a:ext cx="35752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7794621" y="2928192"/>
              <a:ext cx="2681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TextBox 53"/>
            <p:cNvSpPr txBox="1">
              <a:spLocks noChangeArrowheads="1"/>
            </p:cNvSpPr>
            <p:nvPr/>
          </p:nvSpPr>
          <p:spPr bwMode="auto">
            <a:xfrm>
              <a:off x="7415719" y="2141902"/>
              <a:ext cx="10446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2000" i="1" dirty="0" err="1" smtClean="0">
                  <a:solidFill>
                    <a:srgbClr val="FF0000"/>
                  </a:solidFill>
                  <a:latin typeface="Calibri" pitchFamily="34" charset="0"/>
                </a:rPr>
                <a:t>atc</a:t>
              </a:r>
              <a:endParaRPr lang="en-US" sz="2000" i="1" dirty="0">
                <a:solidFill>
                  <a:srgbClr val="FF0000"/>
                </a:solidFill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52807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5" name="Straight Connector 114"/>
          <p:cNvCxnSpPr/>
          <p:nvPr/>
        </p:nvCxnSpPr>
        <p:spPr bwMode="auto">
          <a:xfrm flipV="1">
            <a:off x="7328045" y="1851107"/>
            <a:ext cx="942730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-9144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Circuit #4A: Const. </a:t>
            </a:r>
            <a:r>
              <a:rPr lang="en-US" dirty="0" err="1" smtClean="0"/>
              <a:t>Lactonase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No </a:t>
            </a:r>
            <a:r>
              <a:rPr lang="en-US" dirty="0" err="1" smtClean="0"/>
              <a:t>atc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879821" y="2536311"/>
            <a:ext cx="2572500" cy="3396527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2860233" y="4276889"/>
            <a:ext cx="2592086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 bwMode="auto">
          <a:xfrm>
            <a:off x="55719" y="4296626"/>
            <a:ext cx="259208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Bent Arrow 11"/>
          <p:cNvSpPr/>
          <p:nvPr/>
        </p:nvSpPr>
        <p:spPr bwMode="auto">
          <a:xfrm>
            <a:off x="1430117" y="4113223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" name="Down Arrow 12"/>
          <p:cNvSpPr/>
          <p:nvPr/>
        </p:nvSpPr>
        <p:spPr bwMode="auto">
          <a:xfrm rot="5400000" flipV="1">
            <a:off x="3706365" y="3967056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14" name="TextBox 53"/>
          <p:cNvSpPr txBox="1">
            <a:spLocks noChangeArrowheads="1"/>
          </p:cNvSpPr>
          <p:nvPr/>
        </p:nvSpPr>
        <p:spPr bwMode="auto">
          <a:xfrm>
            <a:off x="1787647" y="45457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CI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5" name="Bent Arrow 14"/>
          <p:cNvSpPr/>
          <p:nvPr/>
        </p:nvSpPr>
        <p:spPr bwMode="auto">
          <a:xfrm>
            <a:off x="2906356" y="4098125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" name="TextBox 49"/>
          <p:cNvSpPr txBox="1">
            <a:spLocks noChangeArrowheads="1"/>
          </p:cNvSpPr>
          <p:nvPr/>
        </p:nvSpPr>
        <p:spPr bwMode="auto">
          <a:xfrm>
            <a:off x="2770852" y="4545792"/>
            <a:ext cx="9217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pLasORI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7" name="TextBox 53"/>
          <p:cNvSpPr txBox="1">
            <a:spLocks noChangeArrowheads="1"/>
          </p:cNvSpPr>
          <p:nvPr/>
        </p:nvSpPr>
        <p:spPr bwMode="auto">
          <a:xfrm>
            <a:off x="3374948" y="45457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8" name="TextBox 49"/>
          <p:cNvSpPr txBox="1">
            <a:spLocks noChangeArrowheads="1"/>
          </p:cNvSpPr>
          <p:nvPr/>
        </p:nvSpPr>
        <p:spPr bwMode="auto">
          <a:xfrm>
            <a:off x="4111586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9" name="TextBox 53"/>
          <p:cNvSpPr txBox="1">
            <a:spLocks noChangeArrowheads="1"/>
          </p:cNvSpPr>
          <p:nvPr/>
        </p:nvSpPr>
        <p:spPr bwMode="auto">
          <a:xfrm>
            <a:off x="4647880" y="45457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mCherry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20" name="Group 390"/>
          <p:cNvGrpSpPr>
            <a:grpSpLocks/>
          </p:cNvGrpSpPr>
          <p:nvPr/>
        </p:nvGrpSpPr>
        <p:grpSpPr bwMode="auto">
          <a:xfrm>
            <a:off x="5005409" y="3992910"/>
            <a:ext cx="301840" cy="454870"/>
            <a:chOff x="2790681" y="5334000"/>
            <a:chExt cx="257319" cy="387152"/>
          </a:xfrm>
        </p:grpSpPr>
        <p:sp>
          <p:nvSpPr>
            <p:cNvPr id="21" name="Oval 20"/>
            <p:cNvSpPr/>
            <p:nvPr/>
          </p:nvSpPr>
          <p:spPr bwMode="auto">
            <a:xfrm>
              <a:off x="2790681" y="5334000"/>
              <a:ext cx="257319" cy="277465"/>
            </a:xfrm>
            <a:prstGeom prst="ellipse">
              <a:avLst/>
            </a:prstGeom>
            <a:solidFill>
              <a:srgbClr val="30D0F0"/>
            </a:solidFill>
            <a:ln>
              <a:noFill/>
            </a:ln>
            <a:effectLst>
              <a:outerShdw blurRad="149987" dist="250190" dir="8460000" algn="ctr">
                <a:schemeClr val="bg1">
                  <a:alpha val="28000"/>
                </a:schemeClr>
              </a:outerShdw>
            </a:effectLst>
            <a:scene3d>
              <a:camera prst="orthographicFront">
                <a:rot lat="0" lon="0" rev="0"/>
              </a:camera>
              <a:lightRig rig="contrasting" dir="t"/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22" name="Rounded Rectangle 21"/>
            <p:cNvSpPr/>
            <p:nvPr/>
          </p:nvSpPr>
          <p:spPr bwMode="auto">
            <a:xfrm>
              <a:off x="2849414" y="5562600"/>
              <a:ext cx="147039" cy="158552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/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23" name="Freeform 22"/>
            <p:cNvSpPr/>
            <p:nvPr/>
          </p:nvSpPr>
          <p:spPr bwMode="auto">
            <a:xfrm>
              <a:off x="2888278" y="5442099"/>
              <a:ext cx="73520" cy="118914"/>
            </a:xfrm>
            <a:custGeom>
              <a:avLst/>
              <a:gdLst>
                <a:gd name="connsiteX0" fmla="*/ 0 w 109259"/>
                <a:gd name="connsiteY0" fmla="*/ 185097 h 185097"/>
                <a:gd name="connsiteX1" fmla="*/ 9144 w 109259"/>
                <a:gd name="connsiteY1" fmla="*/ 75369 h 185097"/>
                <a:gd name="connsiteX2" fmla="*/ 18288 w 109259"/>
                <a:gd name="connsiteY2" fmla="*/ 47937 h 185097"/>
                <a:gd name="connsiteX3" fmla="*/ 45720 w 109259"/>
                <a:gd name="connsiteY3" fmla="*/ 57081 h 185097"/>
                <a:gd name="connsiteX4" fmla="*/ 82296 w 109259"/>
                <a:gd name="connsiteY4" fmla="*/ 38793 h 185097"/>
                <a:gd name="connsiteX5" fmla="*/ 100584 w 109259"/>
                <a:gd name="connsiteY5" fmla="*/ 175953 h 185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259" h="185097">
                  <a:moveTo>
                    <a:pt x="0" y="185097"/>
                  </a:moveTo>
                  <a:cubicBezTo>
                    <a:pt x="3048" y="148521"/>
                    <a:pt x="4293" y="111750"/>
                    <a:pt x="9144" y="75369"/>
                  </a:cubicBezTo>
                  <a:cubicBezTo>
                    <a:pt x="10418" y="65815"/>
                    <a:pt x="9667" y="52248"/>
                    <a:pt x="18288" y="47937"/>
                  </a:cubicBezTo>
                  <a:cubicBezTo>
                    <a:pt x="26909" y="43626"/>
                    <a:pt x="36576" y="54033"/>
                    <a:pt x="45720" y="57081"/>
                  </a:cubicBezTo>
                  <a:cubicBezTo>
                    <a:pt x="49045" y="47106"/>
                    <a:pt x="54587" y="0"/>
                    <a:pt x="82296" y="38793"/>
                  </a:cubicBezTo>
                  <a:cubicBezTo>
                    <a:pt x="109259" y="76541"/>
                    <a:pt x="100584" y="135770"/>
                    <a:pt x="100584" y="175953"/>
                  </a:cubicBezTo>
                </a:path>
              </a:pathLst>
            </a:custGeom>
            <a:ln w="19050"/>
            <a:scene3d>
              <a:camera prst="orthographicFront">
                <a:rot lat="0" lon="0" rev="0"/>
              </a:camera>
              <a:lightRig rig="contrasting" dir="t"/>
            </a:scene3d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</p:grpSp>
      <p:sp>
        <p:nvSpPr>
          <p:cNvPr id="24" name="Bent Arrow 23"/>
          <p:cNvSpPr/>
          <p:nvPr/>
        </p:nvSpPr>
        <p:spPr bwMode="auto">
          <a:xfrm flipH="1">
            <a:off x="765813" y="4113223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5" name="Down Arrow 24"/>
          <p:cNvSpPr/>
          <p:nvPr/>
        </p:nvSpPr>
        <p:spPr bwMode="auto">
          <a:xfrm rot="16200000" flipH="1" flipV="1">
            <a:off x="220455" y="4014121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LacI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7" name="TextBox 49"/>
          <p:cNvSpPr txBox="1">
            <a:spLocks noChangeArrowheads="1"/>
          </p:cNvSpPr>
          <p:nvPr/>
        </p:nvSpPr>
        <p:spPr bwMode="auto">
          <a:xfrm>
            <a:off x="1161971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pLac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8" name="TextBox 49"/>
          <p:cNvSpPr txBox="1">
            <a:spLocks noChangeArrowheads="1"/>
          </p:cNvSpPr>
          <p:nvPr/>
        </p:nvSpPr>
        <p:spPr bwMode="auto">
          <a:xfrm>
            <a:off x="625678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pCI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29" name="Elbow Connector 28"/>
          <p:cNvCxnSpPr/>
          <p:nvPr/>
        </p:nvCxnSpPr>
        <p:spPr>
          <a:xfrm rot="10800000">
            <a:off x="983207" y="3608898"/>
            <a:ext cx="1340735" cy="536295"/>
          </a:xfrm>
          <a:prstGeom prst="bentConnector3">
            <a:avLst>
              <a:gd name="adj1" fmla="val 13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804443" y="3787663"/>
            <a:ext cx="3575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860161" y="3966427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8" name="Group 117"/>
          <p:cNvGrpSpPr/>
          <p:nvPr/>
        </p:nvGrpSpPr>
        <p:grpSpPr>
          <a:xfrm>
            <a:off x="446913" y="3787663"/>
            <a:ext cx="1307070" cy="357529"/>
            <a:chOff x="446913" y="3787663"/>
            <a:chExt cx="1307070" cy="357529"/>
          </a:xfrm>
        </p:grpSpPr>
        <p:cxnSp>
          <p:nvCxnSpPr>
            <p:cNvPr id="32" name="Elbow Connector 31"/>
            <p:cNvCxnSpPr/>
            <p:nvPr/>
          </p:nvCxnSpPr>
          <p:spPr>
            <a:xfrm flipV="1">
              <a:off x="446913" y="3787663"/>
              <a:ext cx="1161970" cy="357529"/>
            </a:xfrm>
            <a:prstGeom prst="bentConnector3">
              <a:avLst>
                <a:gd name="adj1" fmla="val -154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1519501" y="3877046"/>
              <a:ext cx="17876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485837" y="3966427"/>
              <a:ext cx="2681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5" name="Straight Connector 34"/>
          <p:cNvCxnSpPr/>
          <p:nvPr/>
        </p:nvCxnSpPr>
        <p:spPr>
          <a:xfrm rot="5400000">
            <a:off x="2907831" y="3787663"/>
            <a:ext cx="3575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949618" y="3966427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351800" y="3608898"/>
            <a:ext cx="7150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2502707" y="3251370"/>
            <a:ext cx="357529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564230" y="3430134"/>
            <a:ext cx="26814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53"/>
          <p:cNvSpPr txBox="1">
            <a:spLocks noChangeArrowheads="1"/>
          </p:cNvSpPr>
          <p:nvPr/>
        </p:nvSpPr>
        <p:spPr bwMode="auto">
          <a:xfrm>
            <a:off x="2173114" y="2715076"/>
            <a:ext cx="1044652" cy="360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b="1" dirty="0" smtClean="0">
                <a:latin typeface="Calibri" pitchFamily="34" charset="0"/>
              </a:rPr>
              <a:t>UV</a:t>
            </a:r>
            <a:endParaRPr lang="en-US" sz="2000" b="1" dirty="0">
              <a:latin typeface="Calibri" pitchFamily="34" charset="0"/>
            </a:endParaRPr>
          </a:p>
        </p:txBody>
      </p:sp>
      <p:cxnSp>
        <p:nvCxnSpPr>
          <p:cNvPr id="41" name="Elbow Connector 40"/>
          <p:cNvCxnSpPr/>
          <p:nvPr/>
        </p:nvCxnSpPr>
        <p:spPr>
          <a:xfrm rot="10800000">
            <a:off x="3307147" y="3698281"/>
            <a:ext cx="1251352" cy="357529"/>
          </a:xfrm>
          <a:prstGeom prst="bentConnector3">
            <a:avLst>
              <a:gd name="adj1" fmla="val -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5400000">
            <a:off x="3128383" y="3877046"/>
            <a:ext cx="357529" cy="1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3575294" y="2804457"/>
            <a:ext cx="357529" cy="446911"/>
            <a:chOff x="6781800" y="5257800"/>
            <a:chExt cx="304800" cy="381000"/>
          </a:xfrm>
        </p:grpSpPr>
        <p:sp>
          <p:nvSpPr>
            <p:cNvPr id="44" name="Oval 43"/>
            <p:cNvSpPr/>
            <p:nvPr/>
          </p:nvSpPr>
          <p:spPr>
            <a:xfrm>
              <a:off x="68580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7010400" y="55626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70104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6934200" y="52578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6781800" y="53340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6781800" y="54864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0" name="Straight Arrow Connector 49"/>
          <p:cNvCxnSpPr/>
          <p:nvPr/>
        </p:nvCxnSpPr>
        <p:spPr>
          <a:xfrm rot="5400000">
            <a:off x="3395598" y="3430134"/>
            <a:ext cx="358460" cy="9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5400000" flipH="1" flipV="1">
            <a:off x="3575294" y="3698281"/>
            <a:ext cx="715059" cy="1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3"/>
          <p:cNvSpPr txBox="1">
            <a:spLocks noChangeArrowheads="1"/>
          </p:cNvSpPr>
          <p:nvPr/>
        </p:nvSpPr>
        <p:spPr bwMode="auto">
          <a:xfrm>
            <a:off x="3810000" y="2625693"/>
            <a:ext cx="1044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30C12HSL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3" name="Down Arrow 52"/>
          <p:cNvSpPr/>
          <p:nvPr/>
        </p:nvSpPr>
        <p:spPr bwMode="auto">
          <a:xfrm rot="5400000" flipV="1">
            <a:off x="2254195" y="3980985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54" name="Down Arrow 53"/>
          <p:cNvSpPr/>
          <p:nvPr/>
        </p:nvSpPr>
        <p:spPr bwMode="auto">
          <a:xfrm rot="5400000" flipV="1">
            <a:off x="4421422" y="3967056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46912" y="3293685"/>
            <a:ext cx="3575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88699" y="3472450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3"/>
          <p:cNvSpPr txBox="1">
            <a:spLocks noChangeArrowheads="1"/>
          </p:cNvSpPr>
          <p:nvPr/>
        </p:nvSpPr>
        <p:spPr bwMode="auto">
          <a:xfrm>
            <a:off x="174548" y="27573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IPTG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8" name="TextBox 49"/>
          <p:cNvSpPr txBox="1">
            <a:spLocks noChangeArrowheads="1"/>
          </p:cNvSpPr>
          <p:nvPr/>
        </p:nvSpPr>
        <p:spPr bwMode="auto">
          <a:xfrm>
            <a:off x="5386275" y="4573537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pLas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59" name="Straight Connector 58"/>
          <p:cNvCxnSpPr/>
          <p:nvPr/>
        </p:nvCxnSpPr>
        <p:spPr bwMode="auto">
          <a:xfrm>
            <a:off x="5543166" y="4276890"/>
            <a:ext cx="230543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0" name="Down Arrow 59"/>
          <p:cNvSpPr/>
          <p:nvPr/>
        </p:nvSpPr>
        <p:spPr bwMode="auto">
          <a:xfrm rot="5400000" flipV="1">
            <a:off x="6389296" y="3950750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61" name="Bent Arrow 60"/>
          <p:cNvSpPr/>
          <p:nvPr/>
        </p:nvSpPr>
        <p:spPr bwMode="auto">
          <a:xfrm>
            <a:off x="5589287" y="4081821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2" name="TextBox 53"/>
          <p:cNvSpPr txBox="1">
            <a:spLocks noChangeArrowheads="1"/>
          </p:cNvSpPr>
          <p:nvPr/>
        </p:nvSpPr>
        <p:spPr bwMode="auto">
          <a:xfrm>
            <a:off x="6017939" y="4530467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64" name="TextBox 53"/>
          <p:cNvSpPr txBox="1">
            <a:spLocks noChangeArrowheads="1"/>
          </p:cNvSpPr>
          <p:nvPr/>
        </p:nvSpPr>
        <p:spPr bwMode="auto">
          <a:xfrm>
            <a:off x="6697794" y="4552551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>
                <a:latin typeface="Calibri" pitchFamily="34" charset="0"/>
              </a:rPr>
              <a:t>G</a:t>
            </a:r>
            <a:r>
              <a:rPr lang="en-US" sz="1600" dirty="0" smtClean="0">
                <a:latin typeface="Calibri" pitchFamily="34" charset="0"/>
              </a:rPr>
              <a:t>FP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65" name="Group 390"/>
          <p:cNvGrpSpPr>
            <a:grpSpLocks/>
          </p:cNvGrpSpPr>
          <p:nvPr/>
        </p:nvGrpSpPr>
        <p:grpSpPr bwMode="auto">
          <a:xfrm>
            <a:off x="7055322" y="3999669"/>
            <a:ext cx="301840" cy="454870"/>
            <a:chOff x="2790681" y="5334000"/>
            <a:chExt cx="257319" cy="387152"/>
          </a:xfrm>
        </p:grpSpPr>
        <p:sp>
          <p:nvSpPr>
            <p:cNvPr id="66" name="Oval 65"/>
            <p:cNvSpPr/>
            <p:nvPr/>
          </p:nvSpPr>
          <p:spPr bwMode="auto">
            <a:xfrm>
              <a:off x="2790681" y="5334000"/>
              <a:ext cx="257319" cy="277465"/>
            </a:xfrm>
            <a:prstGeom prst="ellipse">
              <a:avLst/>
            </a:prstGeom>
            <a:solidFill>
              <a:srgbClr val="30D0F0"/>
            </a:solidFill>
            <a:ln>
              <a:noFill/>
            </a:ln>
            <a:effectLst>
              <a:outerShdw blurRad="149987" dist="250190" dir="8460000" algn="ctr">
                <a:schemeClr val="bg1">
                  <a:alpha val="28000"/>
                </a:schemeClr>
              </a:outerShdw>
            </a:effectLst>
            <a:scene3d>
              <a:camera prst="orthographicFront">
                <a:rot lat="0" lon="0" rev="0"/>
              </a:camera>
              <a:lightRig rig="contrasting" dir="t"/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67" name="Rounded Rectangle 66"/>
            <p:cNvSpPr/>
            <p:nvPr/>
          </p:nvSpPr>
          <p:spPr bwMode="auto">
            <a:xfrm>
              <a:off x="2849414" y="5562600"/>
              <a:ext cx="147039" cy="158552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/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68" name="Freeform 67"/>
            <p:cNvSpPr/>
            <p:nvPr/>
          </p:nvSpPr>
          <p:spPr bwMode="auto">
            <a:xfrm>
              <a:off x="2888278" y="5442099"/>
              <a:ext cx="73520" cy="118914"/>
            </a:xfrm>
            <a:custGeom>
              <a:avLst/>
              <a:gdLst>
                <a:gd name="connsiteX0" fmla="*/ 0 w 109259"/>
                <a:gd name="connsiteY0" fmla="*/ 185097 h 185097"/>
                <a:gd name="connsiteX1" fmla="*/ 9144 w 109259"/>
                <a:gd name="connsiteY1" fmla="*/ 75369 h 185097"/>
                <a:gd name="connsiteX2" fmla="*/ 18288 w 109259"/>
                <a:gd name="connsiteY2" fmla="*/ 47937 h 185097"/>
                <a:gd name="connsiteX3" fmla="*/ 45720 w 109259"/>
                <a:gd name="connsiteY3" fmla="*/ 57081 h 185097"/>
                <a:gd name="connsiteX4" fmla="*/ 82296 w 109259"/>
                <a:gd name="connsiteY4" fmla="*/ 38793 h 185097"/>
                <a:gd name="connsiteX5" fmla="*/ 100584 w 109259"/>
                <a:gd name="connsiteY5" fmla="*/ 175953 h 185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259" h="185097">
                  <a:moveTo>
                    <a:pt x="0" y="185097"/>
                  </a:moveTo>
                  <a:cubicBezTo>
                    <a:pt x="3048" y="148521"/>
                    <a:pt x="4293" y="111750"/>
                    <a:pt x="9144" y="75369"/>
                  </a:cubicBezTo>
                  <a:cubicBezTo>
                    <a:pt x="10418" y="65815"/>
                    <a:pt x="9667" y="52248"/>
                    <a:pt x="18288" y="47937"/>
                  </a:cubicBezTo>
                  <a:cubicBezTo>
                    <a:pt x="26909" y="43626"/>
                    <a:pt x="36576" y="54033"/>
                    <a:pt x="45720" y="57081"/>
                  </a:cubicBezTo>
                  <a:cubicBezTo>
                    <a:pt x="49045" y="47106"/>
                    <a:pt x="54587" y="0"/>
                    <a:pt x="82296" y="38793"/>
                  </a:cubicBezTo>
                  <a:cubicBezTo>
                    <a:pt x="109259" y="76541"/>
                    <a:pt x="100584" y="135770"/>
                    <a:pt x="100584" y="175953"/>
                  </a:cubicBezTo>
                </a:path>
              </a:pathLst>
            </a:custGeom>
            <a:ln w="19050"/>
            <a:scene3d>
              <a:camera prst="orthographicFront">
                <a:rot lat="0" lon="0" rev="0"/>
              </a:camera>
              <a:lightRig rig="contrasting" dir="t"/>
            </a:scene3d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6500471" y="2788153"/>
            <a:ext cx="357529" cy="446911"/>
            <a:chOff x="6781800" y="5257800"/>
            <a:chExt cx="304800" cy="381000"/>
          </a:xfrm>
        </p:grpSpPr>
        <p:sp>
          <p:nvSpPr>
            <p:cNvPr id="71" name="Oval 70"/>
            <p:cNvSpPr/>
            <p:nvPr/>
          </p:nvSpPr>
          <p:spPr>
            <a:xfrm>
              <a:off x="68580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7010400" y="55626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70104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6934200" y="52578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6781800" y="53340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6781800" y="54864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7" name="Straight Arrow Connector 76"/>
          <p:cNvCxnSpPr/>
          <p:nvPr/>
        </p:nvCxnSpPr>
        <p:spPr>
          <a:xfrm flipH="1">
            <a:off x="5915209" y="3011608"/>
            <a:ext cx="4432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53"/>
          <p:cNvSpPr txBox="1">
            <a:spLocks noChangeArrowheads="1"/>
          </p:cNvSpPr>
          <p:nvPr/>
        </p:nvSpPr>
        <p:spPr bwMode="auto">
          <a:xfrm>
            <a:off x="6803948" y="2830667"/>
            <a:ext cx="1044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30C12HSL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80" name="Straight Arrow Connector 79"/>
          <p:cNvCxnSpPr/>
          <p:nvPr/>
        </p:nvCxnSpPr>
        <p:spPr>
          <a:xfrm flipV="1">
            <a:off x="4108793" y="3206677"/>
            <a:ext cx="2249714" cy="8025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Left Brace 80"/>
          <p:cNvSpPr/>
          <p:nvPr/>
        </p:nvSpPr>
        <p:spPr>
          <a:xfrm rot="16200000">
            <a:off x="3942613" y="3842146"/>
            <a:ext cx="446912" cy="2572498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3128383" y="5351853"/>
            <a:ext cx="2234556" cy="44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Quorum Sensor</a:t>
            </a:r>
            <a:endParaRPr lang="en-US" b="1" i="1" dirty="0"/>
          </a:p>
        </p:txBody>
      </p:sp>
      <p:sp>
        <p:nvSpPr>
          <p:cNvPr id="83" name="Left Brace 82"/>
          <p:cNvSpPr/>
          <p:nvPr/>
        </p:nvSpPr>
        <p:spPr>
          <a:xfrm rot="16200000">
            <a:off x="6250183" y="4244871"/>
            <a:ext cx="446912" cy="1767047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/>
          <p:cNvSpPr txBox="1"/>
          <p:nvPr/>
        </p:nvSpPr>
        <p:spPr>
          <a:xfrm>
            <a:off x="5867400" y="5351853"/>
            <a:ext cx="2234556" cy="44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Propagator</a:t>
            </a:r>
            <a:endParaRPr lang="en-US" b="1" i="1" dirty="0"/>
          </a:p>
        </p:txBody>
      </p:sp>
      <p:cxnSp>
        <p:nvCxnSpPr>
          <p:cNvPr id="85" name="Straight Arrow Connector 84"/>
          <p:cNvCxnSpPr/>
          <p:nvPr/>
        </p:nvCxnSpPr>
        <p:spPr>
          <a:xfrm rot="5400000" flipH="1" flipV="1">
            <a:off x="6214466" y="3652182"/>
            <a:ext cx="715059" cy="1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Left Brace 85"/>
          <p:cNvSpPr/>
          <p:nvPr/>
        </p:nvSpPr>
        <p:spPr>
          <a:xfrm rot="16200000">
            <a:off x="1196083" y="3842146"/>
            <a:ext cx="446912" cy="2572498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536298" y="5351853"/>
            <a:ext cx="2234556" cy="44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Toggle Switch</a:t>
            </a:r>
            <a:endParaRPr lang="en-US" b="1" i="1" dirty="0"/>
          </a:p>
        </p:txBody>
      </p:sp>
      <p:sp>
        <p:nvSpPr>
          <p:cNvPr id="88" name="TextBox 87"/>
          <p:cNvSpPr txBox="1"/>
          <p:nvPr/>
        </p:nvSpPr>
        <p:spPr>
          <a:xfrm>
            <a:off x="2744570" y="5894520"/>
            <a:ext cx="3132177" cy="582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Quorum sensor activated only in UV exposed region.</a:t>
            </a:r>
            <a:endParaRPr lang="en-US" b="1" i="1" dirty="0"/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5857251" y="2640021"/>
            <a:ext cx="19496" cy="13264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5857251" y="2641321"/>
            <a:ext cx="94669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H="1" flipV="1">
            <a:off x="6813309" y="2438399"/>
            <a:ext cx="1421" cy="2193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3" name="Group 92"/>
          <p:cNvGrpSpPr/>
          <p:nvPr/>
        </p:nvGrpSpPr>
        <p:grpSpPr>
          <a:xfrm>
            <a:off x="5638800" y="1666110"/>
            <a:ext cx="1706816" cy="772289"/>
            <a:chOff x="7315200" y="5018911"/>
            <a:chExt cx="1706816" cy="772289"/>
          </a:xfrm>
        </p:grpSpPr>
        <p:cxnSp>
          <p:nvCxnSpPr>
            <p:cNvPr id="94" name="Straight Connector 93"/>
            <p:cNvCxnSpPr/>
            <p:nvPr/>
          </p:nvCxnSpPr>
          <p:spPr bwMode="auto">
            <a:xfrm>
              <a:off x="7459357" y="5203480"/>
              <a:ext cx="1562659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5" name="Bent Arrow 94"/>
            <p:cNvSpPr/>
            <p:nvPr/>
          </p:nvSpPr>
          <p:spPr bwMode="auto">
            <a:xfrm>
              <a:off x="7583346" y="5020077"/>
              <a:ext cx="574921" cy="464950"/>
            </a:xfrm>
            <a:prstGeom prst="bentArrow">
              <a:avLst>
                <a:gd name="adj1" fmla="val 37000"/>
                <a:gd name="adj2" fmla="val 39400"/>
                <a:gd name="adj3" fmla="val 25000"/>
                <a:gd name="adj4" fmla="val 43750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bliqueBottomRigh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6" name="TextBox 53"/>
            <p:cNvSpPr txBox="1">
              <a:spLocks noChangeArrowheads="1"/>
            </p:cNvSpPr>
            <p:nvPr/>
          </p:nvSpPr>
          <p:spPr bwMode="auto">
            <a:xfrm>
              <a:off x="7940876" y="5452646"/>
              <a:ext cx="10446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LasR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97" name="TextBox 49"/>
            <p:cNvSpPr txBox="1">
              <a:spLocks noChangeArrowheads="1"/>
            </p:cNvSpPr>
            <p:nvPr/>
          </p:nvSpPr>
          <p:spPr bwMode="auto">
            <a:xfrm>
              <a:off x="7315200" y="5452646"/>
              <a:ext cx="84245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alibri" pitchFamily="34" charset="0"/>
                </a:rPr>
                <a:t>pLacIq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98" name="Down Arrow 97"/>
            <p:cNvSpPr/>
            <p:nvPr/>
          </p:nvSpPr>
          <p:spPr bwMode="auto">
            <a:xfrm rot="5400000" flipV="1">
              <a:off x="8407424" y="4887839"/>
              <a:ext cx="348712" cy="610855"/>
            </a:xfrm>
            <a:prstGeom prst="downArrow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outerShdw blurRad="76200" dist="88900" dir="36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</p:grpSp>
      <p:sp>
        <p:nvSpPr>
          <p:cNvPr id="110" name="TextBox 53"/>
          <p:cNvSpPr txBox="1">
            <a:spLocks noChangeArrowheads="1"/>
          </p:cNvSpPr>
          <p:nvPr/>
        </p:nvSpPr>
        <p:spPr bwMode="auto">
          <a:xfrm>
            <a:off x="7226123" y="2083431"/>
            <a:ext cx="1044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AiiA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113" name="Elbow Connector 112"/>
          <p:cNvCxnSpPr/>
          <p:nvPr/>
        </p:nvCxnSpPr>
        <p:spPr>
          <a:xfrm rot="5400000">
            <a:off x="6555983" y="2580210"/>
            <a:ext cx="1328273" cy="1044650"/>
          </a:xfrm>
          <a:prstGeom prst="bentConnector3">
            <a:avLst>
              <a:gd name="adj1" fmla="val 10048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6697794" y="3681909"/>
            <a:ext cx="0" cy="1695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Down Arrow 110"/>
          <p:cNvSpPr/>
          <p:nvPr/>
        </p:nvSpPr>
        <p:spPr bwMode="auto">
          <a:xfrm rot="5400000" flipV="1">
            <a:off x="7534061" y="1545329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982790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 bwMode="auto">
          <a:xfrm flipV="1">
            <a:off x="7086600" y="1851106"/>
            <a:ext cx="1615343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Circuit #5: </a:t>
            </a:r>
            <a:r>
              <a:rPr lang="en-US" dirty="0" err="1" smtClean="0"/>
              <a:t>atc</a:t>
            </a:r>
            <a:r>
              <a:rPr lang="en-US" dirty="0" smtClean="0"/>
              <a:t>-&gt;</a:t>
            </a:r>
            <a:r>
              <a:rPr lang="en-US" dirty="0" err="1" smtClean="0"/>
              <a:t>Lactonase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Positive Feedback </a:t>
            </a:r>
            <a:r>
              <a:rPr lang="en-US" dirty="0" err="1"/>
              <a:t>LasI</a:t>
            </a:r>
            <a:r>
              <a:rPr lang="en-US" dirty="0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879821" y="2536311"/>
            <a:ext cx="2572500" cy="3396527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2860233" y="4276889"/>
            <a:ext cx="2592086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 bwMode="auto">
          <a:xfrm>
            <a:off x="55719" y="4296626"/>
            <a:ext cx="259208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Bent Arrow 8"/>
          <p:cNvSpPr/>
          <p:nvPr/>
        </p:nvSpPr>
        <p:spPr bwMode="auto">
          <a:xfrm>
            <a:off x="1430117" y="4113223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Down Arrow 9"/>
          <p:cNvSpPr/>
          <p:nvPr/>
        </p:nvSpPr>
        <p:spPr bwMode="auto">
          <a:xfrm rot="5400000" flipV="1">
            <a:off x="3706365" y="3967056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11" name="TextBox 53"/>
          <p:cNvSpPr txBox="1">
            <a:spLocks noChangeArrowheads="1"/>
          </p:cNvSpPr>
          <p:nvPr/>
        </p:nvSpPr>
        <p:spPr bwMode="auto">
          <a:xfrm>
            <a:off x="1787647" y="45457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CI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2" name="Bent Arrow 11"/>
          <p:cNvSpPr/>
          <p:nvPr/>
        </p:nvSpPr>
        <p:spPr bwMode="auto">
          <a:xfrm>
            <a:off x="2906356" y="4098125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" name="TextBox 49"/>
          <p:cNvSpPr txBox="1">
            <a:spLocks noChangeArrowheads="1"/>
          </p:cNvSpPr>
          <p:nvPr/>
        </p:nvSpPr>
        <p:spPr bwMode="auto">
          <a:xfrm>
            <a:off x="2770852" y="4545792"/>
            <a:ext cx="9217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pLasORI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4" name="TextBox 53"/>
          <p:cNvSpPr txBox="1">
            <a:spLocks noChangeArrowheads="1"/>
          </p:cNvSpPr>
          <p:nvPr/>
        </p:nvSpPr>
        <p:spPr bwMode="auto">
          <a:xfrm>
            <a:off x="3374948" y="45457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5" name="TextBox 49"/>
          <p:cNvSpPr txBox="1">
            <a:spLocks noChangeArrowheads="1"/>
          </p:cNvSpPr>
          <p:nvPr/>
        </p:nvSpPr>
        <p:spPr bwMode="auto">
          <a:xfrm>
            <a:off x="4111586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6" name="TextBox 53"/>
          <p:cNvSpPr txBox="1">
            <a:spLocks noChangeArrowheads="1"/>
          </p:cNvSpPr>
          <p:nvPr/>
        </p:nvSpPr>
        <p:spPr bwMode="auto">
          <a:xfrm>
            <a:off x="4647880" y="45457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mCherry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17" name="Group 390"/>
          <p:cNvGrpSpPr>
            <a:grpSpLocks/>
          </p:cNvGrpSpPr>
          <p:nvPr/>
        </p:nvGrpSpPr>
        <p:grpSpPr bwMode="auto">
          <a:xfrm>
            <a:off x="5005409" y="3992910"/>
            <a:ext cx="301840" cy="454870"/>
            <a:chOff x="2790681" y="5334000"/>
            <a:chExt cx="257319" cy="387152"/>
          </a:xfrm>
        </p:grpSpPr>
        <p:sp>
          <p:nvSpPr>
            <p:cNvPr id="18" name="Oval 17"/>
            <p:cNvSpPr/>
            <p:nvPr/>
          </p:nvSpPr>
          <p:spPr bwMode="auto">
            <a:xfrm>
              <a:off x="2790681" y="5334000"/>
              <a:ext cx="257319" cy="277465"/>
            </a:xfrm>
            <a:prstGeom prst="ellipse">
              <a:avLst/>
            </a:prstGeom>
            <a:solidFill>
              <a:srgbClr val="30D0F0"/>
            </a:solidFill>
            <a:ln>
              <a:noFill/>
            </a:ln>
            <a:effectLst>
              <a:outerShdw blurRad="149987" dist="250190" dir="8460000" algn="ctr">
                <a:schemeClr val="bg1">
                  <a:alpha val="28000"/>
                </a:schemeClr>
              </a:outerShdw>
            </a:effectLst>
            <a:scene3d>
              <a:camera prst="orthographicFront">
                <a:rot lat="0" lon="0" rev="0"/>
              </a:camera>
              <a:lightRig rig="contrasting" dir="t"/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19" name="Rounded Rectangle 18"/>
            <p:cNvSpPr/>
            <p:nvPr/>
          </p:nvSpPr>
          <p:spPr bwMode="auto">
            <a:xfrm>
              <a:off x="2849414" y="5562600"/>
              <a:ext cx="147039" cy="158552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/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20" name="Freeform 19"/>
            <p:cNvSpPr/>
            <p:nvPr/>
          </p:nvSpPr>
          <p:spPr bwMode="auto">
            <a:xfrm>
              <a:off x="2888278" y="5442099"/>
              <a:ext cx="73520" cy="118914"/>
            </a:xfrm>
            <a:custGeom>
              <a:avLst/>
              <a:gdLst>
                <a:gd name="connsiteX0" fmla="*/ 0 w 109259"/>
                <a:gd name="connsiteY0" fmla="*/ 185097 h 185097"/>
                <a:gd name="connsiteX1" fmla="*/ 9144 w 109259"/>
                <a:gd name="connsiteY1" fmla="*/ 75369 h 185097"/>
                <a:gd name="connsiteX2" fmla="*/ 18288 w 109259"/>
                <a:gd name="connsiteY2" fmla="*/ 47937 h 185097"/>
                <a:gd name="connsiteX3" fmla="*/ 45720 w 109259"/>
                <a:gd name="connsiteY3" fmla="*/ 57081 h 185097"/>
                <a:gd name="connsiteX4" fmla="*/ 82296 w 109259"/>
                <a:gd name="connsiteY4" fmla="*/ 38793 h 185097"/>
                <a:gd name="connsiteX5" fmla="*/ 100584 w 109259"/>
                <a:gd name="connsiteY5" fmla="*/ 175953 h 185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259" h="185097">
                  <a:moveTo>
                    <a:pt x="0" y="185097"/>
                  </a:moveTo>
                  <a:cubicBezTo>
                    <a:pt x="3048" y="148521"/>
                    <a:pt x="4293" y="111750"/>
                    <a:pt x="9144" y="75369"/>
                  </a:cubicBezTo>
                  <a:cubicBezTo>
                    <a:pt x="10418" y="65815"/>
                    <a:pt x="9667" y="52248"/>
                    <a:pt x="18288" y="47937"/>
                  </a:cubicBezTo>
                  <a:cubicBezTo>
                    <a:pt x="26909" y="43626"/>
                    <a:pt x="36576" y="54033"/>
                    <a:pt x="45720" y="57081"/>
                  </a:cubicBezTo>
                  <a:cubicBezTo>
                    <a:pt x="49045" y="47106"/>
                    <a:pt x="54587" y="0"/>
                    <a:pt x="82296" y="38793"/>
                  </a:cubicBezTo>
                  <a:cubicBezTo>
                    <a:pt x="109259" y="76541"/>
                    <a:pt x="100584" y="135770"/>
                    <a:pt x="100584" y="175953"/>
                  </a:cubicBezTo>
                </a:path>
              </a:pathLst>
            </a:custGeom>
            <a:ln w="19050"/>
            <a:scene3d>
              <a:camera prst="orthographicFront">
                <a:rot lat="0" lon="0" rev="0"/>
              </a:camera>
              <a:lightRig rig="contrasting" dir="t"/>
            </a:scene3d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</p:grpSp>
      <p:sp>
        <p:nvSpPr>
          <p:cNvPr id="21" name="Bent Arrow 20"/>
          <p:cNvSpPr/>
          <p:nvPr/>
        </p:nvSpPr>
        <p:spPr bwMode="auto">
          <a:xfrm flipH="1">
            <a:off x="765813" y="4113223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" name="Down Arrow 21"/>
          <p:cNvSpPr/>
          <p:nvPr/>
        </p:nvSpPr>
        <p:spPr bwMode="auto">
          <a:xfrm rot="16200000" flipH="1" flipV="1">
            <a:off x="220455" y="4014121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LacI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4" name="TextBox 49"/>
          <p:cNvSpPr txBox="1">
            <a:spLocks noChangeArrowheads="1"/>
          </p:cNvSpPr>
          <p:nvPr/>
        </p:nvSpPr>
        <p:spPr bwMode="auto">
          <a:xfrm>
            <a:off x="1161971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pLac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5" name="TextBox 49"/>
          <p:cNvSpPr txBox="1">
            <a:spLocks noChangeArrowheads="1"/>
          </p:cNvSpPr>
          <p:nvPr/>
        </p:nvSpPr>
        <p:spPr bwMode="auto">
          <a:xfrm>
            <a:off x="625678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pCI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26" name="Elbow Connector 25"/>
          <p:cNvCxnSpPr/>
          <p:nvPr/>
        </p:nvCxnSpPr>
        <p:spPr>
          <a:xfrm rot="10800000">
            <a:off x="983207" y="3608898"/>
            <a:ext cx="1340735" cy="536295"/>
          </a:xfrm>
          <a:prstGeom prst="bentConnector3">
            <a:avLst>
              <a:gd name="adj1" fmla="val 13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804443" y="3787663"/>
            <a:ext cx="3575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860161" y="3966427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446913" y="3787663"/>
            <a:ext cx="1307070" cy="357529"/>
            <a:chOff x="446913" y="3787663"/>
            <a:chExt cx="1307070" cy="357529"/>
          </a:xfrm>
        </p:grpSpPr>
        <p:cxnSp>
          <p:nvCxnSpPr>
            <p:cNvPr id="30" name="Elbow Connector 29"/>
            <p:cNvCxnSpPr/>
            <p:nvPr/>
          </p:nvCxnSpPr>
          <p:spPr>
            <a:xfrm flipV="1">
              <a:off x="446913" y="3787663"/>
              <a:ext cx="1161970" cy="357529"/>
            </a:xfrm>
            <a:prstGeom prst="bentConnector3">
              <a:avLst>
                <a:gd name="adj1" fmla="val -154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1519501" y="3877046"/>
              <a:ext cx="17876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485837" y="3966427"/>
              <a:ext cx="2681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Straight Connector 32"/>
          <p:cNvCxnSpPr/>
          <p:nvPr/>
        </p:nvCxnSpPr>
        <p:spPr>
          <a:xfrm rot="5400000">
            <a:off x="2907831" y="3787663"/>
            <a:ext cx="3575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949618" y="3966427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351800" y="3608898"/>
            <a:ext cx="7150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2502707" y="3251370"/>
            <a:ext cx="357529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564230" y="3430134"/>
            <a:ext cx="26814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53"/>
          <p:cNvSpPr txBox="1">
            <a:spLocks noChangeArrowheads="1"/>
          </p:cNvSpPr>
          <p:nvPr/>
        </p:nvSpPr>
        <p:spPr bwMode="auto">
          <a:xfrm>
            <a:off x="2173114" y="2715076"/>
            <a:ext cx="1044652" cy="360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b="1" dirty="0" smtClean="0">
                <a:latin typeface="Calibri" pitchFamily="34" charset="0"/>
              </a:rPr>
              <a:t>UV</a:t>
            </a:r>
            <a:endParaRPr lang="en-US" sz="2000" b="1" dirty="0">
              <a:latin typeface="Calibri" pitchFamily="34" charset="0"/>
            </a:endParaRPr>
          </a:p>
        </p:txBody>
      </p:sp>
      <p:cxnSp>
        <p:nvCxnSpPr>
          <p:cNvPr id="39" name="Elbow Connector 38"/>
          <p:cNvCxnSpPr/>
          <p:nvPr/>
        </p:nvCxnSpPr>
        <p:spPr>
          <a:xfrm rot="10800000">
            <a:off x="3307147" y="3698281"/>
            <a:ext cx="1251352" cy="357529"/>
          </a:xfrm>
          <a:prstGeom prst="bentConnector3">
            <a:avLst>
              <a:gd name="adj1" fmla="val -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>
            <a:off x="3128383" y="3877046"/>
            <a:ext cx="357529" cy="1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3575294" y="2804457"/>
            <a:ext cx="357529" cy="446911"/>
            <a:chOff x="6781800" y="5257800"/>
            <a:chExt cx="304800" cy="381000"/>
          </a:xfrm>
        </p:grpSpPr>
        <p:sp>
          <p:nvSpPr>
            <p:cNvPr id="42" name="Oval 41"/>
            <p:cNvSpPr/>
            <p:nvPr/>
          </p:nvSpPr>
          <p:spPr>
            <a:xfrm>
              <a:off x="68580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7010400" y="55626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70104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6934200" y="52578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6781800" y="53340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6781800" y="54864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8" name="Straight Arrow Connector 47"/>
          <p:cNvCxnSpPr/>
          <p:nvPr/>
        </p:nvCxnSpPr>
        <p:spPr>
          <a:xfrm rot="5400000">
            <a:off x="3395598" y="3430134"/>
            <a:ext cx="358460" cy="9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 flipH="1" flipV="1">
            <a:off x="3575294" y="3698281"/>
            <a:ext cx="715059" cy="1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53"/>
          <p:cNvSpPr txBox="1">
            <a:spLocks noChangeArrowheads="1"/>
          </p:cNvSpPr>
          <p:nvPr/>
        </p:nvSpPr>
        <p:spPr bwMode="auto">
          <a:xfrm>
            <a:off x="3832148" y="2625693"/>
            <a:ext cx="1044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30C12HSL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1" name="Down Arrow 50"/>
          <p:cNvSpPr/>
          <p:nvPr/>
        </p:nvSpPr>
        <p:spPr bwMode="auto">
          <a:xfrm rot="5400000" flipV="1">
            <a:off x="2254195" y="3980985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52" name="Down Arrow 51"/>
          <p:cNvSpPr/>
          <p:nvPr/>
        </p:nvSpPr>
        <p:spPr bwMode="auto">
          <a:xfrm rot="5400000" flipV="1">
            <a:off x="4421422" y="3967056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cxnSp>
        <p:nvCxnSpPr>
          <p:cNvPr id="53" name="Straight Connector 52"/>
          <p:cNvCxnSpPr/>
          <p:nvPr/>
        </p:nvCxnSpPr>
        <p:spPr>
          <a:xfrm rot="5400000">
            <a:off x="446912" y="3293685"/>
            <a:ext cx="3575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88699" y="3472450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3"/>
          <p:cNvSpPr txBox="1">
            <a:spLocks noChangeArrowheads="1"/>
          </p:cNvSpPr>
          <p:nvPr/>
        </p:nvSpPr>
        <p:spPr bwMode="auto">
          <a:xfrm>
            <a:off x="174548" y="27573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IPTG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6" name="TextBox 49"/>
          <p:cNvSpPr txBox="1">
            <a:spLocks noChangeArrowheads="1"/>
          </p:cNvSpPr>
          <p:nvPr/>
        </p:nvSpPr>
        <p:spPr bwMode="auto">
          <a:xfrm>
            <a:off x="5386275" y="4573537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pLas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57" name="Straight Connector 56"/>
          <p:cNvCxnSpPr/>
          <p:nvPr/>
        </p:nvCxnSpPr>
        <p:spPr bwMode="auto">
          <a:xfrm flipV="1">
            <a:off x="5543166" y="4266390"/>
            <a:ext cx="2869177" cy="1049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 bwMode="auto">
          <a:xfrm rot="5400000" flipV="1">
            <a:off x="6389296" y="3950750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59" name="Bent Arrow 58"/>
          <p:cNvSpPr/>
          <p:nvPr/>
        </p:nvSpPr>
        <p:spPr bwMode="auto">
          <a:xfrm>
            <a:off x="5589287" y="4081821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0" name="TextBox 53"/>
          <p:cNvSpPr txBox="1">
            <a:spLocks noChangeArrowheads="1"/>
          </p:cNvSpPr>
          <p:nvPr/>
        </p:nvSpPr>
        <p:spPr bwMode="auto">
          <a:xfrm>
            <a:off x="6017939" y="4530467"/>
            <a:ext cx="1044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</a:t>
            </a:r>
            <a:r>
              <a:rPr lang="en-US" sz="1600" dirty="0" err="1">
                <a:latin typeface="Calibri" pitchFamily="34" charset="0"/>
              </a:rPr>
              <a:t>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61" name="TextBox 53"/>
          <p:cNvSpPr txBox="1">
            <a:spLocks noChangeArrowheads="1"/>
          </p:cNvSpPr>
          <p:nvPr/>
        </p:nvSpPr>
        <p:spPr bwMode="auto">
          <a:xfrm>
            <a:off x="7489748" y="4552551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>
                <a:latin typeface="Calibri" pitchFamily="34" charset="0"/>
              </a:rPr>
              <a:t>G</a:t>
            </a:r>
            <a:r>
              <a:rPr lang="en-US" sz="1600" dirty="0" smtClean="0">
                <a:latin typeface="Calibri" pitchFamily="34" charset="0"/>
              </a:rPr>
              <a:t>FP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62" name="Group 390"/>
          <p:cNvGrpSpPr>
            <a:grpSpLocks/>
          </p:cNvGrpSpPr>
          <p:nvPr/>
        </p:nvGrpSpPr>
        <p:grpSpPr bwMode="auto">
          <a:xfrm>
            <a:off x="7848600" y="3999669"/>
            <a:ext cx="301840" cy="454870"/>
            <a:chOff x="2790681" y="5334000"/>
            <a:chExt cx="257319" cy="387152"/>
          </a:xfrm>
        </p:grpSpPr>
        <p:sp>
          <p:nvSpPr>
            <p:cNvPr id="63" name="Oval 62"/>
            <p:cNvSpPr/>
            <p:nvPr/>
          </p:nvSpPr>
          <p:spPr bwMode="auto">
            <a:xfrm>
              <a:off x="2790681" y="5334000"/>
              <a:ext cx="257319" cy="277465"/>
            </a:xfrm>
            <a:prstGeom prst="ellipse">
              <a:avLst/>
            </a:prstGeom>
            <a:solidFill>
              <a:srgbClr val="30D0F0"/>
            </a:solidFill>
            <a:ln>
              <a:noFill/>
            </a:ln>
            <a:effectLst>
              <a:outerShdw blurRad="149987" dist="250190" dir="8460000" algn="ctr">
                <a:schemeClr val="bg1">
                  <a:alpha val="28000"/>
                </a:schemeClr>
              </a:outerShdw>
            </a:effectLst>
            <a:scene3d>
              <a:camera prst="orthographicFront">
                <a:rot lat="0" lon="0" rev="0"/>
              </a:camera>
              <a:lightRig rig="contrasting" dir="t"/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64" name="Rounded Rectangle 63"/>
            <p:cNvSpPr/>
            <p:nvPr/>
          </p:nvSpPr>
          <p:spPr bwMode="auto">
            <a:xfrm>
              <a:off x="2849414" y="5562600"/>
              <a:ext cx="147039" cy="158552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/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65" name="Freeform 64"/>
            <p:cNvSpPr/>
            <p:nvPr/>
          </p:nvSpPr>
          <p:spPr bwMode="auto">
            <a:xfrm>
              <a:off x="2888278" y="5442099"/>
              <a:ext cx="73520" cy="118914"/>
            </a:xfrm>
            <a:custGeom>
              <a:avLst/>
              <a:gdLst>
                <a:gd name="connsiteX0" fmla="*/ 0 w 109259"/>
                <a:gd name="connsiteY0" fmla="*/ 185097 h 185097"/>
                <a:gd name="connsiteX1" fmla="*/ 9144 w 109259"/>
                <a:gd name="connsiteY1" fmla="*/ 75369 h 185097"/>
                <a:gd name="connsiteX2" fmla="*/ 18288 w 109259"/>
                <a:gd name="connsiteY2" fmla="*/ 47937 h 185097"/>
                <a:gd name="connsiteX3" fmla="*/ 45720 w 109259"/>
                <a:gd name="connsiteY3" fmla="*/ 57081 h 185097"/>
                <a:gd name="connsiteX4" fmla="*/ 82296 w 109259"/>
                <a:gd name="connsiteY4" fmla="*/ 38793 h 185097"/>
                <a:gd name="connsiteX5" fmla="*/ 100584 w 109259"/>
                <a:gd name="connsiteY5" fmla="*/ 175953 h 185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259" h="185097">
                  <a:moveTo>
                    <a:pt x="0" y="185097"/>
                  </a:moveTo>
                  <a:cubicBezTo>
                    <a:pt x="3048" y="148521"/>
                    <a:pt x="4293" y="111750"/>
                    <a:pt x="9144" y="75369"/>
                  </a:cubicBezTo>
                  <a:cubicBezTo>
                    <a:pt x="10418" y="65815"/>
                    <a:pt x="9667" y="52248"/>
                    <a:pt x="18288" y="47937"/>
                  </a:cubicBezTo>
                  <a:cubicBezTo>
                    <a:pt x="26909" y="43626"/>
                    <a:pt x="36576" y="54033"/>
                    <a:pt x="45720" y="57081"/>
                  </a:cubicBezTo>
                  <a:cubicBezTo>
                    <a:pt x="49045" y="47106"/>
                    <a:pt x="54587" y="0"/>
                    <a:pt x="82296" y="38793"/>
                  </a:cubicBezTo>
                  <a:cubicBezTo>
                    <a:pt x="109259" y="76541"/>
                    <a:pt x="100584" y="135770"/>
                    <a:pt x="100584" y="175953"/>
                  </a:cubicBezTo>
                </a:path>
              </a:pathLst>
            </a:custGeom>
            <a:ln w="19050"/>
            <a:scene3d>
              <a:camera prst="orthographicFront">
                <a:rot lat="0" lon="0" rev="0"/>
              </a:camera>
              <a:lightRig rig="contrasting" dir="t"/>
            </a:scene3d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7086600" y="2601089"/>
            <a:ext cx="357529" cy="446911"/>
            <a:chOff x="6781800" y="5257800"/>
            <a:chExt cx="304800" cy="381000"/>
          </a:xfrm>
        </p:grpSpPr>
        <p:sp>
          <p:nvSpPr>
            <p:cNvPr id="67" name="Oval 66"/>
            <p:cNvSpPr/>
            <p:nvPr/>
          </p:nvSpPr>
          <p:spPr>
            <a:xfrm>
              <a:off x="68580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7010400" y="55626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70104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6934200" y="52578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6781800" y="53340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6781800" y="54864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3" name="Straight Arrow Connector 72"/>
          <p:cNvCxnSpPr/>
          <p:nvPr/>
        </p:nvCxnSpPr>
        <p:spPr>
          <a:xfrm flipH="1">
            <a:off x="6705600" y="3072605"/>
            <a:ext cx="470382" cy="4688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53"/>
          <p:cNvSpPr txBox="1">
            <a:spLocks noChangeArrowheads="1"/>
          </p:cNvSpPr>
          <p:nvPr/>
        </p:nvSpPr>
        <p:spPr bwMode="auto">
          <a:xfrm>
            <a:off x="7391400" y="2590800"/>
            <a:ext cx="1044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30C12HSL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75" name="Straight Arrow Connector 74"/>
          <p:cNvCxnSpPr/>
          <p:nvPr/>
        </p:nvCxnSpPr>
        <p:spPr>
          <a:xfrm flipV="1">
            <a:off x="4108793" y="2869236"/>
            <a:ext cx="2825407" cy="11399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Left Brace 75"/>
          <p:cNvSpPr/>
          <p:nvPr/>
        </p:nvSpPr>
        <p:spPr>
          <a:xfrm rot="16200000">
            <a:off x="3942613" y="3842146"/>
            <a:ext cx="446912" cy="2572498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3128383" y="5351853"/>
            <a:ext cx="2234556" cy="44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Quorum Sensor</a:t>
            </a:r>
            <a:endParaRPr lang="en-US" b="1" i="1" dirty="0"/>
          </a:p>
        </p:txBody>
      </p:sp>
      <p:sp>
        <p:nvSpPr>
          <p:cNvPr id="78" name="Left Brace 77"/>
          <p:cNvSpPr/>
          <p:nvPr/>
        </p:nvSpPr>
        <p:spPr>
          <a:xfrm rot="16200000">
            <a:off x="7033306" y="3461748"/>
            <a:ext cx="446912" cy="3333294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6705600" y="5351853"/>
            <a:ext cx="2234556" cy="44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Propagator</a:t>
            </a:r>
            <a:endParaRPr lang="en-US" b="1" i="1" dirty="0"/>
          </a:p>
        </p:txBody>
      </p:sp>
      <p:cxnSp>
        <p:nvCxnSpPr>
          <p:cNvPr id="80" name="Straight Arrow Connector 79"/>
          <p:cNvCxnSpPr/>
          <p:nvPr/>
        </p:nvCxnSpPr>
        <p:spPr>
          <a:xfrm rot="5400000" flipH="1" flipV="1">
            <a:off x="6994575" y="3634449"/>
            <a:ext cx="715059" cy="1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Left Brace 80"/>
          <p:cNvSpPr/>
          <p:nvPr/>
        </p:nvSpPr>
        <p:spPr>
          <a:xfrm rot="16200000">
            <a:off x="1196083" y="3842146"/>
            <a:ext cx="446912" cy="2572498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536298" y="5351853"/>
            <a:ext cx="2234556" cy="44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Toggle Switch</a:t>
            </a:r>
            <a:endParaRPr lang="en-US" b="1" i="1" dirty="0"/>
          </a:p>
        </p:txBody>
      </p:sp>
      <p:sp>
        <p:nvSpPr>
          <p:cNvPr id="83" name="TextBox 82"/>
          <p:cNvSpPr txBox="1"/>
          <p:nvPr/>
        </p:nvSpPr>
        <p:spPr>
          <a:xfrm>
            <a:off x="2744570" y="5894520"/>
            <a:ext cx="3132177" cy="582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Quorum sensor activated only in UV exposed region.</a:t>
            </a:r>
            <a:endParaRPr lang="en-US" b="1" i="1" dirty="0"/>
          </a:p>
        </p:txBody>
      </p:sp>
      <p:sp>
        <p:nvSpPr>
          <p:cNvPr id="85" name="TextBox 49"/>
          <p:cNvSpPr txBox="1">
            <a:spLocks noChangeArrowheads="1"/>
          </p:cNvSpPr>
          <p:nvPr/>
        </p:nvSpPr>
        <p:spPr bwMode="auto">
          <a:xfrm>
            <a:off x="6929946" y="4544211"/>
            <a:ext cx="8424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</a:t>
            </a:r>
            <a:r>
              <a:rPr lang="en-US" sz="1600" dirty="0" err="1">
                <a:latin typeface="Calibri" pitchFamily="34" charset="0"/>
              </a:rPr>
              <a:t>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86" name="Down Arrow 85"/>
          <p:cNvSpPr/>
          <p:nvPr/>
        </p:nvSpPr>
        <p:spPr bwMode="auto">
          <a:xfrm rot="5400000" flipV="1">
            <a:off x="8083983" y="1521109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87" name="TextBox 49"/>
          <p:cNvSpPr txBox="1">
            <a:spLocks noChangeArrowheads="1"/>
          </p:cNvSpPr>
          <p:nvPr/>
        </p:nvSpPr>
        <p:spPr bwMode="auto">
          <a:xfrm>
            <a:off x="6934200" y="2099846"/>
            <a:ext cx="8424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ptet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88" name="Bent Arrow 87"/>
          <p:cNvSpPr/>
          <p:nvPr/>
        </p:nvSpPr>
        <p:spPr bwMode="auto">
          <a:xfrm>
            <a:off x="7196921" y="1608131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91" name="Straight Connector 90"/>
          <p:cNvCxnSpPr/>
          <p:nvPr/>
        </p:nvCxnSpPr>
        <p:spPr>
          <a:xfrm flipV="1">
            <a:off x="11770971" y="4082741"/>
            <a:ext cx="0" cy="438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oup 91"/>
          <p:cNvGrpSpPr/>
          <p:nvPr/>
        </p:nvGrpSpPr>
        <p:grpSpPr>
          <a:xfrm>
            <a:off x="5397355" y="1666110"/>
            <a:ext cx="1706816" cy="772289"/>
            <a:chOff x="7315200" y="5018911"/>
            <a:chExt cx="1706816" cy="772289"/>
          </a:xfrm>
        </p:grpSpPr>
        <p:cxnSp>
          <p:nvCxnSpPr>
            <p:cNvPr id="93" name="Straight Connector 92"/>
            <p:cNvCxnSpPr/>
            <p:nvPr/>
          </p:nvCxnSpPr>
          <p:spPr bwMode="auto">
            <a:xfrm>
              <a:off x="7459357" y="5203480"/>
              <a:ext cx="1562659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4" name="Bent Arrow 93"/>
            <p:cNvSpPr/>
            <p:nvPr/>
          </p:nvSpPr>
          <p:spPr bwMode="auto">
            <a:xfrm>
              <a:off x="7583346" y="5020077"/>
              <a:ext cx="574921" cy="464950"/>
            </a:xfrm>
            <a:prstGeom prst="bentArrow">
              <a:avLst>
                <a:gd name="adj1" fmla="val 37000"/>
                <a:gd name="adj2" fmla="val 39400"/>
                <a:gd name="adj3" fmla="val 25000"/>
                <a:gd name="adj4" fmla="val 43750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bliqueBottomRigh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5" name="TextBox 53"/>
            <p:cNvSpPr txBox="1">
              <a:spLocks noChangeArrowheads="1"/>
            </p:cNvSpPr>
            <p:nvPr/>
          </p:nvSpPr>
          <p:spPr bwMode="auto">
            <a:xfrm>
              <a:off x="7940876" y="5452646"/>
              <a:ext cx="10446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TetR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96" name="TextBox 49"/>
            <p:cNvSpPr txBox="1">
              <a:spLocks noChangeArrowheads="1"/>
            </p:cNvSpPr>
            <p:nvPr/>
          </p:nvSpPr>
          <p:spPr bwMode="auto">
            <a:xfrm>
              <a:off x="7315200" y="5452646"/>
              <a:ext cx="84245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pLacIq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97" name="Down Arrow 96"/>
            <p:cNvSpPr/>
            <p:nvPr/>
          </p:nvSpPr>
          <p:spPr bwMode="auto">
            <a:xfrm rot="5400000" flipV="1">
              <a:off x="8407424" y="4887839"/>
              <a:ext cx="348712" cy="610855"/>
            </a:xfrm>
            <a:prstGeom prst="downArrow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outerShdw blurRad="76200" dist="88900" dir="36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</p:grpSp>
      <p:sp>
        <p:nvSpPr>
          <p:cNvPr id="105" name="Down Arrow 104"/>
          <p:cNvSpPr/>
          <p:nvPr/>
        </p:nvSpPr>
        <p:spPr bwMode="auto">
          <a:xfrm rot="5400000" flipV="1">
            <a:off x="7216416" y="3982152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106" name="TextBox 53"/>
          <p:cNvSpPr txBox="1">
            <a:spLocks noChangeArrowheads="1"/>
          </p:cNvSpPr>
          <p:nvPr/>
        </p:nvSpPr>
        <p:spPr bwMode="auto">
          <a:xfrm>
            <a:off x="7642148" y="2108200"/>
            <a:ext cx="1044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AiiA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108" name="Elbow Connector 107"/>
          <p:cNvCxnSpPr/>
          <p:nvPr/>
        </p:nvCxnSpPr>
        <p:spPr>
          <a:xfrm rot="10800000">
            <a:off x="5876749" y="3653113"/>
            <a:ext cx="663516" cy="313314"/>
          </a:xfrm>
          <a:prstGeom prst="bentConnector3">
            <a:avLst>
              <a:gd name="adj1" fmla="val 23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0" name="Group 109"/>
          <p:cNvGrpSpPr/>
          <p:nvPr/>
        </p:nvGrpSpPr>
        <p:grpSpPr>
          <a:xfrm>
            <a:off x="6634544" y="1219201"/>
            <a:ext cx="1107902" cy="448076"/>
            <a:chOff x="5876747" y="1219201"/>
            <a:chExt cx="1865698" cy="448076"/>
          </a:xfrm>
        </p:grpSpPr>
        <p:cxnSp>
          <p:nvCxnSpPr>
            <p:cNvPr id="111" name="Elbow Connector 110"/>
            <p:cNvCxnSpPr/>
            <p:nvPr/>
          </p:nvCxnSpPr>
          <p:spPr>
            <a:xfrm flipV="1">
              <a:off x="5876747" y="1219201"/>
              <a:ext cx="1658584" cy="448076"/>
            </a:xfrm>
            <a:prstGeom prst="bentConnector3">
              <a:avLst>
                <a:gd name="adj1" fmla="val -154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5400000">
              <a:off x="7423312" y="1331221"/>
              <a:ext cx="22403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7359696" y="1443238"/>
              <a:ext cx="38274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9" name="Straight Arrow Connector 118"/>
          <p:cNvCxnSpPr/>
          <p:nvPr/>
        </p:nvCxnSpPr>
        <p:spPr>
          <a:xfrm>
            <a:off x="5876746" y="3653113"/>
            <a:ext cx="0" cy="423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8412343" y="2209800"/>
            <a:ext cx="0" cy="1489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 flipH="1" flipV="1">
            <a:off x="7543800" y="3698281"/>
            <a:ext cx="882252" cy="13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>
            <a:off x="7543800" y="3568753"/>
            <a:ext cx="0" cy="2729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6" name="Group 145"/>
          <p:cNvGrpSpPr/>
          <p:nvPr/>
        </p:nvGrpSpPr>
        <p:grpSpPr>
          <a:xfrm>
            <a:off x="6833101" y="304800"/>
            <a:ext cx="1044652" cy="786290"/>
            <a:chOff x="7415719" y="2141902"/>
            <a:chExt cx="1044652" cy="786290"/>
          </a:xfrm>
        </p:grpSpPr>
        <p:cxnSp>
          <p:nvCxnSpPr>
            <p:cNvPr id="147" name="Straight Connector 146"/>
            <p:cNvCxnSpPr/>
            <p:nvPr/>
          </p:nvCxnSpPr>
          <p:spPr>
            <a:xfrm rot="5400000">
              <a:off x="7752834" y="2749426"/>
              <a:ext cx="35752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>
              <a:off x="7794621" y="2928192"/>
              <a:ext cx="2681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TextBox 53"/>
            <p:cNvSpPr txBox="1">
              <a:spLocks noChangeArrowheads="1"/>
            </p:cNvSpPr>
            <p:nvPr/>
          </p:nvSpPr>
          <p:spPr bwMode="auto">
            <a:xfrm>
              <a:off x="7415719" y="2141902"/>
              <a:ext cx="10446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2000" i="1" dirty="0" err="1" smtClean="0">
                  <a:solidFill>
                    <a:srgbClr val="FF0000"/>
                  </a:solidFill>
                  <a:latin typeface="Calibri" pitchFamily="34" charset="0"/>
                </a:rPr>
                <a:t>atc</a:t>
              </a:r>
              <a:endParaRPr lang="en-US" sz="2000" i="1" dirty="0">
                <a:solidFill>
                  <a:srgbClr val="FF0000"/>
                </a:solidFill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6834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 bwMode="auto">
          <a:xfrm flipV="1">
            <a:off x="7086600" y="1851106"/>
            <a:ext cx="1615343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803" y="-76201"/>
            <a:ext cx="6919397" cy="1295401"/>
          </a:xfrm>
        </p:spPr>
        <p:txBody>
          <a:bodyPr>
            <a:noAutofit/>
          </a:bodyPr>
          <a:lstStyle/>
          <a:p>
            <a:r>
              <a:rPr lang="en-US" sz="3600" dirty="0" smtClean="0"/>
              <a:t>Circuit #6: </a:t>
            </a:r>
            <a:r>
              <a:rPr lang="en-US" sz="3600" dirty="0" err="1" smtClean="0"/>
              <a:t>atc</a:t>
            </a:r>
            <a:r>
              <a:rPr lang="en-US" sz="3600" dirty="0" smtClean="0"/>
              <a:t>-&gt;Inducible </a:t>
            </a:r>
            <a:r>
              <a:rPr lang="en-US" sz="3600" dirty="0" err="1" smtClean="0"/>
              <a:t>Lactonase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Positive Feedback </a:t>
            </a:r>
            <a:r>
              <a:rPr lang="en-US" sz="3600" dirty="0" err="1" smtClean="0"/>
              <a:t>LasI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2879821" y="2536311"/>
            <a:ext cx="2572500" cy="3396527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2860233" y="4276889"/>
            <a:ext cx="2592086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 bwMode="auto">
          <a:xfrm>
            <a:off x="55719" y="4296626"/>
            <a:ext cx="259208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Bent Arrow 8"/>
          <p:cNvSpPr/>
          <p:nvPr/>
        </p:nvSpPr>
        <p:spPr bwMode="auto">
          <a:xfrm>
            <a:off x="1430117" y="4113223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Down Arrow 9"/>
          <p:cNvSpPr/>
          <p:nvPr/>
        </p:nvSpPr>
        <p:spPr bwMode="auto">
          <a:xfrm rot="5400000" flipV="1">
            <a:off x="3706365" y="3967056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11" name="TextBox 53"/>
          <p:cNvSpPr txBox="1">
            <a:spLocks noChangeArrowheads="1"/>
          </p:cNvSpPr>
          <p:nvPr/>
        </p:nvSpPr>
        <p:spPr bwMode="auto">
          <a:xfrm>
            <a:off x="1787647" y="45457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CI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2" name="Bent Arrow 11"/>
          <p:cNvSpPr/>
          <p:nvPr/>
        </p:nvSpPr>
        <p:spPr bwMode="auto">
          <a:xfrm>
            <a:off x="2906356" y="4098125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" name="TextBox 49"/>
          <p:cNvSpPr txBox="1">
            <a:spLocks noChangeArrowheads="1"/>
          </p:cNvSpPr>
          <p:nvPr/>
        </p:nvSpPr>
        <p:spPr bwMode="auto">
          <a:xfrm>
            <a:off x="2770852" y="4545792"/>
            <a:ext cx="9217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pLasORI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4" name="TextBox 53"/>
          <p:cNvSpPr txBox="1">
            <a:spLocks noChangeArrowheads="1"/>
          </p:cNvSpPr>
          <p:nvPr/>
        </p:nvSpPr>
        <p:spPr bwMode="auto">
          <a:xfrm>
            <a:off x="3374948" y="45457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5" name="TextBox 49"/>
          <p:cNvSpPr txBox="1">
            <a:spLocks noChangeArrowheads="1"/>
          </p:cNvSpPr>
          <p:nvPr/>
        </p:nvSpPr>
        <p:spPr bwMode="auto">
          <a:xfrm>
            <a:off x="4111586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6" name="TextBox 53"/>
          <p:cNvSpPr txBox="1">
            <a:spLocks noChangeArrowheads="1"/>
          </p:cNvSpPr>
          <p:nvPr/>
        </p:nvSpPr>
        <p:spPr bwMode="auto">
          <a:xfrm>
            <a:off x="4647880" y="45457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mCherry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17" name="Group 390"/>
          <p:cNvGrpSpPr>
            <a:grpSpLocks/>
          </p:cNvGrpSpPr>
          <p:nvPr/>
        </p:nvGrpSpPr>
        <p:grpSpPr bwMode="auto">
          <a:xfrm>
            <a:off x="5005409" y="3992910"/>
            <a:ext cx="301840" cy="454870"/>
            <a:chOff x="2790681" y="5334000"/>
            <a:chExt cx="257319" cy="387152"/>
          </a:xfrm>
        </p:grpSpPr>
        <p:sp>
          <p:nvSpPr>
            <p:cNvPr id="18" name="Oval 17"/>
            <p:cNvSpPr/>
            <p:nvPr/>
          </p:nvSpPr>
          <p:spPr bwMode="auto">
            <a:xfrm>
              <a:off x="2790681" y="5334000"/>
              <a:ext cx="257319" cy="277465"/>
            </a:xfrm>
            <a:prstGeom prst="ellipse">
              <a:avLst/>
            </a:prstGeom>
            <a:solidFill>
              <a:srgbClr val="30D0F0"/>
            </a:solidFill>
            <a:ln>
              <a:noFill/>
            </a:ln>
            <a:effectLst>
              <a:outerShdw blurRad="149987" dist="250190" dir="8460000" algn="ctr">
                <a:schemeClr val="bg1">
                  <a:alpha val="28000"/>
                </a:schemeClr>
              </a:outerShdw>
            </a:effectLst>
            <a:scene3d>
              <a:camera prst="orthographicFront">
                <a:rot lat="0" lon="0" rev="0"/>
              </a:camera>
              <a:lightRig rig="contrasting" dir="t"/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19" name="Rounded Rectangle 18"/>
            <p:cNvSpPr/>
            <p:nvPr/>
          </p:nvSpPr>
          <p:spPr bwMode="auto">
            <a:xfrm>
              <a:off x="2849414" y="5562600"/>
              <a:ext cx="147039" cy="158552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/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20" name="Freeform 19"/>
            <p:cNvSpPr/>
            <p:nvPr/>
          </p:nvSpPr>
          <p:spPr bwMode="auto">
            <a:xfrm>
              <a:off x="2888278" y="5442099"/>
              <a:ext cx="73520" cy="118914"/>
            </a:xfrm>
            <a:custGeom>
              <a:avLst/>
              <a:gdLst>
                <a:gd name="connsiteX0" fmla="*/ 0 w 109259"/>
                <a:gd name="connsiteY0" fmla="*/ 185097 h 185097"/>
                <a:gd name="connsiteX1" fmla="*/ 9144 w 109259"/>
                <a:gd name="connsiteY1" fmla="*/ 75369 h 185097"/>
                <a:gd name="connsiteX2" fmla="*/ 18288 w 109259"/>
                <a:gd name="connsiteY2" fmla="*/ 47937 h 185097"/>
                <a:gd name="connsiteX3" fmla="*/ 45720 w 109259"/>
                <a:gd name="connsiteY3" fmla="*/ 57081 h 185097"/>
                <a:gd name="connsiteX4" fmla="*/ 82296 w 109259"/>
                <a:gd name="connsiteY4" fmla="*/ 38793 h 185097"/>
                <a:gd name="connsiteX5" fmla="*/ 100584 w 109259"/>
                <a:gd name="connsiteY5" fmla="*/ 175953 h 185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259" h="185097">
                  <a:moveTo>
                    <a:pt x="0" y="185097"/>
                  </a:moveTo>
                  <a:cubicBezTo>
                    <a:pt x="3048" y="148521"/>
                    <a:pt x="4293" y="111750"/>
                    <a:pt x="9144" y="75369"/>
                  </a:cubicBezTo>
                  <a:cubicBezTo>
                    <a:pt x="10418" y="65815"/>
                    <a:pt x="9667" y="52248"/>
                    <a:pt x="18288" y="47937"/>
                  </a:cubicBezTo>
                  <a:cubicBezTo>
                    <a:pt x="26909" y="43626"/>
                    <a:pt x="36576" y="54033"/>
                    <a:pt x="45720" y="57081"/>
                  </a:cubicBezTo>
                  <a:cubicBezTo>
                    <a:pt x="49045" y="47106"/>
                    <a:pt x="54587" y="0"/>
                    <a:pt x="82296" y="38793"/>
                  </a:cubicBezTo>
                  <a:cubicBezTo>
                    <a:pt x="109259" y="76541"/>
                    <a:pt x="100584" y="135770"/>
                    <a:pt x="100584" y="175953"/>
                  </a:cubicBezTo>
                </a:path>
              </a:pathLst>
            </a:custGeom>
            <a:ln w="19050"/>
            <a:scene3d>
              <a:camera prst="orthographicFront">
                <a:rot lat="0" lon="0" rev="0"/>
              </a:camera>
              <a:lightRig rig="contrasting" dir="t"/>
            </a:scene3d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</p:grpSp>
      <p:sp>
        <p:nvSpPr>
          <p:cNvPr id="21" name="Bent Arrow 20"/>
          <p:cNvSpPr/>
          <p:nvPr/>
        </p:nvSpPr>
        <p:spPr bwMode="auto">
          <a:xfrm flipH="1">
            <a:off x="765813" y="4113223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" name="Down Arrow 21"/>
          <p:cNvSpPr/>
          <p:nvPr/>
        </p:nvSpPr>
        <p:spPr bwMode="auto">
          <a:xfrm rot="16200000" flipH="1" flipV="1">
            <a:off x="220455" y="4014121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LacI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4" name="TextBox 49"/>
          <p:cNvSpPr txBox="1">
            <a:spLocks noChangeArrowheads="1"/>
          </p:cNvSpPr>
          <p:nvPr/>
        </p:nvSpPr>
        <p:spPr bwMode="auto">
          <a:xfrm>
            <a:off x="1161971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pLac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5" name="TextBox 49"/>
          <p:cNvSpPr txBox="1">
            <a:spLocks noChangeArrowheads="1"/>
          </p:cNvSpPr>
          <p:nvPr/>
        </p:nvSpPr>
        <p:spPr bwMode="auto">
          <a:xfrm>
            <a:off x="625678" y="4545792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pCI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26" name="Elbow Connector 25"/>
          <p:cNvCxnSpPr/>
          <p:nvPr/>
        </p:nvCxnSpPr>
        <p:spPr>
          <a:xfrm rot="10800000">
            <a:off x="983207" y="3608898"/>
            <a:ext cx="1340735" cy="536295"/>
          </a:xfrm>
          <a:prstGeom prst="bentConnector3">
            <a:avLst>
              <a:gd name="adj1" fmla="val 13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804443" y="3787663"/>
            <a:ext cx="3575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860161" y="3966427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446913" y="3787663"/>
            <a:ext cx="1307070" cy="357529"/>
            <a:chOff x="446913" y="3787663"/>
            <a:chExt cx="1307070" cy="357529"/>
          </a:xfrm>
        </p:grpSpPr>
        <p:cxnSp>
          <p:nvCxnSpPr>
            <p:cNvPr id="30" name="Elbow Connector 29"/>
            <p:cNvCxnSpPr/>
            <p:nvPr/>
          </p:nvCxnSpPr>
          <p:spPr>
            <a:xfrm flipV="1">
              <a:off x="446913" y="3787663"/>
              <a:ext cx="1161970" cy="357529"/>
            </a:xfrm>
            <a:prstGeom prst="bentConnector3">
              <a:avLst>
                <a:gd name="adj1" fmla="val -154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1519501" y="3877046"/>
              <a:ext cx="17876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485837" y="3966427"/>
              <a:ext cx="2681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Straight Connector 32"/>
          <p:cNvCxnSpPr/>
          <p:nvPr/>
        </p:nvCxnSpPr>
        <p:spPr>
          <a:xfrm rot="5400000">
            <a:off x="2907831" y="3787663"/>
            <a:ext cx="3575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949618" y="3966427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351800" y="3608898"/>
            <a:ext cx="7150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2502707" y="3251370"/>
            <a:ext cx="357529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564230" y="3430134"/>
            <a:ext cx="26814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53"/>
          <p:cNvSpPr txBox="1">
            <a:spLocks noChangeArrowheads="1"/>
          </p:cNvSpPr>
          <p:nvPr/>
        </p:nvSpPr>
        <p:spPr bwMode="auto">
          <a:xfrm>
            <a:off x="2173114" y="2715076"/>
            <a:ext cx="1044652" cy="360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b="1" dirty="0" smtClean="0">
                <a:latin typeface="Calibri" pitchFamily="34" charset="0"/>
              </a:rPr>
              <a:t>UV</a:t>
            </a:r>
            <a:endParaRPr lang="en-US" sz="2000" b="1" dirty="0">
              <a:latin typeface="Calibri" pitchFamily="34" charset="0"/>
            </a:endParaRPr>
          </a:p>
        </p:txBody>
      </p:sp>
      <p:cxnSp>
        <p:nvCxnSpPr>
          <p:cNvPr id="39" name="Elbow Connector 38"/>
          <p:cNvCxnSpPr/>
          <p:nvPr/>
        </p:nvCxnSpPr>
        <p:spPr>
          <a:xfrm rot="10800000">
            <a:off x="3307147" y="3698281"/>
            <a:ext cx="1251352" cy="357529"/>
          </a:xfrm>
          <a:prstGeom prst="bentConnector3">
            <a:avLst>
              <a:gd name="adj1" fmla="val -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>
            <a:off x="3128383" y="3877046"/>
            <a:ext cx="357529" cy="1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3575294" y="2804457"/>
            <a:ext cx="357529" cy="446911"/>
            <a:chOff x="6781800" y="5257800"/>
            <a:chExt cx="304800" cy="381000"/>
          </a:xfrm>
        </p:grpSpPr>
        <p:sp>
          <p:nvSpPr>
            <p:cNvPr id="42" name="Oval 41"/>
            <p:cNvSpPr/>
            <p:nvPr/>
          </p:nvSpPr>
          <p:spPr>
            <a:xfrm>
              <a:off x="68580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7010400" y="55626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70104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6934200" y="52578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6781800" y="53340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6781800" y="54864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8" name="Straight Arrow Connector 47"/>
          <p:cNvCxnSpPr/>
          <p:nvPr/>
        </p:nvCxnSpPr>
        <p:spPr>
          <a:xfrm rot="5400000">
            <a:off x="3395598" y="3430134"/>
            <a:ext cx="358460" cy="9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 flipH="1" flipV="1">
            <a:off x="3575294" y="3698281"/>
            <a:ext cx="715059" cy="1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53"/>
          <p:cNvSpPr txBox="1">
            <a:spLocks noChangeArrowheads="1"/>
          </p:cNvSpPr>
          <p:nvPr/>
        </p:nvSpPr>
        <p:spPr bwMode="auto">
          <a:xfrm>
            <a:off x="3832148" y="2625693"/>
            <a:ext cx="1044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30C12HSL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1" name="Down Arrow 50"/>
          <p:cNvSpPr/>
          <p:nvPr/>
        </p:nvSpPr>
        <p:spPr bwMode="auto">
          <a:xfrm rot="5400000" flipV="1">
            <a:off x="2254195" y="3980985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52" name="Down Arrow 51"/>
          <p:cNvSpPr/>
          <p:nvPr/>
        </p:nvSpPr>
        <p:spPr bwMode="auto">
          <a:xfrm rot="5400000" flipV="1">
            <a:off x="4421422" y="3967056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cxnSp>
        <p:nvCxnSpPr>
          <p:cNvPr id="53" name="Straight Connector 52"/>
          <p:cNvCxnSpPr/>
          <p:nvPr/>
        </p:nvCxnSpPr>
        <p:spPr>
          <a:xfrm rot="5400000">
            <a:off x="446912" y="3293685"/>
            <a:ext cx="3575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88699" y="3472450"/>
            <a:ext cx="2681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3"/>
          <p:cNvSpPr txBox="1">
            <a:spLocks noChangeArrowheads="1"/>
          </p:cNvSpPr>
          <p:nvPr/>
        </p:nvSpPr>
        <p:spPr bwMode="auto">
          <a:xfrm>
            <a:off x="174548" y="2757392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IPTG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6" name="TextBox 49"/>
          <p:cNvSpPr txBox="1">
            <a:spLocks noChangeArrowheads="1"/>
          </p:cNvSpPr>
          <p:nvPr/>
        </p:nvSpPr>
        <p:spPr bwMode="auto">
          <a:xfrm>
            <a:off x="5386275" y="4573537"/>
            <a:ext cx="842454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pLas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57" name="Straight Connector 56"/>
          <p:cNvCxnSpPr/>
          <p:nvPr/>
        </p:nvCxnSpPr>
        <p:spPr bwMode="auto">
          <a:xfrm flipV="1">
            <a:off x="5543166" y="4266390"/>
            <a:ext cx="2869177" cy="1049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 bwMode="auto">
          <a:xfrm rot="5400000" flipV="1">
            <a:off x="6389296" y="3950750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59" name="Bent Arrow 58"/>
          <p:cNvSpPr/>
          <p:nvPr/>
        </p:nvSpPr>
        <p:spPr bwMode="auto">
          <a:xfrm>
            <a:off x="5589287" y="4081821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0" name="TextBox 53"/>
          <p:cNvSpPr txBox="1">
            <a:spLocks noChangeArrowheads="1"/>
          </p:cNvSpPr>
          <p:nvPr/>
        </p:nvSpPr>
        <p:spPr bwMode="auto">
          <a:xfrm>
            <a:off x="6017939" y="4530467"/>
            <a:ext cx="1044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</a:t>
            </a:r>
            <a:r>
              <a:rPr lang="en-US" sz="1600" dirty="0" err="1">
                <a:latin typeface="Calibri" pitchFamily="34" charset="0"/>
              </a:rPr>
              <a:t>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61" name="TextBox 53"/>
          <p:cNvSpPr txBox="1">
            <a:spLocks noChangeArrowheads="1"/>
          </p:cNvSpPr>
          <p:nvPr/>
        </p:nvSpPr>
        <p:spPr bwMode="auto">
          <a:xfrm>
            <a:off x="7489748" y="4552551"/>
            <a:ext cx="1044652" cy="3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>
                <a:latin typeface="Calibri" pitchFamily="34" charset="0"/>
              </a:rPr>
              <a:t>G</a:t>
            </a:r>
            <a:r>
              <a:rPr lang="en-US" sz="1600" dirty="0" smtClean="0">
                <a:latin typeface="Calibri" pitchFamily="34" charset="0"/>
              </a:rPr>
              <a:t>FP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62" name="Group 390"/>
          <p:cNvGrpSpPr>
            <a:grpSpLocks/>
          </p:cNvGrpSpPr>
          <p:nvPr/>
        </p:nvGrpSpPr>
        <p:grpSpPr bwMode="auto">
          <a:xfrm>
            <a:off x="7848600" y="3999669"/>
            <a:ext cx="301840" cy="454870"/>
            <a:chOff x="2790681" y="5334000"/>
            <a:chExt cx="257319" cy="387152"/>
          </a:xfrm>
        </p:grpSpPr>
        <p:sp>
          <p:nvSpPr>
            <p:cNvPr id="63" name="Oval 62"/>
            <p:cNvSpPr/>
            <p:nvPr/>
          </p:nvSpPr>
          <p:spPr bwMode="auto">
            <a:xfrm>
              <a:off x="2790681" y="5334000"/>
              <a:ext cx="257319" cy="277465"/>
            </a:xfrm>
            <a:prstGeom prst="ellipse">
              <a:avLst/>
            </a:prstGeom>
            <a:solidFill>
              <a:srgbClr val="30D0F0"/>
            </a:solidFill>
            <a:ln>
              <a:noFill/>
            </a:ln>
            <a:effectLst>
              <a:outerShdw blurRad="149987" dist="250190" dir="8460000" algn="ctr">
                <a:schemeClr val="bg1">
                  <a:alpha val="28000"/>
                </a:schemeClr>
              </a:outerShdw>
            </a:effectLst>
            <a:scene3d>
              <a:camera prst="orthographicFront">
                <a:rot lat="0" lon="0" rev="0"/>
              </a:camera>
              <a:lightRig rig="contrasting" dir="t"/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64" name="Rounded Rectangle 63"/>
            <p:cNvSpPr/>
            <p:nvPr/>
          </p:nvSpPr>
          <p:spPr bwMode="auto">
            <a:xfrm>
              <a:off x="2849414" y="5562600"/>
              <a:ext cx="147039" cy="158552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/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  <p:sp>
          <p:nvSpPr>
            <p:cNvPr id="65" name="Freeform 64"/>
            <p:cNvSpPr/>
            <p:nvPr/>
          </p:nvSpPr>
          <p:spPr bwMode="auto">
            <a:xfrm>
              <a:off x="2888278" y="5442099"/>
              <a:ext cx="73520" cy="118914"/>
            </a:xfrm>
            <a:custGeom>
              <a:avLst/>
              <a:gdLst>
                <a:gd name="connsiteX0" fmla="*/ 0 w 109259"/>
                <a:gd name="connsiteY0" fmla="*/ 185097 h 185097"/>
                <a:gd name="connsiteX1" fmla="*/ 9144 w 109259"/>
                <a:gd name="connsiteY1" fmla="*/ 75369 h 185097"/>
                <a:gd name="connsiteX2" fmla="*/ 18288 w 109259"/>
                <a:gd name="connsiteY2" fmla="*/ 47937 h 185097"/>
                <a:gd name="connsiteX3" fmla="*/ 45720 w 109259"/>
                <a:gd name="connsiteY3" fmla="*/ 57081 h 185097"/>
                <a:gd name="connsiteX4" fmla="*/ 82296 w 109259"/>
                <a:gd name="connsiteY4" fmla="*/ 38793 h 185097"/>
                <a:gd name="connsiteX5" fmla="*/ 100584 w 109259"/>
                <a:gd name="connsiteY5" fmla="*/ 175953 h 185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259" h="185097">
                  <a:moveTo>
                    <a:pt x="0" y="185097"/>
                  </a:moveTo>
                  <a:cubicBezTo>
                    <a:pt x="3048" y="148521"/>
                    <a:pt x="4293" y="111750"/>
                    <a:pt x="9144" y="75369"/>
                  </a:cubicBezTo>
                  <a:cubicBezTo>
                    <a:pt x="10418" y="65815"/>
                    <a:pt x="9667" y="52248"/>
                    <a:pt x="18288" y="47937"/>
                  </a:cubicBezTo>
                  <a:cubicBezTo>
                    <a:pt x="26909" y="43626"/>
                    <a:pt x="36576" y="54033"/>
                    <a:pt x="45720" y="57081"/>
                  </a:cubicBezTo>
                  <a:cubicBezTo>
                    <a:pt x="49045" y="47106"/>
                    <a:pt x="54587" y="0"/>
                    <a:pt x="82296" y="38793"/>
                  </a:cubicBezTo>
                  <a:cubicBezTo>
                    <a:pt x="109259" y="76541"/>
                    <a:pt x="100584" y="135770"/>
                    <a:pt x="100584" y="175953"/>
                  </a:cubicBezTo>
                </a:path>
              </a:pathLst>
            </a:custGeom>
            <a:ln w="19050"/>
            <a:scene3d>
              <a:camera prst="orthographicFront">
                <a:rot lat="0" lon="0" rev="0"/>
              </a:camera>
              <a:lightRig rig="contrasting" dir="t"/>
            </a:scene3d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6934200" y="2829689"/>
            <a:ext cx="357529" cy="446911"/>
            <a:chOff x="6781800" y="5257800"/>
            <a:chExt cx="304800" cy="381000"/>
          </a:xfrm>
        </p:grpSpPr>
        <p:sp>
          <p:nvSpPr>
            <p:cNvPr id="67" name="Oval 66"/>
            <p:cNvSpPr/>
            <p:nvPr/>
          </p:nvSpPr>
          <p:spPr>
            <a:xfrm>
              <a:off x="68580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7010400" y="55626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7010400" y="54102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6934200" y="52578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6781800" y="53340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6781800" y="5486400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3" name="Straight Arrow Connector 72"/>
          <p:cNvCxnSpPr/>
          <p:nvPr/>
        </p:nvCxnSpPr>
        <p:spPr>
          <a:xfrm flipH="1">
            <a:off x="6705600" y="3293685"/>
            <a:ext cx="272154" cy="2477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53"/>
          <p:cNvSpPr txBox="1">
            <a:spLocks noChangeArrowheads="1"/>
          </p:cNvSpPr>
          <p:nvPr/>
        </p:nvSpPr>
        <p:spPr bwMode="auto">
          <a:xfrm>
            <a:off x="7239000" y="2819400"/>
            <a:ext cx="1044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smtClean="0">
                <a:latin typeface="Calibri" pitchFamily="34" charset="0"/>
              </a:rPr>
              <a:t>30C12HSL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75" name="Straight Arrow Connector 74"/>
          <p:cNvCxnSpPr/>
          <p:nvPr/>
        </p:nvCxnSpPr>
        <p:spPr>
          <a:xfrm flipV="1">
            <a:off x="4108793" y="3114920"/>
            <a:ext cx="2760287" cy="8942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Left Brace 75"/>
          <p:cNvSpPr/>
          <p:nvPr/>
        </p:nvSpPr>
        <p:spPr>
          <a:xfrm rot="16200000">
            <a:off x="3942613" y="3842146"/>
            <a:ext cx="446912" cy="2572498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3128383" y="5351853"/>
            <a:ext cx="2234556" cy="44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Quorum Sensor</a:t>
            </a:r>
            <a:endParaRPr lang="en-US" b="1" i="1" dirty="0"/>
          </a:p>
        </p:txBody>
      </p:sp>
      <p:sp>
        <p:nvSpPr>
          <p:cNvPr id="78" name="Left Brace 77"/>
          <p:cNvSpPr/>
          <p:nvPr/>
        </p:nvSpPr>
        <p:spPr>
          <a:xfrm rot="16200000">
            <a:off x="7033306" y="3461748"/>
            <a:ext cx="446912" cy="3333294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6705600" y="5351853"/>
            <a:ext cx="2234556" cy="44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Propagator</a:t>
            </a:r>
            <a:endParaRPr lang="en-US" b="1" i="1" dirty="0"/>
          </a:p>
        </p:txBody>
      </p:sp>
      <p:cxnSp>
        <p:nvCxnSpPr>
          <p:cNvPr id="80" name="Straight Arrow Connector 79"/>
          <p:cNvCxnSpPr/>
          <p:nvPr/>
        </p:nvCxnSpPr>
        <p:spPr>
          <a:xfrm flipV="1">
            <a:off x="7351173" y="3341683"/>
            <a:ext cx="4254" cy="6512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Left Brace 80"/>
          <p:cNvSpPr/>
          <p:nvPr/>
        </p:nvSpPr>
        <p:spPr>
          <a:xfrm rot="16200000">
            <a:off x="1196083" y="3842146"/>
            <a:ext cx="446912" cy="2572498"/>
          </a:xfrm>
          <a:prstGeom prst="leftBrac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536298" y="5351853"/>
            <a:ext cx="2234556" cy="44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Toggle Switch</a:t>
            </a:r>
            <a:endParaRPr lang="en-US" b="1" i="1" dirty="0"/>
          </a:p>
        </p:txBody>
      </p:sp>
      <p:sp>
        <p:nvSpPr>
          <p:cNvPr id="83" name="TextBox 82"/>
          <p:cNvSpPr txBox="1"/>
          <p:nvPr/>
        </p:nvSpPr>
        <p:spPr>
          <a:xfrm>
            <a:off x="2744570" y="5894520"/>
            <a:ext cx="3132177" cy="582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Quorum sensor activated only in UV exposed region.</a:t>
            </a:r>
            <a:endParaRPr lang="en-US" b="1" i="1" dirty="0"/>
          </a:p>
        </p:txBody>
      </p:sp>
      <p:sp>
        <p:nvSpPr>
          <p:cNvPr id="84" name="TextBox 49"/>
          <p:cNvSpPr txBox="1">
            <a:spLocks noChangeArrowheads="1"/>
          </p:cNvSpPr>
          <p:nvPr/>
        </p:nvSpPr>
        <p:spPr bwMode="auto">
          <a:xfrm>
            <a:off x="6929946" y="4544211"/>
            <a:ext cx="8424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Las</a:t>
            </a:r>
            <a:r>
              <a:rPr lang="en-US" sz="1600" dirty="0" err="1">
                <a:latin typeface="Calibri" pitchFamily="34" charset="0"/>
              </a:rPr>
              <a:t>I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85" name="Down Arrow 84"/>
          <p:cNvSpPr/>
          <p:nvPr/>
        </p:nvSpPr>
        <p:spPr bwMode="auto">
          <a:xfrm rot="5400000" flipV="1">
            <a:off x="8083983" y="1521109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86" name="TextBox 49"/>
          <p:cNvSpPr txBox="1">
            <a:spLocks noChangeArrowheads="1"/>
          </p:cNvSpPr>
          <p:nvPr/>
        </p:nvSpPr>
        <p:spPr bwMode="auto">
          <a:xfrm>
            <a:off x="6833101" y="2099846"/>
            <a:ext cx="1044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b="1" dirty="0" err="1" smtClean="0">
                <a:latin typeface="Calibri" pitchFamily="34" charset="0"/>
              </a:rPr>
              <a:t>pLas</a:t>
            </a:r>
            <a:r>
              <a:rPr lang="en-US" sz="1600" b="1" dirty="0" smtClean="0">
                <a:latin typeface="Calibri" pitchFamily="34" charset="0"/>
              </a:rPr>
              <a:t>/</a:t>
            </a:r>
            <a:r>
              <a:rPr lang="en-US" sz="1600" b="1" dirty="0" err="1" smtClean="0">
                <a:latin typeface="Calibri" pitchFamily="34" charset="0"/>
              </a:rPr>
              <a:t>tetO</a:t>
            </a:r>
            <a:endParaRPr lang="en-US" sz="1600" b="1" dirty="0">
              <a:latin typeface="Calibri" pitchFamily="34" charset="0"/>
            </a:endParaRPr>
          </a:p>
        </p:txBody>
      </p:sp>
      <p:sp>
        <p:nvSpPr>
          <p:cNvPr id="87" name="Bent Arrow 86"/>
          <p:cNvSpPr/>
          <p:nvPr/>
        </p:nvSpPr>
        <p:spPr bwMode="auto">
          <a:xfrm>
            <a:off x="7196921" y="1608131"/>
            <a:ext cx="574921" cy="464950"/>
          </a:xfrm>
          <a:prstGeom prst="bentArrow">
            <a:avLst>
              <a:gd name="adj1" fmla="val 37000"/>
              <a:gd name="adj2" fmla="val 39400"/>
              <a:gd name="adj3" fmla="val 25000"/>
              <a:gd name="adj4" fmla="val 43750"/>
            </a:avLst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bliqueBottom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11770971" y="4082741"/>
            <a:ext cx="0" cy="438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9" name="Group 88"/>
          <p:cNvGrpSpPr/>
          <p:nvPr/>
        </p:nvGrpSpPr>
        <p:grpSpPr>
          <a:xfrm>
            <a:off x="5397355" y="1666110"/>
            <a:ext cx="1706816" cy="772289"/>
            <a:chOff x="7315200" y="5018911"/>
            <a:chExt cx="1706816" cy="772289"/>
          </a:xfrm>
        </p:grpSpPr>
        <p:cxnSp>
          <p:nvCxnSpPr>
            <p:cNvPr id="90" name="Straight Connector 89"/>
            <p:cNvCxnSpPr/>
            <p:nvPr/>
          </p:nvCxnSpPr>
          <p:spPr bwMode="auto">
            <a:xfrm>
              <a:off x="7459357" y="5203480"/>
              <a:ext cx="1562659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1" name="Bent Arrow 90"/>
            <p:cNvSpPr/>
            <p:nvPr/>
          </p:nvSpPr>
          <p:spPr bwMode="auto">
            <a:xfrm>
              <a:off x="7583346" y="5020077"/>
              <a:ext cx="574921" cy="464950"/>
            </a:xfrm>
            <a:prstGeom prst="bentArrow">
              <a:avLst>
                <a:gd name="adj1" fmla="val 37000"/>
                <a:gd name="adj2" fmla="val 39400"/>
                <a:gd name="adj3" fmla="val 25000"/>
                <a:gd name="adj4" fmla="val 43750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bliqueBottomRigh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2" name="TextBox 53"/>
            <p:cNvSpPr txBox="1">
              <a:spLocks noChangeArrowheads="1"/>
            </p:cNvSpPr>
            <p:nvPr/>
          </p:nvSpPr>
          <p:spPr bwMode="auto">
            <a:xfrm>
              <a:off x="7940876" y="5452646"/>
              <a:ext cx="10446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TetR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93" name="TextBox 49"/>
            <p:cNvSpPr txBox="1">
              <a:spLocks noChangeArrowheads="1"/>
            </p:cNvSpPr>
            <p:nvPr/>
          </p:nvSpPr>
          <p:spPr bwMode="auto">
            <a:xfrm>
              <a:off x="7315200" y="5452646"/>
              <a:ext cx="84245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1600" dirty="0" err="1" smtClean="0">
                  <a:latin typeface="Calibri" pitchFamily="34" charset="0"/>
                </a:rPr>
                <a:t>pLacIq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94" name="Down Arrow 93"/>
            <p:cNvSpPr/>
            <p:nvPr/>
          </p:nvSpPr>
          <p:spPr bwMode="auto">
            <a:xfrm rot="5400000" flipV="1">
              <a:off x="8407424" y="4887839"/>
              <a:ext cx="348712" cy="610855"/>
            </a:xfrm>
            <a:prstGeom prst="downArrow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outerShdw blurRad="76200" dist="88900" dir="36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/>
            </a:p>
          </p:txBody>
        </p:sp>
      </p:grpSp>
      <p:sp>
        <p:nvSpPr>
          <p:cNvPr id="99" name="Down Arrow 98"/>
          <p:cNvSpPr/>
          <p:nvPr/>
        </p:nvSpPr>
        <p:spPr bwMode="auto">
          <a:xfrm rot="5400000" flipV="1">
            <a:off x="7216416" y="3982152"/>
            <a:ext cx="348712" cy="61085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76200" dist="88900" dir="36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100" name="TextBox 53"/>
          <p:cNvSpPr txBox="1">
            <a:spLocks noChangeArrowheads="1"/>
          </p:cNvSpPr>
          <p:nvPr/>
        </p:nvSpPr>
        <p:spPr bwMode="auto">
          <a:xfrm>
            <a:off x="7642148" y="2108200"/>
            <a:ext cx="1044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600" dirty="0" err="1" smtClean="0">
                <a:latin typeface="Calibri" pitchFamily="34" charset="0"/>
              </a:rPr>
              <a:t>AiiA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101" name="Elbow Connector 100"/>
          <p:cNvCxnSpPr/>
          <p:nvPr/>
        </p:nvCxnSpPr>
        <p:spPr>
          <a:xfrm rot="10800000">
            <a:off x="5876749" y="3653113"/>
            <a:ext cx="663516" cy="313314"/>
          </a:xfrm>
          <a:prstGeom prst="bentConnector3">
            <a:avLst>
              <a:gd name="adj1" fmla="val 23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2" name="Group 101"/>
          <p:cNvGrpSpPr/>
          <p:nvPr/>
        </p:nvGrpSpPr>
        <p:grpSpPr>
          <a:xfrm>
            <a:off x="6634544" y="1219201"/>
            <a:ext cx="1107902" cy="448076"/>
            <a:chOff x="5876747" y="1219201"/>
            <a:chExt cx="1865698" cy="448076"/>
          </a:xfrm>
        </p:grpSpPr>
        <p:cxnSp>
          <p:nvCxnSpPr>
            <p:cNvPr id="103" name="Elbow Connector 102"/>
            <p:cNvCxnSpPr/>
            <p:nvPr/>
          </p:nvCxnSpPr>
          <p:spPr>
            <a:xfrm flipV="1">
              <a:off x="5876747" y="1219201"/>
              <a:ext cx="1658584" cy="448076"/>
            </a:xfrm>
            <a:prstGeom prst="bentConnector3">
              <a:avLst>
                <a:gd name="adj1" fmla="val -154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5400000">
              <a:off x="7423312" y="1331221"/>
              <a:ext cx="22403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7359696" y="1443238"/>
              <a:ext cx="38274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Arrow Connector 105"/>
          <p:cNvCxnSpPr/>
          <p:nvPr/>
        </p:nvCxnSpPr>
        <p:spPr>
          <a:xfrm>
            <a:off x="5876746" y="3653113"/>
            <a:ext cx="0" cy="423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8412343" y="2209800"/>
            <a:ext cx="0" cy="1489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H="1" flipV="1">
            <a:off x="7543800" y="3698281"/>
            <a:ext cx="882252" cy="13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7543800" y="3568753"/>
            <a:ext cx="0" cy="2729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0" name="Group 109"/>
          <p:cNvGrpSpPr/>
          <p:nvPr/>
        </p:nvGrpSpPr>
        <p:grpSpPr>
          <a:xfrm>
            <a:off x="6833101" y="304800"/>
            <a:ext cx="1044652" cy="786290"/>
            <a:chOff x="7415719" y="2141902"/>
            <a:chExt cx="1044652" cy="786290"/>
          </a:xfrm>
        </p:grpSpPr>
        <p:cxnSp>
          <p:nvCxnSpPr>
            <p:cNvPr id="111" name="Straight Connector 110"/>
            <p:cNvCxnSpPr/>
            <p:nvPr/>
          </p:nvCxnSpPr>
          <p:spPr>
            <a:xfrm rot="5400000">
              <a:off x="7752834" y="2749426"/>
              <a:ext cx="35752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7794621" y="2928192"/>
              <a:ext cx="2681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TextBox 53"/>
            <p:cNvSpPr txBox="1">
              <a:spLocks noChangeArrowheads="1"/>
            </p:cNvSpPr>
            <p:nvPr/>
          </p:nvSpPr>
          <p:spPr bwMode="auto">
            <a:xfrm>
              <a:off x="7415719" y="2141902"/>
              <a:ext cx="10446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2000" i="1" dirty="0" err="1" smtClean="0">
                  <a:solidFill>
                    <a:srgbClr val="FF0000"/>
                  </a:solidFill>
                  <a:latin typeface="Calibri" pitchFamily="34" charset="0"/>
                </a:rPr>
                <a:t>atc</a:t>
              </a:r>
              <a:endParaRPr lang="en-US" sz="2000" i="1" dirty="0">
                <a:solidFill>
                  <a:srgbClr val="FF0000"/>
                </a:solidFill>
                <a:latin typeface="Calibri" pitchFamily="34" charset="0"/>
              </a:endParaRPr>
            </a:p>
          </p:txBody>
        </p:sp>
      </p:grpSp>
      <p:cxnSp>
        <p:nvCxnSpPr>
          <p:cNvPr id="115" name="Straight Arrow Connector 114"/>
          <p:cNvCxnSpPr/>
          <p:nvPr/>
        </p:nvCxnSpPr>
        <p:spPr>
          <a:xfrm flipV="1">
            <a:off x="7144263" y="2438399"/>
            <a:ext cx="94737" cy="2893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3186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3776</TotalTime>
  <Words>805</Words>
  <Application>Microsoft Office PowerPoint</Application>
  <PresentationFormat>On-screen Show (4:3)</PresentationFormat>
  <Paragraphs>291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MURI Pattern Detection Circuits</vt:lpstr>
      <vt:lpstr>Null versus 1 Systems (Circuits #1-6)</vt:lpstr>
      <vt:lpstr>PowerPoint Presentation</vt:lpstr>
      <vt:lpstr>Circuit #2: External atc-&gt;LasR </vt:lpstr>
      <vt:lpstr>Circuit #3: atc-&gt;LasI Activator </vt:lpstr>
      <vt:lpstr>Circuit #4: Const. Lactonase atc-&gt;LasR </vt:lpstr>
      <vt:lpstr>Circuit #4A: Const. Lactonase No atc </vt:lpstr>
      <vt:lpstr>Circuit #5: atc-&gt;Lactonase Positive Feedback LasI </vt:lpstr>
      <vt:lpstr>Circuit #6: atc-&gt;Inducible Lactonase Positive Feedback LasI</vt:lpstr>
      <vt:lpstr>Null versus 1 versus 2 Systems (Circuit #7)</vt:lpstr>
      <vt:lpstr>Circuit #7: Null versus 1 versus 2 system</vt:lpstr>
      <vt:lpstr>Appendix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Null versus 1 Systems</dc:title>
  <dc:creator>Andrew</dc:creator>
  <cp:lastModifiedBy>Andrew</cp:lastModifiedBy>
  <cp:revision>80</cp:revision>
  <dcterms:created xsi:type="dcterms:W3CDTF">2011-08-24T21:19:07Z</dcterms:created>
  <dcterms:modified xsi:type="dcterms:W3CDTF">2011-09-24T02:49:38Z</dcterms:modified>
</cp:coreProperties>
</file>