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id="0" initials="" name="Mel Mel A" lastIdx="1" clrIdx="0"/>
  <p:cmAuthor id="1" initials="" name="mgonzag1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3.xml" Type="http://schemas.openxmlformats.org/officeDocument/2006/relationships/theme" Id="rId1"/><Relationship Target="slides/slide16.xml" Type="http://schemas.openxmlformats.org/officeDocument/2006/relationships/slide" Id="rId22"/><Relationship Target="commentAuthors.xml" Type="http://schemas.openxmlformats.org/officeDocument/2006/relationships/commentAuthors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1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1">
    <p:pos y="0" x="6000"/>
    <p:text>Upload Final Version Here: 
http://www.openwetware.org/wiki/Image:Journal_Club_2.pptx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0">
    <p:pos y="0" x="6000"/>
    <p:text>If you change this slide, make sure to change it for the additional outline slides. Also, can someone make sure I put them in the right place :)? Thanks!</p:text>
  </p:cm>
  <p:cm idx="2" authorId="1">
    <p:pos y="100" x="6000"/>
    <p:text>Each figure should be a bullet point on the take home message of each figure [which we can all add our own]</p:text>
  </p:cm>
  <p:cm idx="3" authorId="1">
    <p:pos y="200" x="6000"/>
    <p:text>right now these are kind of generalized outlines of what we're going to be talking about... each bullet should be a complete statement that explains it's importance
ie: instead of the first bullet, maybe 'V3 plays critical role in coreceptor binding in gp120 protein to CD4 T Cells'</p:text>
  </p:cm>
</p:cmLst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Fig 2 C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Fig 2 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Fig 3 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2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extracted from peptide–anti-V3 neutralizing antibody complexes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comments/comment1.xml" Type="http://schemas.openxmlformats.org/officeDocument/2006/relationships/comments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2.xml" Type="http://schemas.openxmlformats.org/officeDocument/2006/relationships/comments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sciencemag.org/content/310/5750/1025.long" Type="http://schemas.openxmlformats.org/officeDocument/2006/relationships/hyperlink" TargetMode="External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566700" x="183900"/>
            <a:ext cy="2431799" cx="89601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sz="3000" lang="en"/>
              <a:t>Structure of V3-containing HIV-1 gp120 core</a:t>
            </a:r>
          </a:p>
          <a:p>
            <a:pPr rtl="0"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800"/>
          </a:p>
          <a:p>
            <a:pPr rtl="0" lv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b="0" sz="2400" lang="en"/>
              <a:t> Huang, C. C., Tang, M., Zhang, M. Y., Majeed, S., Montabana, E., Stanfield, R. L., Dimitrov, D. S., Korber, B., Sodroski, J., Wilson, I. A., Wyatt, R., &amp; Kwong, P. D. </a:t>
            </a:r>
          </a:p>
          <a:p>
            <a:pPr rtl="0"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sz="800"/>
          </a:p>
          <a:p>
            <a:pPr rtl="0" lv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b="0" sz="2400" lang="en"/>
              <a:t>(2005) </a:t>
            </a:r>
            <a:r>
              <a:rPr b="0" sz="2400" lang="en" i="1"/>
              <a:t>Sci</a:t>
            </a:r>
            <a:r>
              <a:rPr b="0" sz="2400" lang="en"/>
              <a:t>, 310(5750), 1025-1028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124575" x="685800"/>
            <a:ext cy="14133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1800" lang="en">
                <a:solidFill>
                  <a:srgbClr val="000000"/>
                </a:solidFill>
              </a:rPr>
              <a:t>Journal Club Presentation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1800" lang="en">
                <a:solidFill>
                  <a:srgbClr val="000000"/>
                </a:solidFill>
              </a:rPr>
              <a:t>Chloe Jones, </a:t>
            </a:r>
            <a:r>
              <a:rPr sz="1800" lang="en">
                <a:solidFill>
                  <a:schemeClr val="dk1"/>
                </a:solidFill>
              </a:rPr>
              <a:t>Isabel Gonzaga, and </a:t>
            </a:r>
            <a:r>
              <a:rPr sz="1800" lang="en">
                <a:solidFill>
                  <a:srgbClr val="000000"/>
                </a:solidFill>
              </a:rPr>
              <a:t>Nicole Anguiano</a:t>
            </a:r>
          </a:p>
          <a:p>
            <a:pPr rtl="0" lvl="0">
              <a:lnSpc>
                <a:spcPct val="100000"/>
              </a:lnSpc>
              <a:spcBef>
                <a:spcPts val="1000"/>
              </a:spcBef>
              <a:buNone/>
            </a:pPr>
            <a:r>
              <a:rPr sz="1800" lang="en">
                <a:solidFill>
                  <a:schemeClr val="dk1"/>
                </a:solidFill>
              </a:rPr>
              <a:t>BIOL398: Bioinformatics Laboratory</a:t>
            </a:r>
          </a:p>
          <a:p>
            <a:pPr rtl="0" lvl="0">
              <a:lnSpc>
                <a:spcPct val="100000"/>
              </a:lnSpc>
              <a:spcBef>
                <a:spcPts val="1000"/>
              </a:spcBef>
              <a:buNone/>
            </a:pPr>
            <a:r>
              <a:rPr sz="1800" lang="en">
                <a:solidFill>
                  <a:schemeClr val="dk1"/>
                </a:solidFill>
              </a:rPr>
              <a:t>October 15, 2014</a:t>
            </a:r>
          </a:p>
          <a:p>
            <a:pPr rtl="0" lvl="0">
              <a:lnSpc>
                <a:spcPct val="100000"/>
              </a:lnSpc>
              <a:spcBef>
                <a:spcPts val="100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rtl="0" lvl="0">
              <a:lnSpc>
                <a:spcPct val="100000"/>
              </a:lnSpc>
              <a:spcBef>
                <a:spcPts val="100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rtl="0" lv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rtl="0" lv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V3 region of gp120 protein plays a critical role in HIV entry to CD4 T-Cells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V3 sequences are conserved and determine coreceptor used for viral entry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V3 structure facilitates binding to and interaction with coreceptors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Superimposing antibodies on V3 structure with core blocks coreceptor binding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Accessibility of antibodies to V3 aids in immunodominance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Studying the structure of V3 can aid in the understanding of the neutralization and progression of HIV virus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V3 Has a Three-part Structure 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200150" x="3888150"/>
            <a:ext cy="3725699" cx="4798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Salmon: Carbon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Red: Oxygen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Dark Blue: Nitrogen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Orange: Disulfide</a:t>
            </a:r>
          </a:p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V3 consists of fixed base, accordion-like stem, a</a:t>
            </a:r>
            <a:r>
              <a:rPr sz="2400" lang="en">
                <a:solidFill>
                  <a:srgbClr val="000000"/>
                </a:solidFill>
              </a:rPr>
              <a:t>nd </a:t>
            </a:r>
            <a:r>
              <a:rPr sz="2400" lang="en">
                <a:solidFill>
                  <a:srgbClr val="000000"/>
                </a:solidFill>
              </a:rPr>
              <a:t>β-hairpin</a:t>
            </a:r>
            <a:r>
              <a:rPr sz="2400" lang="en">
                <a:solidFill>
                  <a:srgbClr val="000000"/>
                </a:solidFill>
              </a:rPr>
              <a:t> </a:t>
            </a:r>
            <a:r>
              <a:rPr sz="2400" lang="en"/>
              <a:t>tip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83050" x="457200"/>
            <a:ext cy="3942800" cx="32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342749" x="457200"/>
            <a:ext cy="956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>
              <a:spcBef>
                <a:spcPts val="0"/>
              </a:spcBef>
              <a:buNone/>
            </a:pPr>
            <a:r>
              <a:rPr lang="en"/>
              <a:t>V3 Base Consists of Two Antiparallel Beta Sheets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200150" x="3683000"/>
            <a:ext cy="3725699" cx="5003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Yellow: Arg-Pro Motif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Orange: Cys-Cys Disulfide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Conserved Arg-Pro motif interrupts bonding in the sheet</a:t>
            </a:r>
          </a:p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β-sheet interactions on the returning strand resume at residue 297 and continue to the Cys-Cys Disulfide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457200"/>
            <a:ext cy="3843324" cx="3006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V3 Has a Highly Conserved Tip 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200150" x="4259375"/>
            <a:ext cy="3725699" cx="4427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Green: Conserved Gly-Pro-Gly-Arg </a:t>
            </a:r>
            <a:r>
              <a:rPr sz="2400" lang="en"/>
              <a:t>β turn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Tip has antiparallel β-sheet structure with conserved β-turn</a:t>
            </a:r>
          </a:p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Returning strand is less defined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3" x="457198"/>
            <a:ext cy="3862474" cx="3692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311424" x="457200"/>
            <a:ext cy="978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V3 Points Downwards Towards the Target Cell When Bound to CD4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68837" x="1269821"/>
            <a:ext cy="3788325" cx="660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05975" x="457200"/>
            <a:ext cy="10836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Coreceptor Binds to V3 Base and V3 Tip Binds to Extracellular Loop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200150" x="4259375"/>
            <a:ext cy="3725699" cx="4427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Proposed schematic of interaction between V3 and the coreceptor shows coreceptor N-terminus binding to the V3 base and the V3 tip binding to the second extracellular loop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31750" x="714975"/>
            <a:ext cy="3862475" cx="3544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185625" x="457200"/>
            <a:ext cy="11723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Evidence for Proposed Schematic Comes From Prior Research 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 binding of CCR5 N-terminal peptides to gp120 is affected by alterations only to the gp120 core and V3 base (Cormier, Dragic)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Mutant viruses with V3 truncations found to be not affected by small-molecule inhibitors that bound to the second extracellular loop (Lin)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V3 region of gp120 protein plays a critical role in HIV entry to CD4 T-Cells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V3 sequences are conserved and determine coreceptor used for viral entry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V3 structure facilitates binding to and interaction with co-receptors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Superimposing antibodies on V3 structure with core blocks coreceptor binding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Accessibility of antibodies to V3 aids in immunodominance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Studying the structure of V3 can aid in the understanding of the neutralization and progression of HIV virus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348075" x="457200"/>
            <a:ext cy="76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Superimposing Antibodies on V3 Structure with Core Blocks Coreceptor Binding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t="0" b="0" r="0" l="7595"/>
          <a:stretch/>
        </p:blipFill>
        <p:spPr>
          <a:xfrm>
            <a:off y="1115475" x="353125"/>
            <a:ext cy="3895050" cx="3946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y="1683550" x="4609825"/>
            <a:ext cy="143369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Monoclonal antibodies 50.1, 58.2, 59.1, 83.1, and 447-52D bind to conserved V3 tip blocking coreceptor binding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V3 region of gp120 protein plays a critical role in HIV entry to CD4 T-Cells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V3 sequences are conserved and determine coreceptor used for viral entry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V3 structure facilitates binding to and interaction with co-receptors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Superimposing antibodies on V3 structure with core blocks coreceptor binding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Accessibility of antibodies to V3 aids in immunodominance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Studying the structure of V3 can aid in the understanding of the neutralization and progression of HIV virus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V3 region of gp120 protein plays a critical role in HIV entry to CD4 T-Cells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V3 sequences are conserved and determine coreceptor used for viral entry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V3 structure facilitates binding to and interaction with coreceptors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Superimposing antibodies on V3 structure with core blocks coreceptor binding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Accessibility of antibodies to V3 aids in immunodominance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Studying the structure of V3 can aid in the understanding of the neutralization and progression of HIV virus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383682"/>
            <a:ext cy="5143499" cx="267148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y="131625" x="3235275"/>
            <a:ext cy="797100" cx="5838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b="1" sz="3000" lang="en">
                <a:solidFill>
                  <a:schemeClr val="dk1"/>
                </a:solidFill>
              </a:rPr>
              <a:t>Accessibility of Antibodies to V3 Aids In Immunodominance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y="2186075" x="37230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y="1299275" x="3309175"/>
            <a:ext cy="2468399" cx="4832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Two different views of the accessibility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Antibodies bind to either the core or V3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V3 engulfed in neutralizing antibodies, proposing a role in immunization.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V3 region of gp120 protein plays a critical role in HIV entry to CD4 T-Cells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V3 sequences are conserved and determine coreceptor used for viral entry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V3 structure facilitates binding to and interaction with co-receptors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Superimposing antibodies on V3 structure with core blocks coreceptor binding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Accessibility of antibodies to V3 aids in immunodominance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Studying the structure of V3 can aid in the understanding of the neutralization and progression of HIV virus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205974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Structure of V3 Gives Insight About Progression and Neutralization 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11289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V</a:t>
            </a:r>
            <a:r>
              <a:rPr sz="1800" lang="en"/>
              <a:t>3 plays a major role in the establishment of the HIV virus within the body </a:t>
            </a:r>
          </a:p>
          <a:p>
            <a:pPr rtl="0" lvl="0" indent="-342900" marL="45720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Coreceptor interaction and altering quaternary interactions of V3 can aid in HIV avoiding immune system and HIV entry into the cells</a:t>
            </a:r>
          </a:p>
          <a:p>
            <a:pPr rtl="0" lvl="1" indent="-342900" marL="91440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sz="1800" lang="en"/>
              <a:t>Conformational Changes important for coreceptor binding (CCR5 or CXCR4)</a:t>
            </a:r>
          </a:p>
          <a:p>
            <a:pPr rtl="0" lvl="1" indent="-342900" marL="91440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sz="1800" lang="en"/>
              <a:t>Spikes on envelope allows for binding of receptors and virus entry, “molecular hook” </a:t>
            </a:r>
          </a:p>
          <a:p>
            <a:pPr rtl="0" lvl="0" indent="-342900" marL="45720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From studying the V3 structure, the HIV virus it can be further examined and analyzed towards progression and neutralization</a:t>
            </a:r>
          </a:p>
          <a:p>
            <a:pPr rtl="0" lvl="1" indent="-342900" marL="914400">
              <a:lnSpc>
                <a:spcPct val="150000"/>
              </a:lnSpc>
              <a:spcBef>
                <a:spcPts val="200"/>
              </a:spcBef>
              <a:spcAft>
                <a:spcPts val="70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sz="1800" lang="en"/>
              <a:t>Neutralization targets V3 region</a:t>
            </a:r>
          </a:p>
          <a:p>
            <a:pPr rtl="0" lvl="0">
              <a:lnSpc>
                <a:spcPct val="142875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7089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V3 region of gp120 protein plays a critical role in HIV entry to CD4 T-Cells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V3 sequences are conserved and determine coreceptor used for viral entry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Coreceptor binding to V3 is determined by V3’s three-part structure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Coreceptor binds to V3 base and V3 tip binds to the second extracellular loop of the coreceptor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Superimposing antibodies on V3 structure with core blocks coreceptor binding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Accessibility of antibodies to V3 aids in immunodominance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Studying the structure of V3 can aid in the understanding of the neutralization and progression of HIV virus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Citations 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indent="0" marL="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sz="1400" lang="en">
                <a:solidFill>
                  <a:srgbClr val="000000"/>
                </a:solidFill>
                <a:hlinkClick r:id="rId3"/>
              </a:rPr>
              <a:t>Huang, C. C., Tang, M., Zhang, M. Y., Majeed, S., Montabana, E., Stanfield, R. L., Dimitrov, D. S., </a:t>
            </a:r>
            <a:r>
              <a:rPr sz="1400" lang="en">
                <a:solidFill>
                  <a:srgbClr val="000000"/>
                </a:solidFill>
              </a:rPr>
              <a:t>Korber, B., Sodroski, J., Wilson, I. A., Wyatt, R., &amp; Kwong, P. D. (2005). Structure of a V3-containing HIV-1 gp120 core.</a:t>
            </a:r>
            <a:r>
              <a:rPr sz="1400" lang="en" i="1">
                <a:solidFill>
                  <a:srgbClr val="000000"/>
                </a:solidFill>
              </a:rPr>
              <a:t> Science</a:t>
            </a:r>
            <a:r>
              <a:rPr sz="1400" lang="en">
                <a:solidFill>
                  <a:srgbClr val="000000"/>
                </a:solidFill>
              </a:rPr>
              <a:t>, 310(5750), 1025-1028. DOI: 10.1126/science.1118398</a:t>
            </a:r>
          </a:p>
          <a:p>
            <a:pPr rtl="0" indent="0" marL="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rtl="0" lvl="0">
              <a:lnSpc>
                <a:spcPct val="115000"/>
              </a:lnSpc>
              <a:spcBef>
                <a:spcPts val="800"/>
              </a:spcBef>
              <a:buNone/>
            </a:pPr>
            <a:r>
              <a:rPr sz="1400" lang="en">
                <a:solidFill>
                  <a:srgbClr val="222222"/>
                </a:solidFill>
              </a:rPr>
              <a:t>E. G. Cormier, T. Dragic. (2002). </a:t>
            </a:r>
            <a:r>
              <a:rPr sz="1400" lang="en">
                <a:solidFill>
                  <a:srgbClr val="403838"/>
                </a:solidFill>
              </a:rPr>
              <a:t>The Crown and Stem of the V3 Loop Play Distinct Roles in Human Immunodeficiency Virus Type 1 Envelope Glycoprotein Interactions with the CCR5 Coreceptor. </a:t>
            </a:r>
            <a:r>
              <a:rPr sz="1400" lang="en" i="1">
                <a:solidFill>
                  <a:srgbClr val="222222"/>
                </a:solidFill>
              </a:rPr>
              <a:t>J. Virol,</a:t>
            </a:r>
            <a:r>
              <a:rPr sz="1400" lang="en">
                <a:solidFill>
                  <a:srgbClr val="222222"/>
                </a:solidFill>
              </a:rPr>
              <a:t> 76(17), 8953-8957. DOI: 10.1128/JVI.76.17.8953-8957.2002</a:t>
            </a:r>
          </a:p>
          <a:p>
            <a:pPr rtl="0" lv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sz="1400">
              <a:solidFill>
                <a:srgbClr val="222222"/>
              </a:solidFill>
            </a:endParaRPr>
          </a:p>
          <a:p>
            <a:pPr rtl="0" lvl="0">
              <a:lnSpc>
                <a:spcPct val="115000"/>
              </a:lnSpc>
              <a:spcBef>
                <a:spcPts val="800"/>
              </a:spcBef>
              <a:buNone/>
            </a:pPr>
            <a:r>
              <a:rPr sz="1400" lang="en">
                <a:solidFill>
                  <a:srgbClr val="222222"/>
                </a:solidFill>
              </a:rPr>
              <a:t>G. Lin </a:t>
            </a:r>
            <a:r>
              <a:rPr sz="1400" lang="en" i="1">
                <a:solidFill>
                  <a:srgbClr val="222222"/>
                </a:solidFill>
              </a:rPr>
              <a:t>et al</a:t>
            </a:r>
            <a:r>
              <a:rPr sz="1400" lang="en">
                <a:solidFill>
                  <a:srgbClr val="222222"/>
                </a:solidFill>
              </a:rPr>
              <a:t>., </a:t>
            </a:r>
            <a:r>
              <a:rPr sz="1400" lang="en" i="1">
                <a:solidFill>
                  <a:srgbClr val="222222"/>
                </a:solidFill>
              </a:rPr>
              <a:t>paper presented at the 12th Conference on Retroviruses and Opportunistic Infections</a:t>
            </a:r>
            <a:r>
              <a:rPr sz="1400" lang="en">
                <a:solidFill>
                  <a:srgbClr val="222222"/>
                </a:solidFill>
              </a:rPr>
              <a:t>, Boston, 21 to 26 February 2005.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Loyola Marymount University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Kam D. Dahlquist, Ph. D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V3 region of gp120 protein plays a critical role in HIV entry to CD4 T-Cells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V3 sequences are conserved and determine coreceptor used for viral entry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V3 structure facilitates binding to and interaction with coreceptors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Superimposing antibodies on V3 structure with core blocks coreceptor binding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Accessibility of antibodies to V3 aids in immunodominance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Studying the structure of V3 can aid in the understanding of the neutralization and progression of HIV virus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05972" x="457200"/>
            <a:ext cy="13869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HIV Envelope Structure Allows for Viral Entry to T-Cells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439750" x="457200"/>
            <a:ext cy="3485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HIV envelope has trimeric spike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Contains 3 gp120 exterior 3 gp41 transmembrane glycoproteins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Host CD4 T-Cells bind to gp120 and causes conformational change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V3 binds to coreceptor (CCR5 or CXCR4)</a:t>
            </a:r>
          </a:p>
          <a:p>
            <a:pPr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Virus enters CD4 T Cell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82174" x="457200"/>
            <a:ext cy="1096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V3 Region Critical to Coreceptor Binding Site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Previous studies do not include V3 analysis in gp120 core structure in coreceptor binding site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V3 plays many roles in coreceptor binding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Determines which coreceptor binds (CXCR4 or CCR5)</a:t>
            </a:r>
          </a:p>
          <a:p>
            <a:pPr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Immune responses against HIV targeted towards V3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05973" x="457200"/>
            <a:ext cy="1126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V3 of gp120 Core Binds to CD4 Receptor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133425" x="457200"/>
            <a:ext cy="3792299" cx="4857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3 Clade B isolates of gp120 core were expressed, deglycosylated, purified and complexed with CD4 + fab X5 antibody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Overall, components maintain  individual structures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Large difference in X5: 17Å induced fit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32475" x="5588307"/>
            <a:ext cy="3593300" cx="3098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V3 region of gp120 protein plays a critical role in HIV entry to CD4 T-Cells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V3 sequences are conserved and determine coreceptor used for viral entry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V3 structure facilitates binding to and interaction with co-receptors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Superimposing antibodies on V3 structure with core blocks coreceptor binding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Accessibility of antibodies to V3 aids in immunodominance</a:t>
            </a:r>
          </a:p>
          <a:p>
            <a:pPr rtl="0" lvl="0" indent="-342900" marL="45720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B7B7B7"/>
                </a:solidFill>
              </a:rPr>
              <a:t>Studying the structure of V3 can aid in the understanding of the neutralization and progression of HIV virus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329375" x="0"/>
            <a:ext cy="986700" cx="91440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V3 Sequence Conservation Determines Binding Coreceptor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3235075" x="5069800"/>
            <a:ext cy="1694100" cx="3706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Uppercase: conserved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Lowercase: variable 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Yellow: Arg-Pro motif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Green: Gly-Pro-Gly-Arg motif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23300" x="1167562"/>
            <a:ext cy="2010900" cx="68088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idx="2" type="body"/>
          </p:nvPr>
        </p:nvSpPr>
        <p:spPr>
          <a:xfrm>
            <a:off y="3189175" x="166000"/>
            <a:ext cy="1785900" cx="4765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11th or 25th residue: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positive: CXCR4  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uncharged/negative: CCR5 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CCR5 sequences more conserved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973" x="457200"/>
            <a:ext cy="1104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Electron Density and </a:t>
            </a:r>
            <a:r>
              <a:rPr lang="en" i="1"/>
              <a:t>B</a:t>
            </a:r>
            <a:r>
              <a:rPr lang="en"/>
              <a:t> Values Vary Along V3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356350" x="4561175"/>
            <a:ext cy="3563400" cx="4027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Electron Density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Grey areas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B values (Atomic Mobility)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Blue: Low</a:t>
            </a:r>
          </a:p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Red: High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38849" x="1155275"/>
            <a:ext cy="3798399" cx="30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