
<file path=[Content_Types].xml><?xml version="1.0" encoding="utf-8"?>
<Types xmlns="http://schemas.openxmlformats.org/package/2006/content-types">
  <Default ContentType="image/jpeg" Extension="jpg"/>
  <Default ContentType="application/vnd.openxmlformats-package.relationships+xml" Extension="rels"/>
  <Default ContentType="image/png" Extension="png"/>
  <Default ContentType="application/xml" Extension="xml"/>
  <Default ContentType="image/gif" Extension="gif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1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3.xml"/>
  <Override ContentType="application/vnd.openxmlformats-officedocument.theme+xml" PartName="/ppt/theme/theme2.xml"/>
  <Override ContentType="application/vnd.openxmlformats-officedocument.theme+xml" PartName="/ppt/theme/theme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2.xml"/>
  <Override ContentType="application/vnd.openxmlformats-officedocument.presentationml.slide+xml" PartName="/ppt/slides/slide9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18.xml"/>
  <Override ContentType="application/vnd.openxmlformats-officedocument.presentationml.slide+xml" PartName="/ppt/slides/slide15.xml"/>
  <Override ContentType="application/vnd.openxmlformats-officedocument.presentationml.slide+xml" PartName="/ppt/slides/slide7.xml"/>
  <Override ContentType="application/vnd.openxmlformats-officedocument.presentationml.slide+xml" PartName="/ppt/slides/slide17.xml"/>
  <Override ContentType="application/vnd.openxmlformats-officedocument.presentationml.slide+xml" PartName="/ppt/slides/slide8.xml"/>
  <Override ContentType="application/vnd.openxmlformats-officedocument.presentationml.slide+xml" PartName="/ppt/slides/slide19.xml"/>
  <Override ContentType="application/vnd.openxmlformats-officedocument.presentationml.slide+xml" PartName="/ppt/slides/slide4.xml"/>
  <Override ContentType="application/vnd.openxmlformats-officedocument.presentationml.slide+xml" PartName="/ppt/slides/slide10.xml"/>
  <Override ContentType="application/vnd.openxmlformats-officedocument.presentationml.slide+xml" PartName="/ppt/slides/slide14.xml"/>
  <Override ContentType="application/vnd.openxmlformats-officedocument.presentationml.slide+xml" PartName="/ppt/slides/slide11.xml"/>
  <Override ContentType="application/vnd.openxmlformats-officedocument.presentationml.slide+xml" PartName="/ppt/slides/slide5.xml"/>
  <Override ContentType="application/vnd.openxmlformats-officedocument.presentationml.tableStyles+xml" PartName="/ppt/tableStyle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</p:sldIdLst>
  <p:sldSz cy="5143500" cx="9144000"/>
  <p:notesSz cx="6858000" cy="9144000"/>
  <p:defaultTextStyle>
    <a:defPPr marR="0" rtl="0" algn="l">
      <a:lnSpc>
        <a:spcPct val="100000"/>
      </a:lnSpc>
      <a:spcBef>
        <a:spcPts val="0"/>
      </a:spcBef>
      <a:spcAft>
        <a:spcPts val="0"/>
      </a:spcAft>
    </a:defPPr>
    <a:lvl1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Id="rId19" Type="http://schemas.openxmlformats.org/officeDocument/2006/relationships/slide" Target="slides/slide14.xml"/><Relationship Id="rId18" Type="http://schemas.openxmlformats.org/officeDocument/2006/relationships/slide" Target="slides/slide13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" Type="http://schemas.openxmlformats.org/officeDocument/2006/relationships/presProps" Target="presProps.xml"/><Relationship Id="rId21" Type="http://schemas.openxmlformats.org/officeDocument/2006/relationships/slide" Target="slides/slide16.xml"/><Relationship Id="rId1" Type="http://schemas.openxmlformats.org/officeDocument/2006/relationships/theme" Target="theme/theme1.xml"/><Relationship Id="rId22" Type="http://schemas.openxmlformats.org/officeDocument/2006/relationships/slide" Target="slides/slide17.xml"/><Relationship Id="rId4" Type="http://schemas.openxmlformats.org/officeDocument/2006/relationships/slideMaster" Target="slideMasters/slideMaster1.xml"/><Relationship Id="rId23" Type="http://schemas.openxmlformats.org/officeDocument/2006/relationships/slide" Target="slides/slide18.xml"/><Relationship Id="rId3" Type="http://schemas.openxmlformats.org/officeDocument/2006/relationships/tableStyles" Target="tableStyles.xml"/><Relationship Id="rId24" Type="http://schemas.openxmlformats.org/officeDocument/2006/relationships/slide" Target="slides/slide19.xml"/><Relationship Id="rId20" Type="http://schemas.openxmlformats.org/officeDocument/2006/relationships/slide" Target="slides/slide15.xml"/><Relationship Id="rId9" Type="http://schemas.openxmlformats.org/officeDocument/2006/relationships/slide" Target="slides/slide4.xml"/><Relationship Id="rId6" Type="http://schemas.openxmlformats.org/officeDocument/2006/relationships/slide" Target="slides/slide1.xml"/><Relationship Id="rId5" Type="http://schemas.openxmlformats.org/officeDocument/2006/relationships/notesMaster" Target="notesMasters/notesMaster1.xml"/><Relationship Id="rId8" Type="http://schemas.openxmlformats.org/officeDocument/2006/relationships/slide" Target="slides/slide3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36" name="Shape 3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10" name="Shape 11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18" name="Shape 11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24" name="Shape 12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1200">
                <a:solidFill>
                  <a:schemeClr val="dk1"/>
                </a:solidFill>
              </a:rPr>
              <a:t>Find regulator profile (to then find most probable regulator)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30" name="Shape 13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50" name="Shape 15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</a:rPr>
              <a:t>x:</a:t>
            </a:r>
            <a:r>
              <a:rPr lang="en" sz="1000">
                <a:solidFill>
                  <a:schemeClr val="dk1"/>
                </a:solidFill>
              </a:rPr>
              <a:t> target (data known about gene beforehand)</a:t>
            </a:r>
          </a:p>
          <a:p>
            <a:pPr lvl="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</a:rPr>
              <a:t>dotted</a:t>
            </a:r>
            <a:r>
              <a:rPr lang="en" sz="1000">
                <a:solidFill>
                  <a:schemeClr val="dk1"/>
                </a:solidFill>
              </a:rPr>
              <a:t>: took x data, used paper’s model to generate non-linear curve</a:t>
            </a:r>
          </a:p>
          <a:p>
            <a:pPr lvl="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</a:rPr>
              <a:t>solid</a:t>
            </a:r>
            <a:r>
              <a:rPr lang="en" sz="1000">
                <a:solidFill>
                  <a:schemeClr val="dk1"/>
                </a:solidFill>
              </a:rPr>
              <a:t>: considers “best regulators” and chooses THE best one</a:t>
            </a:r>
          </a:p>
          <a:p>
            <a:pPr indent="0" lvl="0" marL="45720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-based on regulator profile (as determined by model’s best target profile &amp; minimization of E)</a:t>
            </a:r>
          </a:p>
          <a:p>
            <a:pPr indent="0" lvl="0" marL="45720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-for activator: mirrors</a:t>
            </a:r>
          </a:p>
          <a:p>
            <a:pPr indent="0" lvl="0" marL="45720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-for repressor: opposite</a:t>
            </a:r>
          </a:p>
          <a:p>
            <a:pPr indent="0" lvl="0" marL="45720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-Note: we know we are looking for an activator or a repressor to be a particular gene’s </a:t>
            </a:r>
            <a:r>
              <a:rPr i="1" lang="en" sz="1000">
                <a:solidFill>
                  <a:schemeClr val="dk1"/>
                </a:solidFill>
              </a:rPr>
              <a:t>best</a:t>
            </a:r>
            <a:r>
              <a:rPr lang="en" sz="1000">
                <a:solidFill>
                  <a:schemeClr val="dk1"/>
                </a:solidFill>
              </a:rPr>
              <a:t> regulator based on the sign of weight (w) (used in the algorithm)</a:t>
            </a:r>
          </a:p>
          <a:p>
            <a:pPr lvl="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</a:rPr>
              <a:t>A: These 6 graphs: </a:t>
            </a:r>
            <a:r>
              <a:rPr lang="en" sz="1000">
                <a:solidFill>
                  <a:schemeClr val="dk1"/>
                </a:solidFill>
              </a:rPr>
              <a:t> Regulators are repressors</a:t>
            </a:r>
          </a:p>
          <a:p>
            <a:pPr indent="457200" lvl="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repressor: turns off target gene expression</a:t>
            </a:r>
          </a:p>
          <a:p>
            <a:pPr indent="457200" lvl="0">
              <a:spcBef>
                <a:spcPts val="60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sz="100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71" name="Shape 17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</a:rPr>
              <a:t>x:</a:t>
            </a:r>
            <a:r>
              <a:rPr lang="en" sz="1000">
                <a:solidFill>
                  <a:schemeClr val="dk1"/>
                </a:solidFill>
              </a:rPr>
              <a:t> target (data known about gene beforehand)</a:t>
            </a:r>
          </a:p>
          <a:p>
            <a:pPr lvl="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</a:rPr>
              <a:t>dotted</a:t>
            </a:r>
            <a:r>
              <a:rPr lang="en" sz="1000">
                <a:solidFill>
                  <a:schemeClr val="dk1"/>
                </a:solidFill>
              </a:rPr>
              <a:t>: took x data, used paper’s model to generate non-linear curve</a:t>
            </a:r>
          </a:p>
          <a:p>
            <a:pPr lvl="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</a:rPr>
              <a:t>solid</a:t>
            </a:r>
            <a:r>
              <a:rPr lang="en" sz="1000">
                <a:solidFill>
                  <a:schemeClr val="dk1"/>
                </a:solidFill>
              </a:rPr>
              <a:t>: considers “best regulators” and chooses THE best one</a:t>
            </a:r>
          </a:p>
          <a:p>
            <a:pPr indent="0" lvl="0" marL="45720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-based on regulator profile (as determined by model’s best target profile &amp; minimization of E)</a:t>
            </a:r>
          </a:p>
          <a:p>
            <a:pPr indent="0" lvl="0" marL="45720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-for activator: mirrors</a:t>
            </a:r>
          </a:p>
          <a:p>
            <a:pPr indent="0" lvl="0" marL="45720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-for repressor: opposite</a:t>
            </a:r>
          </a:p>
          <a:p>
            <a:pPr indent="0" lvl="0" marL="45720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-Note: we know we are looking for an activator or a repressor to be a particular gene’s </a:t>
            </a:r>
            <a:r>
              <a:rPr i="1" lang="en" sz="1000">
                <a:solidFill>
                  <a:schemeClr val="dk1"/>
                </a:solidFill>
              </a:rPr>
              <a:t>best</a:t>
            </a:r>
            <a:r>
              <a:rPr lang="en" sz="1000">
                <a:solidFill>
                  <a:schemeClr val="dk1"/>
                </a:solidFill>
              </a:rPr>
              <a:t> regulator based on the sign of weight (w) (used in the algorithm)</a:t>
            </a:r>
          </a:p>
          <a:p>
            <a:pPr lvl="0" rt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</a:rPr>
              <a:t>B: These 6 Graphs</a:t>
            </a:r>
            <a:r>
              <a:rPr lang="en" sz="1000">
                <a:solidFill>
                  <a:schemeClr val="dk1"/>
                </a:solidFill>
              </a:rPr>
              <a:t>: Regulators are activators</a:t>
            </a:r>
          </a:p>
          <a:p>
            <a:pPr indent="457200" lvl="0">
              <a:spcBef>
                <a:spcPts val="60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activator: turns on (promotes) target gene expression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79" name="Shape 17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for each target gene, we have list of regulators in order of best to worst...min number- least number of tries to get correct regulator</a:t>
            </a:r>
          </a:p>
          <a:p>
            <a:pPr rtl="0">
              <a:spcBef>
                <a:spcPts val="0"/>
              </a:spcBef>
              <a:buNone/>
            </a:pPr>
            <a:r>
              <a:rPr lang="en"/>
              <a:t>-ranked list: determined by model and E value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>
              <a:spcBef>
                <a:spcPts val="0"/>
              </a:spcBef>
              <a:buNone/>
            </a:pPr>
            <a:r>
              <a:rPr lang="en"/>
              <a:t>draw on blackboard?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85" name="Shape 18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Shape 190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91" name="Shape 19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17500" lvl="0" marL="457200">
              <a:spcBef>
                <a:spcPts val="0"/>
              </a:spcBef>
              <a:buClr>
                <a:srgbClr val="000000"/>
              </a:buClr>
              <a:buSzPct val="127272"/>
              <a:buFont typeface="Arial"/>
              <a:buChar char="-"/>
            </a:pPr>
            <a:r>
              <a:rPr lang="en"/>
              <a:t>microarrays look only at mRNA expression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97" name="Shape 19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17500" lvl="0" marL="457200">
              <a:spcBef>
                <a:spcPts val="0"/>
              </a:spcBef>
              <a:buClr>
                <a:srgbClr val="000000"/>
              </a:buClr>
              <a:buSzPct val="127272"/>
              <a:buFont typeface="Arial"/>
              <a:buChar char="-"/>
            </a:pPr>
            <a:r>
              <a:rPr lang="en"/>
              <a:t>other factors: genome-wide location data, DNA sequence information, and targeted biochemical and molecular biological experiments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2" name="Shape 4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02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203" name="Shape 20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210" name="Shape 21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8" name="Shape 4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4" name="Shape 5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17500" lvl="0" marL="457200" rtl="0">
              <a:spcBef>
                <a:spcPts val="0"/>
              </a:spcBef>
              <a:buClr>
                <a:srgbClr val="000000"/>
              </a:buClr>
              <a:buSzPct val="127272"/>
              <a:buFont typeface="Arial"/>
              <a:buChar char="-"/>
            </a:pPr>
            <a:r>
              <a:rPr lang="en"/>
              <a:t>Depends on promoter sequences which allow binding of regulatory transcription factors</a:t>
            </a:r>
          </a:p>
          <a:p>
            <a:pPr indent="-317500" lvl="0" marL="457200" rtl="0">
              <a:spcBef>
                <a:spcPts val="0"/>
              </a:spcBef>
              <a:buClr>
                <a:srgbClr val="000000"/>
              </a:buClr>
              <a:buSzPct val="127272"/>
              <a:buFont typeface="Arial"/>
              <a:buChar char="-"/>
            </a:pPr>
            <a:r>
              <a:rPr lang="en"/>
              <a:t>Gene expression is altered as cell undergoes different environmental conditions and stresses or stages in its life cycle</a:t>
            </a:r>
          </a:p>
          <a:p>
            <a:pPr indent="-317500" lvl="0" marL="457200">
              <a:spcBef>
                <a:spcPts val="0"/>
              </a:spcBef>
              <a:buClr>
                <a:srgbClr val="000000"/>
              </a:buClr>
              <a:buFont typeface="Arial"/>
              <a:buChar char="-"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0" name="Shape 6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72" name="Shape 7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86" name="Shape 8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92" name="Shape 9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04" name="Shape 10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/>
          <p:nvPr>
            <p:ph type="ctrTitle"/>
          </p:nvPr>
        </p:nvSpPr>
        <p:spPr>
          <a:xfrm>
            <a:off x="685800" y="1583342"/>
            <a:ext cx="7772400" cy="11597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algn="ctr">
              <a:spcBef>
                <a:spcPts val="0"/>
              </a:spcBef>
              <a:buSzPct val="100000"/>
              <a:defRPr sz="4800"/>
            </a:lvl1pPr>
            <a:lvl2pPr algn="ctr">
              <a:spcBef>
                <a:spcPts val="0"/>
              </a:spcBef>
              <a:buSzPct val="100000"/>
              <a:defRPr sz="4800"/>
            </a:lvl2pPr>
            <a:lvl3pPr algn="ctr">
              <a:spcBef>
                <a:spcPts val="0"/>
              </a:spcBef>
              <a:buSzPct val="100000"/>
              <a:defRPr sz="4800"/>
            </a:lvl3pPr>
            <a:lvl4pPr algn="ctr">
              <a:spcBef>
                <a:spcPts val="0"/>
              </a:spcBef>
              <a:buSzPct val="100000"/>
              <a:defRPr sz="4800"/>
            </a:lvl4pPr>
            <a:lvl5pPr algn="ctr">
              <a:spcBef>
                <a:spcPts val="0"/>
              </a:spcBef>
              <a:buSzPct val="100000"/>
              <a:defRPr sz="4800"/>
            </a:lvl5pPr>
            <a:lvl6pPr algn="ctr">
              <a:spcBef>
                <a:spcPts val="0"/>
              </a:spcBef>
              <a:buSzPct val="100000"/>
              <a:defRPr sz="4800"/>
            </a:lvl6pPr>
            <a:lvl7pPr algn="ctr">
              <a:spcBef>
                <a:spcPts val="0"/>
              </a:spcBef>
              <a:buSzPct val="100000"/>
              <a:defRPr sz="4800"/>
            </a:lvl7pPr>
            <a:lvl8pPr algn="ctr">
              <a:spcBef>
                <a:spcPts val="0"/>
              </a:spcBef>
              <a:buSzPct val="100000"/>
              <a:defRPr sz="4800"/>
            </a:lvl8pPr>
            <a:lvl9pPr algn="ctr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10" name="Shape 10"/>
          <p:cNvSpPr txBox="1"/>
          <p:nvPr>
            <p:ph idx="1" type="subTitle"/>
          </p:nvPr>
        </p:nvSpPr>
        <p:spPr>
          <a:xfrm>
            <a:off x="685800" y="2840053"/>
            <a:ext cx="7772400" cy="7847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algn="ctr">
              <a:spcBef>
                <a:spcPts val="0"/>
              </a:spcBef>
              <a:buClr>
                <a:schemeClr val="dk2"/>
              </a:buClr>
              <a:buNone/>
              <a:defRPr>
                <a:solidFill>
                  <a:schemeClr val="dk2"/>
                </a:solidFill>
              </a:defRPr>
            </a:lvl1pPr>
            <a:lvl2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2pPr>
            <a:lvl3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3pPr>
            <a:lvl4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4pPr>
            <a:lvl5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5pPr>
            <a:lvl6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6pPr>
            <a:lvl7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7pPr>
            <a:lvl8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8pPr>
            <a:lvl9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1" name="Shape 11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4" name="Shape 14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457200" y="1200150"/>
            <a:ext cx="3994500" cy="3725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2" type="body"/>
          </p:nvPr>
        </p:nvSpPr>
        <p:spPr>
          <a:xfrm>
            <a:off x="4692273" y="1200150"/>
            <a:ext cx="3994500" cy="3725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0" name="Shape 20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/>
          <p:nvPr>
            <p:ph idx="1" type="body"/>
          </p:nvPr>
        </p:nvSpPr>
        <p:spPr>
          <a:xfrm>
            <a:off x="457200" y="4406309"/>
            <a:ext cx="8229600" cy="5195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algn="ctr">
              <a:spcBef>
                <a:spcPts val="360"/>
              </a:spcBef>
              <a:buSzPct val="100000"/>
              <a:buNone/>
              <a:defRPr sz="1800"/>
            </a:lvl1pPr>
          </a:lstStyle>
          <a:p/>
        </p:txBody>
      </p:sp>
      <p:sp>
        <p:nvSpPr>
          <p:cNvPr id="26" name="Shape 26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7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1pPr>
            <a:lvl2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2pPr>
            <a:lvl3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3pPr>
            <a:lvl4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4pPr>
            <a:lvl5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5pPr>
            <a:lvl6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6pPr>
            <a:lvl7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7pPr>
            <a:lvl8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8pPr>
            <a:lvl9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600"/>
              </a:spcBef>
              <a:buClr>
                <a:schemeClr val="dk1"/>
              </a:buClr>
              <a:buSzPct val="100000"/>
              <a:defRPr sz="3000">
                <a:solidFill>
                  <a:schemeClr val="dk1"/>
                </a:solidFill>
              </a:defRPr>
            </a:lvl1pPr>
            <a:lvl2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2pPr>
            <a:lvl3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3pPr>
            <a:lvl4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4pPr>
            <a:lvl5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5pPr>
            <a:lvl6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6pPr>
            <a:lvl7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7pPr>
            <a:lvl8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8pPr>
            <a:lvl9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>
            <a:lvl1pPr algn="r">
              <a:spcBef>
                <a:spcPts val="0"/>
              </a:spcBef>
              <a:buNone/>
              <a:defRPr sz="1300">
                <a:solidFill>
                  <a:schemeClr val="dk1"/>
                </a:solidFill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09.png"/><Relationship Id="rId3" Type="http://schemas.openxmlformats.org/officeDocument/2006/relationships/image" Target="../media/image10.png"/></Relationships>
</file>

<file path=ppt/slides/_rels/slide12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3" Type="http://schemas.openxmlformats.org/officeDocument/2006/relationships/image" Target="../media/image07.png"/></Relationships>
</file>

<file path=ppt/slides/_rels/slide14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3" Type="http://schemas.openxmlformats.org/officeDocument/2006/relationships/image" Target="../media/image08.jpg"/></Relationships>
</file>

<file path=ppt/slides/_rels/slide15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3" Type="http://schemas.openxmlformats.org/officeDocument/2006/relationships/image" Target="../media/image08.jpg"/></Relationships>
</file>

<file path=ppt/slides/_rels/slide16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3" Type="http://schemas.openxmlformats.org/officeDocument/2006/relationships/image" Target="../media/image11.gif"/></Relationships>
</file>

<file path=ppt/slides/_rels/slide17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3" Type="http://schemas.openxmlformats.org/officeDocument/2006/relationships/image" Target="../media/image06.png"/></Relationships>
</file>

<file path=ppt/slides/_rels/slide3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02.png"/><Relationship Id="rId3" Type="http://schemas.openxmlformats.org/officeDocument/2006/relationships/image" Target="../media/image01.png"/><Relationship Id="rId5" Type="http://schemas.openxmlformats.org/officeDocument/2006/relationships/image" Target="../media/image00.png"/></Relationships>
</file>

<file path=ppt/slides/_rels/slide7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04.png"/><Relationship Id="rId3" Type="http://schemas.openxmlformats.org/officeDocument/2006/relationships/image" Target="../media/image03.png"/><Relationship Id="rId6" Type="http://schemas.openxmlformats.org/officeDocument/2006/relationships/image" Target="../media/image05.png"/><Relationship Id="rId5" Type="http://schemas.openxmlformats.org/officeDocument/2006/relationships/image" Target="../media/image06.png"/></Relationships>
</file>

<file path=ppt/slides/_rels/slide8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03.png"/><Relationship Id="rId3" Type="http://schemas.openxmlformats.org/officeDocument/2006/relationships/image" Target="../media/image06.png"/><Relationship Id="rId5" Type="http://schemas.openxmlformats.org/officeDocument/2006/relationships/image" Target="../media/image0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/>
          <p:nvPr>
            <p:ph type="ctrTitle"/>
          </p:nvPr>
        </p:nvSpPr>
        <p:spPr>
          <a:xfrm>
            <a:off x="685800" y="247667"/>
            <a:ext cx="7772400" cy="11597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Nonlinear differential equation model for quantification of transcriptional regulation applied to microarray data of </a:t>
            </a:r>
            <a:r>
              <a:rPr i="1" lang="en" sz="2400">
                <a:solidFill>
                  <a:srgbClr val="980000"/>
                </a:solidFill>
              </a:rPr>
              <a:t>Saccharomyces cerevisiae</a:t>
            </a:r>
          </a:p>
        </p:txBody>
      </p:sp>
      <p:sp>
        <p:nvSpPr>
          <p:cNvPr id="31" name="Shape 31"/>
          <p:cNvSpPr txBox="1"/>
          <p:nvPr>
            <p:ph idx="1" type="subTitle"/>
          </p:nvPr>
        </p:nvSpPr>
        <p:spPr>
          <a:xfrm>
            <a:off x="510050" y="1407475"/>
            <a:ext cx="8394299" cy="3818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b="1" lang="en" sz="1400">
                <a:solidFill>
                  <a:srgbClr val="000000"/>
                </a:solidFill>
              </a:rPr>
              <a:t>Vu, T. T., and Vohradsky, J. (2006) </a:t>
            </a:r>
            <a:r>
              <a:rPr b="1" i="1" lang="en" sz="1400">
                <a:solidFill>
                  <a:srgbClr val="000000"/>
                </a:solidFill>
              </a:rPr>
              <a:t>Nucleic Acids Research</a:t>
            </a:r>
            <a:r>
              <a:rPr b="1" lang="en" sz="1400">
                <a:solidFill>
                  <a:srgbClr val="000000"/>
                </a:solidFill>
              </a:rPr>
              <a:t> 35: 279-287.</a:t>
            </a:r>
          </a:p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2" name="Shape 32"/>
          <p:cNvSpPr txBox="1"/>
          <p:nvPr/>
        </p:nvSpPr>
        <p:spPr>
          <a:xfrm>
            <a:off x="2343275" y="1874625"/>
            <a:ext cx="4475699" cy="10661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rtl="0" algn="ctr">
              <a:spcBef>
                <a:spcPts val="0"/>
              </a:spcBef>
              <a:buNone/>
            </a:pPr>
            <a:r>
              <a:rPr b="1" lang="en" sz="1800"/>
              <a:t>Jeffrey Crosson</a:t>
            </a:r>
            <a:r>
              <a:rPr b="1" baseline="30000" lang="en" sz="1800"/>
              <a:t>1</a:t>
            </a:r>
          </a:p>
          <a:p>
            <a:pPr rtl="0" algn="ctr">
              <a:spcBef>
                <a:spcPts val="0"/>
              </a:spcBef>
              <a:buNone/>
            </a:pPr>
            <a:r>
              <a:rPr b="1" lang="en" sz="1800"/>
              <a:t>Kara M. Dismuke</a:t>
            </a:r>
            <a:r>
              <a:rPr b="1" baseline="30000" lang="en" sz="1800"/>
              <a:t>2</a:t>
            </a:r>
          </a:p>
          <a:p>
            <a:pPr algn="ctr">
              <a:spcBef>
                <a:spcPts val="0"/>
              </a:spcBef>
              <a:buNone/>
            </a:pPr>
            <a:r>
              <a:rPr b="1" lang="en" sz="1800"/>
              <a:t>Natalie E. Williams</a:t>
            </a:r>
            <a:r>
              <a:rPr b="1" baseline="30000" lang="en" sz="1800"/>
              <a:t>3</a:t>
            </a:r>
          </a:p>
        </p:txBody>
      </p:sp>
      <p:sp>
        <p:nvSpPr>
          <p:cNvPr id="33" name="Shape 33"/>
          <p:cNvSpPr txBox="1"/>
          <p:nvPr/>
        </p:nvSpPr>
        <p:spPr>
          <a:xfrm>
            <a:off x="1581625" y="2940825"/>
            <a:ext cx="6162900" cy="72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rtl="0" algn="ctr">
              <a:spcBef>
                <a:spcPts val="0"/>
              </a:spcBef>
              <a:buNone/>
            </a:pPr>
            <a:r>
              <a:rPr b="1" baseline="30000" lang="en"/>
              <a:t>1</a:t>
            </a:r>
            <a:r>
              <a:rPr b="1" lang="en"/>
              <a:t> Department of Engineering,</a:t>
            </a:r>
            <a:r>
              <a:rPr b="1" baseline="30000" lang="en"/>
              <a:t> 2</a:t>
            </a:r>
            <a:r>
              <a:rPr b="1" lang="en"/>
              <a:t> Department of Mathematics,</a:t>
            </a:r>
          </a:p>
          <a:p>
            <a:pPr rtl="0" algn="ctr">
              <a:spcBef>
                <a:spcPts val="0"/>
              </a:spcBef>
              <a:buNone/>
            </a:pPr>
            <a:r>
              <a:rPr b="1" baseline="30000" lang="en"/>
              <a:t>3</a:t>
            </a:r>
            <a:r>
              <a:rPr b="1" lang="en"/>
              <a:t> Department of Biology</a:t>
            </a:r>
          </a:p>
          <a:p>
            <a:pPr rtl="0" algn="ctr">
              <a:spcBef>
                <a:spcPts val="0"/>
              </a:spcBef>
              <a:buNone/>
            </a:pPr>
            <a:r>
              <a:t/>
            </a:r>
            <a:endParaRPr b="1"/>
          </a:p>
          <a:p>
            <a:pPr rtl="0" algn="ctr">
              <a:spcBef>
                <a:spcPts val="0"/>
              </a:spcBef>
              <a:buNone/>
            </a:pPr>
            <a:r>
              <a:t/>
            </a:r>
            <a:endParaRPr b="1"/>
          </a:p>
          <a:p>
            <a:pPr rtl="0" algn="ctr">
              <a:spcBef>
                <a:spcPts val="0"/>
              </a:spcBef>
              <a:buNone/>
            </a:pPr>
            <a:r>
              <a:t/>
            </a:r>
            <a:endParaRPr b="1"/>
          </a:p>
          <a:p>
            <a:pPr rtl="0" algn="ctr">
              <a:spcBef>
                <a:spcPts val="0"/>
              </a:spcBef>
              <a:buNone/>
            </a:pPr>
            <a:r>
              <a:rPr b="1" lang="en"/>
              <a:t>BIOL398-04/MATH388</a:t>
            </a:r>
          </a:p>
          <a:p>
            <a:pPr algn="ctr">
              <a:spcBef>
                <a:spcPts val="0"/>
              </a:spcBef>
              <a:buNone/>
            </a:pPr>
            <a:r>
              <a:rPr b="1" lang="en"/>
              <a:t>March 24, 2015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/>
          <p:nvPr>
            <p:ph type="title"/>
          </p:nvPr>
        </p:nvSpPr>
        <p:spPr>
          <a:xfrm>
            <a:off x="457200" y="3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>
                <a:solidFill>
                  <a:srgbClr val="990000"/>
                </a:solidFill>
              </a:rPr>
              <a:t>Dataset Selection</a:t>
            </a:r>
          </a:p>
        </p:txBody>
      </p:sp>
      <p:sp>
        <p:nvSpPr>
          <p:cNvPr id="107" name="Shape 107"/>
          <p:cNvSpPr txBox="1"/>
          <p:nvPr>
            <p:ph idx="1" type="body"/>
          </p:nvPr>
        </p:nvSpPr>
        <p:spPr>
          <a:xfrm>
            <a:off x="457200" y="944125"/>
            <a:ext cx="8229600" cy="40121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The eukaryotic cell cycle dataset published by Spellman and others was chosen to evaluate the performance of the model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The dataset records changes in gne expressions using microarrays at 18 points in time over two cell cycle periods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800 genes were identified whose expression was associated with the cell cycle, but the real number of regulators controlling the cell cycle is much smaller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Therefore 184 potential regulator genes were selected for the identification of yeast cell cycle regulators</a:t>
            </a:r>
          </a:p>
          <a:p>
            <a:pPr indent="-342900" lvl="1" marL="9144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By combining data from previous published papers and the YEASTRACT database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40 target genes were selected</a:t>
            </a:r>
          </a:p>
          <a:p>
            <a:pPr indent="-342900" lvl="1" marL="91440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 The same ones in the paper by Chen and others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/>
          <p:nvPr>
            <p:ph type="title"/>
          </p:nvPr>
        </p:nvSpPr>
        <p:spPr>
          <a:xfrm>
            <a:off x="457200" y="-22621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>
                <a:solidFill>
                  <a:srgbClr val="990000"/>
                </a:solidFill>
              </a:rPr>
              <a:t>Inference of Regulators</a:t>
            </a:r>
          </a:p>
        </p:txBody>
      </p:sp>
      <p:sp>
        <p:nvSpPr>
          <p:cNvPr id="113" name="Shape 113"/>
          <p:cNvSpPr txBox="1"/>
          <p:nvPr>
            <p:ph idx="1" type="body"/>
          </p:nvPr>
        </p:nvSpPr>
        <p:spPr>
          <a:xfrm>
            <a:off x="457200" y="9715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Data in form of log base 2 of ratio between RNA amount and value of standard (same for all time points)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Least squares minimization for each target gene for all potential regulators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Approximation of unknown real profile = least squares best fit of polynomial of degree n to target gene expression profile z</a:t>
            </a:r>
            <a:r>
              <a:rPr baseline="30000" lang="en" sz="1800"/>
              <a:t>p </a:t>
            </a:r>
          </a:p>
          <a:p>
            <a:pPr indent="-342900" lvl="1" marL="9144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Estimation of overall error </a:t>
            </a:r>
          </a:p>
          <a:p>
            <a:pPr indent="0" lvl="0" marL="457200" rtl="0">
              <a:spcBef>
                <a:spcPts val="0"/>
              </a:spcBef>
              <a:buNone/>
            </a:pPr>
            <a:r>
              <a:t/>
            </a:r>
            <a:endParaRPr sz="1800"/>
          </a:p>
          <a:p>
            <a:pPr indent="-342900" lvl="1" marL="9144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Deviation from experimental data</a:t>
            </a:r>
          </a:p>
        </p:txBody>
      </p:sp>
      <p:pic>
        <p:nvPicPr>
          <p:cNvPr id="114" name="Shape 1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95100" y="2852800"/>
            <a:ext cx="3529300" cy="3126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" name="Shape 1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003822" y="3529297"/>
            <a:ext cx="2728600" cy="7550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/>
          <p:nvPr>
            <p:ph idx="1" type="body"/>
          </p:nvPr>
        </p:nvSpPr>
        <p:spPr>
          <a:xfrm>
            <a:off x="457200" y="971550"/>
            <a:ext cx="8565899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429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Find regulator profile using:</a:t>
            </a:r>
          </a:p>
          <a:p>
            <a:pPr indent="-3429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model (Eqn 4)</a:t>
            </a:r>
          </a:p>
          <a:p>
            <a:pPr indent="-3429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minimizing E (Eqn 6)</a:t>
            </a:r>
          </a:p>
          <a:p>
            <a:pPr indent="-3429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Assumption: fit of model to target regulator profile is at least as good as fit given by Eqn 8</a:t>
            </a:r>
          </a:p>
          <a:p>
            <a:pPr indent="-3429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in other words: deviation E (Eqn 6) must be ≤ deviation E</a:t>
            </a:r>
            <a:r>
              <a:rPr baseline="-25000" lang="en" sz="1800"/>
              <a:t>1</a:t>
            </a:r>
            <a:r>
              <a:rPr lang="en" sz="1800"/>
              <a:t> (Eqn 9)</a:t>
            </a:r>
          </a:p>
          <a:p>
            <a:pPr indent="-3429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Choose regulators where E ≤ E</a:t>
            </a:r>
            <a:r>
              <a:rPr baseline="-25000" lang="en" sz="1800"/>
              <a:t>1</a:t>
            </a:r>
          </a:p>
          <a:p>
            <a:pPr indent="-3429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Determine which regulators fit target gene profile better than the others (call “best regulators”)</a:t>
            </a:r>
          </a:p>
          <a:p>
            <a:pPr indent="-3429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Correct Identification: regulator identified was also regulator in YEASTRACT</a:t>
            </a:r>
          </a:p>
          <a:p>
            <a:pPr indent="-3429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YEASTRACT: current knowledge, but still incomplete</a:t>
            </a:r>
          </a:p>
        </p:txBody>
      </p:sp>
      <p:sp>
        <p:nvSpPr>
          <p:cNvPr id="121" name="Shape 121"/>
          <p:cNvSpPr txBox="1"/>
          <p:nvPr>
            <p:ph type="title"/>
          </p:nvPr>
        </p:nvSpPr>
        <p:spPr>
          <a:xfrm>
            <a:off x="457200" y="535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>
                <a:solidFill>
                  <a:srgbClr val="990000"/>
                </a:solidFill>
              </a:rPr>
              <a:t>Inference of Regulators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/>
          <p:nvPr>
            <p:ph type="title"/>
          </p:nvPr>
        </p:nvSpPr>
        <p:spPr>
          <a:xfrm>
            <a:off x="-59800" y="3"/>
            <a:ext cx="8229600" cy="857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>
                <a:solidFill>
                  <a:srgbClr val="990000"/>
                </a:solidFill>
              </a:rPr>
              <a:t>Table 1: Summary of identification of regulators for 40 selected yeast cell cycle regulated genes</a:t>
            </a:r>
          </a:p>
        </p:txBody>
      </p:sp>
      <p:pic>
        <p:nvPicPr>
          <p:cNvPr id="127" name="Shape 127"/>
          <p:cNvPicPr preferRelativeResize="0"/>
          <p:nvPr/>
        </p:nvPicPr>
        <p:blipFill rotWithShape="1">
          <a:blip r:embed="rId3">
            <a:alphaModFix/>
          </a:blip>
          <a:srcRect b="0" l="0" r="0" t="4021"/>
          <a:stretch/>
        </p:blipFill>
        <p:spPr>
          <a:xfrm>
            <a:off x="1878750" y="857400"/>
            <a:ext cx="4935223" cy="41956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/>
          <p:nvPr>
            <p:ph type="title"/>
          </p:nvPr>
        </p:nvSpPr>
        <p:spPr>
          <a:xfrm>
            <a:off x="0" y="0"/>
            <a:ext cx="9082800" cy="857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Figure 1: Regulators that are repressors have the “opposite” curve as the target genes and reconstructed target curve</a:t>
            </a:r>
          </a:p>
        </p:txBody>
      </p:sp>
      <p:grpSp>
        <p:nvGrpSpPr>
          <p:cNvPr id="133" name="Shape 133"/>
          <p:cNvGrpSpPr/>
          <p:nvPr/>
        </p:nvGrpSpPr>
        <p:grpSpPr>
          <a:xfrm>
            <a:off x="949454" y="916127"/>
            <a:ext cx="7674600" cy="4227181"/>
            <a:chOff x="492249" y="602050"/>
            <a:chExt cx="7925849" cy="4541449"/>
          </a:xfrm>
        </p:grpSpPr>
        <p:pic>
          <p:nvPicPr>
            <p:cNvPr id="134" name="Shape 134"/>
            <p:cNvPicPr preferRelativeResize="0"/>
            <p:nvPr/>
          </p:nvPicPr>
          <p:blipFill rotWithShape="1">
            <a:blip r:embed="rId3">
              <a:alphaModFix/>
            </a:blip>
            <a:srcRect b="50310" l="0" r="0" t="0"/>
            <a:stretch/>
          </p:blipFill>
          <p:spPr>
            <a:xfrm>
              <a:off x="492249" y="602050"/>
              <a:ext cx="7925849" cy="454144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35" name="Shape 135"/>
            <p:cNvSpPr/>
            <p:nvPr/>
          </p:nvSpPr>
          <p:spPr>
            <a:xfrm>
              <a:off x="746425" y="4087823"/>
              <a:ext cx="2159250" cy="329250"/>
            </a:xfrm>
            <a:custGeom>
              <a:pathLst>
                <a:path extrusionOk="0" h="13170" w="86370">
                  <a:moveTo>
                    <a:pt x="0" y="985"/>
                  </a:moveTo>
                  <a:cubicBezTo>
                    <a:pt x="2357" y="4523"/>
                    <a:pt x="1900" y="10490"/>
                    <a:pt x="5703" y="12393"/>
                  </a:cubicBezTo>
                  <a:cubicBezTo>
                    <a:pt x="8710" y="13897"/>
                    <a:pt x="10483" y="7654"/>
                    <a:pt x="13037" y="5467"/>
                  </a:cubicBezTo>
                  <a:cubicBezTo>
                    <a:pt x="18138" y="1094"/>
                    <a:pt x="26073" y="-1049"/>
                    <a:pt x="32592" y="578"/>
                  </a:cubicBezTo>
                  <a:cubicBezTo>
                    <a:pt x="39645" y="2339"/>
                    <a:pt x="43754" y="11196"/>
                    <a:pt x="50926" y="12393"/>
                  </a:cubicBezTo>
                  <a:cubicBezTo>
                    <a:pt x="57048" y="13414"/>
                    <a:pt x="65535" y="14100"/>
                    <a:pt x="69259" y="9134"/>
                  </a:cubicBezTo>
                  <a:cubicBezTo>
                    <a:pt x="70804" y="7072"/>
                    <a:pt x="74287" y="7841"/>
                    <a:pt x="76592" y="6689"/>
                  </a:cubicBezTo>
                  <a:cubicBezTo>
                    <a:pt x="77830" y="6069"/>
                    <a:pt x="81979" y="6311"/>
                    <a:pt x="80666" y="5874"/>
                  </a:cubicBezTo>
                  <a:cubicBezTo>
                    <a:pt x="79603" y="5520"/>
                    <a:pt x="76344" y="5413"/>
                    <a:pt x="77407" y="5059"/>
                  </a:cubicBezTo>
                  <a:cubicBezTo>
                    <a:pt x="80422" y="4052"/>
                    <a:pt x="83190" y="8319"/>
                    <a:pt x="86370" y="8319"/>
                  </a:cubicBezTo>
                </a:path>
              </a:pathLst>
            </a:cu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sp>
        <p:sp>
          <p:nvSpPr>
            <p:cNvPr id="136" name="Shape 136"/>
            <p:cNvSpPr/>
            <p:nvPr/>
          </p:nvSpPr>
          <p:spPr>
            <a:xfrm>
              <a:off x="3415621" y="3378148"/>
              <a:ext cx="2160350" cy="1224050"/>
            </a:xfrm>
            <a:custGeom>
              <a:pathLst>
                <a:path extrusionOk="0" h="48962" w="86414">
                  <a:moveTo>
                    <a:pt x="44" y="48962"/>
                  </a:moveTo>
                  <a:cubicBezTo>
                    <a:pt x="44" y="41279"/>
                    <a:pt x="-132" y="33018"/>
                    <a:pt x="3303" y="26147"/>
                  </a:cubicBezTo>
                  <a:cubicBezTo>
                    <a:pt x="7222" y="18308"/>
                    <a:pt x="2813" y="6681"/>
                    <a:pt x="9007" y="481"/>
                  </a:cubicBezTo>
                  <a:cubicBezTo>
                    <a:pt x="11349" y="-1864"/>
                    <a:pt x="14710" y="5313"/>
                    <a:pt x="14710" y="8629"/>
                  </a:cubicBezTo>
                  <a:cubicBezTo>
                    <a:pt x="14710" y="11701"/>
                    <a:pt x="19854" y="12398"/>
                    <a:pt x="21229" y="15147"/>
                  </a:cubicBezTo>
                  <a:cubicBezTo>
                    <a:pt x="24396" y="21481"/>
                    <a:pt x="26060" y="30442"/>
                    <a:pt x="32636" y="33073"/>
                  </a:cubicBezTo>
                  <a:cubicBezTo>
                    <a:pt x="44410" y="37783"/>
                    <a:pt x="51372" y="15966"/>
                    <a:pt x="60340" y="6999"/>
                  </a:cubicBezTo>
                  <a:cubicBezTo>
                    <a:pt x="64694" y="2644"/>
                    <a:pt x="69067" y="15807"/>
                    <a:pt x="74192" y="19221"/>
                  </a:cubicBezTo>
                  <a:cubicBezTo>
                    <a:pt x="76452" y="20726"/>
                    <a:pt x="77573" y="23480"/>
                    <a:pt x="79080" y="25740"/>
                  </a:cubicBezTo>
                  <a:cubicBezTo>
                    <a:pt x="80710" y="28184"/>
                    <a:pt x="86414" y="27690"/>
                    <a:pt x="86414" y="30629"/>
                  </a:cubicBezTo>
                </a:path>
              </a:pathLst>
            </a:cu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sp>
        <p:sp>
          <p:nvSpPr>
            <p:cNvPr id="137" name="Shape 137"/>
            <p:cNvSpPr/>
            <p:nvPr/>
          </p:nvSpPr>
          <p:spPr>
            <a:xfrm>
              <a:off x="6123162" y="3371610"/>
              <a:ext cx="2200000" cy="1418825"/>
            </a:xfrm>
            <a:custGeom>
              <a:pathLst>
                <a:path extrusionOk="0" h="56753" w="88000">
                  <a:moveTo>
                    <a:pt x="408" y="56753"/>
                  </a:moveTo>
                  <a:cubicBezTo>
                    <a:pt x="408" y="50991"/>
                    <a:pt x="-1222" y="43716"/>
                    <a:pt x="2852" y="39642"/>
                  </a:cubicBezTo>
                  <a:cubicBezTo>
                    <a:pt x="7477" y="35016"/>
                    <a:pt x="1556" y="25936"/>
                    <a:pt x="4482" y="20086"/>
                  </a:cubicBezTo>
                  <a:cubicBezTo>
                    <a:pt x="6972" y="15105"/>
                    <a:pt x="5658" y="8770"/>
                    <a:pt x="8149" y="3790"/>
                  </a:cubicBezTo>
                  <a:cubicBezTo>
                    <a:pt x="8841" y="2405"/>
                    <a:pt x="9531" y="-367"/>
                    <a:pt x="11000" y="123"/>
                  </a:cubicBezTo>
                  <a:cubicBezTo>
                    <a:pt x="12417" y="596"/>
                    <a:pt x="10637" y="3155"/>
                    <a:pt x="11000" y="4605"/>
                  </a:cubicBezTo>
                  <a:cubicBezTo>
                    <a:pt x="11720" y="7481"/>
                    <a:pt x="12118" y="10507"/>
                    <a:pt x="13445" y="13160"/>
                  </a:cubicBezTo>
                  <a:cubicBezTo>
                    <a:pt x="19593" y="25457"/>
                    <a:pt x="17981" y="42141"/>
                    <a:pt x="27704" y="51864"/>
                  </a:cubicBezTo>
                  <a:cubicBezTo>
                    <a:pt x="31099" y="55259"/>
                    <a:pt x="38566" y="57294"/>
                    <a:pt x="41963" y="53901"/>
                  </a:cubicBezTo>
                  <a:cubicBezTo>
                    <a:pt x="49164" y="46705"/>
                    <a:pt x="54085" y="30249"/>
                    <a:pt x="63963" y="32716"/>
                  </a:cubicBezTo>
                  <a:cubicBezTo>
                    <a:pt x="66143" y="33260"/>
                    <a:pt x="65658" y="36899"/>
                    <a:pt x="66815" y="38827"/>
                  </a:cubicBezTo>
                  <a:cubicBezTo>
                    <a:pt x="69042" y="42540"/>
                    <a:pt x="72308" y="45540"/>
                    <a:pt x="75370" y="48604"/>
                  </a:cubicBezTo>
                  <a:cubicBezTo>
                    <a:pt x="77775" y="51011"/>
                    <a:pt x="80929" y="53493"/>
                    <a:pt x="84333" y="53493"/>
                  </a:cubicBezTo>
                  <a:cubicBezTo>
                    <a:pt x="86825" y="53493"/>
                    <a:pt x="86886" y="49205"/>
                    <a:pt x="88000" y="46975"/>
                  </a:cubicBezTo>
                </a:path>
              </a:pathLst>
            </a:cu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sp>
        <p:sp>
          <p:nvSpPr>
            <p:cNvPr id="138" name="Shape 138"/>
            <p:cNvSpPr/>
            <p:nvPr/>
          </p:nvSpPr>
          <p:spPr>
            <a:xfrm>
              <a:off x="746425" y="1297275"/>
              <a:ext cx="91675" cy="509275"/>
            </a:xfrm>
            <a:custGeom>
              <a:pathLst>
                <a:path extrusionOk="0" h="20371" w="3667">
                  <a:moveTo>
                    <a:pt x="0" y="20371"/>
                  </a:moveTo>
                  <a:cubicBezTo>
                    <a:pt x="0" y="13471"/>
                    <a:pt x="3667" y="6899"/>
                    <a:pt x="3667" y="0"/>
                  </a:cubicBezTo>
                </a:path>
              </a:pathLst>
            </a:cu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sp>
        <p:sp>
          <p:nvSpPr>
            <p:cNvPr id="139" name="Shape 139"/>
            <p:cNvSpPr/>
            <p:nvPr/>
          </p:nvSpPr>
          <p:spPr>
            <a:xfrm>
              <a:off x="985625" y="1344650"/>
              <a:ext cx="1986100" cy="1183450"/>
            </a:xfrm>
            <a:custGeom>
              <a:pathLst>
                <a:path extrusionOk="0" h="47338" w="79444">
                  <a:moveTo>
                    <a:pt x="0" y="0"/>
                  </a:moveTo>
                  <a:cubicBezTo>
                    <a:pt x="4519" y="13568"/>
                    <a:pt x="8800" y="43469"/>
                    <a:pt x="21592" y="37074"/>
                  </a:cubicBezTo>
                  <a:cubicBezTo>
                    <a:pt x="32309" y="31715"/>
                    <a:pt x="33012" y="15224"/>
                    <a:pt x="42370" y="7741"/>
                  </a:cubicBezTo>
                  <a:cubicBezTo>
                    <a:pt x="44173" y="6299"/>
                    <a:pt x="46560" y="3199"/>
                    <a:pt x="48481" y="4481"/>
                  </a:cubicBezTo>
                  <a:cubicBezTo>
                    <a:pt x="54860" y="8735"/>
                    <a:pt x="54014" y="18807"/>
                    <a:pt x="57444" y="25666"/>
                  </a:cubicBezTo>
                  <a:cubicBezTo>
                    <a:pt x="61250" y="33279"/>
                    <a:pt x="67899" y="39236"/>
                    <a:pt x="71703" y="46852"/>
                  </a:cubicBezTo>
                  <a:cubicBezTo>
                    <a:pt x="71945" y="47338"/>
                    <a:pt x="71377" y="45656"/>
                    <a:pt x="71703" y="45222"/>
                  </a:cubicBezTo>
                  <a:cubicBezTo>
                    <a:pt x="78559" y="36076"/>
                    <a:pt x="79444" y="23245"/>
                    <a:pt x="79444" y="11815"/>
                  </a:cubicBezTo>
                </a:path>
              </a:pathLst>
            </a:cu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sp>
        <p:sp>
          <p:nvSpPr>
            <p:cNvPr id="140" name="Shape 140"/>
            <p:cNvSpPr/>
            <p:nvPr/>
          </p:nvSpPr>
          <p:spPr>
            <a:xfrm>
              <a:off x="3401800" y="1892137"/>
              <a:ext cx="2169450" cy="527450"/>
            </a:xfrm>
            <a:custGeom>
              <a:pathLst>
                <a:path extrusionOk="0" h="21098" w="86778">
                  <a:moveTo>
                    <a:pt x="0" y="13852"/>
                  </a:moveTo>
                  <a:cubicBezTo>
                    <a:pt x="1416" y="12789"/>
                    <a:pt x="3008" y="10017"/>
                    <a:pt x="4482" y="11000"/>
                  </a:cubicBezTo>
                  <a:cubicBezTo>
                    <a:pt x="5847" y="11910"/>
                    <a:pt x="5051" y="14746"/>
                    <a:pt x="6519" y="15481"/>
                  </a:cubicBezTo>
                  <a:cubicBezTo>
                    <a:pt x="11243" y="17844"/>
                    <a:pt x="16868" y="22732"/>
                    <a:pt x="21593" y="20370"/>
                  </a:cubicBezTo>
                  <a:cubicBezTo>
                    <a:pt x="29182" y="16575"/>
                    <a:pt x="32916" y="6130"/>
                    <a:pt x="41148" y="4074"/>
                  </a:cubicBezTo>
                  <a:cubicBezTo>
                    <a:pt x="51572" y="1469"/>
                    <a:pt x="62501" y="17844"/>
                    <a:pt x="72111" y="13037"/>
                  </a:cubicBezTo>
                  <a:cubicBezTo>
                    <a:pt x="77960" y="10110"/>
                    <a:pt x="80236" y="0"/>
                    <a:pt x="86778" y="0"/>
                  </a:cubicBezTo>
                </a:path>
              </a:pathLst>
            </a:cu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sp>
        <p:sp>
          <p:nvSpPr>
            <p:cNvPr id="141" name="Shape 141"/>
            <p:cNvSpPr/>
            <p:nvPr/>
          </p:nvSpPr>
          <p:spPr>
            <a:xfrm>
              <a:off x="6229925" y="1292000"/>
              <a:ext cx="2159250" cy="963150"/>
            </a:xfrm>
            <a:custGeom>
              <a:pathLst>
                <a:path extrusionOk="0" h="38526" w="86370">
                  <a:moveTo>
                    <a:pt x="0" y="0"/>
                  </a:moveTo>
                  <a:cubicBezTo>
                    <a:pt x="4955" y="4958"/>
                    <a:pt x="10456" y="9467"/>
                    <a:pt x="14666" y="15074"/>
                  </a:cubicBezTo>
                  <a:cubicBezTo>
                    <a:pt x="20259" y="22524"/>
                    <a:pt x="23037" y="33315"/>
                    <a:pt x="31370" y="37482"/>
                  </a:cubicBezTo>
                  <a:cubicBezTo>
                    <a:pt x="39630" y="41612"/>
                    <a:pt x="48891" y="31575"/>
                    <a:pt x="57851" y="29333"/>
                  </a:cubicBezTo>
                  <a:cubicBezTo>
                    <a:pt x="67372" y="26949"/>
                    <a:pt x="76554" y="36667"/>
                    <a:pt x="86370" y="36667"/>
                  </a:cubicBezTo>
                </a:path>
              </a:pathLst>
            </a:cu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sp>
        <p:cxnSp>
          <p:nvCxnSpPr>
            <p:cNvPr id="142" name="Shape 142"/>
            <p:cNvCxnSpPr/>
            <p:nvPr/>
          </p:nvCxnSpPr>
          <p:spPr>
            <a:xfrm>
              <a:off x="4614750" y="1130000"/>
              <a:ext cx="250799" cy="0"/>
            </a:xfrm>
            <a:prstGeom prst="straightConnector1">
              <a:avLst/>
            </a:pr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cxnSp>
        <p:cxnSp>
          <p:nvCxnSpPr>
            <p:cNvPr id="143" name="Shape 143"/>
            <p:cNvCxnSpPr/>
            <p:nvPr/>
          </p:nvCxnSpPr>
          <p:spPr>
            <a:xfrm>
              <a:off x="4690950" y="4655625"/>
              <a:ext cx="237000" cy="0"/>
            </a:xfrm>
            <a:prstGeom prst="straightConnector1">
              <a:avLst/>
            </a:pr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cxnSp>
        <p:cxnSp>
          <p:nvCxnSpPr>
            <p:cNvPr id="144" name="Shape 144"/>
            <p:cNvCxnSpPr/>
            <p:nvPr/>
          </p:nvCxnSpPr>
          <p:spPr>
            <a:xfrm>
              <a:off x="7311475" y="1116050"/>
              <a:ext cx="237000" cy="0"/>
            </a:xfrm>
            <a:prstGeom prst="straightConnector1">
              <a:avLst/>
            </a:pr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cxnSp>
        <p:cxnSp>
          <p:nvCxnSpPr>
            <p:cNvPr id="145" name="Shape 145"/>
            <p:cNvCxnSpPr/>
            <p:nvPr/>
          </p:nvCxnSpPr>
          <p:spPr>
            <a:xfrm>
              <a:off x="7311475" y="3338850"/>
              <a:ext cx="237000" cy="0"/>
            </a:xfrm>
            <a:prstGeom prst="straightConnector1">
              <a:avLst/>
            </a:pr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cxnSp>
        <p:cxnSp>
          <p:nvCxnSpPr>
            <p:cNvPr id="146" name="Shape 146"/>
            <p:cNvCxnSpPr/>
            <p:nvPr/>
          </p:nvCxnSpPr>
          <p:spPr>
            <a:xfrm>
              <a:off x="746425" y="1151662"/>
              <a:ext cx="237000" cy="0"/>
            </a:xfrm>
            <a:prstGeom prst="straightConnector1">
              <a:avLst/>
            </a:pr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cxnSp>
        <p:cxnSp>
          <p:nvCxnSpPr>
            <p:cNvPr id="147" name="Shape 147"/>
            <p:cNvCxnSpPr/>
            <p:nvPr/>
          </p:nvCxnSpPr>
          <p:spPr>
            <a:xfrm>
              <a:off x="785275" y="3363550"/>
              <a:ext cx="235500" cy="0"/>
            </a:xfrm>
            <a:prstGeom prst="straightConnector1">
              <a:avLst/>
            </a:pr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cxnSp>
      </p:grp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pSp>
        <p:nvGrpSpPr>
          <p:cNvPr id="153" name="Shape 153"/>
          <p:cNvGrpSpPr/>
          <p:nvPr/>
        </p:nvGrpSpPr>
        <p:grpSpPr>
          <a:xfrm>
            <a:off x="886983" y="938613"/>
            <a:ext cx="7418825" cy="4171219"/>
            <a:chOff x="353375" y="448575"/>
            <a:chExt cx="8034249" cy="4661100"/>
          </a:xfrm>
        </p:grpSpPr>
        <p:pic>
          <p:nvPicPr>
            <p:cNvPr id="154" name="Shape 154"/>
            <p:cNvPicPr preferRelativeResize="0"/>
            <p:nvPr/>
          </p:nvPicPr>
          <p:blipFill rotWithShape="1">
            <a:blip r:embed="rId3">
              <a:alphaModFix/>
            </a:blip>
            <a:srcRect b="0" l="0" r="0" t="49690"/>
            <a:stretch/>
          </p:blipFill>
          <p:spPr>
            <a:xfrm>
              <a:off x="353375" y="448575"/>
              <a:ext cx="8034249" cy="46611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55" name="Shape 155"/>
            <p:cNvSpPr/>
            <p:nvPr/>
          </p:nvSpPr>
          <p:spPr>
            <a:xfrm>
              <a:off x="604700" y="1788555"/>
              <a:ext cx="2134275" cy="455950"/>
            </a:xfrm>
            <a:custGeom>
              <a:pathLst>
                <a:path extrusionOk="0" h="18238" w="85371">
                  <a:moveTo>
                    <a:pt x="0" y="17177"/>
                  </a:moveTo>
                  <a:cubicBezTo>
                    <a:pt x="7915" y="11899"/>
                    <a:pt x="14101" y="-1567"/>
                    <a:pt x="23331" y="739"/>
                  </a:cubicBezTo>
                  <a:cubicBezTo>
                    <a:pt x="31078" y="2674"/>
                    <a:pt x="36794" y="13814"/>
                    <a:pt x="44541" y="11875"/>
                  </a:cubicBezTo>
                  <a:cubicBezTo>
                    <a:pt x="52670" y="9839"/>
                    <a:pt x="58594" y="-1433"/>
                    <a:pt x="66812" y="209"/>
                  </a:cubicBezTo>
                  <a:cubicBezTo>
                    <a:pt x="75269" y="1899"/>
                    <a:pt x="76746" y="18238"/>
                    <a:pt x="85371" y="18238"/>
                  </a:cubicBezTo>
                </a:path>
              </a:pathLst>
            </a:cu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sp>
        <p:sp>
          <p:nvSpPr>
            <p:cNvPr id="156" name="Shape 156"/>
            <p:cNvSpPr/>
            <p:nvPr/>
          </p:nvSpPr>
          <p:spPr>
            <a:xfrm>
              <a:off x="3417612" y="1032557"/>
              <a:ext cx="2134275" cy="1261850"/>
            </a:xfrm>
            <a:custGeom>
              <a:pathLst>
                <a:path extrusionOk="0" h="50474" w="85371">
                  <a:moveTo>
                    <a:pt x="0" y="50474"/>
                  </a:moveTo>
                  <a:cubicBezTo>
                    <a:pt x="6856" y="44988"/>
                    <a:pt x="13940" y="39715"/>
                    <a:pt x="20150" y="33506"/>
                  </a:cubicBezTo>
                  <a:cubicBezTo>
                    <a:pt x="27142" y="26513"/>
                    <a:pt x="25353" y="13455"/>
                    <a:pt x="32346" y="6463"/>
                  </a:cubicBezTo>
                  <a:cubicBezTo>
                    <a:pt x="34203" y="4605"/>
                    <a:pt x="37276" y="4641"/>
                    <a:pt x="39769" y="3811"/>
                  </a:cubicBezTo>
                  <a:cubicBezTo>
                    <a:pt x="41955" y="3082"/>
                    <a:pt x="43757" y="6140"/>
                    <a:pt x="45602" y="7523"/>
                  </a:cubicBezTo>
                  <a:cubicBezTo>
                    <a:pt x="53381" y="13355"/>
                    <a:pt x="55245" y="24479"/>
                    <a:pt x="58858" y="33506"/>
                  </a:cubicBezTo>
                  <a:cubicBezTo>
                    <a:pt x="59751" y="35738"/>
                    <a:pt x="62991" y="39447"/>
                    <a:pt x="64691" y="37748"/>
                  </a:cubicBezTo>
                  <a:cubicBezTo>
                    <a:pt x="67146" y="35292"/>
                    <a:pt x="66501" y="31042"/>
                    <a:pt x="67343" y="27673"/>
                  </a:cubicBezTo>
                  <a:cubicBezTo>
                    <a:pt x="69284" y="19903"/>
                    <a:pt x="74157" y="13102"/>
                    <a:pt x="76357" y="5402"/>
                  </a:cubicBezTo>
                  <a:cubicBezTo>
                    <a:pt x="76978" y="3225"/>
                    <a:pt x="78335" y="99"/>
                    <a:pt x="80599" y="99"/>
                  </a:cubicBezTo>
                  <a:cubicBezTo>
                    <a:pt x="82228" y="99"/>
                    <a:pt x="84642" y="-297"/>
                    <a:pt x="85371" y="1160"/>
                  </a:cubicBezTo>
                </a:path>
              </a:pathLst>
            </a:cu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sp>
        <p:sp>
          <p:nvSpPr>
            <p:cNvPr id="157" name="Shape 157"/>
            <p:cNvSpPr/>
            <p:nvPr/>
          </p:nvSpPr>
          <p:spPr>
            <a:xfrm>
              <a:off x="6095300" y="1200150"/>
              <a:ext cx="2292238" cy="1103550"/>
            </a:xfrm>
            <a:custGeom>
              <a:pathLst>
                <a:path extrusionOk="0" h="44142" w="85372">
                  <a:moveTo>
                    <a:pt x="0" y="39530"/>
                  </a:moveTo>
                  <a:cubicBezTo>
                    <a:pt x="1" y="39530"/>
                    <a:pt x="3179" y="41651"/>
                    <a:pt x="3182" y="41651"/>
                  </a:cubicBezTo>
                  <a:cubicBezTo>
                    <a:pt x="6015" y="41651"/>
                    <a:pt x="2816" y="35855"/>
                    <a:pt x="3712" y="33167"/>
                  </a:cubicBezTo>
                  <a:cubicBezTo>
                    <a:pt x="4907" y="29578"/>
                    <a:pt x="9687" y="27821"/>
                    <a:pt x="10605" y="24152"/>
                  </a:cubicBezTo>
                  <a:cubicBezTo>
                    <a:pt x="12486" y="16622"/>
                    <a:pt x="16062" y="8659"/>
                    <a:pt x="22271" y="4002"/>
                  </a:cubicBezTo>
                  <a:cubicBezTo>
                    <a:pt x="23032" y="3430"/>
                    <a:pt x="23331" y="5702"/>
                    <a:pt x="23331" y="6654"/>
                  </a:cubicBezTo>
                  <a:cubicBezTo>
                    <a:pt x="23331" y="10298"/>
                    <a:pt x="25387" y="13813"/>
                    <a:pt x="27574" y="16729"/>
                  </a:cubicBezTo>
                  <a:cubicBezTo>
                    <a:pt x="34194" y="25555"/>
                    <a:pt x="36794" y="38835"/>
                    <a:pt x="46663" y="43772"/>
                  </a:cubicBezTo>
                  <a:cubicBezTo>
                    <a:pt x="51478" y="46181"/>
                    <a:pt x="50618" y="33740"/>
                    <a:pt x="53026" y="28924"/>
                  </a:cubicBezTo>
                  <a:cubicBezTo>
                    <a:pt x="55125" y="24723"/>
                    <a:pt x="54477" y="18988"/>
                    <a:pt x="57798" y="15668"/>
                  </a:cubicBezTo>
                  <a:cubicBezTo>
                    <a:pt x="60185" y="13280"/>
                    <a:pt x="62954" y="11139"/>
                    <a:pt x="64692" y="8244"/>
                  </a:cubicBezTo>
                  <a:cubicBezTo>
                    <a:pt x="66077" y="5935"/>
                    <a:pt x="65969" y="2724"/>
                    <a:pt x="67873" y="821"/>
                  </a:cubicBezTo>
                  <a:cubicBezTo>
                    <a:pt x="71797" y="-3103"/>
                    <a:pt x="76602" y="8692"/>
                    <a:pt x="77948" y="14077"/>
                  </a:cubicBezTo>
                  <a:cubicBezTo>
                    <a:pt x="79065" y="18548"/>
                    <a:pt x="85372" y="21133"/>
                    <a:pt x="85372" y="25743"/>
                  </a:cubicBezTo>
                </a:path>
              </a:pathLst>
            </a:cu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sp>
        <p:sp>
          <p:nvSpPr>
            <p:cNvPr id="158" name="Shape 158"/>
            <p:cNvSpPr/>
            <p:nvPr/>
          </p:nvSpPr>
          <p:spPr>
            <a:xfrm>
              <a:off x="732950" y="3448773"/>
              <a:ext cx="2081250" cy="1372334"/>
            </a:xfrm>
            <a:custGeom>
              <a:pathLst>
                <a:path extrusionOk="0" h="48169" w="83250">
                  <a:moveTo>
                    <a:pt x="0" y="15336"/>
                  </a:moveTo>
                  <a:cubicBezTo>
                    <a:pt x="1463" y="11920"/>
                    <a:pt x="3308" y="8676"/>
                    <a:pt x="4772" y="5261"/>
                  </a:cubicBezTo>
                  <a:cubicBezTo>
                    <a:pt x="5488" y="3588"/>
                    <a:pt x="7423" y="-1330"/>
                    <a:pt x="7423" y="489"/>
                  </a:cubicBezTo>
                  <a:cubicBezTo>
                    <a:pt x="7423" y="4028"/>
                    <a:pt x="7260" y="7623"/>
                    <a:pt x="7954" y="11094"/>
                  </a:cubicBezTo>
                  <a:cubicBezTo>
                    <a:pt x="8799" y="15325"/>
                    <a:pt x="13774" y="17692"/>
                    <a:pt x="15377" y="21699"/>
                  </a:cubicBezTo>
                  <a:cubicBezTo>
                    <a:pt x="18480" y="29461"/>
                    <a:pt x="15298" y="40179"/>
                    <a:pt x="21210" y="46091"/>
                  </a:cubicBezTo>
                  <a:cubicBezTo>
                    <a:pt x="28335" y="53216"/>
                    <a:pt x="40300" y="39460"/>
                    <a:pt x="49314" y="34956"/>
                  </a:cubicBezTo>
                  <a:cubicBezTo>
                    <a:pt x="55014" y="32107"/>
                    <a:pt x="59039" y="44013"/>
                    <a:pt x="65222" y="45561"/>
                  </a:cubicBezTo>
                  <a:cubicBezTo>
                    <a:pt x="68689" y="46429"/>
                    <a:pt x="72390" y="48134"/>
                    <a:pt x="75827" y="47152"/>
                  </a:cubicBezTo>
                  <a:cubicBezTo>
                    <a:pt x="78655" y="46343"/>
                    <a:pt x="80308" y="42379"/>
                    <a:pt x="83250" y="42379"/>
                  </a:cubicBezTo>
                </a:path>
              </a:pathLst>
            </a:cu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sp>
        <p:sp>
          <p:nvSpPr>
            <p:cNvPr id="159" name="Shape 159"/>
            <p:cNvSpPr/>
            <p:nvPr/>
          </p:nvSpPr>
          <p:spPr>
            <a:xfrm>
              <a:off x="3365812" y="3529369"/>
              <a:ext cx="1497975" cy="1372325"/>
            </a:xfrm>
            <a:custGeom>
              <a:pathLst>
                <a:path extrusionOk="0" h="54893" w="59919">
                  <a:moveTo>
                    <a:pt x="0" y="51550"/>
                  </a:moveTo>
                  <a:cubicBezTo>
                    <a:pt x="4539" y="52686"/>
                    <a:pt x="9600" y="56295"/>
                    <a:pt x="13786" y="54202"/>
                  </a:cubicBezTo>
                  <a:cubicBezTo>
                    <a:pt x="19634" y="51276"/>
                    <a:pt x="19222" y="42116"/>
                    <a:pt x="20149" y="35643"/>
                  </a:cubicBezTo>
                  <a:cubicBezTo>
                    <a:pt x="21236" y="28037"/>
                    <a:pt x="24699" y="20683"/>
                    <a:pt x="29164" y="14432"/>
                  </a:cubicBezTo>
                  <a:cubicBezTo>
                    <a:pt x="32677" y="9512"/>
                    <a:pt x="34563" y="2026"/>
                    <a:pt x="40299" y="115"/>
                  </a:cubicBezTo>
                  <a:cubicBezTo>
                    <a:pt x="40990" y="-115"/>
                    <a:pt x="40829" y="1507"/>
                    <a:pt x="40829" y="2236"/>
                  </a:cubicBezTo>
                  <a:cubicBezTo>
                    <a:pt x="40829" y="4251"/>
                    <a:pt x="43115" y="5583"/>
                    <a:pt x="44541" y="7009"/>
                  </a:cubicBezTo>
                  <a:cubicBezTo>
                    <a:pt x="53551" y="16019"/>
                    <a:pt x="54216" y="30611"/>
                    <a:pt x="59919" y="42006"/>
                  </a:cubicBezTo>
                </a:path>
              </a:pathLst>
            </a:cu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sp>
        <p:sp>
          <p:nvSpPr>
            <p:cNvPr id="160" name="Shape 160"/>
            <p:cNvSpPr/>
            <p:nvPr/>
          </p:nvSpPr>
          <p:spPr>
            <a:xfrm>
              <a:off x="5101175" y="3716100"/>
              <a:ext cx="450725" cy="874925"/>
            </a:xfrm>
            <a:custGeom>
              <a:pathLst>
                <a:path extrusionOk="0" h="34997" w="18029">
                  <a:moveTo>
                    <a:pt x="0" y="34997"/>
                  </a:moveTo>
                  <a:cubicBezTo>
                    <a:pt x="2573" y="28560"/>
                    <a:pt x="5212" y="22102"/>
                    <a:pt x="6893" y="15378"/>
                  </a:cubicBezTo>
                  <a:cubicBezTo>
                    <a:pt x="7851" y="11543"/>
                    <a:pt x="8660" y="6540"/>
                    <a:pt x="12196" y="4773"/>
                  </a:cubicBezTo>
                  <a:cubicBezTo>
                    <a:pt x="14443" y="3649"/>
                    <a:pt x="15516" y="0"/>
                    <a:pt x="18029" y="0"/>
                  </a:cubicBezTo>
                </a:path>
              </a:pathLst>
            </a:cu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sp>
        <p:sp>
          <p:nvSpPr>
            <p:cNvPr id="161" name="Shape 161"/>
            <p:cNvSpPr/>
            <p:nvPr/>
          </p:nvSpPr>
          <p:spPr>
            <a:xfrm>
              <a:off x="6075425" y="3716100"/>
              <a:ext cx="2174050" cy="1050775"/>
            </a:xfrm>
            <a:custGeom>
              <a:pathLst>
                <a:path extrusionOk="0" h="42031" w="86962">
                  <a:moveTo>
                    <a:pt x="0" y="42031"/>
                  </a:moveTo>
                  <a:cubicBezTo>
                    <a:pt x="6482" y="31222"/>
                    <a:pt x="5401" y="15943"/>
                    <a:pt x="14317" y="7034"/>
                  </a:cubicBezTo>
                  <a:cubicBezTo>
                    <a:pt x="16445" y="4906"/>
                    <a:pt x="17180" y="635"/>
                    <a:pt x="20149" y="141"/>
                  </a:cubicBezTo>
                  <a:cubicBezTo>
                    <a:pt x="23534" y="-423"/>
                    <a:pt x="24446" y="5555"/>
                    <a:pt x="25982" y="8625"/>
                  </a:cubicBezTo>
                  <a:cubicBezTo>
                    <a:pt x="29242" y="15142"/>
                    <a:pt x="31760" y="22008"/>
                    <a:pt x="34466" y="28775"/>
                  </a:cubicBezTo>
                  <a:cubicBezTo>
                    <a:pt x="35346" y="30976"/>
                    <a:pt x="35614" y="33917"/>
                    <a:pt x="37648" y="35138"/>
                  </a:cubicBezTo>
                  <a:cubicBezTo>
                    <a:pt x="40224" y="36684"/>
                    <a:pt x="44996" y="37638"/>
                    <a:pt x="46662" y="35138"/>
                  </a:cubicBezTo>
                  <a:cubicBezTo>
                    <a:pt x="52411" y="26508"/>
                    <a:pt x="53412" y="13848"/>
                    <a:pt x="62040" y="8095"/>
                  </a:cubicBezTo>
                  <a:cubicBezTo>
                    <a:pt x="63716" y="6976"/>
                    <a:pt x="65135" y="3264"/>
                    <a:pt x="66812" y="4383"/>
                  </a:cubicBezTo>
                  <a:cubicBezTo>
                    <a:pt x="68429" y="5461"/>
                    <a:pt x="65942" y="8477"/>
                    <a:pt x="66812" y="10216"/>
                  </a:cubicBezTo>
                  <a:cubicBezTo>
                    <a:pt x="68210" y="13012"/>
                    <a:pt x="72306" y="13782"/>
                    <a:pt x="73705" y="16579"/>
                  </a:cubicBezTo>
                  <a:cubicBezTo>
                    <a:pt x="77434" y="24035"/>
                    <a:pt x="79051" y="35153"/>
                    <a:pt x="86962" y="37789"/>
                  </a:cubicBezTo>
                </a:path>
              </a:pathLst>
            </a:cu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sp>
        <p:cxnSp>
          <p:nvCxnSpPr>
            <p:cNvPr id="162" name="Shape 162"/>
            <p:cNvCxnSpPr/>
            <p:nvPr/>
          </p:nvCxnSpPr>
          <p:spPr>
            <a:xfrm>
              <a:off x="4606675" y="2339800"/>
              <a:ext cx="185700" cy="0"/>
            </a:xfrm>
            <a:prstGeom prst="straightConnector1">
              <a:avLst/>
            </a:pr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cxnSp>
        <p:cxnSp>
          <p:nvCxnSpPr>
            <p:cNvPr id="163" name="Shape 163"/>
            <p:cNvCxnSpPr/>
            <p:nvPr/>
          </p:nvCxnSpPr>
          <p:spPr>
            <a:xfrm>
              <a:off x="6127825" y="1017500"/>
              <a:ext cx="225299" cy="0"/>
            </a:xfrm>
            <a:prstGeom prst="straightConnector1">
              <a:avLst/>
            </a:pr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cxnSp>
        <p:cxnSp>
          <p:nvCxnSpPr>
            <p:cNvPr id="164" name="Shape 164"/>
            <p:cNvCxnSpPr/>
            <p:nvPr/>
          </p:nvCxnSpPr>
          <p:spPr>
            <a:xfrm>
              <a:off x="1869250" y="3489775"/>
              <a:ext cx="225299" cy="0"/>
            </a:xfrm>
            <a:prstGeom prst="straightConnector1">
              <a:avLst/>
            </a:pr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cxnSp>
        <p:cxnSp>
          <p:nvCxnSpPr>
            <p:cNvPr id="165" name="Shape 165"/>
            <p:cNvCxnSpPr/>
            <p:nvPr/>
          </p:nvCxnSpPr>
          <p:spPr>
            <a:xfrm>
              <a:off x="7357325" y="3503050"/>
              <a:ext cx="212099" cy="0"/>
            </a:xfrm>
            <a:prstGeom prst="straightConnector1">
              <a:avLst/>
            </a:pr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cxnSp>
        <p:cxnSp>
          <p:nvCxnSpPr>
            <p:cNvPr id="166" name="Shape 166"/>
            <p:cNvCxnSpPr/>
            <p:nvPr/>
          </p:nvCxnSpPr>
          <p:spPr>
            <a:xfrm>
              <a:off x="1882525" y="1017500"/>
              <a:ext cx="198899" cy="0"/>
            </a:xfrm>
            <a:prstGeom prst="straightConnector1">
              <a:avLst/>
            </a:pr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cxnSp>
        <p:cxnSp>
          <p:nvCxnSpPr>
            <p:cNvPr id="167" name="Shape 167"/>
            <p:cNvCxnSpPr/>
            <p:nvPr/>
          </p:nvCxnSpPr>
          <p:spPr>
            <a:xfrm>
              <a:off x="4606675" y="4812100"/>
              <a:ext cx="238499" cy="0"/>
            </a:xfrm>
            <a:prstGeom prst="straightConnector1">
              <a:avLst/>
            </a:prstGeom>
            <a:noFill/>
            <a:ln cap="flat" w="19050">
              <a:solidFill>
                <a:srgbClr val="00FFFF"/>
              </a:solidFill>
              <a:prstDash val="dash"/>
              <a:round/>
              <a:headEnd len="lg" w="lg" type="none"/>
              <a:tailEnd len="lg" w="lg" type="none"/>
            </a:ln>
          </p:spPr>
        </p:cxnSp>
      </p:grpSp>
      <p:sp>
        <p:nvSpPr>
          <p:cNvPr id="168" name="Shape 168"/>
          <p:cNvSpPr txBox="1"/>
          <p:nvPr>
            <p:ph type="title"/>
          </p:nvPr>
        </p:nvSpPr>
        <p:spPr>
          <a:xfrm>
            <a:off x="30600" y="0"/>
            <a:ext cx="9082800" cy="857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Figure 2: Regulators that are activators have a similar curve as the target genes and the reconstructed target curve</a:t>
            </a: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 txBox="1"/>
          <p:nvPr>
            <p:ph type="title"/>
          </p:nvPr>
        </p:nvSpPr>
        <p:spPr>
          <a:xfrm>
            <a:off x="0" y="0"/>
            <a:ext cx="9144000" cy="1370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Figure 3: The amount of runs used to correctly identify at least one regulator was lower for the nonlinear model.</a:t>
            </a:r>
          </a:p>
        </p:txBody>
      </p:sp>
      <p:sp>
        <p:nvSpPr>
          <p:cNvPr id="174" name="Shape 174"/>
          <p:cNvSpPr txBox="1"/>
          <p:nvPr>
            <p:ph idx="1" type="body"/>
          </p:nvPr>
        </p:nvSpPr>
        <p:spPr>
          <a:xfrm>
            <a:off x="5521975" y="1551775"/>
            <a:ext cx="3501299" cy="3221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A: Nonlinear model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B: Linear model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Font typeface="Arial"/>
              <a:buChar char="●"/>
            </a:pPr>
            <a:r>
              <a:t/>
            </a:r>
            <a:endParaRPr sz="1800"/>
          </a:p>
          <a:p>
            <a:pPr indent="-342900" lvl="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Distribution of order of correctly identified regulators in the sorted list</a:t>
            </a:r>
          </a:p>
        </p:txBody>
      </p:sp>
      <p:pic>
        <p:nvPicPr>
          <p:cNvPr id="175" name="Shape 17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1875" y="1320454"/>
            <a:ext cx="5689875" cy="2444075"/>
          </a:xfrm>
          <a:prstGeom prst="rect">
            <a:avLst/>
          </a:prstGeom>
          <a:noFill/>
          <a:ln>
            <a:noFill/>
          </a:ln>
        </p:spPr>
      </p:pic>
      <p:sp>
        <p:nvSpPr>
          <p:cNvPr id="176" name="Shape 176"/>
          <p:cNvSpPr txBox="1"/>
          <p:nvPr/>
        </p:nvSpPr>
        <p:spPr>
          <a:xfrm>
            <a:off x="1109300" y="3896425"/>
            <a:ext cx="3929100" cy="9530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rtl="0" algn="ctr">
              <a:spcBef>
                <a:spcPts val="0"/>
              </a:spcBef>
              <a:buNone/>
            </a:pPr>
            <a:r>
              <a:rPr lang="en" sz="1800"/>
              <a:t>Histogram of distribution of the order of correctly identified regulators in the sorted list of potential regulators.</a:t>
            </a: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 txBox="1"/>
          <p:nvPr>
            <p:ph type="title"/>
          </p:nvPr>
        </p:nvSpPr>
        <p:spPr>
          <a:xfrm>
            <a:off x="457200" y="3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Outline</a:t>
            </a:r>
          </a:p>
        </p:txBody>
      </p:sp>
      <p:sp>
        <p:nvSpPr>
          <p:cNvPr id="182" name="Shape 182"/>
          <p:cNvSpPr txBox="1"/>
          <p:nvPr>
            <p:ph idx="1" type="body"/>
          </p:nvPr>
        </p:nvSpPr>
        <p:spPr>
          <a:xfrm>
            <a:off x="457200" y="1063375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55600" lvl="0" marL="457200" rtl="0">
              <a:spcBef>
                <a:spcPts val="0"/>
              </a:spcBef>
              <a:buClr>
                <a:srgbClr val="999999"/>
              </a:buClr>
              <a:buSzPct val="100000"/>
              <a:buFont typeface="Arial"/>
              <a:buChar char="●"/>
            </a:pPr>
            <a:r>
              <a:rPr lang="en" sz="2000">
                <a:solidFill>
                  <a:srgbClr val="999999"/>
                </a:solidFill>
              </a:rPr>
              <a:t>Introduction</a:t>
            </a:r>
          </a:p>
          <a:p>
            <a:pPr indent="-355600" lvl="0" marL="457200" rtl="0">
              <a:spcBef>
                <a:spcPts val="0"/>
              </a:spcBef>
              <a:buClr>
                <a:srgbClr val="999999"/>
              </a:buClr>
              <a:buSzPct val="100000"/>
              <a:buFont typeface="Arial"/>
              <a:buChar char="●"/>
            </a:pPr>
            <a:r>
              <a:rPr lang="en" sz="2000">
                <a:solidFill>
                  <a:srgbClr val="999999"/>
                </a:solidFill>
              </a:rPr>
              <a:t>Constructing and Testing the Model</a:t>
            </a:r>
          </a:p>
          <a:p>
            <a:pPr indent="-355600" lvl="1" marL="914400" rtl="0">
              <a:spcBef>
                <a:spcPts val="0"/>
              </a:spcBef>
              <a:buClr>
                <a:srgbClr val="999999"/>
              </a:buClr>
              <a:buSzPct val="100000"/>
              <a:buFont typeface="Courier New"/>
              <a:buChar char="o"/>
            </a:pPr>
            <a:r>
              <a:rPr lang="en" sz="2000">
                <a:solidFill>
                  <a:srgbClr val="999999"/>
                </a:solidFill>
              </a:rPr>
              <a:t>Dynamics of Model</a:t>
            </a:r>
          </a:p>
          <a:p>
            <a:pPr indent="-355600" lvl="1" marL="914400" rtl="0">
              <a:spcBef>
                <a:spcPts val="0"/>
              </a:spcBef>
              <a:buClr>
                <a:srgbClr val="999999"/>
              </a:buClr>
              <a:buSzPct val="100000"/>
              <a:buFont typeface="Courier New"/>
              <a:buChar char="o"/>
            </a:pPr>
            <a:r>
              <a:rPr lang="en" sz="2000">
                <a:solidFill>
                  <a:srgbClr val="999999"/>
                </a:solidFill>
              </a:rPr>
              <a:t>Computational algorithm</a:t>
            </a:r>
          </a:p>
          <a:p>
            <a:pPr indent="-355600" lvl="1" marL="914400" rtl="0">
              <a:spcBef>
                <a:spcPts val="0"/>
              </a:spcBef>
              <a:buClr>
                <a:srgbClr val="999999"/>
              </a:buClr>
              <a:buSzPct val="100000"/>
              <a:buFont typeface="Courier New"/>
              <a:buChar char="o"/>
            </a:pPr>
            <a:r>
              <a:rPr lang="en" sz="2000">
                <a:solidFill>
                  <a:srgbClr val="999999"/>
                </a:solidFill>
              </a:rPr>
              <a:t>Dataset selection</a:t>
            </a:r>
          </a:p>
          <a:p>
            <a:pPr indent="-355600" lvl="1" marL="914400" rtl="0">
              <a:spcBef>
                <a:spcPts val="0"/>
              </a:spcBef>
              <a:buClr>
                <a:srgbClr val="999999"/>
              </a:buClr>
              <a:buSzPct val="100000"/>
              <a:buFont typeface="Courier New"/>
              <a:buChar char="o"/>
            </a:pPr>
            <a:r>
              <a:rPr lang="en" sz="2000">
                <a:solidFill>
                  <a:srgbClr val="999999"/>
                </a:solidFill>
              </a:rPr>
              <a:t>Inference of regulators</a:t>
            </a:r>
          </a:p>
          <a:p>
            <a:pPr indent="-355600" lvl="1" marL="914400" rtl="0">
              <a:spcBef>
                <a:spcPts val="0"/>
              </a:spcBef>
              <a:buClr>
                <a:srgbClr val="999999"/>
              </a:buClr>
              <a:buSzPct val="100000"/>
              <a:buFont typeface="Courier New"/>
              <a:buChar char="o"/>
            </a:pPr>
            <a:r>
              <a:rPr lang="en" sz="2000">
                <a:solidFill>
                  <a:srgbClr val="999999"/>
                </a:solidFill>
              </a:rPr>
              <a:t>Comparison with linear model</a:t>
            </a:r>
          </a:p>
          <a:p>
            <a:pPr indent="-3556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b="1" lang="en" sz="2000"/>
              <a:t>Discussion</a:t>
            </a:r>
          </a:p>
          <a:p>
            <a:pPr indent="-355600" lvl="0" marL="457200" rtl="0">
              <a:spcBef>
                <a:spcPts val="0"/>
              </a:spcBef>
              <a:buClr>
                <a:srgbClr val="999999"/>
              </a:buClr>
              <a:buSzPct val="100000"/>
              <a:buFont typeface="Arial"/>
              <a:buChar char="●"/>
            </a:pPr>
            <a:r>
              <a:rPr lang="en" sz="2000">
                <a:solidFill>
                  <a:srgbClr val="999999"/>
                </a:solidFill>
              </a:rPr>
              <a:t>Summary</a:t>
            </a: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/>
          <p:nvPr>
            <p:ph type="title"/>
          </p:nvPr>
        </p:nvSpPr>
        <p:spPr>
          <a:xfrm>
            <a:off x="457200" y="228603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Discussion: The nonlinear model was able to pair target gene expression with its regulator </a:t>
            </a:r>
          </a:p>
        </p:txBody>
      </p:sp>
      <p:sp>
        <p:nvSpPr>
          <p:cNvPr id="188" name="Shape 188"/>
          <p:cNvSpPr txBox="1"/>
          <p:nvPr>
            <p:ph idx="1" type="body"/>
          </p:nvPr>
        </p:nvSpPr>
        <p:spPr>
          <a:xfrm>
            <a:off x="304800" y="9715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Nonlinear algorithm selected the most probable regulator and provided information about how well it controls the target gene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Drawbacks:</a:t>
            </a:r>
          </a:p>
          <a:p>
            <a:pPr indent="-342900" lvl="1" marL="9144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The model does not test indirect controls of target genes;</a:t>
            </a:r>
          </a:p>
          <a:p>
            <a:pPr indent="-342900" lvl="1" marL="9144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Regulators are selected from a pool independently, usually through sequence analysis;</a:t>
            </a:r>
          </a:p>
          <a:p>
            <a:pPr indent="-342900" lvl="1" marL="9144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Does not consider that individual target genes may regulate other target genes; and,</a:t>
            </a:r>
          </a:p>
          <a:p>
            <a:pPr indent="-342900" lvl="1" marL="91440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Transcriptional regulation also is controlled by proteins which cannot be recorded by microarrays</a:t>
            </a: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hape 193"/>
          <p:cNvSpPr txBox="1"/>
          <p:nvPr>
            <p:ph type="title"/>
          </p:nvPr>
        </p:nvSpPr>
        <p:spPr>
          <a:xfrm>
            <a:off x="457200" y="2821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Discussion: The nonlinear algorithm can lead to further explorations in modeling gene regulatory networks.</a:t>
            </a:r>
          </a:p>
        </p:txBody>
      </p:sp>
      <p:sp>
        <p:nvSpPr>
          <p:cNvPr id="194" name="Shape 194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This model focuses on analyzing the influence of all possible regulators of a given target gene and recover basic transcriptional regulations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Combinatorial control and larger networks can be created by the addition of smaller medium-scale gene regulatory networks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In the future, the speed of the algorithm will improve and the algorithm may have additional extensions that could allow it to consider other factors in constructing these networks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Outline</a:t>
            </a:r>
          </a:p>
        </p:txBody>
      </p:sp>
      <p:sp>
        <p:nvSpPr>
          <p:cNvPr id="39" name="Shape 39"/>
          <p:cNvSpPr txBox="1"/>
          <p:nvPr>
            <p:ph idx="1" type="body"/>
          </p:nvPr>
        </p:nvSpPr>
        <p:spPr>
          <a:xfrm>
            <a:off x="457200" y="1063375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556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000"/>
              <a:t>Introduction</a:t>
            </a:r>
          </a:p>
          <a:p>
            <a:pPr indent="-3556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000"/>
              <a:t>Constructing and Testing the Model</a:t>
            </a:r>
          </a:p>
          <a:p>
            <a:pPr indent="-355600" lvl="1" marL="9144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2000"/>
              <a:t>Dynamics of Model</a:t>
            </a:r>
          </a:p>
          <a:p>
            <a:pPr indent="-355600" lvl="1" marL="9144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2000"/>
              <a:t>Computational algorithm</a:t>
            </a:r>
          </a:p>
          <a:p>
            <a:pPr indent="-355600" lvl="1" marL="9144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2000"/>
              <a:t>Dataset selection</a:t>
            </a:r>
          </a:p>
          <a:p>
            <a:pPr indent="-355600" lvl="1" marL="9144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2000"/>
              <a:t>Inference of regulators</a:t>
            </a:r>
          </a:p>
          <a:p>
            <a:pPr indent="-355600" lvl="1" marL="9144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2000"/>
              <a:t>Comparison with linear model</a:t>
            </a:r>
          </a:p>
          <a:p>
            <a:pPr indent="-3556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000"/>
              <a:t>Discussion</a:t>
            </a:r>
          </a:p>
          <a:p>
            <a:pPr indent="-355600" lvl="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000"/>
              <a:t>Summary</a:t>
            </a:r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Shape 199"/>
          <p:cNvSpPr txBox="1"/>
          <p:nvPr>
            <p:ph type="title"/>
          </p:nvPr>
        </p:nvSpPr>
        <p:spPr>
          <a:xfrm>
            <a:off x="457200" y="3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Outline</a:t>
            </a:r>
          </a:p>
        </p:txBody>
      </p:sp>
      <p:sp>
        <p:nvSpPr>
          <p:cNvPr id="200" name="Shape 200"/>
          <p:cNvSpPr txBox="1"/>
          <p:nvPr>
            <p:ph idx="1" type="body"/>
          </p:nvPr>
        </p:nvSpPr>
        <p:spPr>
          <a:xfrm>
            <a:off x="457200" y="1063375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55600" lvl="0" marL="457200" rtl="0">
              <a:spcBef>
                <a:spcPts val="0"/>
              </a:spcBef>
              <a:buClr>
                <a:srgbClr val="999999"/>
              </a:buClr>
              <a:buSzPct val="100000"/>
              <a:buFont typeface="Arial"/>
              <a:buChar char="●"/>
            </a:pPr>
            <a:r>
              <a:rPr lang="en" sz="2000">
                <a:solidFill>
                  <a:srgbClr val="999999"/>
                </a:solidFill>
              </a:rPr>
              <a:t>Introduction</a:t>
            </a:r>
          </a:p>
          <a:p>
            <a:pPr indent="-355600" lvl="0" marL="457200" rtl="0">
              <a:spcBef>
                <a:spcPts val="0"/>
              </a:spcBef>
              <a:buClr>
                <a:srgbClr val="999999"/>
              </a:buClr>
              <a:buSzPct val="100000"/>
              <a:buFont typeface="Arial"/>
              <a:buChar char="●"/>
            </a:pPr>
            <a:r>
              <a:rPr lang="en" sz="2000">
                <a:solidFill>
                  <a:srgbClr val="999999"/>
                </a:solidFill>
              </a:rPr>
              <a:t>Constructing and Testing the Model</a:t>
            </a:r>
          </a:p>
          <a:p>
            <a:pPr indent="-355600" lvl="1" marL="914400" rtl="0">
              <a:spcBef>
                <a:spcPts val="0"/>
              </a:spcBef>
              <a:buClr>
                <a:srgbClr val="999999"/>
              </a:buClr>
              <a:buSzPct val="100000"/>
              <a:buFont typeface="Courier New"/>
              <a:buChar char="o"/>
            </a:pPr>
            <a:r>
              <a:rPr lang="en" sz="2000">
                <a:solidFill>
                  <a:srgbClr val="999999"/>
                </a:solidFill>
              </a:rPr>
              <a:t>Dynamics of Model</a:t>
            </a:r>
          </a:p>
          <a:p>
            <a:pPr indent="-355600" lvl="1" marL="914400" rtl="0">
              <a:spcBef>
                <a:spcPts val="0"/>
              </a:spcBef>
              <a:buClr>
                <a:srgbClr val="999999"/>
              </a:buClr>
              <a:buSzPct val="100000"/>
              <a:buFont typeface="Courier New"/>
              <a:buChar char="o"/>
            </a:pPr>
            <a:r>
              <a:rPr lang="en" sz="2000">
                <a:solidFill>
                  <a:srgbClr val="999999"/>
                </a:solidFill>
              </a:rPr>
              <a:t>Computational algorithm</a:t>
            </a:r>
          </a:p>
          <a:p>
            <a:pPr indent="-355600" lvl="1" marL="914400" rtl="0">
              <a:spcBef>
                <a:spcPts val="0"/>
              </a:spcBef>
              <a:buClr>
                <a:srgbClr val="999999"/>
              </a:buClr>
              <a:buSzPct val="100000"/>
              <a:buFont typeface="Courier New"/>
              <a:buChar char="o"/>
            </a:pPr>
            <a:r>
              <a:rPr lang="en" sz="2000">
                <a:solidFill>
                  <a:srgbClr val="999999"/>
                </a:solidFill>
              </a:rPr>
              <a:t>Dataset selection</a:t>
            </a:r>
          </a:p>
          <a:p>
            <a:pPr indent="-355600" lvl="1" marL="914400" rtl="0">
              <a:spcBef>
                <a:spcPts val="0"/>
              </a:spcBef>
              <a:buClr>
                <a:srgbClr val="999999"/>
              </a:buClr>
              <a:buSzPct val="100000"/>
              <a:buFont typeface="Courier New"/>
              <a:buChar char="o"/>
            </a:pPr>
            <a:r>
              <a:rPr lang="en" sz="2000">
                <a:solidFill>
                  <a:srgbClr val="999999"/>
                </a:solidFill>
              </a:rPr>
              <a:t>Inference of regulators</a:t>
            </a:r>
          </a:p>
          <a:p>
            <a:pPr indent="-355600" lvl="1" marL="914400" rtl="0">
              <a:spcBef>
                <a:spcPts val="0"/>
              </a:spcBef>
              <a:buClr>
                <a:srgbClr val="999999"/>
              </a:buClr>
              <a:buSzPct val="100000"/>
              <a:buFont typeface="Courier New"/>
              <a:buChar char="o"/>
            </a:pPr>
            <a:r>
              <a:rPr lang="en" sz="2000">
                <a:solidFill>
                  <a:srgbClr val="999999"/>
                </a:solidFill>
              </a:rPr>
              <a:t>Comparison with linear model</a:t>
            </a:r>
          </a:p>
          <a:p>
            <a:pPr indent="-355600" lvl="0" marL="457200" rtl="0">
              <a:spcBef>
                <a:spcPts val="0"/>
              </a:spcBef>
              <a:buClr>
                <a:srgbClr val="999999"/>
              </a:buClr>
              <a:buSzPct val="100000"/>
              <a:buFont typeface="Arial"/>
              <a:buChar char="●"/>
            </a:pPr>
            <a:r>
              <a:rPr lang="en" sz="2000">
                <a:solidFill>
                  <a:srgbClr val="999999"/>
                </a:solidFill>
              </a:rPr>
              <a:t>Discussion</a:t>
            </a:r>
          </a:p>
          <a:p>
            <a:pPr indent="-3556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b="1" lang="en" sz="2000"/>
              <a:t>Summary</a:t>
            </a:r>
          </a:p>
        </p:txBody>
      </p:sp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hape 205"/>
          <p:cNvSpPr txBox="1"/>
          <p:nvPr>
            <p:ph type="title"/>
          </p:nvPr>
        </p:nvSpPr>
        <p:spPr>
          <a:xfrm>
            <a:off x="457200" y="273275"/>
            <a:ext cx="8229600" cy="58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Summary</a:t>
            </a:r>
          </a:p>
        </p:txBody>
      </p:sp>
      <p:pic>
        <p:nvPicPr>
          <p:cNvPr id="206" name="Shape 20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05075" y="708275"/>
            <a:ext cx="2360148" cy="587425"/>
          </a:xfrm>
          <a:prstGeom prst="rect">
            <a:avLst/>
          </a:prstGeom>
          <a:noFill/>
          <a:ln>
            <a:noFill/>
          </a:ln>
        </p:spPr>
      </p:pic>
      <p:sp>
        <p:nvSpPr>
          <p:cNvPr id="207" name="Shape 207"/>
          <p:cNvSpPr txBox="1"/>
          <p:nvPr>
            <p:ph idx="1" type="body"/>
          </p:nvPr>
        </p:nvSpPr>
        <p:spPr>
          <a:xfrm>
            <a:off x="423900" y="9342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The dynamics of the model were given by:  </a:t>
            </a:r>
          </a:p>
          <a:p>
            <a:pPr indent="-3429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The least squares best fit was then compared to the deviations from the experimental data, which resulted in: </a:t>
            </a:r>
          </a:p>
          <a:p>
            <a:pPr indent="-342900" lvl="1" marL="9144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Table 1 identified regulators for the target genes</a:t>
            </a:r>
          </a:p>
          <a:p>
            <a:pPr indent="-342900" lvl="1" marL="9144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Figures 1 &amp; 2 had the best expression profiles of target/regulator pairs</a:t>
            </a:r>
          </a:p>
          <a:p>
            <a:pPr indent="-342900" lvl="1" marL="9144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Figure 3 shows the distribution of the order of correctly identified regulators in the sorted list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The model is capable of correctly identifying regulators, modeling expression profiles, and predicting if regulators repress or activate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/>
          <p:nvPr>
            <p:ph type="title"/>
          </p:nvPr>
        </p:nvSpPr>
        <p:spPr>
          <a:xfrm>
            <a:off x="457200" y="3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Outline</a:t>
            </a:r>
          </a:p>
        </p:txBody>
      </p:sp>
      <p:sp>
        <p:nvSpPr>
          <p:cNvPr id="45" name="Shape 45"/>
          <p:cNvSpPr txBox="1"/>
          <p:nvPr>
            <p:ph idx="1" type="body"/>
          </p:nvPr>
        </p:nvSpPr>
        <p:spPr>
          <a:xfrm>
            <a:off x="457200" y="1063375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556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b="1" lang="en" sz="2000"/>
              <a:t>Introduction</a:t>
            </a:r>
          </a:p>
          <a:p>
            <a:pPr indent="-355600" lvl="0" marL="457200" rtl="0">
              <a:spcBef>
                <a:spcPts val="0"/>
              </a:spcBef>
              <a:buClr>
                <a:srgbClr val="999999"/>
              </a:buClr>
              <a:buSzPct val="100000"/>
              <a:buFont typeface="Arial"/>
              <a:buChar char="●"/>
            </a:pPr>
            <a:r>
              <a:rPr lang="en" sz="2000">
                <a:solidFill>
                  <a:srgbClr val="999999"/>
                </a:solidFill>
              </a:rPr>
              <a:t>Constructing and Testing the Model</a:t>
            </a:r>
          </a:p>
          <a:p>
            <a:pPr indent="-355600" lvl="1" marL="914400" rtl="0">
              <a:spcBef>
                <a:spcPts val="0"/>
              </a:spcBef>
              <a:buClr>
                <a:srgbClr val="999999"/>
              </a:buClr>
              <a:buSzPct val="100000"/>
              <a:buFont typeface="Courier New"/>
              <a:buChar char="o"/>
            </a:pPr>
            <a:r>
              <a:rPr lang="en" sz="2000">
                <a:solidFill>
                  <a:srgbClr val="999999"/>
                </a:solidFill>
              </a:rPr>
              <a:t>Dynamics of Model</a:t>
            </a:r>
          </a:p>
          <a:p>
            <a:pPr indent="-355600" lvl="1" marL="914400" rtl="0">
              <a:spcBef>
                <a:spcPts val="0"/>
              </a:spcBef>
              <a:buClr>
                <a:srgbClr val="999999"/>
              </a:buClr>
              <a:buSzPct val="100000"/>
              <a:buFont typeface="Courier New"/>
              <a:buChar char="o"/>
            </a:pPr>
            <a:r>
              <a:rPr lang="en" sz="2000">
                <a:solidFill>
                  <a:srgbClr val="999999"/>
                </a:solidFill>
              </a:rPr>
              <a:t>Computational algorithm</a:t>
            </a:r>
          </a:p>
          <a:p>
            <a:pPr indent="-355600" lvl="1" marL="914400" rtl="0">
              <a:spcBef>
                <a:spcPts val="0"/>
              </a:spcBef>
              <a:buClr>
                <a:srgbClr val="999999"/>
              </a:buClr>
              <a:buSzPct val="100000"/>
              <a:buFont typeface="Courier New"/>
              <a:buChar char="o"/>
            </a:pPr>
            <a:r>
              <a:rPr lang="en" sz="2000">
                <a:solidFill>
                  <a:srgbClr val="999999"/>
                </a:solidFill>
              </a:rPr>
              <a:t>Dataset selection</a:t>
            </a:r>
          </a:p>
          <a:p>
            <a:pPr indent="-355600" lvl="1" marL="914400" rtl="0">
              <a:spcBef>
                <a:spcPts val="0"/>
              </a:spcBef>
              <a:buClr>
                <a:srgbClr val="999999"/>
              </a:buClr>
              <a:buSzPct val="100000"/>
              <a:buFont typeface="Courier New"/>
              <a:buChar char="o"/>
            </a:pPr>
            <a:r>
              <a:rPr lang="en" sz="2000">
                <a:solidFill>
                  <a:srgbClr val="999999"/>
                </a:solidFill>
              </a:rPr>
              <a:t>Inference of regulators</a:t>
            </a:r>
          </a:p>
          <a:p>
            <a:pPr indent="-355600" lvl="1" marL="914400" rtl="0">
              <a:spcBef>
                <a:spcPts val="0"/>
              </a:spcBef>
              <a:buClr>
                <a:srgbClr val="999999"/>
              </a:buClr>
              <a:buSzPct val="100000"/>
              <a:buFont typeface="Courier New"/>
              <a:buChar char="o"/>
            </a:pPr>
            <a:r>
              <a:rPr lang="en" sz="2000">
                <a:solidFill>
                  <a:srgbClr val="999999"/>
                </a:solidFill>
              </a:rPr>
              <a:t>Comparison with linear model</a:t>
            </a:r>
          </a:p>
          <a:p>
            <a:pPr indent="-355600" lvl="0" marL="457200" rtl="0">
              <a:spcBef>
                <a:spcPts val="0"/>
              </a:spcBef>
              <a:buClr>
                <a:srgbClr val="999999"/>
              </a:buClr>
              <a:buSzPct val="100000"/>
              <a:buFont typeface="Arial"/>
              <a:buChar char="●"/>
            </a:pPr>
            <a:r>
              <a:rPr lang="en" sz="2000">
                <a:solidFill>
                  <a:srgbClr val="999999"/>
                </a:solidFill>
              </a:rPr>
              <a:t>Discussion</a:t>
            </a:r>
          </a:p>
          <a:p>
            <a:pPr indent="-355600" lvl="0" marL="457200" rtl="0">
              <a:spcBef>
                <a:spcPts val="0"/>
              </a:spcBef>
              <a:buClr>
                <a:srgbClr val="999999"/>
              </a:buClr>
              <a:buSzPct val="100000"/>
              <a:buFont typeface="Arial"/>
              <a:buChar char="●"/>
            </a:pPr>
            <a:r>
              <a:rPr lang="en" sz="2000">
                <a:solidFill>
                  <a:srgbClr val="999999"/>
                </a:solidFill>
              </a:rPr>
              <a:t>Summary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/>
          <p:nvPr>
            <p:ph type="title"/>
          </p:nvPr>
        </p:nvSpPr>
        <p:spPr>
          <a:xfrm>
            <a:off x="457200" y="3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Introduction</a:t>
            </a:r>
          </a:p>
        </p:txBody>
      </p:sp>
      <p:sp>
        <p:nvSpPr>
          <p:cNvPr id="51" name="Shape 51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Regulation of gene expression controls cellular processes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Microarray data tracks dynamics of gene expression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Nonlinear differential equation to predict and model gene expression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Many methods in identifying relationships between genes and their regulators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/>
          <p:nvPr>
            <p:ph type="title"/>
          </p:nvPr>
        </p:nvSpPr>
        <p:spPr>
          <a:xfrm>
            <a:off x="457200" y="3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Outline</a:t>
            </a:r>
          </a:p>
        </p:txBody>
      </p:sp>
      <p:sp>
        <p:nvSpPr>
          <p:cNvPr id="57" name="Shape 57"/>
          <p:cNvSpPr txBox="1"/>
          <p:nvPr>
            <p:ph idx="1" type="body"/>
          </p:nvPr>
        </p:nvSpPr>
        <p:spPr>
          <a:xfrm>
            <a:off x="457200" y="1063375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55600" lvl="0" marL="457200" rtl="0">
              <a:spcBef>
                <a:spcPts val="0"/>
              </a:spcBef>
              <a:buClr>
                <a:srgbClr val="999999"/>
              </a:buClr>
              <a:buSzPct val="100000"/>
              <a:buFont typeface="Arial"/>
              <a:buChar char="●"/>
            </a:pPr>
            <a:r>
              <a:rPr lang="en" sz="2000">
                <a:solidFill>
                  <a:srgbClr val="999999"/>
                </a:solidFill>
              </a:rPr>
              <a:t>Introduction</a:t>
            </a:r>
          </a:p>
          <a:p>
            <a:pPr indent="-3556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b="1" lang="en" sz="2000"/>
              <a:t>Constructing and Testing the Model</a:t>
            </a:r>
          </a:p>
          <a:p>
            <a:pPr indent="-355600" lvl="1" marL="9144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b="1" lang="en" sz="2000"/>
              <a:t>Dynamics of Model</a:t>
            </a:r>
          </a:p>
          <a:p>
            <a:pPr indent="-355600" lvl="1" marL="9144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b="1" lang="en" sz="2000"/>
              <a:t>Computational algorithm</a:t>
            </a:r>
          </a:p>
          <a:p>
            <a:pPr indent="-355600" lvl="1" marL="9144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b="1" lang="en" sz="2000"/>
              <a:t>Dataset selection</a:t>
            </a:r>
          </a:p>
          <a:p>
            <a:pPr indent="-355600" lvl="1" marL="9144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b="1" lang="en" sz="2000"/>
              <a:t>Inference of regulators</a:t>
            </a:r>
          </a:p>
          <a:p>
            <a:pPr indent="-355600" lvl="1" marL="9144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b="1" lang="en" sz="2000"/>
              <a:t>Comparison with linear model</a:t>
            </a:r>
          </a:p>
          <a:p>
            <a:pPr indent="-355600" lvl="0" marL="457200" rtl="0">
              <a:spcBef>
                <a:spcPts val="0"/>
              </a:spcBef>
              <a:buClr>
                <a:srgbClr val="999999"/>
              </a:buClr>
              <a:buSzPct val="100000"/>
              <a:buFont typeface="Arial"/>
              <a:buChar char="●"/>
            </a:pPr>
            <a:r>
              <a:rPr lang="en" sz="2000">
                <a:solidFill>
                  <a:srgbClr val="999999"/>
                </a:solidFill>
              </a:rPr>
              <a:t>Discussion</a:t>
            </a:r>
          </a:p>
          <a:p>
            <a:pPr indent="-355600" lvl="0" marL="457200" rtl="0">
              <a:spcBef>
                <a:spcPts val="0"/>
              </a:spcBef>
              <a:buClr>
                <a:srgbClr val="999999"/>
              </a:buClr>
              <a:buSzPct val="100000"/>
              <a:buFont typeface="Arial"/>
              <a:buChar char="●"/>
            </a:pPr>
            <a:r>
              <a:rPr lang="en" sz="2000">
                <a:solidFill>
                  <a:srgbClr val="999999"/>
                </a:solidFill>
              </a:rPr>
              <a:t>Summary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/>
          <p:nvPr>
            <p:ph type="title"/>
          </p:nvPr>
        </p:nvSpPr>
        <p:spPr>
          <a:xfrm>
            <a:off x="417450" y="0"/>
            <a:ext cx="7348199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Dynamic Model of Transcriptional Control</a:t>
            </a:r>
          </a:p>
        </p:txBody>
      </p:sp>
      <p:sp>
        <p:nvSpPr>
          <p:cNvPr id="63" name="Shape 63"/>
          <p:cNvSpPr txBox="1"/>
          <p:nvPr>
            <p:ph idx="1" type="body"/>
          </p:nvPr>
        </p:nvSpPr>
        <p:spPr>
          <a:xfrm>
            <a:off x="0" y="728787"/>
            <a:ext cx="4728900" cy="4128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A result of previous work on the dynamic simulation of genetic networks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Assumes the recursive action of regulators on the target gene over time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Assumes the regulatory effect on the expression can be expressed as a combinatorial action of its regulators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g = regulatory effect for a certain gene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j = 1, 2, … m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m = number of regulators for a gene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w = regulatory weights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y = expression levels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b = transcription initiation delay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⍴ = sigmoid function of regulatory effect</a:t>
            </a:r>
          </a:p>
        </p:txBody>
      </p:sp>
      <p:pic>
        <p:nvPicPr>
          <p:cNvPr id="64" name="Shape 6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28904" y="2285979"/>
            <a:ext cx="2060994" cy="1013624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Shape 6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728900" y="3425650"/>
            <a:ext cx="4305300" cy="1371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Shape 6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728887" y="1167862"/>
            <a:ext cx="2725525" cy="1013625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Shape 67"/>
          <p:cNvSpPr/>
          <p:nvPr/>
        </p:nvSpPr>
        <p:spPr>
          <a:xfrm>
            <a:off x="4805900" y="1167875"/>
            <a:ext cx="262800" cy="227700"/>
          </a:xfrm>
          <a:prstGeom prst="rect">
            <a:avLst/>
          </a:prstGeom>
          <a:solidFill>
            <a:srgbClr val="FFFFFF"/>
          </a:solidFill>
          <a:ln cap="flat" w="19050">
            <a:solidFill>
              <a:srgbClr val="98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l">
              <a:spcBef>
                <a:spcPts val="0"/>
              </a:spcBef>
              <a:buNone/>
            </a:pPr>
            <a:r>
              <a:rPr lang="en"/>
              <a:t>1</a:t>
            </a:r>
          </a:p>
        </p:txBody>
      </p:sp>
      <p:sp>
        <p:nvSpPr>
          <p:cNvPr id="68" name="Shape 68"/>
          <p:cNvSpPr/>
          <p:nvPr/>
        </p:nvSpPr>
        <p:spPr>
          <a:xfrm>
            <a:off x="4805900" y="2457900"/>
            <a:ext cx="402600" cy="227700"/>
          </a:xfrm>
          <a:prstGeom prst="rect">
            <a:avLst/>
          </a:prstGeom>
          <a:solidFill>
            <a:srgbClr val="FFFFFF"/>
          </a:solidFill>
          <a:ln cap="flat" w="19050">
            <a:solidFill>
              <a:srgbClr val="98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2a</a:t>
            </a:r>
          </a:p>
        </p:txBody>
      </p:sp>
      <p:sp>
        <p:nvSpPr>
          <p:cNvPr id="69" name="Shape 69"/>
          <p:cNvSpPr/>
          <p:nvPr/>
        </p:nvSpPr>
        <p:spPr>
          <a:xfrm>
            <a:off x="4805900" y="3547850"/>
            <a:ext cx="402600" cy="227700"/>
          </a:xfrm>
          <a:prstGeom prst="rect">
            <a:avLst/>
          </a:prstGeom>
          <a:solidFill>
            <a:srgbClr val="FFFFFF"/>
          </a:solidFill>
          <a:ln cap="flat" w="19050">
            <a:solidFill>
              <a:srgbClr val="98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2b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/>
          <p:nvPr>
            <p:ph type="title"/>
          </p:nvPr>
        </p:nvSpPr>
        <p:spPr>
          <a:xfrm>
            <a:off x="457200" y="3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Dynamic Model of Transcriptional Control (Continued)</a:t>
            </a:r>
          </a:p>
        </p:txBody>
      </p:sp>
      <p:sp>
        <p:nvSpPr>
          <p:cNvPr id="75" name="Shape 75"/>
          <p:cNvSpPr txBox="1"/>
          <p:nvPr>
            <p:ph idx="1" type="body"/>
          </p:nvPr>
        </p:nvSpPr>
        <p:spPr>
          <a:xfrm>
            <a:off x="0" y="741900"/>
            <a:ext cx="4631099" cy="4401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z = target gene expression level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dz/dt = rate of expression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k1 = maximal rate of expression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k2 = rate constant of degradation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a values = computed from the experimental gene expression profile using least squares minimization procedure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E = error function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The polynomial fit is an approximation of the true expression profile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Gene profiles that minimize the mean square error function are sought for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The result allows the parameters in the differential equation to be estimated</a:t>
            </a:r>
          </a:p>
        </p:txBody>
      </p:sp>
      <p:pic>
        <p:nvPicPr>
          <p:cNvPr id="76" name="Shape 7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32762" y="3317325"/>
            <a:ext cx="4257675" cy="590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Shape 7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478950" y="1063375"/>
            <a:ext cx="4577325" cy="1132586"/>
          </a:xfrm>
          <a:prstGeom prst="rect">
            <a:avLst/>
          </a:prstGeom>
          <a:noFill/>
          <a:ln>
            <a:noFill/>
          </a:ln>
        </p:spPr>
      </p:pic>
      <p:pic>
        <p:nvPicPr>
          <p:cNvPr id="78" name="Shape 7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478950" y="2155825"/>
            <a:ext cx="4257675" cy="1059729"/>
          </a:xfrm>
          <a:prstGeom prst="rect">
            <a:avLst/>
          </a:prstGeom>
          <a:noFill/>
          <a:ln>
            <a:noFill/>
          </a:ln>
        </p:spPr>
      </p:pic>
      <p:pic>
        <p:nvPicPr>
          <p:cNvPr id="79" name="Shape 79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532775" y="4009650"/>
            <a:ext cx="3362325" cy="1038225"/>
          </a:xfrm>
          <a:prstGeom prst="rect">
            <a:avLst/>
          </a:prstGeom>
          <a:noFill/>
          <a:ln>
            <a:noFill/>
          </a:ln>
        </p:spPr>
      </p:pic>
      <p:sp>
        <p:nvSpPr>
          <p:cNvPr id="80" name="Shape 80"/>
          <p:cNvSpPr/>
          <p:nvPr/>
        </p:nvSpPr>
        <p:spPr>
          <a:xfrm>
            <a:off x="4272500" y="1314900"/>
            <a:ext cx="220499" cy="227700"/>
          </a:xfrm>
          <a:prstGeom prst="rect">
            <a:avLst/>
          </a:prstGeom>
          <a:solidFill>
            <a:srgbClr val="FFFFFF"/>
          </a:solidFill>
          <a:ln cap="flat" w="19050">
            <a:solidFill>
              <a:srgbClr val="98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3</a:t>
            </a:r>
          </a:p>
        </p:txBody>
      </p:sp>
      <p:sp>
        <p:nvSpPr>
          <p:cNvPr id="81" name="Shape 81"/>
          <p:cNvSpPr/>
          <p:nvPr/>
        </p:nvSpPr>
        <p:spPr>
          <a:xfrm>
            <a:off x="4312275" y="2534100"/>
            <a:ext cx="220499" cy="227700"/>
          </a:xfrm>
          <a:prstGeom prst="rect">
            <a:avLst/>
          </a:prstGeom>
          <a:solidFill>
            <a:srgbClr val="FFFFFF"/>
          </a:solidFill>
          <a:ln cap="flat" w="19050">
            <a:solidFill>
              <a:srgbClr val="98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4</a:t>
            </a:r>
          </a:p>
        </p:txBody>
      </p:sp>
      <p:sp>
        <p:nvSpPr>
          <p:cNvPr id="82" name="Shape 82"/>
          <p:cNvSpPr/>
          <p:nvPr/>
        </p:nvSpPr>
        <p:spPr>
          <a:xfrm>
            <a:off x="4554900" y="3291750"/>
            <a:ext cx="220499" cy="227700"/>
          </a:xfrm>
          <a:prstGeom prst="rect">
            <a:avLst/>
          </a:prstGeom>
          <a:solidFill>
            <a:srgbClr val="FFFFFF"/>
          </a:solidFill>
          <a:ln cap="flat" w="19050">
            <a:solidFill>
              <a:srgbClr val="98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l">
              <a:spcBef>
                <a:spcPts val="0"/>
              </a:spcBef>
              <a:buNone/>
            </a:pPr>
            <a:r>
              <a:rPr lang="en"/>
              <a:t>5</a:t>
            </a:r>
          </a:p>
        </p:txBody>
      </p:sp>
      <p:sp>
        <p:nvSpPr>
          <p:cNvPr id="83" name="Shape 83"/>
          <p:cNvSpPr/>
          <p:nvPr/>
        </p:nvSpPr>
        <p:spPr>
          <a:xfrm>
            <a:off x="4554900" y="4155050"/>
            <a:ext cx="220499" cy="227700"/>
          </a:xfrm>
          <a:prstGeom prst="rect">
            <a:avLst/>
          </a:prstGeom>
          <a:solidFill>
            <a:srgbClr val="FFFFFF"/>
          </a:solidFill>
          <a:ln cap="flat" w="19050">
            <a:solidFill>
              <a:srgbClr val="98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6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/>
          <p:nvPr>
            <p:ph type="title"/>
          </p:nvPr>
        </p:nvSpPr>
        <p:spPr>
          <a:xfrm>
            <a:off x="457200" y="3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Computational Algorithm</a:t>
            </a:r>
          </a:p>
        </p:txBody>
      </p:sp>
      <p:sp>
        <p:nvSpPr>
          <p:cNvPr id="89" name="Shape 89"/>
          <p:cNvSpPr txBox="1"/>
          <p:nvPr>
            <p:ph idx="1" type="body"/>
          </p:nvPr>
        </p:nvSpPr>
        <p:spPr>
          <a:xfrm>
            <a:off x="404175" y="983875"/>
            <a:ext cx="8501400" cy="39062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The aim is to find a set of potential regulators of a certain target gene by estimating its expression profile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It searches from a group of transcriptional regulators using least squares minimization, the differential equation, and the error function</a:t>
            </a:r>
          </a:p>
          <a:p>
            <a:pPr indent="-342900" lvl="1" marL="9144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The differential equation is solved numerically</a:t>
            </a:r>
          </a:p>
          <a:p>
            <a:pPr indent="-342900" lvl="1" marL="9144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The parameters w, b, k1, and k2 are optimized with a least squares minimization loop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The missing data points and fluctuation in gene expression profiles is compensated for by approximating the regulator gene profiles by a polynomial of degree n</a:t>
            </a:r>
          </a:p>
          <a:p>
            <a:pPr indent="-342900" lvl="1" marL="91440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The degree n is chosen by the number of of data points in the profile and the level of fluctuations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/>
          <p:nvPr>
            <p:ph type="title"/>
          </p:nvPr>
        </p:nvSpPr>
        <p:spPr>
          <a:xfrm>
            <a:off x="417450" y="0"/>
            <a:ext cx="5837699" cy="8408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>
                <a:solidFill>
                  <a:srgbClr val="980000"/>
                </a:solidFill>
              </a:rPr>
              <a:t>Computational Algorithm (Continued)</a:t>
            </a:r>
          </a:p>
        </p:txBody>
      </p:sp>
      <p:pic>
        <p:nvPicPr>
          <p:cNvPr id="95" name="Shape 9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04155" y="2421825"/>
            <a:ext cx="3992332" cy="993687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Shape 9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104150" y="1489500"/>
            <a:ext cx="3892800" cy="539947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Shape 9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168675" y="3674750"/>
            <a:ext cx="3120699" cy="96362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Shape 98"/>
          <p:cNvSpPr txBox="1"/>
          <p:nvPr>
            <p:ph idx="1" type="body"/>
          </p:nvPr>
        </p:nvSpPr>
        <p:spPr>
          <a:xfrm>
            <a:off x="99400" y="893925"/>
            <a:ext cx="5175300" cy="44469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" sz="1800"/>
              <a:t>Fit regulator gene profiles with a polynomial of degree n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" sz="1800"/>
              <a:t>Select a target gene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" sz="1800"/>
              <a:t>Select a candidate regulatory gene from the pool of possible regulators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" sz="1800"/>
              <a:t>Apply least squares minimization procedure to the target and regulator genes using the differential equation with the error function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" sz="1800"/>
              <a:t>Repeat step 3 for all possible regulators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" sz="1800"/>
              <a:t>Select regulators that best satisfy the selection criterion</a:t>
            </a:r>
          </a:p>
          <a:p>
            <a:pPr indent="-342900" lvl="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" sz="1800"/>
              <a:t>Repeat step 2 for all target genes</a:t>
            </a:r>
          </a:p>
        </p:txBody>
      </p:sp>
      <p:sp>
        <p:nvSpPr>
          <p:cNvPr id="99" name="Shape 99"/>
          <p:cNvSpPr/>
          <p:nvPr/>
        </p:nvSpPr>
        <p:spPr>
          <a:xfrm>
            <a:off x="5164500" y="1386750"/>
            <a:ext cx="220499" cy="227700"/>
          </a:xfrm>
          <a:prstGeom prst="rect">
            <a:avLst/>
          </a:prstGeom>
          <a:solidFill>
            <a:srgbClr val="FFFFFF"/>
          </a:solidFill>
          <a:ln cap="flat" w="19050">
            <a:solidFill>
              <a:srgbClr val="98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l">
              <a:spcBef>
                <a:spcPts val="0"/>
              </a:spcBef>
              <a:buNone/>
            </a:pPr>
            <a:r>
              <a:rPr lang="en"/>
              <a:t>5</a:t>
            </a:r>
          </a:p>
        </p:txBody>
      </p:sp>
      <p:sp>
        <p:nvSpPr>
          <p:cNvPr id="100" name="Shape 100"/>
          <p:cNvSpPr/>
          <p:nvPr/>
        </p:nvSpPr>
        <p:spPr>
          <a:xfrm>
            <a:off x="5240700" y="2301150"/>
            <a:ext cx="220499" cy="227700"/>
          </a:xfrm>
          <a:prstGeom prst="rect">
            <a:avLst/>
          </a:prstGeom>
          <a:solidFill>
            <a:srgbClr val="FFFFFF"/>
          </a:solidFill>
          <a:ln cap="flat" w="19050">
            <a:solidFill>
              <a:srgbClr val="98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l">
              <a:spcBef>
                <a:spcPts val="0"/>
              </a:spcBef>
              <a:buNone/>
            </a:pPr>
            <a:r>
              <a:rPr lang="en"/>
              <a:t>4</a:t>
            </a:r>
          </a:p>
        </p:txBody>
      </p:sp>
      <p:sp>
        <p:nvSpPr>
          <p:cNvPr id="101" name="Shape 101"/>
          <p:cNvSpPr/>
          <p:nvPr/>
        </p:nvSpPr>
        <p:spPr>
          <a:xfrm>
            <a:off x="5240700" y="3748950"/>
            <a:ext cx="220499" cy="227700"/>
          </a:xfrm>
          <a:prstGeom prst="rect">
            <a:avLst/>
          </a:prstGeom>
          <a:solidFill>
            <a:srgbClr val="FFFFFF"/>
          </a:solidFill>
          <a:ln cap="flat" w="19050">
            <a:solidFill>
              <a:srgbClr val="98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l">
              <a:spcBef>
                <a:spcPts val="0"/>
              </a:spcBef>
              <a:buNone/>
            </a:pPr>
            <a:r>
              <a:rPr lang="en"/>
              <a:t>6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ppt/theme/theme2.xml><?xml version="1.0" encoding="utf-8"?>
<a:theme xmlns:a="http://schemas.openxmlformats.org/drawingml/2006/main" xmlns:r="http://schemas.openxmlformats.org/officeDocument/2006/relationships" name="simple-ligh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