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ags/tag5.xml" ContentType="application/vnd.openxmlformats-officedocument.presentationml.tags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76" r:id="rId4"/>
    <p:sldId id="271" r:id="rId5"/>
    <p:sldId id="272" r:id="rId6"/>
    <p:sldId id="273" r:id="rId7"/>
    <p:sldId id="274" r:id="rId8"/>
    <p:sldId id="269" r:id="rId9"/>
    <p:sldId id="268" r:id="rId10"/>
    <p:sldId id="270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21244" autoAdjust="0"/>
    <p:restoredTop sz="94660"/>
  </p:normalViewPr>
  <p:slideViewPr>
    <p:cSldViewPr>
      <p:cViewPr varScale="1">
        <p:scale>
          <a:sx n="87" d="100"/>
          <a:sy n="87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704E5-95B2-4713-8A51-92A9A5C37CED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5427A-22A1-4043-BA3C-93159113E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478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techniques.com/BiotechniquesJournal/2008/September/A-novel-solid-phase-technology-for-high-throughput-gene-synthesis/biotechniques-45335.html?pageNum=3%23CIT0002" TargetMode="External"/><Relationship Id="rId4" Type="http://schemas.openxmlformats.org/officeDocument/2006/relationships/hyperlink" Target="http://www.biotechniques.com/BiotechniquesJournal/2008/September/A-novel-solid-phase-technology-for-high-throughput-gene-synthesis/biotechniques-45335.html?pageNum=3%23CIT0003" TargetMode="External"/><Relationship Id="rId5" Type="http://schemas.openxmlformats.org/officeDocument/2006/relationships/hyperlink" Target="http://www.biotechniques.com/BiotechniquesJournal/2008/September/A-novel-solid-phase-technology-for-high-throughput-gene-synthesis/biotechniques-45335.html?pageNum=3%23CIT0004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important applications for de novo gene synthesis in biomedical research and biotechnology range from the cloning of individual genes to the development of synthetic DNA vaccines (</a:t>
            </a:r>
            <a:r>
              <a:rPr lang="en-US" dirty="0" smtClean="0">
                <a:hlinkClick r:id="rId3"/>
              </a:rPr>
              <a:t>2</a:t>
            </a:r>
            <a:r>
              <a:rPr lang="en-US" dirty="0" smtClean="0"/>
              <a:t>), vectors for gene therapy (</a:t>
            </a:r>
            <a:r>
              <a:rPr lang="en-US" dirty="0" smtClean="0">
                <a:hlinkClick r:id="rId4"/>
              </a:rPr>
              <a:t>3</a:t>
            </a:r>
            <a:r>
              <a:rPr lang="en-US" dirty="0" smtClean="0"/>
              <a:t>), and gene libraries for protein engineering and molecular evolution (</a:t>
            </a:r>
            <a:r>
              <a:rPr lang="en-US" dirty="0" smtClean="0">
                <a:hlinkClick r:id="rId5"/>
              </a:rPr>
              <a:t>4</a:t>
            </a:r>
            <a:r>
              <a:rPr lang="en-US" dirty="0" smtClean="0"/>
              <a:t>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major expenditure components for such long syntheses being attributable to reagent and sample handling, </a:t>
            </a:r>
            <a:r>
              <a:rPr lang="en-US" dirty="0" smtClean="0"/>
              <a:t>synthesis of long genes of designed sequences for designated functions becomes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2D81-690C-BB46-A80F-CF8AA85C98B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reduce reagents and required starting </a:t>
            </a:r>
            <a:r>
              <a:rPr lang="en-US" dirty="0" err="1" smtClean="0">
                <a:sym typeface="Wingdings"/>
              </a:rPr>
              <a:t>oligonucleotide</a:t>
            </a:r>
            <a:r>
              <a:rPr lang="en-US" dirty="0" smtClean="0">
                <a:sym typeface="Wingdings"/>
              </a:rPr>
              <a:t> concentrations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5427A-22A1-4043-BA3C-93159113EE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lower molecular weight species below the product bands indicate normal levels of assembly intermediates for a single reaction PCA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-how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you tell 50% high yield? Why was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750 circled?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2D81-690C-BB46-A80F-CF8AA85C98B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6AF2-4FF7-44AE-A041-6A2361CA5311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EBC-4640-4BF8-B10D-C8C324F7B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432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6AF2-4FF7-44AE-A041-6A2361CA5311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EBC-4640-4BF8-B10D-C8C324F7B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519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6AF2-4FF7-44AE-A041-6A2361CA5311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EBC-4640-4BF8-B10D-C8C324F7B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16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6AF2-4FF7-44AE-A041-6A2361CA5311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EBC-4640-4BF8-B10D-C8C324F7B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267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6AF2-4FF7-44AE-A041-6A2361CA5311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EBC-4640-4BF8-B10D-C8C324F7B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184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6AF2-4FF7-44AE-A041-6A2361CA5311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EBC-4640-4BF8-B10D-C8C324F7B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806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6AF2-4FF7-44AE-A041-6A2361CA5311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EBC-4640-4BF8-B10D-C8C324F7B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616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6AF2-4FF7-44AE-A041-6A2361CA5311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EBC-4640-4BF8-B10D-C8C324F7B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994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6AF2-4FF7-44AE-A041-6A2361CA5311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EBC-4640-4BF8-B10D-C8C324F7B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414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6AF2-4FF7-44AE-A041-6A2361CA5311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EBC-4640-4BF8-B10D-C8C324F7B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570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6AF2-4FF7-44AE-A041-6A2361CA5311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EBC-4640-4BF8-B10D-C8C324F7B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381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66AF2-4FF7-44AE-A041-6A2361CA5311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CEBC-4640-4BF8-B10D-C8C324F7B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871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1" y="1337720"/>
            <a:ext cx="844148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Parallel gene synthesis in a </a:t>
            </a:r>
            <a:r>
              <a:rPr lang="en-US" dirty="0" err="1" smtClean="0"/>
              <a:t>microfluidic</a:t>
            </a:r>
            <a:r>
              <a:rPr lang="en-US" dirty="0" smtClean="0"/>
              <a:t> device</a:t>
            </a:r>
            <a:br>
              <a:rPr lang="en-US" dirty="0" smtClean="0"/>
            </a:br>
            <a:r>
              <a:rPr lang="en-US" sz="3111" dirty="0" smtClean="0"/>
              <a:t>by David Kong et. al</a:t>
            </a:r>
            <a:endParaRPr lang="en-US" sz="311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Eric Gomez &amp; Dahlia Alkekhia</a:t>
            </a:r>
          </a:p>
          <a:p>
            <a:r>
              <a:rPr lang="en-US" dirty="0" smtClean="0"/>
              <a:t>December 2</a:t>
            </a:r>
            <a:r>
              <a:rPr lang="en-US" baseline="30000" dirty="0" smtClean="0"/>
              <a:t>nd</a:t>
            </a:r>
            <a:r>
              <a:rPr lang="en-US" dirty="0" smtClean="0"/>
              <a:t>, 2010</a:t>
            </a:r>
            <a:endParaRPr lang="en-US" dirty="0"/>
          </a:p>
        </p:txBody>
      </p:sp>
    </p:spTree>
  </p:cSld>
  <p:clrMapOvr>
    <a:masterClrMapping/>
  </p:clrMapOvr>
  <p:transition advTm="893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Incorporation of existing DNA error correction </a:t>
            </a:r>
            <a:r>
              <a:rPr lang="en-US" dirty="0" smtClean="0"/>
              <a:t>techniques </a:t>
            </a:r>
            <a:r>
              <a:rPr lang="en-US" dirty="0"/>
              <a:t>on-</a:t>
            </a:r>
            <a:r>
              <a:rPr lang="en-US" dirty="0" smtClean="0"/>
              <a:t>chip.</a:t>
            </a:r>
          </a:p>
          <a:p>
            <a:r>
              <a:rPr lang="en-US" dirty="0"/>
              <a:t>integration of in vitro protein expression using high quality synthetic DNA as a template</a:t>
            </a:r>
            <a:r>
              <a:rPr lang="en-US" dirty="0" smtClean="0"/>
              <a:t>.</a:t>
            </a:r>
          </a:p>
          <a:p>
            <a:r>
              <a:rPr lang="en-US" dirty="0"/>
              <a:t>assembly of constructs larger than single genes can be achieved with </a:t>
            </a:r>
            <a:r>
              <a:rPr lang="en-US" dirty="0" err="1"/>
              <a:t>microfluidic</a:t>
            </a:r>
            <a:r>
              <a:rPr lang="en-US" dirty="0"/>
              <a:t> devices, employing the same types of hierarchical in vitro assembly reactions used to create 12kb and larger segments</a:t>
            </a:r>
          </a:p>
        </p:txBody>
      </p:sp>
    </p:spTree>
  </p:cSld>
  <p:clrMapOvr>
    <a:masterClrMapping/>
  </p:clrMapOvr>
  <p:transition advTm="5663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000" dirty="0" smtClean="0"/>
              <a:t>Thank You!</a:t>
            </a:r>
            <a:endParaRPr lang="en-US" sz="7000" dirty="0"/>
          </a:p>
        </p:txBody>
      </p:sp>
    </p:spTree>
  </p:cSld>
  <p:clrMapOvr>
    <a:masterClrMapping/>
  </p:clrMapOvr>
  <p:transition advTm="26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Needed in the field: </a:t>
            </a:r>
            <a:r>
              <a:rPr lang="en-US" sz="2400" dirty="0"/>
              <a:t>synthesize custom de novo</a:t>
            </a:r>
            <a:r>
              <a:rPr lang="en-US" sz="2400" dirty="0" smtClean="0"/>
              <a:t> long DNA strands and genes</a:t>
            </a:r>
          </a:p>
          <a:p>
            <a:r>
              <a:rPr lang="en-US" sz="2400" dirty="0" smtClean="0"/>
              <a:t>Issues: accuracy, time, COST</a:t>
            </a:r>
          </a:p>
          <a:p>
            <a:pPr lvl="1"/>
            <a:r>
              <a:rPr lang="en-US" sz="2400" dirty="0" smtClean="0"/>
              <a:t>$0.1 per nucleotide for conventionally synthesized oligos</a:t>
            </a:r>
          </a:p>
          <a:p>
            <a:pPr lvl="1"/>
            <a:r>
              <a:rPr lang="en-US" sz="2400" dirty="0" smtClean="0"/>
              <a:t>$0.65 – $1.10 per </a:t>
            </a:r>
            <a:r>
              <a:rPr lang="en-US" sz="2400" dirty="0" err="1" smtClean="0"/>
              <a:t>bp</a:t>
            </a:r>
            <a:r>
              <a:rPr lang="en-US" sz="2400" dirty="0" smtClean="0"/>
              <a:t> </a:t>
            </a:r>
            <a:r>
              <a:rPr lang="en-US" sz="2400" dirty="0" smtClean="0"/>
              <a:t>for custom gene synthesis </a:t>
            </a:r>
            <a:r>
              <a:rPr lang="en-US" sz="2400" dirty="0" smtClean="0"/>
              <a:t>services</a:t>
            </a:r>
          </a:p>
          <a:p>
            <a:pPr lvl="1"/>
            <a:r>
              <a:rPr lang="en-US" sz="2400" dirty="0" smtClean="0"/>
              <a:t>Example: synthesis </a:t>
            </a:r>
            <a:r>
              <a:rPr lang="en-US" sz="2400" dirty="0"/>
              <a:t>of bacterial genomes 106bp in size become prohibitively costly, requiring on the order of</a:t>
            </a:r>
            <a:r>
              <a:rPr lang="en-US" sz="2400" dirty="0" smtClean="0"/>
              <a:t> </a:t>
            </a:r>
            <a:r>
              <a:rPr lang="en-US" sz="2400" dirty="0" smtClean="0"/>
              <a:t>$</a:t>
            </a:r>
            <a:r>
              <a:rPr lang="en-US" sz="2400" dirty="0" smtClean="0"/>
              <a:t>100, </a:t>
            </a:r>
            <a:r>
              <a:rPr lang="en-US" sz="2400" dirty="0"/>
              <a:t>000 in oligos alone</a:t>
            </a: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b="1" dirty="0" smtClean="0"/>
          </a:p>
          <a:p>
            <a:pPr lvl="1"/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50292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1" dirty="0" smtClean="0"/>
              <a:t>Proposed technology: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Multi-chambered </a:t>
            </a:r>
            <a:r>
              <a:rPr lang="en-US" sz="2800" b="1" dirty="0" err="1" smtClean="0">
                <a:solidFill>
                  <a:srgbClr val="FF0000"/>
                </a:solidFill>
              </a:rPr>
              <a:t>microfluidic</a:t>
            </a:r>
            <a:r>
              <a:rPr lang="en-US" sz="2800" b="1" dirty="0" smtClean="0">
                <a:solidFill>
                  <a:srgbClr val="FF0000"/>
                </a:solidFill>
              </a:rPr>
              <a:t> device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718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minimize reaction </a:t>
            </a:r>
            <a:r>
              <a:rPr lang="en-US" dirty="0" smtClean="0"/>
              <a:t>volumes 50uL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500nL</a:t>
            </a:r>
          </a:p>
          <a:p>
            <a:r>
              <a:rPr lang="en-US" dirty="0" smtClean="0">
                <a:sym typeface="Wingdings"/>
              </a:rPr>
              <a:t>Reduces </a:t>
            </a:r>
            <a:r>
              <a:rPr lang="en-US" dirty="0" smtClean="0">
                <a:sym typeface="Wingdings"/>
              </a:rPr>
              <a:t>sample handling and need for robotic handlers</a:t>
            </a:r>
            <a:r>
              <a:rPr lang="en-US" dirty="0" smtClean="0">
                <a:sym typeface="Wingdings"/>
              </a:rPr>
              <a:t> </a:t>
            </a:r>
          </a:p>
          <a:p>
            <a:r>
              <a:rPr lang="en-US" dirty="0" smtClean="0">
                <a:sym typeface="Wingdings"/>
              </a:rPr>
              <a:t>Enables large number of complex reactions to be preformed in </a:t>
            </a:r>
            <a:r>
              <a:rPr lang="en-US" dirty="0" smtClean="0">
                <a:sym typeface="Wingdings"/>
              </a:rPr>
              <a:t>parallel</a:t>
            </a:r>
          </a:p>
          <a:p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reduces </a:t>
            </a:r>
            <a:r>
              <a:rPr lang="en-US" dirty="0" smtClean="0">
                <a:sym typeface="Wingdings"/>
              </a:rPr>
              <a:t>costs</a:t>
            </a:r>
            <a:r>
              <a:rPr lang="en-US" dirty="0" smtClean="0">
                <a:sym typeface="Wingdings"/>
              </a:rPr>
              <a:t>!</a:t>
            </a:r>
            <a:endParaRPr lang="en-US" dirty="0" smtClean="0"/>
          </a:p>
          <a:p>
            <a:r>
              <a:rPr lang="en-US" dirty="0" smtClean="0"/>
              <a:t>Reduces error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Tm="45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9603"/>
            <a:ext cx="6053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The Tiny Reaction : PCA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715000" cy="540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4908" y="1378000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- Starting pool of </a:t>
            </a:r>
          </a:p>
          <a:p>
            <a:r>
              <a:rPr lang="en-US" b="1" i="1" dirty="0"/>
              <a:t>c</a:t>
            </a:r>
            <a:r>
              <a:rPr lang="en-US" b="1" i="1" dirty="0" smtClean="0"/>
              <a:t>onstruction oligos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214908" y="2590800"/>
            <a:ext cx="2513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- </a:t>
            </a:r>
            <a:r>
              <a:rPr lang="en-US" b="1" i="1" dirty="0" err="1" smtClean="0"/>
              <a:t>Thermocycling</a:t>
            </a:r>
            <a:r>
              <a:rPr lang="en-US" b="1" i="1" dirty="0" smtClean="0"/>
              <a:t> leads to</a:t>
            </a:r>
          </a:p>
          <a:p>
            <a:r>
              <a:rPr lang="en-US" b="1" i="1" dirty="0" smtClean="0"/>
              <a:t>annealing and extension</a:t>
            </a:r>
          </a:p>
          <a:p>
            <a:r>
              <a:rPr lang="en-US" b="1" i="1" dirty="0" smtClean="0"/>
              <a:t>by DNA polymerase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14908" y="4038600"/>
            <a:ext cx="2622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- Multiple </a:t>
            </a:r>
            <a:r>
              <a:rPr lang="en-US" b="1" i="1" dirty="0" err="1" smtClean="0"/>
              <a:t>thermocycling</a:t>
            </a:r>
            <a:endParaRPr lang="en-US" b="1" i="1" dirty="0" smtClean="0"/>
          </a:p>
          <a:p>
            <a:r>
              <a:rPr lang="en-US" b="1" i="1" dirty="0" smtClean="0"/>
              <a:t>leads to increasingly</a:t>
            </a:r>
          </a:p>
          <a:p>
            <a:r>
              <a:rPr lang="en-US" b="1" i="1" dirty="0" smtClean="0"/>
              <a:t>extended gene sequences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14908" y="5627858"/>
            <a:ext cx="2905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- Complete gene is achieved,</a:t>
            </a:r>
          </a:p>
          <a:p>
            <a:r>
              <a:rPr lang="en-US" b="1" i="1" dirty="0" smtClean="0"/>
              <a:t>amplification can be </a:t>
            </a:r>
          </a:p>
          <a:p>
            <a:r>
              <a:rPr lang="en-US" b="1" i="1" dirty="0" smtClean="0"/>
              <a:t>performed </a:t>
            </a:r>
            <a:endParaRPr lang="en-US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2698026"/>
      </p:ext>
    </p:extLst>
  </p:cSld>
  <p:clrMapOvr>
    <a:masterClrMapping/>
  </p:clrMapOvr>
  <p:transition advTm="51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0000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466" y="1074822"/>
            <a:ext cx="6870167" cy="403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749265" y="1767214"/>
            <a:ext cx="3932453" cy="3579551"/>
            <a:chOff x="192" y="806"/>
            <a:chExt cx="1776" cy="1402"/>
          </a:xfrm>
        </p:grpSpPr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233" y="1152"/>
              <a:ext cx="1344" cy="336"/>
              <a:chOff x="288" y="960"/>
              <a:chExt cx="1296" cy="336"/>
            </a:xfrm>
          </p:grpSpPr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88" y="960"/>
                <a:ext cx="1296" cy="3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80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1056" y="960"/>
                <a:ext cx="48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33" y="1632"/>
              <a:ext cx="1344" cy="240"/>
              <a:chOff x="288" y="1296"/>
              <a:chExt cx="1296" cy="240"/>
            </a:xfrm>
          </p:grpSpPr>
          <p:sp>
            <p:nvSpPr>
              <p:cNvPr id="62" name="Rectangle 36"/>
              <p:cNvSpPr>
                <a:spLocks noChangeArrowheads="1"/>
              </p:cNvSpPr>
              <p:nvPr/>
            </p:nvSpPr>
            <p:spPr bwMode="auto">
              <a:xfrm>
                <a:off x="288" y="1296"/>
                <a:ext cx="1296" cy="1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37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384" cy="1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233" y="1920"/>
              <a:ext cx="1344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233" y="2112"/>
              <a:ext cx="1344" cy="96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329" y="1488"/>
              <a:ext cx="1152" cy="144"/>
              <a:chOff x="384" y="1248"/>
              <a:chExt cx="1152" cy="144"/>
            </a:xfrm>
          </p:grpSpPr>
          <p:sp>
            <p:nvSpPr>
              <p:cNvPr id="55" name="Line 41"/>
              <p:cNvSpPr>
                <a:spLocks noChangeShapeType="1"/>
              </p:cNvSpPr>
              <p:nvPr/>
            </p:nvSpPr>
            <p:spPr bwMode="auto">
              <a:xfrm>
                <a:off x="384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42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43"/>
              <p:cNvSpPr>
                <a:spLocks noChangeShapeType="1"/>
              </p:cNvSpPr>
              <p:nvPr/>
            </p:nvSpPr>
            <p:spPr bwMode="auto">
              <a:xfrm>
                <a:off x="768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44"/>
              <p:cNvSpPr>
                <a:spLocks noChangeShapeType="1"/>
              </p:cNvSpPr>
              <p:nvPr/>
            </p:nvSpPr>
            <p:spPr bwMode="auto">
              <a:xfrm>
                <a:off x="960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45"/>
              <p:cNvSpPr>
                <a:spLocks noChangeShapeType="1"/>
              </p:cNvSpPr>
              <p:nvPr/>
            </p:nvSpPr>
            <p:spPr bwMode="auto">
              <a:xfrm>
                <a:off x="1152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46"/>
              <p:cNvSpPr>
                <a:spLocks noChangeShapeType="1"/>
              </p:cNvSpPr>
              <p:nvPr/>
            </p:nvSpPr>
            <p:spPr bwMode="auto">
              <a:xfrm>
                <a:off x="1344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47"/>
              <p:cNvSpPr>
                <a:spLocks noChangeShapeType="1"/>
              </p:cNvSpPr>
              <p:nvPr/>
            </p:nvSpPr>
            <p:spPr bwMode="auto">
              <a:xfrm>
                <a:off x="153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329" y="1776"/>
              <a:ext cx="1152" cy="144"/>
              <a:chOff x="384" y="1248"/>
              <a:chExt cx="1152" cy="144"/>
            </a:xfrm>
          </p:grpSpPr>
          <p:sp>
            <p:nvSpPr>
              <p:cNvPr id="48" name="Line 49"/>
              <p:cNvSpPr>
                <a:spLocks noChangeShapeType="1"/>
              </p:cNvSpPr>
              <p:nvPr/>
            </p:nvSpPr>
            <p:spPr bwMode="auto">
              <a:xfrm>
                <a:off x="384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50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51"/>
              <p:cNvSpPr>
                <a:spLocks noChangeShapeType="1"/>
              </p:cNvSpPr>
              <p:nvPr/>
            </p:nvSpPr>
            <p:spPr bwMode="auto">
              <a:xfrm>
                <a:off x="768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52"/>
              <p:cNvSpPr>
                <a:spLocks noChangeShapeType="1"/>
              </p:cNvSpPr>
              <p:nvPr/>
            </p:nvSpPr>
            <p:spPr bwMode="auto">
              <a:xfrm>
                <a:off x="960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53"/>
              <p:cNvSpPr>
                <a:spLocks noChangeShapeType="1"/>
              </p:cNvSpPr>
              <p:nvPr/>
            </p:nvSpPr>
            <p:spPr bwMode="auto">
              <a:xfrm>
                <a:off x="1152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54"/>
              <p:cNvSpPr>
                <a:spLocks noChangeShapeType="1"/>
              </p:cNvSpPr>
              <p:nvPr/>
            </p:nvSpPr>
            <p:spPr bwMode="auto">
              <a:xfrm>
                <a:off x="1344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55"/>
              <p:cNvSpPr>
                <a:spLocks noChangeShapeType="1"/>
              </p:cNvSpPr>
              <p:nvPr/>
            </p:nvSpPr>
            <p:spPr bwMode="auto">
              <a:xfrm>
                <a:off x="153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329" y="1968"/>
              <a:ext cx="1152" cy="144"/>
              <a:chOff x="384" y="1248"/>
              <a:chExt cx="1152" cy="144"/>
            </a:xfrm>
          </p:grpSpPr>
          <p:sp>
            <p:nvSpPr>
              <p:cNvPr id="41" name="Line 57"/>
              <p:cNvSpPr>
                <a:spLocks noChangeShapeType="1"/>
              </p:cNvSpPr>
              <p:nvPr/>
            </p:nvSpPr>
            <p:spPr bwMode="auto">
              <a:xfrm>
                <a:off x="384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58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59"/>
              <p:cNvSpPr>
                <a:spLocks noChangeShapeType="1"/>
              </p:cNvSpPr>
              <p:nvPr/>
            </p:nvSpPr>
            <p:spPr bwMode="auto">
              <a:xfrm>
                <a:off x="768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60"/>
              <p:cNvSpPr>
                <a:spLocks noChangeShapeType="1"/>
              </p:cNvSpPr>
              <p:nvPr/>
            </p:nvSpPr>
            <p:spPr bwMode="auto">
              <a:xfrm>
                <a:off x="960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61"/>
              <p:cNvSpPr>
                <a:spLocks noChangeShapeType="1"/>
              </p:cNvSpPr>
              <p:nvPr/>
            </p:nvSpPr>
            <p:spPr bwMode="auto">
              <a:xfrm>
                <a:off x="1152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62"/>
              <p:cNvSpPr>
                <a:spLocks noChangeShapeType="1"/>
              </p:cNvSpPr>
              <p:nvPr/>
            </p:nvSpPr>
            <p:spPr bwMode="auto">
              <a:xfrm>
                <a:off x="1344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63"/>
              <p:cNvSpPr>
                <a:spLocks noChangeShapeType="1"/>
              </p:cNvSpPr>
              <p:nvPr/>
            </p:nvSpPr>
            <p:spPr bwMode="auto">
              <a:xfrm>
                <a:off x="153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Text Box 64"/>
            <p:cNvSpPr txBox="1">
              <a:spLocks noChangeArrowheads="1"/>
            </p:cNvSpPr>
            <p:nvPr/>
          </p:nvSpPr>
          <p:spPr bwMode="auto">
            <a:xfrm>
              <a:off x="1577" y="1238"/>
              <a:ext cx="39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>
                  <a:latin typeface="Arial" charset="0"/>
                </a:rPr>
                <a:t>PDMS1</a:t>
              </a:r>
            </a:p>
          </p:txBody>
        </p:sp>
        <p:sp>
          <p:nvSpPr>
            <p:cNvPr id="38" name="Text Box 65"/>
            <p:cNvSpPr txBox="1">
              <a:spLocks noChangeArrowheads="1"/>
            </p:cNvSpPr>
            <p:nvPr/>
          </p:nvSpPr>
          <p:spPr bwMode="auto">
            <a:xfrm>
              <a:off x="1577" y="1632"/>
              <a:ext cx="39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>
                  <a:latin typeface="Arial" charset="0"/>
                </a:rPr>
                <a:t>PDMS2</a:t>
              </a:r>
            </a:p>
          </p:txBody>
        </p:sp>
        <p:sp>
          <p:nvSpPr>
            <p:cNvPr id="39" name="Text Box 66"/>
            <p:cNvSpPr txBox="1">
              <a:spLocks noChangeArrowheads="1"/>
            </p:cNvSpPr>
            <p:nvPr/>
          </p:nvSpPr>
          <p:spPr bwMode="auto">
            <a:xfrm>
              <a:off x="1577" y="1872"/>
              <a:ext cx="39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000">
                  <a:latin typeface="Arial" charset="0"/>
                </a:rPr>
                <a:t>PDMS3</a:t>
              </a:r>
            </a:p>
          </p:txBody>
        </p:sp>
        <p:sp>
          <p:nvSpPr>
            <p:cNvPr id="40" name="Text Box 67"/>
            <p:cNvSpPr txBox="1">
              <a:spLocks noChangeArrowheads="1"/>
            </p:cNvSpPr>
            <p:nvPr/>
          </p:nvSpPr>
          <p:spPr bwMode="auto">
            <a:xfrm>
              <a:off x="192" y="806"/>
              <a:ext cx="153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500" u="sng">
                  <a:latin typeface="Arial" charset="0"/>
                </a:rPr>
                <a:t>Fabrication</a:t>
              </a:r>
            </a:p>
          </p:txBody>
        </p:sp>
      </p:grpSp>
      <p:pic>
        <p:nvPicPr>
          <p:cNvPr id="67" name="Picture 2" descr="DEVICE-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313" y="839311"/>
            <a:ext cx="7805887" cy="494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911330" y="5830669"/>
            <a:ext cx="388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Blue &amp; Green: </a:t>
            </a:r>
            <a:r>
              <a:rPr lang="en-US" dirty="0" smtClean="0"/>
              <a:t>Gene Synthesis Chamber</a:t>
            </a:r>
          </a:p>
          <a:p>
            <a:r>
              <a:rPr lang="en-US" b="1" dirty="0" smtClean="0"/>
              <a:t>Yellow:</a:t>
            </a:r>
            <a:r>
              <a:rPr lang="en-US" dirty="0" smtClean="0"/>
              <a:t> Water Jacket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228473" y="5791200"/>
            <a:ext cx="2467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Blue: </a:t>
            </a:r>
            <a:r>
              <a:rPr lang="en-US" dirty="0" smtClean="0"/>
              <a:t>Fluid Inlet Channel</a:t>
            </a:r>
          </a:p>
          <a:p>
            <a:r>
              <a:rPr lang="en-US" b="1" dirty="0" smtClean="0"/>
              <a:t>Red:</a:t>
            </a:r>
            <a:r>
              <a:rPr lang="en-US" dirty="0" smtClean="0"/>
              <a:t> Valve Channel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z="4800" dirty="0" smtClean="0"/>
              <a:t>Tiny</a:t>
            </a:r>
            <a:r>
              <a:rPr lang="en-US" dirty="0" smtClean="0"/>
              <a:t> Device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940368"/>
      </p:ext>
    </p:extLst>
  </p:cSld>
  <p:clrMapOvr>
    <a:masterClrMapping/>
  </p:clrMapOvr>
  <p:transition advTm="98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Genes selected: </a:t>
            </a:r>
          </a:p>
          <a:p>
            <a:pPr lvl="1"/>
            <a:r>
              <a:rPr lang="en-US" sz="2400" i="1" dirty="0" smtClean="0"/>
              <a:t>bacterial “alba” gene</a:t>
            </a:r>
          </a:p>
          <a:p>
            <a:pPr lvl="1"/>
            <a:r>
              <a:rPr lang="en-US" sz="2400" i="1" dirty="0"/>
              <a:t>b</a:t>
            </a:r>
            <a:r>
              <a:rPr lang="en-US" sz="2400" i="1" dirty="0" smtClean="0"/>
              <a:t>acteriophage “</a:t>
            </a:r>
            <a:r>
              <a:rPr lang="en-US" sz="2400" i="1" dirty="0" err="1" smtClean="0"/>
              <a:t>hjc</a:t>
            </a:r>
            <a:r>
              <a:rPr lang="en-US" sz="2400" i="1" dirty="0" smtClean="0"/>
              <a:t>” gene</a:t>
            </a:r>
          </a:p>
          <a:p>
            <a:pPr lvl="1"/>
            <a:r>
              <a:rPr lang="en-US" sz="2400" i="1" dirty="0" smtClean="0"/>
              <a:t>GFP construct</a:t>
            </a:r>
          </a:p>
          <a:p>
            <a:pPr lvl="1"/>
            <a:r>
              <a:rPr lang="en-US" sz="2400" i="1" dirty="0" smtClean="0"/>
              <a:t>Red fluorescent protein (</a:t>
            </a:r>
            <a:r>
              <a:rPr lang="en-US" sz="2400" i="1" dirty="0" err="1" smtClean="0"/>
              <a:t>dsRed</a:t>
            </a:r>
            <a:r>
              <a:rPr lang="en-US" sz="2400" i="1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1219200"/>
            <a:ext cx="74613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b="1" dirty="0" smtClean="0"/>
              <a:t>Every microfluidic reaction was also ran </a:t>
            </a:r>
            <a:r>
              <a:rPr lang="en-US" b="1" i="1" dirty="0" smtClean="0"/>
              <a:t>in vitro </a:t>
            </a:r>
            <a:r>
              <a:rPr lang="en-US" b="1" dirty="0" smtClean="0"/>
              <a:t>in normal PCR tubes to compare performance</a:t>
            </a:r>
          </a:p>
          <a:p>
            <a:pPr marL="285750" indent="-285750" algn="ctr">
              <a:buFontTx/>
              <a:buChar char="-"/>
            </a:pPr>
            <a:endParaRPr lang="en-US" b="1" dirty="0" smtClean="0"/>
          </a:p>
          <a:p>
            <a:pPr marL="285750" indent="-285750" algn="ctr">
              <a:buFontTx/>
              <a:buChar char="-"/>
            </a:pPr>
            <a:endParaRPr lang="en-US" b="1" dirty="0" smtClean="0"/>
          </a:p>
          <a:p>
            <a:pPr marL="285750" indent="-285750" algn="ctr">
              <a:buFontTx/>
              <a:buChar char="-"/>
            </a:pPr>
            <a:r>
              <a:rPr lang="en-US" b="1" dirty="0" smtClean="0"/>
              <a:t>All reaction products analyzed through PAGE </a:t>
            </a:r>
          </a:p>
          <a:p>
            <a:pPr marL="285750" indent="-285750" algn="ctr">
              <a:buFontTx/>
              <a:buChar char="-"/>
            </a:pPr>
            <a:endParaRPr lang="en-US" b="1" dirty="0"/>
          </a:p>
          <a:p>
            <a:pPr marL="285750" indent="-285750" algn="ctr">
              <a:buFontTx/>
              <a:buChar char="-"/>
            </a:pPr>
            <a:endParaRPr lang="en-US" b="1" dirty="0" smtClean="0"/>
          </a:p>
          <a:p>
            <a:pPr marL="285750" indent="-285750" algn="ctr">
              <a:buFontTx/>
              <a:buChar char="-"/>
            </a:pPr>
            <a:r>
              <a:rPr lang="en-US" b="1" dirty="0" smtClean="0"/>
              <a:t>Mixes demonstrating successful synthesis amplified through PCR</a:t>
            </a:r>
          </a:p>
          <a:p>
            <a:pPr algn="ctr"/>
            <a:endParaRPr lang="en-US" b="1" dirty="0" smtClean="0"/>
          </a:p>
          <a:p>
            <a:pPr marL="285750" indent="-285750" algn="ctr">
              <a:buFontTx/>
              <a:buChar char="-"/>
            </a:pPr>
            <a:endParaRPr lang="en-US" b="1" dirty="0" smtClean="0"/>
          </a:p>
          <a:p>
            <a:pPr marL="285750" indent="-285750" algn="ctr">
              <a:buFontTx/>
              <a:buChar char="-"/>
            </a:pPr>
            <a:r>
              <a:rPr lang="en-US" b="1" dirty="0" smtClean="0"/>
              <a:t>Amplified products visualized again through PAGE to verify correct amplification</a:t>
            </a:r>
          </a:p>
          <a:p>
            <a:pPr marL="285750" indent="-285750" algn="ctr">
              <a:buFontTx/>
              <a:buChar char="-"/>
            </a:pPr>
            <a:endParaRPr lang="en-US" b="1" dirty="0"/>
          </a:p>
          <a:p>
            <a:pPr marL="285750" indent="-285750" algn="ctr">
              <a:buFontTx/>
              <a:buChar char="-"/>
            </a:pPr>
            <a:endParaRPr lang="en-US" b="1" dirty="0" smtClean="0"/>
          </a:p>
          <a:p>
            <a:pPr marL="285750" indent="-285750" algn="ctr">
              <a:buFontTx/>
              <a:buChar char="-"/>
            </a:pPr>
            <a:r>
              <a:rPr lang="en-US" b="1" dirty="0" smtClean="0"/>
              <a:t>Products sequenced using amplifying primers to confirm correct gene</a:t>
            </a:r>
          </a:p>
          <a:p>
            <a:pPr algn="ctr"/>
            <a:endParaRPr lang="en-US" b="1" dirty="0" smtClean="0"/>
          </a:p>
          <a:p>
            <a:pPr marL="285750" indent="-285750" algn="ctr">
              <a:buFontTx/>
              <a:buChar char="-"/>
            </a:pPr>
            <a:endParaRPr lang="en-US" b="1" dirty="0" smtClean="0"/>
          </a:p>
          <a:p>
            <a:pPr marL="285750" indent="-285750" algn="ctr">
              <a:buFontTx/>
              <a:buChar char="-"/>
            </a:pPr>
            <a:r>
              <a:rPr lang="en-US" b="1" dirty="0" smtClean="0"/>
              <a:t>Errors quantified by vector cloning and transformation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1635271"/>
      </p:ext>
    </p:extLst>
  </p:cSld>
  <p:clrMapOvr>
    <a:masterClrMapping/>
  </p:clrMapOvr>
  <p:transition advTm="66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5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87829" y="1371600"/>
            <a:ext cx="6654224" cy="4837610"/>
            <a:chOff x="895941" y="1879598"/>
            <a:chExt cx="6654224" cy="48376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5941" y="1879598"/>
              <a:ext cx="6654224" cy="462067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61062" y="6347876"/>
              <a:ext cx="1947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(In PCR tubes)</a:t>
              </a: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7443">
            <a:off x="5435557" y="1536490"/>
            <a:ext cx="3188267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IT WORKED!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3641" y="3403505"/>
            <a:ext cx="181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50% higher yield relative to reactions in PCR tubes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9027200"/>
      </p:ext>
    </p:extLst>
  </p:cSld>
  <p:clrMapOvr>
    <a:masterClrMapping/>
  </p:clrMapOvr>
  <p:transition advTm="394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256" y="1981931"/>
            <a:ext cx="6297488" cy="3885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98" y="1411069"/>
            <a:ext cx="702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Forty eight clones for both ‘in fluidic’ and in vitro </a:t>
            </a:r>
            <a:r>
              <a:rPr lang="en-US" dirty="0" err="1" smtClean="0"/>
              <a:t>DsRed</a:t>
            </a:r>
            <a:r>
              <a:rPr lang="en-US" dirty="0" smtClean="0"/>
              <a:t> synthesis yielded: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5136" y="5774267"/>
            <a:ext cx="737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12.5</a:t>
            </a:r>
            <a:r>
              <a:rPr lang="en-US" sz="2400" dirty="0"/>
              <a:t>% of full-length clones were error-free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792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077200" cy="533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High density microarray-based method for synthesis of construction oligos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28194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femtomoles</a:t>
            </a:r>
            <a:r>
              <a:rPr lang="en-US" sz="2000" dirty="0" smtClean="0"/>
              <a:t> or lower concentrations per </a:t>
            </a:r>
            <a:r>
              <a:rPr lang="en-US" sz="2000" dirty="0" smtClean="0"/>
              <a:t>sequence</a:t>
            </a:r>
          </a:p>
          <a:p>
            <a:pPr algn="ctr"/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983069"/>
            <a:ext cx="7616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microfluidic</a:t>
            </a:r>
            <a:r>
              <a:rPr lang="en-US" dirty="0" smtClean="0"/>
              <a:t> device</a:t>
            </a:r>
            <a:r>
              <a:rPr lang="en-US" dirty="0" smtClean="0"/>
              <a:t> architecture </a:t>
            </a:r>
            <a:r>
              <a:rPr lang="en-US" dirty="0" smtClean="0"/>
              <a:t>to enclose sets of </a:t>
            </a:r>
            <a:r>
              <a:rPr lang="en-US" dirty="0" err="1" smtClean="0"/>
              <a:t>oligo</a:t>
            </a:r>
            <a:r>
              <a:rPr lang="en-US" dirty="0" smtClean="0"/>
              <a:t> spots for gene synthesis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236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Cleave and collect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35814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time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reagents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handling complex pools of oligos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money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introducing more error</a:t>
            </a:r>
          </a:p>
          <a:p>
            <a:pPr>
              <a:buFont typeface="Arial"/>
              <a:buChar char="•"/>
            </a:pPr>
            <a:endParaRPr lang="en-US" sz="2000" dirty="0"/>
          </a:p>
        </p:txBody>
      </p:sp>
      <p:cxnSp>
        <p:nvCxnSpPr>
          <p:cNvPr id="20" name="Straight Arrow Connector 19"/>
          <p:cNvCxnSpPr>
            <a:stCxn id="29" idx="2"/>
            <a:endCxn id="27" idx="0"/>
          </p:cNvCxnSpPr>
          <p:nvPr/>
        </p:nvCxnSpPr>
        <p:spPr>
          <a:xfrm rot="5400000">
            <a:off x="3623221" y="4473089"/>
            <a:ext cx="18975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4600" y="5421868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Gene synthesis/ desired application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81200" y="31242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Insufficient</a:t>
            </a:r>
            <a:endParaRPr lang="en-US" sz="20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2667000" y="1916668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Incorporated into </a:t>
            </a:r>
            <a:r>
              <a:rPr lang="en-US" sz="2000" dirty="0" err="1" smtClean="0">
                <a:solidFill>
                  <a:srgbClr val="FF0000"/>
                </a:solidFill>
              </a:rPr>
              <a:t>microfluidic</a:t>
            </a:r>
            <a:r>
              <a:rPr lang="en-US" sz="2000" dirty="0" smtClean="0">
                <a:solidFill>
                  <a:srgbClr val="FF0000"/>
                </a:solidFill>
              </a:rPr>
              <a:t> device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95400" y="318129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Enough for </a:t>
            </a:r>
            <a:r>
              <a:rPr lang="en-US" sz="2000" b="1" dirty="0" smtClean="0">
                <a:solidFill>
                  <a:srgbClr val="FF0000"/>
                </a:solidFill>
              </a:rPr>
              <a:t>gene synthesis </a:t>
            </a:r>
            <a:r>
              <a:rPr lang="en-US" sz="2000" dirty="0" smtClean="0">
                <a:solidFill>
                  <a:srgbClr val="FF0000"/>
                </a:solidFill>
              </a:rPr>
              <a:t>in same device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43200" y="403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amplification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4304506" y="2628900"/>
            <a:ext cx="5341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4" descr="Main-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657600"/>
            <a:ext cx="3124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4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7" grpId="0"/>
      <p:bldP spid="18" grpId="1"/>
      <p:bldP spid="27" grpId="0"/>
      <p:bldP spid="27" grpId="1"/>
      <p:bldP spid="29" grpId="0"/>
      <p:bldP spid="29" grpId="1"/>
      <p:bldP spid="44" grpId="0"/>
      <p:bldP spid="45" grpId="0"/>
      <p:bldP spid="56" grpId="0"/>
      <p:bldP spid="5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0.4|10.1|8.1|7.3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5|13.8|11.2|18.8|26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3|19.7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7|13.5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8.2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1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579</Words>
  <Application>Microsoft Macintosh PowerPoint</Application>
  <PresentationFormat>On-screen Show (4:3)</PresentationFormat>
  <Paragraphs>100</Paragraphs>
  <Slides>11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Parallel gene synthesis in a microfluidic device by David Kong et. al</vt:lpstr>
      <vt:lpstr>Background</vt:lpstr>
      <vt:lpstr>Why?</vt:lpstr>
      <vt:lpstr>Slide 4</vt:lpstr>
      <vt:lpstr>The Tiny Device</vt:lpstr>
      <vt:lpstr>Experimental Procedure</vt:lpstr>
      <vt:lpstr>Results</vt:lpstr>
      <vt:lpstr>Error</vt:lpstr>
      <vt:lpstr>microarray</vt:lpstr>
      <vt:lpstr>Looking ahead</vt:lpstr>
      <vt:lpstr>Slide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Dahlia Alkekhia</cp:lastModifiedBy>
  <cp:revision>11</cp:revision>
  <dcterms:created xsi:type="dcterms:W3CDTF">2010-12-01T22:49:12Z</dcterms:created>
  <dcterms:modified xsi:type="dcterms:W3CDTF">2010-12-02T05:03:08Z</dcterms:modified>
</cp:coreProperties>
</file>