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02" r:id="rId3"/>
    <p:sldId id="293" r:id="rId4"/>
    <p:sldId id="287" r:id="rId5"/>
    <p:sldId id="259" r:id="rId6"/>
    <p:sldId id="269" r:id="rId7"/>
    <p:sldId id="273" r:id="rId8"/>
    <p:sldId id="303" r:id="rId9"/>
    <p:sldId id="304" r:id="rId10"/>
    <p:sldId id="305" r:id="rId11"/>
    <p:sldId id="307" r:id="rId12"/>
    <p:sldId id="308" r:id="rId13"/>
    <p:sldId id="309" r:id="rId14"/>
    <p:sldId id="310" r:id="rId15"/>
    <p:sldId id="311" r:id="rId16"/>
    <p:sldId id="313" r:id="rId17"/>
    <p:sldId id="271" r:id="rId18"/>
    <p:sldId id="312" r:id="rId19"/>
    <p:sldId id="31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2" autoAdjust="0"/>
  </p:normalViewPr>
  <p:slideViewPr>
    <p:cSldViewPr snapToObjects="1">
      <p:cViewPr>
        <p:scale>
          <a:sx n="100" d="100"/>
          <a:sy n="100" d="100"/>
        </p:scale>
        <p:origin x="-1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9D7D5-5912-1348-AAA7-D777B2215AFF}" type="datetimeFigureOut">
              <a:rPr lang="en-US" smtClean="0"/>
              <a:t>12/7/11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3E92E-208E-7642-BFA5-3D8B2326277A}" type="slidenum">
              <a:rPr lang="en-US" smtClean="0"/>
              <a:t>‹#›</a:t>
            </a:fld>
            <a:endParaRPr lang="en-US"/>
          </a:p>
        </p:txBody>
      </p:sp>
    </p:spTree>
    <p:extLst>
      <p:ext uri="{BB962C8B-B14F-4D97-AF65-F5344CB8AC3E}">
        <p14:creationId xmlns:p14="http://schemas.microsoft.com/office/powerpoint/2010/main" val="1655710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EXTRA SLIDE ON Structure of glycerol</a:t>
            </a:r>
            <a:endParaRPr lang="en-US" b="1" dirty="0"/>
          </a:p>
        </p:txBody>
      </p:sp>
      <p:sp>
        <p:nvSpPr>
          <p:cNvPr id="4" name="Slide Number Placeholder 3"/>
          <p:cNvSpPr>
            <a:spLocks noGrp="1"/>
          </p:cNvSpPr>
          <p:nvPr>
            <p:ph type="sldNum" sz="quarter" idx="10"/>
          </p:nvPr>
        </p:nvSpPr>
        <p:spPr/>
        <p:txBody>
          <a:bodyPr/>
          <a:lstStyle/>
          <a:p>
            <a:fld id="{55B3E92E-208E-7642-BFA5-3D8B2326277A}" type="slidenum">
              <a:rPr lang="en-US" smtClean="0"/>
              <a:t>1</a:t>
            </a:fld>
            <a:endParaRPr lang="en-US"/>
          </a:p>
        </p:txBody>
      </p:sp>
    </p:spTree>
    <p:extLst>
      <p:ext uri="{BB962C8B-B14F-4D97-AF65-F5344CB8AC3E}">
        <p14:creationId xmlns:p14="http://schemas.microsoft.com/office/powerpoint/2010/main" val="354791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Explain 2 ex</a:t>
            </a:r>
            <a:endParaRPr lang="en-US" dirty="0"/>
          </a:p>
        </p:txBody>
      </p:sp>
      <p:sp>
        <p:nvSpPr>
          <p:cNvPr id="4" name="Slide Number Placeholder 3"/>
          <p:cNvSpPr>
            <a:spLocks noGrp="1"/>
          </p:cNvSpPr>
          <p:nvPr>
            <p:ph type="sldNum" sz="quarter" idx="10"/>
          </p:nvPr>
        </p:nvSpPr>
        <p:spPr/>
        <p:txBody>
          <a:bodyPr/>
          <a:lstStyle/>
          <a:p>
            <a:fld id="{55B3E92E-208E-7642-BFA5-3D8B2326277A}" type="slidenum">
              <a:rPr lang="en-US" smtClean="0"/>
              <a:t>2</a:t>
            </a:fld>
            <a:endParaRPr lang="en-US"/>
          </a:p>
        </p:txBody>
      </p:sp>
    </p:spTree>
    <p:extLst>
      <p:ext uri="{BB962C8B-B14F-4D97-AF65-F5344CB8AC3E}">
        <p14:creationId xmlns:p14="http://schemas.microsoft.com/office/powerpoint/2010/main" val="34123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aseline="0" dirty="0" smtClean="0"/>
              <a:t>Very well understood</a:t>
            </a:r>
          </a:p>
          <a:p>
            <a:pPr marL="228600" indent="-228600">
              <a:buAutoNum type="arabicParenBoth"/>
            </a:pPr>
            <a:r>
              <a:rPr lang="en-US" baseline="0" dirty="0" smtClean="0"/>
              <a:t>Feedback loops</a:t>
            </a:r>
          </a:p>
          <a:p>
            <a:pPr marL="228600" indent="-228600">
              <a:buAutoNum type="arabicParenBoth"/>
            </a:pPr>
            <a:r>
              <a:rPr lang="en-US" baseline="0" dirty="0" smtClean="0"/>
              <a:t>Easy </a:t>
            </a:r>
            <a:r>
              <a:rPr lang="en-US" baseline="0" dirty="0" err="1" smtClean="0"/>
              <a:t>measurment</a:t>
            </a:r>
            <a:endParaRPr lang="en-US" baseline="0" dirty="0" smtClean="0"/>
          </a:p>
          <a:p>
            <a:pPr marL="228600" indent="-228600">
              <a:buAutoNum type="arabicParenBoth"/>
            </a:pPr>
            <a:endParaRPr lang="en-US" baseline="0" dirty="0" smtClean="0"/>
          </a:p>
          <a:p>
            <a:pPr marL="171450" indent="-171450">
              <a:buFontTx/>
              <a:buChar char="-"/>
            </a:pPr>
            <a:r>
              <a:rPr lang="en-US" baseline="0" dirty="0" smtClean="0"/>
              <a:t>Signaling system activated by osmotic stress,  what is osmotic stress</a:t>
            </a:r>
          </a:p>
          <a:p>
            <a:pPr marL="171450" indent="-171450">
              <a:buFontTx/>
              <a:buChar char="-"/>
            </a:pPr>
            <a:r>
              <a:rPr lang="en-US" baseline="0" dirty="0" smtClean="0"/>
              <a:t>Show slide – </a:t>
            </a:r>
            <a:r>
              <a:rPr lang="en-US" baseline="0" dirty="0" err="1" smtClean="0"/>
              <a:t>slycerol</a:t>
            </a:r>
            <a:r>
              <a:rPr lang="en-US" baseline="0" dirty="0" smtClean="0"/>
              <a:t> inside the cell reduces the amount of free water</a:t>
            </a:r>
          </a:p>
          <a:p>
            <a:pPr marL="171450" indent="-171450">
              <a:buFontTx/>
              <a:buChar char="-"/>
            </a:pPr>
            <a:endParaRPr lang="en-US" baseline="0" dirty="0" smtClean="0"/>
          </a:p>
          <a:p>
            <a:pPr marL="171450" indent="-171450">
              <a:buFontTx/>
              <a:buChar char="-"/>
            </a:pPr>
            <a:r>
              <a:rPr lang="en-US" baseline="0" dirty="0" smtClean="0"/>
              <a:t>Tell </a:t>
            </a:r>
            <a:r>
              <a:rPr lang="en-US" baseline="0" dirty="0" err="1" smtClean="0"/>
              <a:t>ppl</a:t>
            </a:r>
            <a:r>
              <a:rPr lang="en-US" baseline="0" dirty="0" smtClean="0"/>
              <a:t> we’re focusing on hog</a:t>
            </a:r>
            <a:r>
              <a:rPr lang="en-US" dirty="0" smtClean="0"/>
              <a:t> – put methods</a:t>
            </a:r>
            <a:r>
              <a:rPr lang="en-US" baseline="0" dirty="0" smtClean="0"/>
              <a:t> on side of slide</a:t>
            </a:r>
            <a:endParaRPr lang="en-US" dirty="0" smtClean="0"/>
          </a:p>
          <a:p>
            <a:endParaRPr lang="en-US" dirty="0" smtClean="0"/>
          </a:p>
          <a:p>
            <a:endParaRPr lang="en-US" dirty="0" smtClean="0"/>
          </a:p>
          <a:p>
            <a:endParaRPr lang="en-US" dirty="0" smtClean="0"/>
          </a:p>
          <a:p>
            <a:r>
              <a:rPr lang="en-US" dirty="0" smtClean="0"/>
              <a:t>Since</a:t>
            </a:r>
            <a:r>
              <a:rPr lang="en-US" baseline="0" dirty="0" smtClean="0"/>
              <a:t> </a:t>
            </a:r>
            <a:r>
              <a:rPr lang="en-US" baseline="0" dirty="0" err="1" smtClean="0"/>
              <a:t>Mettetal’s</a:t>
            </a:r>
            <a:r>
              <a:rPr lang="en-US" baseline="0" dirty="0" smtClean="0"/>
              <a:t> model was not based on biological understanding, </a:t>
            </a:r>
            <a:r>
              <a:rPr lang="en-US" baseline="0" dirty="0" err="1" smtClean="0"/>
              <a:t>Mettetal</a:t>
            </a:r>
            <a:r>
              <a:rPr lang="en-US" baseline="0" dirty="0" smtClean="0"/>
              <a:t> compared his model to a classical hyperosmotic-shock response model.</a:t>
            </a:r>
            <a:endParaRPr lang="en-US" dirty="0" smtClean="0"/>
          </a:p>
          <a:p>
            <a:pPr marL="171450" indent="-171450">
              <a:buFontTx/>
              <a:buChar char="-"/>
            </a:pPr>
            <a:r>
              <a:rPr lang="en-US" dirty="0" smtClean="0"/>
              <a:t>In</a:t>
            </a:r>
            <a:r>
              <a:rPr lang="en-US" baseline="0" dirty="0" smtClean="0"/>
              <a:t> the presence of osmotic stress, cells either decrease glycerol export out of the cell through two mechanisms</a:t>
            </a:r>
          </a:p>
          <a:p>
            <a:pPr marL="171450" indent="-171450">
              <a:buFontTx/>
              <a:buChar char="-"/>
            </a:pPr>
            <a:r>
              <a:rPr lang="en-US" baseline="0" dirty="0" smtClean="0"/>
              <a:t>(1)  The transmembrane protein Fps-1 changes the export rate of glycerol. This change in glycerol ultimately reduces osmotic stress.</a:t>
            </a:r>
          </a:p>
          <a:p>
            <a:pPr marL="171450" indent="-171450">
              <a:buFontTx/>
              <a:buChar char="-"/>
            </a:pPr>
            <a:r>
              <a:rPr lang="en-US" baseline="0" dirty="0" smtClean="0"/>
              <a:t>(2) Same occurs for activated Hog in general.</a:t>
            </a:r>
          </a:p>
          <a:p>
            <a:pPr marL="171450" indent="-171450">
              <a:buFontTx/>
              <a:buChar char="-"/>
            </a:pPr>
            <a:r>
              <a:rPr lang="en-US" baseline="0" dirty="0" smtClean="0"/>
              <a:t>(3) Under high osmotic stress, activated Hog1 may also increases expression of two glycerol producing proteins. The glycerol produced is retained inside the cell, and reduces osmotic stress.</a:t>
            </a:r>
            <a:endParaRPr lang="en-US" dirty="0"/>
          </a:p>
        </p:txBody>
      </p:sp>
      <p:sp>
        <p:nvSpPr>
          <p:cNvPr id="4" name="Slide Number Placeholder 3"/>
          <p:cNvSpPr>
            <a:spLocks noGrp="1"/>
          </p:cNvSpPr>
          <p:nvPr>
            <p:ph type="sldNum" sz="quarter" idx="10"/>
          </p:nvPr>
        </p:nvSpPr>
        <p:spPr/>
        <p:txBody>
          <a:bodyPr/>
          <a:lstStyle/>
          <a:p>
            <a:fld id="{55B3E92E-208E-7642-BFA5-3D8B2326277A}" type="slidenum">
              <a:rPr lang="en-US" smtClean="0"/>
              <a:t>4</a:t>
            </a:fld>
            <a:endParaRPr lang="en-US"/>
          </a:p>
        </p:txBody>
      </p:sp>
    </p:spTree>
    <p:extLst>
      <p:ext uri="{BB962C8B-B14F-4D97-AF65-F5344CB8AC3E}">
        <p14:creationId xmlns:p14="http://schemas.microsoft.com/office/powerpoint/2010/main" val="343834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a:t>
            </a:r>
            <a:r>
              <a:rPr lang="en-US" baseline="0" dirty="0" smtClean="0"/>
              <a:t> expected, </a:t>
            </a:r>
            <a:r>
              <a:rPr lang="en-US" baseline="0" dirty="0" err="1" smtClean="0"/>
              <a:t>Mettetal</a:t>
            </a:r>
            <a:r>
              <a:rPr lang="en-US" baseline="0" dirty="0" smtClean="0"/>
              <a:t> found that as </a:t>
            </a:r>
            <a:r>
              <a:rPr lang="en-US" dirty="0" smtClean="0"/>
              <a:t>the amount of </a:t>
            </a:r>
            <a:r>
              <a:rPr lang="en-US" dirty="0" err="1" smtClean="0"/>
              <a:t>NaCl</a:t>
            </a:r>
            <a:r>
              <a:rPr lang="en-US" baseline="0" dirty="0" smtClean="0"/>
              <a:t> in the extracellular solution decreased, the phosphorylation of Hog1 decreased, and Hog1 moved from the nucleus(time d)  to the cytoplasm (time 7).</a:t>
            </a:r>
          </a:p>
          <a:p>
            <a:pPr marL="171450" indent="-171450">
              <a:buFontTx/>
              <a:buChar char="-"/>
            </a:pPr>
            <a:r>
              <a:rPr lang="en-US" baseline="0" dirty="0" smtClean="0"/>
              <a:t>Make sure to point to times 2 and 7</a:t>
            </a:r>
          </a:p>
          <a:p>
            <a:pPr marL="171450" indent="-171450">
              <a:buFontTx/>
              <a:buChar char="-"/>
            </a:pPr>
            <a:endParaRPr lang="en-US" baseline="0" dirty="0" smtClean="0"/>
          </a:p>
          <a:p>
            <a:pPr marL="171450" indent="-171450">
              <a:buFontTx/>
              <a:buChar char="-"/>
            </a:pPr>
            <a:r>
              <a:rPr lang="en-US" baseline="0" dirty="0" smtClean="0"/>
              <a:t>RESPONSE OCIL.</a:t>
            </a:r>
          </a:p>
          <a:p>
            <a:endParaRPr lang="en-US" baseline="0" dirty="0" smtClean="0">
              <a:sym typeface="Wingdings"/>
            </a:endParaRPr>
          </a:p>
          <a:p>
            <a:r>
              <a:rPr lang="en-US" baseline="0" dirty="0" smtClean="0">
                <a:sym typeface="Wingdings"/>
              </a:rPr>
              <a:t>- To preform experiments cells were periodically shocked with square wave pulses of medium with and without 0.2 M </a:t>
            </a:r>
            <a:r>
              <a:rPr lang="en-US" baseline="0" dirty="0" err="1" smtClean="0">
                <a:sym typeface="Wingdings"/>
              </a:rPr>
              <a:t>NaCl</a:t>
            </a:r>
            <a:r>
              <a:rPr lang="en-US" baseline="0" dirty="0" smtClean="0">
                <a:sym typeface="Wingdings"/>
              </a:rPr>
              <a: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5B3E92E-208E-7642-BFA5-3D8B2326277A}" type="slidenum">
              <a:rPr lang="en-US" smtClean="0"/>
              <a:t>5</a:t>
            </a:fld>
            <a:endParaRPr lang="en-US"/>
          </a:p>
        </p:txBody>
      </p:sp>
    </p:spTree>
    <p:extLst>
      <p:ext uri="{BB962C8B-B14F-4D97-AF65-F5344CB8AC3E}">
        <p14:creationId xmlns:p14="http://schemas.microsoft.com/office/powerpoint/2010/main" val="77536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RED = ACTIVATED HOG</a:t>
            </a:r>
          </a:p>
          <a:p>
            <a:pPr marL="171450" indent="-171450">
              <a:buFont typeface="Arial"/>
              <a:buChar char="•"/>
            </a:pPr>
            <a:r>
              <a:rPr lang="en-US" baseline="0" dirty="0" smtClean="0"/>
              <a:t>PUT KEY AT BOTTOM</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r>
              <a:rPr lang="en-US" baseline="0" dirty="0" err="1" smtClean="0"/>
              <a:t>Mettetal</a:t>
            </a:r>
            <a:r>
              <a:rPr lang="en-US" baseline="0" dirty="0" smtClean="0"/>
              <a:t> used Fourier analysis to create a model that predicts the frequency response of the Hog1 network to an arbitrary osmotic signal</a:t>
            </a:r>
          </a:p>
          <a:p>
            <a:pPr marL="171450" indent="-171450">
              <a:buFont typeface="Arial"/>
              <a:buChar char="•"/>
            </a:pPr>
            <a:r>
              <a:rPr lang="en-US" baseline="0" dirty="0" smtClean="0"/>
              <a:t>Both input and output signals were approximated as sine waves</a:t>
            </a:r>
          </a:p>
          <a:p>
            <a:pPr marL="171450" indent="-171450">
              <a:buFont typeface="Arial"/>
              <a:buChar char="•"/>
            </a:pPr>
            <a:r>
              <a:rPr lang="en-US" baseline="0" dirty="0" err="1" smtClean="0"/>
              <a:t>Menttetal</a:t>
            </a:r>
            <a:r>
              <a:rPr lang="en-US" baseline="0" dirty="0" smtClean="0"/>
              <a:t> measured the response of the system to square-wave salt stimuli with period ranging from 2 to 128 minutes.</a:t>
            </a:r>
            <a:endParaRPr lang="en-US" dirty="0" smtClean="0"/>
          </a:p>
          <a:p>
            <a:pPr marL="171450" indent="-171450">
              <a:buFont typeface="Arial"/>
              <a:buChar char="•"/>
            </a:pPr>
            <a:r>
              <a:rPr lang="en-US" dirty="0" smtClean="0"/>
              <a:t>Oscillations were characterized by phi (relative phase shift), and the magnitude of the amplitude</a:t>
            </a:r>
            <a:r>
              <a:rPr lang="en-US" baseline="0" dirty="0" smtClean="0"/>
              <a:t> (A) at the driving frequency A(w) .</a:t>
            </a:r>
          </a:p>
          <a:p>
            <a:pPr marL="171450" indent="-171450">
              <a:buFont typeface="Arial"/>
              <a:buChar char="•"/>
            </a:pPr>
            <a:r>
              <a:rPr lang="en-US" baseline="0" dirty="0" err="1" smtClean="0"/>
              <a:t>Yo</a:t>
            </a:r>
            <a:r>
              <a:rPr lang="en-US" baseline="0" dirty="0" smtClean="0"/>
              <a:t> characterized the baseline of the output, or where the where the output response is centered.</a:t>
            </a:r>
          </a:p>
          <a:p>
            <a:pPr marL="171450" indent="-171450">
              <a:buFont typeface="Arial"/>
              <a:buChar char="•"/>
            </a:pPr>
            <a:r>
              <a:rPr lang="en-US" baseline="0" dirty="0" err="1" smtClean="0"/>
              <a:t>Rw</a:t>
            </a:r>
            <a:r>
              <a:rPr lang="en-US" baseline="0" dirty="0" smtClean="0"/>
              <a:t>(t) characterizes the response as a function of time for a given driving force input w.</a:t>
            </a:r>
          </a:p>
          <a:p>
            <a:pPr marL="171450" indent="-171450">
              <a:buFont typeface="Arial"/>
              <a:buChar char="•"/>
            </a:pPr>
            <a:endParaRPr lang="en-US" baseline="0" dirty="0" smtClean="0"/>
          </a:p>
          <a:p>
            <a:pPr marL="171450" indent="-171450">
              <a:buFont typeface="Arial"/>
              <a:buChar char="•"/>
            </a:pPr>
            <a:r>
              <a:rPr lang="en-US" b="1" baseline="0" dirty="0" smtClean="0"/>
              <a:t>WHY DIVIDE PHI OMEGA BY OMEGA?</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baseline="0" dirty="0" smtClean="0"/>
              <a:t>Other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Period of waves estimated as period T = (2*pi)/(w)</a:t>
            </a:r>
          </a:p>
          <a:p>
            <a:pPr marL="171450" indent="-171450">
              <a:buFont typeface="Arial"/>
              <a:buChar char="•"/>
            </a:pPr>
            <a:endParaRPr lang="en-US" b="1" dirty="0"/>
          </a:p>
        </p:txBody>
      </p:sp>
      <p:sp>
        <p:nvSpPr>
          <p:cNvPr id="4" name="Slide Number Placeholder 3"/>
          <p:cNvSpPr>
            <a:spLocks noGrp="1"/>
          </p:cNvSpPr>
          <p:nvPr>
            <p:ph type="sldNum" sz="quarter" idx="10"/>
          </p:nvPr>
        </p:nvSpPr>
        <p:spPr/>
        <p:txBody>
          <a:bodyPr/>
          <a:lstStyle/>
          <a:p>
            <a:fld id="{55B3E92E-208E-7642-BFA5-3D8B2326277A}" type="slidenum">
              <a:rPr lang="en-US" smtClean="0"/>
              <a:t>6</a:t>
            </a:fld>
            <a:endParaRPr lang="en-US"/>
          </a:p>
        </p:txBody>
      </p:sp>
    </p:spTree>
    <p:extLst>
      <p:ext uri="{BB962C8B-B14F-4D97-AF65-F5344CB8AC3E}">
        <p14:creationId xmlns:p14="http://schemas.microsoft.com/office/powerpoint/2010/main" val="77536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HE CONVERTED THIS MODEL TO DIG EQUATIONS LIKE WE LEARNED IN 20.320 BECAUSE THEY ARE MORE BIOLOGICALL RELEVANT. IF YOU HAVE QUESTIONS ON HOW HE DID THIS, ASK US AT THE END</a:t>
            </a:r>
          </a:p>
          <a:p>
            <a:pPr marL="171450" indent="-171450">
              <a:buFontTx/>
              <a:buChar char="-"/>
            </a:pPr>
            <a:r>
              <a:rPr lang="en-US" baseline="0" dirty="0" smtClean="0"/>
              <a:t>TO MAKE IT SIMPLER TO UNDERSTAND AND MORE BIOLOGICALLY RELEVANT</a:t>
            </a:r>
          </a:p>
          <a:p>
            <a:pPr marL="171450" indent="-171450">
              <a:buFontTx/>
              <a:buChar char="-"/>
            </a:pPr>
            <a:r>
              <a:rPr lang="en-US" baseline="0" dirty="0" smtClean="0"/>
              <a:t>Which makes since because </a:t>
            </a:r>
            <a:r>
              <a:rPr lang="en-US" baseline="0" dirty="0" err="1" smtClean="0"/>
              <a:t>phog</a:t>
            </a:r>
            <a:r>
              <a:rPr lang="en-US" baseline="0" dirty="0" smtClean="0"/>
              <a:t> increases the </a:t>
            </a:r>
            <a:r>
              <a:rPr lang="en-US" baseline="0" dirty="0" err="1" smtClean="0"/>
              <a:t>amoutn</a:t>
            </a:r>
            <a:r>
              <a:rPr lang="en-US" baseline="0" dirty="0" smtClean="0"/>
              <a:t> of </a:t>
            </a:r>
            <a:r>
              <a:rPr lang="en-US" baseline="0" dirty="0" err="1" smtClean="0"/>
              <a:t>osmolyte</a:t>
            </a:r>
            <a:endParaRPr lang="en-US" baseline="0" dirty="0" smtClean="0"/>
          </a:p>
          <a:p>
            <a:pPr marL="171450" indent="-171450">
              <a:buFontTx/>
              <a:buChar char="-"/>
            </a:pPr>
            <a:endParaRPr lang="en-US" baseline="0" dirty="0" smtClean="0"/>
          </a:p>
          <a:p>
            <a:pPr marL="171450" indent="-171450">
              <a:buFontTx/>
              <a:buChar char="-"/>
            </a:pPr>
            <a:r>
              <a:rPr lang="en-US" baseline="0" dirty="0" smtClean="0"/>
              <a:t>New model has two negative feedback mechanisms : one dependent on Hog1 activity (the top equation), and another independent of Hog1 activity (the bottom equation).</a:t>
            </a:r>
          </a:p>
          <a:p>
            <a:pPr marL="171450" indent="-171450">
              <a:buFontTx/>
              <a:buChar char="-"/>
            </a:pPr>
            <a:r>
              <a:rPr lang="en-US" baseline="0" dirty="0" smtClean="0"/>
              <a:t>In the top equation, the rate of change in activated concentration results from the change in salt minus the effect of negative feedback, weighted by ?.</a:t>
            </a:r>
          </a:p>
          <a:p>
            <a:pPr marL="171450" indent="-171450">
              <a:buFontTx/>
              <a:buChar char="-"/>
            </a:pPr>
            <a:r>
              <a:rPr lang="en-US" baseline="0" dirty="0" smtClean="0"/>
              <a:t>In the bottom equation, the rate of change in intracellular salt concentration results from the change in salt, weighted by alpha plus the effect of activated Hog1, weighted by beta.</a:t>
            </a:r>
          </a:p>
          <a:p>
            <a:pPr marL="171450" indent="-171450">
              <a:buFontTx/>
              <a:buChar char="-"/>
            </a:pPr>
            <a:endParaRPr lang="en-US" baseline="0" dirty="0" smtClean="0"/>
          </a:p>
          <a:p>
            <a:pPr marL="171450" indent="-171450">
              <a:buFontTx/>
              <a:buChar char="-"/>
            </a:pPr>
            <a:endParaRPr lang="en-US" baseline="0" dirty="0" smtClean="0"/>
          </a:p>
          <a:p>
            <a:pPr marL="0" indent="0">
              <a:buFontTx/>
              <a:buNone/>
            </a:pPr>
            <a:r>
              <a:rPr lang="en-US" baseline="0" dirty="0" smtClean="0"/>
              <a:t>Notes to self:</a:t>
            </a:r>
          </a:p>
          <a:p>
            <a:pPr marL="171450" indent="-171450">
              <a:buFontTx/>
              <a:buChar char="-"/>
            </a:pPr>
            <a:r>
              <a:rPr lang="en-US" baseline="0" dirty="0" smtClean="0"/>
              <a:t>O = intercellular salt concentration </a:t>
            </a:r>
          </a:p>
          <a:p>
            <a:pPr marL="171450" indent="-171450">
              <a:buFontTx/>
              <a:buChar char="-"/>
            </a:pPr>
            <a:r>
              <a:rPr lang="en-US" baseline="0" dirty="0" smtClean="0"/>
              <a:t>Au = stimulus (osmotic stock)</a:t>
            </a:r>
          </a:p>
          <a:p>
            <a:pPr marL="171450" indent="-171450">
              <a:buFontTx/>
              <a:buChar char="-"/>
            </a:pPr>
            <a:r>
              <a:rPr lang="en-US" baseline="0" dirty="0" smtClean="0"/>
              <a:t> H = phosphorylated Hog1 above baseline levels</a:t>
            </a:r>
            <a:endParaRPr lang="en-US" dirty="0"/>
          </a:p>
        </p:txBody>
      </p:sp>
      <p:sp>
        <p:nvSpPr>
          <p:cNvPr id="4" name="Slide Number Placeholder 3"/>
          <p:cNvSpPr>
            <a:spLocks noGrp="1"/>
          </p:cNvSpPr>
          <p:nvPr>
            <p:ph type="sldNum" sz="quarter" idx="10"/>
          </p:nvPr>
        </p:nvSpPr>
        <p:spPr/>
        <p:txBody>
          <a:bodyPr/>
          <a:lstStyle/>
          <a:p>
            <a:fld id="{55B3E92E-208E-7642-BFA5-3D8B2326277A}" type="slidenum">
              <a:rPr lang="en-US" smtClean="0"/>
              <a:t>7</a:t>
            </a:fld>
            <a:endParaRPr lang="en-US"/>
          </a:p>
        </p:txBody>
      </p:sp>
    </p:spTree>
    <p:extLst>
      <p:ext uri="{BB962C8B-B14F-4D97-AF65-F5344CB8AC3E}">
        <p14:creationId xmlns:p14="http://schemas.microsoft.com/office/powerpoint/2010/main" val="256012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Time constant for significant media replacement significantly less than 10 seconds</a:t>
            </a:r>
          </a:p>
          <a:p>
            <a:pPr marL="171450" indent="-171450">
              <a:buFont typeface="Arial"/>
              <a:buChar char="•"/>
            </a:pPr>
            <a:r>
              <a:rPr lang="en-US" baseline="0" dirty="0" smtClean="0"/>
              <a:t>Pump constantly removing solution </a:t>
            </a:r>
            <a:r>
              <a:rPr lang="en-US" baseline="0" dirty="0" smtClean="0">
                <a:sym typeface="Wingdings"/>
              </a:rPr>
              <a:t> one of the valves is always </a:t>
            </a:r>
            <a:r>
              <a:rPr lang="en-US" baseline="0" dirty="0" err="1" smtClean="0">
                <a:sym typeface="Wingdings"/>
              </a:rPr>
              <a:t>inputing</a:t>
            </a:r>
            <a:r>
              <a:rPr lang="en-US" baseline="0" dirty="0" smtClean="0">
                <a:sym typeface="Wingdings"/>
              </a:rPr>
              <a:t> solution</a:t>
            </a:r>
          </a:p>
          <a:p>
            <a:pPr marL="171450" indent="-171450">
              <a:buFont typeface="Arial"/>
              <a:buChar char="•"/>
            </a:pPr>
            <a:endParaRPr lang="en-US" baseline="0" dirty="0" smtClean="0">
              <a:sym typeface="Wingdings"/>
            </a:endParaRPr>
          </a:p>
          <a:p>
            <a:pPr marL="171450" indent="-171450">
              <a:buFont typeface="Arial"/>
              <a:buChar char="•"/>
            </a:pPr>
            <a:r>
              <a:rPr lang="en-US" b="1" baseline="0" dirty="0" smtClean="0">
                <a:sym typeface="Wingdings"/>
              </a:rPr>
              <a:t>LOOK INTO FIGURE 2</a:t>
            </a:r>
            <a:endParaRPr lang="en-US" b="1" dirty="0"/>
          </a:p>
        </p:txBody>
      </p:sp>
      <p:sp>
        <p:nvSpPr>
          <p:cNvPr id="4" name="Slide Number Placeholder 3"/>
          <p:cNvSpPr>
            <a:spLocks noGrp="1"/>
          </p:cNvSpPr>
          <p:nvPr>
            <p:ph type="sldNum" sz="quarter" idx="10"/>
          </p:nvPr>
        </p:nvSpPr>
        <p:spPr/>
        <p:txBody>
          <a:bodyPr/>
          <a:lstStyle/>
          <a:p>
            <a:fld id="{55B3E92E-208E-7642-BFA5-3D8B2326277A}" type="slidenum">
              <a:rPr lang="en-US" smtClean="0"/>
              <a:t>17</a:t>
            </a:fld>
            <a:endParaRPr lang="en-US"/>
          </a:p>
        </p:txBody>
      </p:sp>
    </p:spTree>
    <p:extLst>
      <p:ext uri="{BB962C8B-B14F-4D97-AF65-F5344CB8AC3E}">
        <p14:creationId xmlns:p14="http://schemas.microsoft.com/office/powerpoint/2010/main" val="77536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7552A-000F-1A47-BE38-DAF056B75108}"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345543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552A-000F-1A47-BE38-DAF056B75108}"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268412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552A-000F-1A47-BE38-DAF056B75108}"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229186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7552A-000F-1A47-BE38-DAF056B75108}"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179049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7552A-000F-1A47-BE38-DAF056B75108}"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422541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7552A-000F-1A47-BE38-DAF056B75108}"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427943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7552A-000F-1A47-BE38-DAF056B75108}" type="datetimeFigureOut">
              <a:rPr lang="en-US" smtClean="0"/>
              <a:t>12/7/11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24608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7552A-000F-1A47-BE38-DAF056B75108}" type="datetimeFigureOut">
              <a:rPr lang="en-US" smtClean="0"/>
              <a:t>12/7/11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266315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7552A-000F-1A47-BE38-DAF056B75108}" type="datetimeFigureOut">
              <a:rPr lang="en-US" smtClean="0"/>
              <a:t>12/7/11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69545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552A-000F-1A47-BE38-DAF056B75108}"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337014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7552A-000F-1A47-BE38-DAF056B75108}"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FE51-1655-9646-B55F-0AB77A7D5C5F}" type="slidenum">
              <a:rPr lang="en-US" smtClean="0"/>
              <a:t>‹#›</a:t>
            </a:fld>
            <a:endParaRPr lang="en-US"/>
          </a:p>
        </p:txBody>
      </p:sp>
    </p:spTree>
    <p:extLst>
      <p:ext uri="{BB962C8B-B14F-4D97-AF65-F5344CB8AC3E}">
        <p14:creationId xmlns:p14="http://schemas.microsoft.com/office/powerpoint/2010/main" val="3437660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7552A-000F-1A47-BE38-DAF056B75108}" type="datetimeFigureOut">
              <a:rPr lang="en-US" smtClean="0"/>
              <a:t>12/7/11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FE51-1655-9646-B55F-0AB77A7D5C5F}" type="slidenum">
              <a:rPr lang="en-US" smtClean="0"/>
              <a:t>‹#›</a:t>
            </a:fld>
            <a:endParaRPr lang="en-US"/>
          </a:p>
        </p:txBody>
      </p:sp>
    </p:spTree>
    <p:extLst>
      <p:ext uri="{BB962C8B-B14F-4D97-AF65-F5344CB8AC3E}">
        <p14:creationId xmlns:p14="http://schemas.microsoft.com/office/powerpoint/2010/main" val="124137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5.emf"/><Relationship Id="rId13" Type="http://schemas.openxmlformats.org/officeDocument/2006/relationships/oleObject" Target="../embeddings/oleObject8.bin"/><Relationship Id="rId14" Type="http://schemas.openxmlformats.org/officeDocument/2006/relationships/image" Target="../media/image16.emf"/><Relationship Id="rId15" Type="http://schemas.openxmlformats.org/officeDocument/2006/relationships/oleObject" Target="../embeddings/oleObject9.bin"/><Relationship Id="rId16" Type="http://schemas.openxmlformats.org/officeDocument/2006/relationships/image" Target="../media/image17.emf"/><Relationship Id="rId17" Type="http://schemas.openxmlformats.org/officeDocument/2006/relationships/oleObject" Target="../embeddings/oleObject10.bin"/><Relationship Id="rId18"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11.emf"/><Relationship Id="rId5" Type="http://schemas.openxmlformats.org/officeDocument/2006/relationships/oleObject" Target="../embeddings/oleObject4.bin"/><Relationship Id="rId6" Type="http://schemas.openxmlformats.org/officeDocument/2006/relationships/image" Target="../media/image12.emf"/><Relationship Id="rId7" Type="http://schemas.openxmlformats.org/officeDocument/2006/relationships/oleObject" Target="../embeddings/oleObject5.bin"/><Relationship Id="rId8" Type="http://schemas.openxmlformats.org/officeDocument/2006/relationships/image" Target="../media/image13.emf"/><Relationship Id="rId9" Type="http://schemas.openxmlformats.org/officeDocument/2006/relationships/oleObject" Target="../embeddings/oleObject6.bin"/><Relationship Id="rId10"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9.emf"/><Relationship Id="rId5" Type="http://schemas.openxmlformats.org/officeDocument/2006/relationships/oleObject" Target="../embeddings/oleObject12.bin"/><Relationship Id="rId6" Type="http://schemas.openxmlformats.org/officeDocument/2006/relationships/image" Target="../media/image20.emf"/><Relationship Id="rId7" Type="http://schemas.openxmlformats.org/officeDocument/2006/relationships/oleObject" Target="../embeddings/oleObject13.bin"/><Relationship Id="rId8"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8458200" cy="1219200"/>
          </a:xfrm>
        </p:spPr>
        <p:txBody>
          <a:bodyPr>
            <a:normAutofit/>
          </a:bodyPr>
          <a:lstStyle/>
          <a:p>
            <a:r>
              <a:rPr lang="en-US" sz="3600" b="1" dirty="0">
                <a:latin typeface="Garamond"/>
                <a:ea typeface="ＭＳ Ｐ明朝"/>
                <a:cs typeface="Garamond"/>
              </a:rPr>
              <a:t>The Frequency Dependence of </a:t>
            </a:r>
            <a:r>
              <a:rPr lang="en-US" sz="3600" b="1" dirty="0" err="1">
                <a:latin typeface="Garamond"/>
                <a:ea typeface="ＭＳ Ｐ明朝"/>
                <a:cs typeface="Garamond"/>
              </a:rPr>
              <a:t>Osmo</a:t>
            </a:r>
            <a:r>
              <a:rPr lang="en-US" sz="3600" b="1" dirty="0">
                <a:latin typeface="Garamond"/>
                <a:ea typeface="ＭＳ Ｐ明朝"/>
                <a:cs typeface="Garamond"/>
              </a:rPr>
              <a:t>-Adaptation in </a:t>
            </a:r>
            <a:r>
              <a:rPr lang="en-US" sz="3600" b="1" i="1" dirty="0">
                <a:latin typeface="Garamond"/>
                <a:ea typeface="ＭＳ Ｐ明朝"/>
                <a:cs typeface="Garamond"/>
              </a:rPr>
              <a:t>Saccharomyces </a:t>
            </a:r>
            <a:r>
              <a:rPr lang="en-US" sz="3600" b="1" i="1" dirty="0" err="1" smtClean="0">
                <a:latin typeface="Garamond"/>
                <a:ea typeface="ＭＳ Ｐ明朝"/>
                <a:cs typeface="Garamond"/>
              </a:rPr>
              <a:t>Cerevisiae</a:t>
            </a:r>
            <a:endParaRPr lang="en-US" sz="3600" b="1" i="1" dirty="0">
              <a:latin typeface="Garamond"/>
              <a:cs typeface="Garamond"/>
            </a:endParaRPr>
          </a:p>
        </p:txBody>
      </p:sp>
      <p:sp>
        <p:nvSpPr>
          <p:cNvPr id="3" name="Subtitle 2"/>
          <p:cNvSpPr>
            <a:spLocks noGrp="1"/>
          </p:cNvSpPr>
          <p:nvPr>
            <p:ph type="subTitle" idx="1"/>
          </p:nvPr>
        </p:nvSpPr>
        <p:spPr>
          <a:xfrm>
            <a:off x="1371600" y="4038600"/>
            <a:ext cx="6400800" cy="914400"/>
          </a:xfrm>
        </p:spPr>
        <p:txBody>
          <a:bodyPr>
            <a:normAutofit fontScale="85000" lnSpcReduction="10000"/>
          </a:bodyPr>
          <a:lstStyle/>
          <a:p>
            <a:r>
              <a:rPr lang="en-US" dirty="0" smtClean="0">
                <a:solidFill>
                  <a:schemeClr val="tx1"/>
                </a:solidFill>
                <a:latin typeface="Garamond"/>
                <a:cs typeface="Garamond"/>
              </a:rPr>
              <a:t> Presented by: </a:t>
            </a:r>
          </a:p>
          <a:p>
            <a:r>
              <a:rPr lang="en-US" dirty="0" smtClean="0">
                <a:solidFill>
                  <a:schemeClr val="tx1"/>
                </a:solidFill>
                <a:latin typeface="Garamond"/>
                <a:cs typeface="Garamond"/>
              </a:rPr>
              <a:t>Zeina Ali Siam &amp; Alicia Kaestli</a:t>
            </a:r>
            <a:endParaRPr lang="en-US" dirty="0">
              <a:solidFill>
                <a:schemeClr val="tx1"/>
              </a:solidFill>
              <a:latin typeface="Garamond"/>
              <a:cs typeface="Garamond"/>
            </a:endParaRPr>
          </a:p>
        </p:txBody>
      </p:sp>
      <p:cxnSp>
        <p:nvCxnSpPr>
          <p:cNvPr id="4" name="Straight Connector 3"/>
          <p:cNvCxnSpPr>
            <a:cxnSpLocks noChangeShapeType="1"/>
          </p:cNvCxnSpPr>
          <p:nvPr/>
        </p:nvCxnSpPr>
        <p:spPr bwMode="auto">
          <a:xfrm>
            <a:off x="381000" y="3884612"/>
            <a:ext cx="8458200" cy="1588"/>
          </a:xfrm>
          <a:prstGeom prst="line">
            <a:avLst/>
          </a:prstGeom>
          <a:ln>
            <a:solidFill>
              <a:srgbClr val="008000"/>
            </a:solidFill>
            <a:headEnd/>
            <a:tailEnd/>
          </a:ln>
        </p:spPr>
        <p:style>
          <a:lnRef idx="2">
            <a:schemeClr val="accent3"/>
          </a:lnRef>
          <a:fillRef idx="0">
            <a:schemeClr val="accent3"/>
          </a:fillRef>
          <a:effectRef idx="1">
            <a:schemeClr val="accent3"/>
          </a:effectRef>
          <a:fontRef idx="minor">
            <a:schemeClr val="tx1"/>
          </a:fontRef>
        </p:style>
      </p:cxnSp>
      <p:sp>
        <p:nvSpPr>
          <p:cNvPr id="5" name="Title 1"/>
          <p:cNvSpPr txBox="1">
            <a:spLocks/>
          </p:cNvSpPr>
          <p:nvPr/>
        </p:nvSpPr>
        <p:spPr>
          <a:xfrm>
            <a:off x="520700" y="2438400"/>
            <a:ext cx="8458200" cy="14097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i="1" dirty="0">
              <a:latin typeface="Garamond"/>
              <a:cs typeface="Garamond"/>
            </a:endParaRPr>
          </a:p>
        </p:txBody>
      </p:sp>
      <p:sp>
        <p:nvSpPr>
          <p:cNvPr id="10" name="Title 1"/>
          <p:cNvSpPr txBox="1">
            <a:spLocks/>
          </p:cNvSpPr>
          <p:nvPr/>
        </p:nvSpPr>
        <p:spPr>
          <a:xfrm>
            <a:off x="495300" y="2895600"/>
            <a:ext cx="84582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latin typeface="Garamond"/>
                <a:cs typeface="Garamond"/>
              </a:rPr>
              <a:t>Jerome T. </a:t>
            </a:r>
            <a:r>
              <a:rPr lang="en-US" sz="2400" dirty="0" err="1" smtClean="0">
                <a:latin typeface="Garamond"/>
                <a:cs typeface="Garamond"/>
              </a:rPr>
              <a:t>Mettetal</a:t>
            </a:r>
            <a:r>
              <a:rPr lang="en-US" sz="2400" dirty="0">
                <a:latin typeface="Garamond"/>
                <a:cs typeface="Garamond"/>
              </a:rPr>
              <a:t> </a:t>
            </a:r>
            <a:r>
              <a:rPr lang="en-US" sz="2400" dirty="0" smtClean="0">
                <a:latin typeface="Garamond"/>
                <a:cs typeface="Garamond"/>
              </a:rPr>
              <a:t>et al.</a:t>
            </a:r>
          </a:p>
          <a:p>
            <a:r>
              <a:rPr lang="en-US" sz="2400" i="1" dirty="0">
                <a:latin typeface="Garamond"/>
                <a:cs typeface="Garamond"/>
              </a:rPr>
              <a:t>Science</a:t>
            </a:r>
            <a:r>
              <a:rPr lang="en-US" sz="2400" dirty="0">
                <a:latin typeface="Garamond"/>
                <a:cs typeface="Garamond"/>
              </a:rPr>
              <a:t> 25 January </a:t>
            </a:r>
            <a:r>
              <a:rPr lang="en-US" sz="2400" dirty="0" smtClean="0">
                <a:latin typeface="Garamond"/>
                <a:cs typeface="Garamond"/>
              </a:rPr>
              <a:t>2008</a:t>
            </a:r>
            <a:endParaRPr lang="en-US" sz="2400" i="1" dirty="0">
              <a:latin typeface="Garamond"/>
              <a:cs typeface="Garamond"/>
            </a:endParaRPr>
          </a:p>
        </p:txBody>
      </p:sp>
    </p:spTree>
    <p:extLst>
      <p:ext uri="{BB962C8B-B14F-4D97-AF65-F5344CB8AC3E}">
        <p14:creationId xmlns:p14="http://schemas.microsoft.com/office/powerpoint/2010/main" val="10858236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1.jpg"/>
          <p:cNvPicPr>
            <a:picLocks noChangeAspect="1"/>
          </p:cNvPicPr>
          <p:nvPr/>
        </p:nvPicPr>
        <p:blipFill>
          <a:blip r:embed="rId2"/>
          <a:stretch>
            <a:fillRect/>
          </a:stretch>
        </p:blipFill>
        <p:spPr>
          <a:xfrm>
            <a:off x="1899056" y="2971800"/>
            <a:ext cx="4102912" cy="1768731"/>
          </a:xfrm>
          <a:prstGeom prst="rect">
            <a:avLst/>
          </a:prstGeom>
        </p:spPr>
      </p:pic>
      <p:pic>
        <p:nvPicPr>
          <p:cNvPr id="5" name="Picture 4" descr="i1.jpg"/>
          <p:cNvPicPr>
            <a:picLocks noChangeAspect="1"/>
          </p:cNvPicPr>
          <p:nvPr/>
        </p:nvPicPr>
        <p:blipFill>
          <a:blip r:embed="rId3"/>
          <a:stretch>
            <a:fillRect/>
          </a:stretch>
        </p:blipFill>
        <p:spPr>
          <a:xfrm>
            <a:off x="2514718" y="4973116"/>
            <a:ext cx="3493312" cy="1331367"/>
          </a:xfrm>
          <a:prstGeom prst="rect">
            <a:avLst/>
          </a:prstGeom>
        </p:spPr>
      </p:pic>
      <p:sp>
        <p:nvSpPr>
          <p:cNvPr id="6" name="TextBox 5"/>
          <p:cNvSpPr txBox="1"/>
          <p:nvPr/>
        </p:nvSpPr>
        <p:spPr>
          <a:xfrm>
            <a:off x="533400" y="228600"/>
            <a:ext cx="8077200" cy="707886"/>
          </a:xfrm>
          <a:prstGeom prst="rect">
            <a:avLst/>
          </a:prstGeom>
          <a:noFill/>
        </p:spPr>
        <p:txBody>
          <a:bodyPr wrap="square" rtlCol="0">
            <a:spAutoFit/>
          </a:bodyPr>
          <a:lstStyle/>
          <a:p>
            <a:pPr algn="ctr"/>
            <a:r>
              <a:rPr lang="en-US" sz="2000" b="1" dirty="0" smtClean="0">
                <a:latin typeface="Garamond"/>
                <a:cs typeface="Garamond"/>
              </a:rPr>
              <a:t>Modeling the Behavior of the Mutant Relative to </a:t>
            </a:r>
            <a:r>
              <a:rPr lang="en-US" sz="2000" b="1" dirty="0" err="1" smtClean="0">
                <a:latin typeface="Garamond"/>
                <a:cs typeface="Garamond"/>
              </a:rPr>
              <a:t>Wildtype</a:t>
            </a:r>
            <a:r>
              <a:rPr lang="en-US" sz="2000" b="1" dirty="0" smtClean="0">
                <a:latin typeface="Garamond"/>
                <a:cs typeface="Garamond"/>
              </a:rPr>
              <a:t> Provides Biological Information</a:t>
            </a:r>
            <a:endParaRPr lang="en-US" sz="2000" b="1" dirty="0">
              <a:latin typeface="Garamond"/>
              <a:cs typeface="Garamond"/>
            </a:endParaRPr>
          </a:p>
        </p:txBody>
      </p:sp>
      <p:sp>
        <p:nvSpPr>
          <p:cNvPr id="7" name="TextBox 6"/>
          <p:cNvSpPr txBox="1"/>
          <p:nvPr/>
        </p:nvSpPr>
        <p:spPr>
          <a:xfrm>
            <a:off x="261885" y="1715179"/>
            <a:ext cx="6629400" cy="400110"/>
          </a:xfrm>
          <a:prstGeom prst="rect">
            <a:avLst/>
          </a:prstGeom>
          <a:noFill/>
        </p:spPr>
        <p:txBody>
          <a:bodyPr wrap="square" rtlCol="0">
            <a:spAutoFit/>
          </a:bodyPr>
          <a:lstStyle/>
          <a:p>
            <a:r>
              <a:rPr lang="en-US" sz="2000" dirty="0" smtClean="0">
                <a:solidFill>
                  <a:srgbClr val="FF0000"/>
                </a:solidFill>
                <a:latin typeface="Times"/>
                <a:cs typeface="Times"/>
              </a:rPr>
              <a:t>Input:</a:t>
            </a:r>
            <a:endParaRPr lang="en-US" sz="2000" dirty="0">
              <a:solidFill>
                <a:srgbClr val="FF0000"/>
              </a:solidFill>
              <a:latin typeface="Times"/>
              <a:cs typeface="Times"/>
            </a:endParaRPr>
          </a:p>
        </p:txBody>
      </p:sp>
      <p:sp>
        <p:nvSpPr>
          <p:cNvPr id="8" name="TextBox 7"/>
          <p:cNvSpPr txBox="1"/>
          <p:nvPr/>
        </p:nvSpPr>
        <p:spPr>
          <a:xfrm>
            <a:off x="6172200" y="2771745"/>
            <a:ext cx="2438400" cy="1477328"/>
          </a:xfrm>
          <a:prstGeom prst="rect">
            <a:avLst/>
          </a:prstGeom>
          <a:noFill/>
        </p:spPr>
        <p:txBody>
          <a:bodyPr wrap="square" rtlCol="0">
            <a:spAutoFit/>
          </a:bodyPr>
          <a:lstStyle/>
          <a:p>
            <a:r>
              <a:rPr lang="en-US" dirty="0" smtClean="0">
                <a:latin typeface="Garamond"/>
                <a:cs typeface="Garamond"/>
              </a:rPr>
              <a:t>The mathematical model accurately predicts </a:t>
            </a:r>
            <a:r>
              <a:rPr lang="en-US" b="1" dirty="0" smtClean="0">
                <a:solidFill>
                  <a:srgbClr val="0000FF"/>
                </a:solidFill>
                <a:latin typeface="Garamond"/>
                <a:cs typeface="Garamond"/>
              </a:rPr>
              <a:t>wild type response</a:t>
            </a:r>
            <a:r>
              <a:rPr lang="en-US" dirty="0" smtClean="0">
                <a:latin typeface="Garamond"/>
                <a:cs typeface="Garamond"/>
              </a:rPr>
              <a:t> </a:t>
            </a:r>
            <a:r>
              <a:rPr lang="en-US" dirty="0">
                <a:latin typeface="Garamond"/>
                <a:cs typeface="Garamond"/>
              </a:rPr>
              <a:t>a</a:t>
            </a:r>
            <a:r>
              <a:rPr lang="en-US" dirty="0" smtClean="0">
                <a:latin typeface="Garamond"/>
                <a:cs typeface="Garamond"/>
              </a:rPr>
              <a:t>nd </a:t>
            </a:r>
            <a:r>
              <a:rPr lang="en-US" b="1" dirty="0" smtClean="0">
                <a:latin typeface="Garamond"/>
                <a:cs typeface="Garamond"/>
              </a:rPr>
              <a:t>mutant </a:t>
            </a:r>
            <a:r>
              <a:rPr lang="en-US" dirty="0" smtClean="0">
                <a:latin typeface="Garamond"/>
                <a:cs typeface="Garamond"/>
              </a:rPr>
              <a:t>to </a:t>
            </a:r>
            <a:r>
              <a:rPr lang="en-US" dirty="0" err="1" smtClean="0">
                <a:latin typeface="Garamond"/>
                <a:cs typeface="Garamond"/>
              </a:rPr>
              <a:t>osmolyte</a:t>
            </a:r>
            <a:r>
              <a:rPr lang="en-US" dirty="0" smtClean="0">
                <a:latin typeface="Garamond"/>
                <a:cs typeface="Garamond"/>
              </a:rPr>
              <a:t> step shock.</a:t>
            </a:r>
            <a:endParaRPr lang="en-US" dirty="0">
              <a:latin typeface="Garamond"/>
              <a:cs typeface="Garamond"/>
            </a:endParaRPr>
          </a:p>
        </p:txBody>
      </p:sp>
      <p:grpSp>
        <p:nvGrpSpPr>
          <p:cNvPr id="9" name="Group 8"/>
          <p:cNvGrpSpPr/>
          <p:nvPr/>
        </p:nvGrpSpPr>
        <p:grpSpPr>
          <a:xfrm>
            <a:off x="1676401" y="1517091"/>
            <a:ext cx="4191000" cy="845109"/>
            <a:chOff x="762795" y="991394"/>
            <a:chExt cx="5714205" cy="1296988"/>
          </a:xfrm>
        </p:grpSpPr>
        <p:cxnSp>
          <p:nvCxnSpPr>
            <p:cNvPr id="10" name="Straight Connector 9"/>
            <p:cNvCxnSpPr/>
            <p:nvPr/>
          </p:nvCxnSpPr>
          <p:spPr>
            <a:xfrm rot="5400000">
              <a:off x="1257300" y="1638300"/>
              <a:ext cx="1295400" cy="1588"/>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04206" y="2286794"/>
              <a:ext cx="4572794" cy="158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904206" y="2286794"/>
              <a:ext cx="144859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352800" y="1295400"/>
              <a:ext cx="2133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2857897" y="1791891"/>
              <a:ext cx="98980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991894" y="1792288"/>
              <a:ext cx="98901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795" y="1295400"/>
              <a:ext cx="1143000" cy="369332"/>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grpSp>
      <p:sp>
        <p:nvSpPr>
          <p:cNvPr id="17" name="TextBox 16"/>
          <p:cNvSpPr txBox="1"/>
          <p:nvPr/>
        </p:nvSpPr>
        <p:spPr>
          <a:xfrm>
            <a:off x="261885" y="3171855"/>
            <a:ext cx="6629400" cy="400110"/>
          </a:xfrm>
          <a:prstGeom prst="rect">
            <a:avLst/>
          </a:prstGeom>
          <a:noFill/>
        </p:spPr>
        <p:txBody>
          <a:bodyPr wrap="square" rtlCol="0">
            <a:spAutoFit/>
          </a:bodyPr>
          <a:lstStyle/>
          <a:p>
            <a:r>
              <a:rPr lang="en-US" sz="2000" dirty="0" smtClean="0">
                <a:solidFill>
                  <a:srgbClr val="FF0000"/>
                </a:solidFill>
                <a:latin typeface="Times"/>
                <a:cs typeface="Times"/>
              </a:rPr>
              <a:t>Output:</a:t>
            </a:r>
            <a:endParaRPr lang="en-US" sz="2000" dirty="0">
              <a:solidFill>
                <a:srgbClr val="FF0000"/>
              </a:solidFill>
              <a:latin typeface="Times"/>
              <a:cs typeface="Times"/>
            </a:endParaRPr>
          </a:p>
        </p:txBody>
      </p:sp>
      <p:sp>
        <p:nvSpPr>
          <p:cNvPr id="18" name="TextBox 17"/>
          <p:cNvSpPr txBox="1"/>
          <p:nvPr/>
        </p:nvSpPr>
        <p:spPr>
          <a:xfrm>
            <a:off x="260720" y="4832040"/>
            <a:ext cx="6629400" cy="400110"/>
          </a:xfrm>
          <a:prstGeom prst="rect">
            <a:avLst/>
          </a:prstGeom>
          <a:noFill/>
        </p:spPr>
        <p:txBody>
          <a:bodyPr wrap="square" rtlCol="0">
            <a:spAutoFit/>
          </a:bodyPr>
          <a:lstStyle/>
          <a:p>
            <a:r>
              <a:rPr lang="en-US" sz="2000" dirty="0" smtClean="0">
                <a:solidFill>
                  <a:srgbClr val="FF0000"/>
                </a:solidFill>
                <a:latin typeface="Times"/>
                <a:cs typeface="Times"/>
              </a:rPr>
              <a:t>Analysis:</a:t>
            </a:r>
            <a:endParaRPr lang="en-US" sz="2000" dirty="0">
              <a:solidFill>
                <a:srgbClr val="FF0000"/>
              </a:solidFill>
              <a:latin typeface="Times"/>
              <a:cs typeface="Times"/>
            </a:endParaRPr>
          </a:p>
        </p:txBody>
      </p:sp>
      <p:sp>
        <p:nvSpPr>
          <p:cNvPr id="19" name="TextBox 18"/>
          <p:cNvSpPr txBox="1"/>
          <p:nvPr/>
        </p:nvSpPr>
        <p:spPr>
          <a:xfrm>
            <a:off x="6172200" y="5104154"/>
            <a:ext cx="2209800" cy="1200329"/>
          </a:xfrm>
          <a:prstGeom prst="rect">
            <a:avLst/>
          </a:prstGeom>
          <a:noFill/>
        </p:spPr>
        <p:txBody>
          <a:bodyPr wrap="square" rtlCol="0">
            <a:spAutoFit/>
          </a:bodyPr>
          <a:lstStyle/>
          <a:p>
            <a:r>
              <a:rPr lang="en-US" dirty="0" smtClean="0">
                <a:latin typeface="Garamond"/>
                <a:cs typeface="Garamond"/>
              </a:rPr>
              <a:t>Phase shift or delay in mutant means Hog pathway controls rapid response</a:t>
            </a:r>
            <a:endParaRPr lang="en-US" dirty="0">
              <a:latin typeface="Garamond"/>
              <a:cs typeface="Garamond"/>
            </a:endParaRPr>
          </a:p>
        </p:txBody>
      </p:sp>
      <p:sp>
        <p:nvSpPr>
          <p:cNvPr id="20" name="TextBox 19"/>
          <p:cNvSpPr txBox="1"/>
          <p:nvPr/>
        </p:nvSpPr>
        <p:spPr>
          <a:xfrm>
            <a:off x="260718" y="5381153"/>
            <a:ext cx="2252833" cy="923330"/>
          </a:xfrm>
          <a:prstGeom prst="rect">
            <a:avLst/>
          </a:prstGeom>
          <a:noFill/>
        </p:spPr>
        <p:txBody>
          <a:bodyPr wrap="square" rtlCol="0">
            <a:spAutoFit/>
          </a:bodyPr>
          <a:lstStyle/>
          <a:p>
            <a:r>
              <a:rPr lang="en-US" dirty="0" smtClean="0">
                <a:latin typeface="Garamond"/>
                <a:cs typeface="Garamond"/>
              </a:rPr>
              <a:t>Lower amplitude in mutant means lower maximal response</a:t>
            </a:r>
            <a:endParaRPr lang="en-US" dirty="0">
              <a:latin typeface="Garamond"/>
              <a:cs typeface="Garamond"/>
            </a:endParaRPr>
          </a:p>
        </p:txBody>
      </p:sp>
      <p:sp>
        <p:nvSpPr>
          <p:cNvPr id="21" name="TextBox 20"/>
          <p:cNvSpPr txBox="1"/>
          <p:nvPr/>
        </p:nvSpPr>
        <p:spPr>
          <a:xfrm>
            <a:off x="4191000" y="2362200"/>
            <a:ext cx="1447800" cy="369332"/>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23" name="Straight Connector 22"/>
          <p:cNvCxnSpPr/>
          <p:nvPr/>
        </p:nvCxnSpPr>
        <p:spPr>
          <a:xfrm>
            <a:off x="533400" y="934898"/>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00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2" y="0"/>
            <a:ext cx="8229600" cy="1143000"/>
          </a:xfrm>
        </p:spPr>
        <p:txBody>
          <a:bodyPr>
            <a:normAutofit/>
          </a:bodyPr>
          <a:lstStyle/>
          <a:p>
            <a:r>
              <a:rPr lang="en-US" sz="2400" b="1" dirty="0" smtClean="0">
                <a:latin typeface="Garamond"/>
                <a:cs typeface="Garamond"/>
              </a:rPr>
              <a:t>Assessing the Importance of Gene Expression</a:t>
            </a:r>
            <a:endParaRPr lang="en-US" sz="2400" b="1" dirty="0">
              <a:latin typeface="Garamond"/>
              <a:cs typeface="Garamond"/>
            </a:endParaRPr>
          </a:p>
        </p:txBody>
      </p:sp>
      <p:sp>
        <p:nvSpPr>
          <p:cNvPr id="3" name="Content Placeholder 2"/>
          <p:cNvSpPr>
            <a:spLocks noGrp="1"/>
          </p:cNvSpPr>
          <p:nvPr>
            <p:ph idx="1"/>
          </p:nvPr>
        </p:nvSpPr>
        <p:spPr>
          <a:xfrm>
            <a:off x="4724400" y="4869470"/>
            <a:ext cx="3352800" cy="1096963"/>
          </a:xfrm>
        </p:spPr>
        <p:txBody>
          <a:bodyPr>
            <a:normAutofit/>
          </a:bodyPr>
          <a:lstStyle/>
          <a:p>
            <a:pPr>
              <a:buNone/>
            </a:pPr>
            <a:endParaRPr lang="en-US" sz="1800" dirty="0" smtClean="0">
              <a:latin typeface="Garamond"/>
              <a:cs typeface="Garamond"/>
            </a:endParaRPr>
          </a:p>
          <a:p>
            <a:pPr>
              <a:buNone/>
            </a:pPr>
            <a:r>
              <a:rPr lang="en-US" sz="1800" dirty="0" smtClean="0">
                <a:latin typeface="Garamond"/>
                <a:cs typeface="Garamond"/>
              </a:rPr>
              <a:t>      When do the proteins Hog expresses become important?</a:t>
            </a:r>
            <a:endParaRPr lang="en-US" sz="1800" dirty="0">
              <a:latin typeface="Garamond"/>
              <a:cs typeface="Garamond"/>
            </a:endParaRPr>
          </a:p>
        </p:txBody>
      </p:sp>
      <p:sp>
        <p:nvSpPr>
          <p:cNvPr id="4" name="TextBox 3"/>
          <p:cNvSpPr txBox="1"/>
          <p:nvPr/>
        </p:nvSpPr>
        <p:spPr>
          <a:xfrm>
            <a:off x="4648200" y="2000359"/>
            <a:ext cx="4495800" cy="646331"/>
          </a:xfrm>
          <a:prstGeom prst="rect">
            <a:avLst/>
          </a:prstGeom>
          <a:noFill/>
        </p:spPr>
        <p:txBody>
          <a:bodyPr wrap="square" rtlCol="0">
            <a:spAutoFit/>
          </a:bodyPr>
          <a:lstStyle/>
          <a:p>
            <a:r>
              <a:rPr lang="en-US" dirty="0" smtClean="0">
                <a:latin typeface="Garamond"/>
                <a:cs typeface="Garamond"/>
              </a:rPr>
              <a:t>Yeast regulates intracellular </a:t>
            </a:r>
            <a:r>
              <a:rPr lang="en-US" dirty="0" err="1" smtClean="0">
                <a:latin typeface="Garamond"/>
                <a:cs typeface="Garamond"/>
              </a:rPr>
              <a:t>osmolyte</a:t>
            </a:r>
            <a:r>
              <a:rPr lang="en-US" dirty="0" smtClean="0">
                <a:latin typeface="Garamond"/>
                <a:cs typeface="Garamond"/>
              </a:rPr>
              <a:t> concentration by expressing two proteins</a:t>
            </a:r>
            <a:endParaRPr lang="en-US" dirty="0">
              <a:latin typeface="Garamond"/>
              <a:cs typeface="Garamond"/>
            </a:endParaRPr>
          </a:p>
        </p:txBody>
      </p:sp>
      <p:sp>
        <p:nvSpPr>
          <p:cNvPr id="5" name="TextBox 4"/>
          <p:cNvSpPr txBox="1"/>
          <p:nvPr/>
        </p:nvSpPr>
        <p:spPr>
          <a:xfrm>
            <a:off x="4724400" y="4373140"/>
            <a:ext cx="3733800" cy="369332"/>
          </a:xfrm>
          <a:prstGeom prst="rect">
            <a:avLst/>
          </a:prstGeom>
          <a:noFill/>
        </p:spPr>
        <p:txBody>
          <a:bodyPr wrap="square" rtlCol="0">
            <a:spAutoFit/>
          </a:bodyPr>
          <a:lstStyle/>
          <a:p>
            <a:pPr algn="ctr"/>
            <a:r>
              <a:rPr lang="en-US" dirty="0" smtClean="0">
                <a:latin typeface="Garamond"/>
                <a:cs typeface="Garamond"/>
              </a:rPr>
              <a:t>Yeast recovery &lt;= 15 minutes</a:t>
            </a:r>
            <a:endParaRPr lang="en-US" dirty="0">
              <a:latin typeface="Garamond"/>
              <a:cs typeface="Garamond"/>
            </a:endParaRPr>
          </a:p>
        </p:txBody>
      </p:sp>
      <p:sp>
        <p:nvSpPr>
          <p:cNvPr id="6" name="TextBox 5"/>
          <p:cNvSpPr txBox="1"/>
          <p:nvPr/>
        </p:nvSpPr>
        <p:spPr>
          <a:xfrm>
            <a:off x="4724400" y="3124200"/>
            <a:ext cx="3962400" cy="369332"/>
          </a:xfrm>
          <a:prstGeom prst="rect">
            <a:avLst/>
          </a:prstGeom>
          <a:noFill/>
        </p:spPr>
        <p:txBody>
          <a:bodyPr wrap="square" rtlCol="0">
            <a:spAutoFit/>
          </a:bodyPr>
          <a:lstStyle/>
          <a:p>
            <a:r>
              <a:rPr lang="en-US" dirty="0" smtClean="0">
                <a:latin typeface="Garamond"/>
                <a:cs typeface="Garamond"/>
              </a:rPr>
              <a:t>Time for protein expression  &gt; =20 min</a:t>
            </a:r>
          </a:p>
          <a:p>
            <a:endParaRPr lang="en-US" dirty="0"/>
          </a:p>
        </p:txBody>
      </p:sp>
      <p:cxnSp>
        <p:nvCxnSpPr>
          <p:cNvPr id="8" name="Straight Arrow Connector 7"/>
          <p:cNvCxnSpPr/>
          <p:nvPr/>
        </p:nvCxnSpPr>
        <p:spPr>
          <a:xfrm rot="5400000">
            <a:off x="6004483" y="2883460"/>
            <a:ext cx="477510" cy="39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5891197" y="4017526"/>
            <a:ext cx="709641"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6067658" y="4921626"/>
            <a:ext cx="359896"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77000" y="3972951"/>
            <a:ext cx="1219200" cy="369332"/>
          </a:xfrm>
          <a:prstGeom prst="rect">
            <a:avLst/>
          </a:prstGeom>
          <a:noFill/>
        </p:spPr>
        <p:txBody>
          <a:bodyPr wrap="square" rtlCol="0">
            <a:spAutoFit/>
          </a:bodyPr>
          <a:lstStyle/>
          <a:p>
            <a:r>
              <a:rPr lang="en-US" b="1" dirty="0" smtClean="0">
                <a:solidFill>
                  <a:srgbClr val="FF0000"/>
                </a:solidFill>
              </a:rPr>
              <a:t>But!</a:t>
            </a:r>
            <a:endParaRPr lang="en-US" b="1" dirty="0">
              <a:solidFill>
                <a:srgbClr val="FF0000"/>
              </a:solidFill>
            </a:endParaRPr>
          </a:p>
        </p:txBody>
      </p:sp>
      <p:sp>
        <p:nvSpPr>
          <p:cNvPr id="29" name="TextBox 28"/>
          <p:cNvSpPr txBox="1"/>
          <p:nvPr/>
        </p:nvSpPr>
        <p:spPr>
          <a:xfrm>
            <a:off x="1145384" y="1921082"/>
            <a:ext cx="3124200" cy="400110"/>
          </a:xfrm>
          <a:prstGeom prst="rect">
            <a:avLst/>
          </a:prstGeom>
          <a:noFill/>
        </p:spPr>
        <p:txBody>
          <a:bodyPr wrap="square" rtlCol="0">
            <a:spAutoFit/>
          </a:bodyPr>
          <a:lstStyle/>
          <a:p>
            <a:r>
              <a:rPr lang="en-US" sz="2000" dirty="0" err="1" smtClean="0">
                <a:latin typeface="Garamond"/>
                <a:cs typeface="Garamond"/>
              </a:rPr>
              <a:t>Osmolyte</a:t>
            </a:r>
            <a:r>
              <a:rPr lang="en-US" sz="2000" dirty="0" smtClean="0">
                <a:latin typeface="Garamond"/>
                <a:cs typeface="Garamond"/>
              </a:rPr>
              <a:t> difference</a:t>
            </a:r>
            <a:endParaRPr lang="en-US" sz="2000" dirty="0">
              <a:latin typeface="Garamond"/>
              <a:cs typeface="Garamond"/>
            </a:endParaRPr>
          </a:p>
        </p:txBody>
      </p:sp>
      <p:cxnSp>
        <p:nvCxnSpPr>
          <p:cNvPr id="30" name="Straight Arrow Connector 29"/>
          <p:cNvCxnSpPr/>
          <p:nvPr/>
        </p:nvCxnSpPr>
        <p:spPr>
          <a:xfrm rot="16200000" flipH="1">
            <a:off x="1143398" y="3052414"/>
            <a:ext cx="9151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362598" y="3052414"/>
            <a:ext cx="9151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457994" y="5962461"/>
            <a:ext cx="6865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1484312" y="4016979"/>
            <a:ext cx="3886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200" y="2073085"/>
            <a:ext cx="5341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844953" y="2072291"/>
            <a:ext cx="3040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285321" y="4196605"/>
            <a:ext cx="6329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449389" y="4513867"/>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1896509" y="5319007"/>
            <a:ext cx="632142" cy="2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058988" y="563627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3354389" y="3770532"/>
            <a:ext cx="628650" cy="21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a:off x="3612438" y="4144855"/>
            <a:ext cx="74596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505460" y="5481706"/>
            <a:ext cx="9567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10800000">
            <a:off x="3200401" y="5962462"/>
            <a:ext cx="784227"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335089" y="4605605"/>
            <a:ext cx="2590800" cy="369332"/>
          </a:xfrm>
          <a:prstGeom prst="rect">
            <a:avLst/>
          </a:prstGeom>
          <a:noFill/>
        </p:spPr>
        <p:txBody>
          <a:bodyPr wrap="square" rtlCol="0">
            <a:spAutoFit/>
          </a:bodyPr>
          <a:lstStyle/>
          <a:p>
            <a:r>
              <a:rPr lang="en-US" dirty="0" err="1" smtClean="0">
                <a:latin typeface="Garamond"/>
                <a:cs typeface="Garamond"/>
              </a:rPr>
              <a:t>Osmolyte</a:t>
            </a:r>
            <a:r>
              <a:rPr lang="en-US" dirty="0" smtClean="0">
                <a:latin typeface="Garamond"/>
                <a:cs typeface="Garamond"/>
              </a:rPr>
              <a:t> export</a:t>
            </a:r>
            <a:endParaRPr lang="en-US" dirty="0">
              <a:latin typeface="Garamond"/>
              <a:cs typeface="Garamond"/>
            </a:endParaRPr>
          </a:p>
        </p:txBody>
      </p:sp>
      <p:sp>
        <p:nvSpPr>
          <p:cNvPr id="47" name="TextBox 46"/>
          <p:cNvSpPr txBox="1"/>
          <p:nvPr/>
        </p:nvSpPr>
        <p:spPr>
          <a:xfrm>
            <a:off x="877889" y="3481615"/>
            <a:ext cx="1752600" cy="400110"/>
          </a:xfrm>
          <a:prstGeom prst="rect">
            <a:avLst/>
          </a:prstGeom>
          <a:noFill/>
        </p:spPr>
        <p:txBody>
          <a:bodyPr wrap="square" rtlCol="0">
            <a:spAutoFit/>
          </a:bodyPr>
          <a:lstStyle/>
          <a:p>
            <a:r>
              <a:rPr lang="en-US" sz="2000" dirty="0" smtClean="0">
                <a:latin typeface="Garamond"/>
                <a:cs typeface="Garamond"/>
              </a:rPr>
              <a:t>Fps-1</a:t>
            </a:r>
            <a:endParaRPr lang="en-US" sz="2000" dirty="0">
              <a:latin typeface="Garamond"/>
              <a:cs typeface="Garamond"/>
            </a:endParaRPr>
          </a:p>
        </p:txBody>
      </p:sp>
      <p:sp>
        <p:nvSpPr>
          <p:cNvPr id="48" name="TextBox 47"/>
          <p:cNvSpPr txBox="1"/>
          <p:nvPr/>
        </p:nvSpPr>
        <p:spPr>
          <a:xfrm>
            <a:off x="2578103" y="3481615"/>
            <a:ext cx="777874" cy="369332"/>
          </a:xfrm>
          <a:prstGeom prst="rect">
            <a:avLst/>
          </a:prstGeom>
          <a:noFill/>
        </p:spPr>
        <p:txBody>
          <a:bodyPr wrap="square" rtlCol="0">
            <a:spAutoFit/>
          </a:bodyPr>
          <a:lstStyle/>
          <a:p>
            <a:r>
              <a:rPr lang="en-US" dirty="0" smtClean="0">
                <a:latin typeface="Garamond"/>
                <a:cs typeface="Garamond"/>
              </a:rPr>
              <a:t>P-Hog</a:t>
            </a:r>
            <a:endParaRPr lang="en-US" dirty="0">
              <a:latin typeface="Garamond"/>
              <a:cs typeface="Garamond"/>
            </a:endParaRPr>
          </a:p>
        </p:txBody>
      </p:sp>
      <p:sp>
        <p:nvSpPr>
          <p:cNvPr id="50" name="TextBox 49"/>
          <p:cNvSpPr txBox="1"/>
          <p:nvPr/>
        </p:nvSpPr>
        <p:spPr>
          <a:xfrm>
            <a:off x="3355977" y="4605605"/>
            <a:ext cx="1676400" cy="369332"/>
          </a:xfrm>
          <a:prstGeom prst="rect">
            <a:avLst/>
          </a:prstGeom>
          <a:noFill/>
        </p:spPr>
        <p:txBody>
          <a:bodyPr wrap="square" rtlCol="0">
            <a:spAutoFit/>
          </a:bodyPr>
          <a:lstStyle/>
          <a:p>
            <a:r>
              <a:rPr lang="en-US" dirty="0" smtClean="0">
                <a:latin typeface="Garamond"/>
                <a:cs typeface="Garamond"/>
              </a:rPr>
              <a:t>2 proteins</a:t>
            </a:r>
            <a:endParaRPr lang="en-US" dirty="0">
              <a:latin typeface="Garamond"/>
              <a:cs typeface="Garamond"/>
            </a:endParaRPr>
          </a:p>
        </p:txBody>
      </p:sp>
      <p:sp>
        <p:nvSpPr>
          <p:cNvPr id="52" name="Oval 51"/>
          <p:cNvSpPr/>
          <p:nvPr/>
        </p:nvSpPr>
        <p:spPr>
          <a:xfrm>
            <a:off x="3355977" y="3510805"/>
            <a:ext cx="1027112" cy="2605545"/>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144590" y="5747018"/>
            <a:ext cx="3046412" cy="369332"/>
          </a:xfrm>
          <a:prstGeom prst="rect">
            <a:avLst/>
          </a:prstGeom>
          <a:noFill/>
        </p:spPr>
        <p:txBody>
          <a:bodyPr wrap="square" rtlCol="0">
            <a:spAutoFit/>
          </a:bodyPr>
          <a:lstStyle/>
          <a:p>
            <a:r>
              <a:rPr lang="en-US" dirty="0" smtClean="0">
                <a:latin typeface="Garamond"/>
                <a:cs typeface="Garamond"/>
              </a:rPr>
              <a:t>Intracellular Glycerol</a:t>
            </a:r>
            <a:endParaRPr lang="en-US" dirty="0">
              <a:latin typeface="Garamond"/>
              <a:cs typeface="Garamond"/>
            </a:endParaRPr>
          </a:p>
        </p:txBody>
      </p:sp>
      <p:cxnSp>
        <p:nvCxnSpPr>
          <p:cNvPr id="49" name="Straight Arrow Connector 48"/>
          <p:cNvCxnSpPr/>
          <p:nvPr/>
        </p:nvCxnSpPr>
        <p:spPr>
          <a:xfrm rot="10800000">
            <a:off x="1831977" y="3772666"/>
            <a:ext cx="454022" cy="2382"/>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3400" y="842665"/>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072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4"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smtClean="0">
                <a:latin typeface="Garamond"/>
                <a:cs typeface="Garamond"/>
              </a:rPr>
              <a:t>Strategy to </a:t>
            </a:r>
            <a:r>
              <a:rPr lang="en-US" sz="2400" b="1" dirty="0" smtClean="0">
                <a:latin typeface="Garamond"/>
                <a:cs typeface="Garamond"/>
              </a:rPr>
              <a:t>Study </a:t>
            </a:r>
            <a:r>
              <a:rPr lang="en-US" sz="2400" b="1" dirty="0" smtClean="0">
                <a:latin typeface="Garamond"/>
                <a:cs typeface="Garamond"/>
              </a:rPr>
              <a:t>the </a:t>
            </a:r>
            <a:r>
              <a:rPr lang="en-US" sz="2400" b="1" dirty="0" smtClean="0">
                <a:latin typeface="Garamond"/>
                <a:cs typeface="Garamond"/>
              </a:rPr>
              <a:t>Long </a:t>
            </a:r>
            <a:r>
              <a:rPr lang="en-US" sz="2400" b="1" dirty="0">
                <a:latin typeface="Garamond"/>
                <a:cs typeface="Garamond"/>
              </a:rPr>
              <a:t>T</a:t>
            </a:r>
            <a:r>
              <a:rPr lang="en-US" sz="2400" b="1" dirty="0" smtClean="0">
                <a:latin typeface="Garamond"/>
                <a:cs typeface="Garamond"/>
              </a:rPr>
              <a:t>erm </a:t>
            </a:r>
            <a:r>
              <a:rPr lang="en-US" sz="2400" b="1" dirty="0" smtClean="0">
                <a:latin typeface="Garamond"/>
                <a:cs typeface="Garamond"/>
              </a:rPr>
              <a:t>I</a:t>
            </a:r>
            <a:r>
              <a:rPr lang="en-US" sz="2400" b="1" dirty="0" smtClean="0">
                <a:latin typeface="Garamond"/>
                <a:cs typeface="Garamond"/>
              </a:rPr>
              <a:t>mportance</a:t>
            </a:r>
            <a:br>
              <a:rPr lang="en-US" sz="2400" b="1" dirty="0" smtClean="0">
                <a:latin typeface="Garamond"/>
                <a:cs typeface="Garamond"/>
              </a:rPr>
            </a:br>
            <a:r>
              <a:rPr lang="en-US" sz="2400" b="1" dirty="0" smtClean="0">
                <a:latin typeface="Garamond"/>
                <a:cs typeface="Garamond"/>
              </a:rPr>
              <a:t>of Gene </a:t>
            </a:r>
            <a:r>
              <a:rPr lang="en-US" sz="2400" b="1" dirty="0" smtClean="0">
                <a:latin typeface="Garamond"/>
                <a:cs typeface="Garamond"/>
              </a:rPr>
              <a:t>E</a:t>
            </a:r>
            <a:r>
              <a:rPr lang="en-US" sz="2400" b="1" dirty="0" smtClean="0">
                <a:latin typeface="Garamond"/>
                <a:cs typeface="Garamond"/>
              </a:rPr>
              <a:t>xpression</a:t>
            </a:r>
            <a:endParaRPr lang="en-US" sz="2400" b="1" dirty="0">
              <a:latin typeface="Garamond"/>
              <a:cs typeface="Garamond"/>
            </a:endParaRPr>
          </a:p>
        </p:txBody>
      </p:sp>
      <p:sp>
        <p:nvSpPr>
          <p:cNvPr id="4" name="TextBox 3"/>
          <p:cNvSpPr txBox="1"/>
          <p:nvPr/>
        </p:nvSpPr>
        <p:spPr>
          <a:xfrm>
            <a:off x="457200" y="1752600"/>
            <a:ext cx="8458200" cy="369332"/>
          </a:xfrm>
          <a:prstGeom prst="rect">
            <a:avLst/>
          </a:prstGeom>
          <a:noFill/>
        </p:spPr>
        <p:txBody>
          <a:bodyPr wrap="square" rtlCol="0">
            <a:spAutoFit/>
          </a:bodyPr>
          <a:lstStyle/>
          <a:p>
            <a:pPr>
              <a:buNone/>
            </a:pPr>
            <a:r>
              <a:rPr lang="en-US" dirty="0" smtClean="0">
                <a:latin typeface="Garamond"/>
                <a:cs typeface="Garamond"/>
              </a:rPr>
              <a:t>Are the proteins expressed by Hog more important in the long term than the short term?</a:t>
            </a:r>
          </a:p>
        </p:txBody>
      </p:sp>
      <p:sp>
        <p:nvSpPr>
          <p:cNvPr id="5" name="TextBox 4"/>
          <p:cNvSpPr txBox="1"/>
          <p:nvPr/>
        </p:nvSpPr>
        <p:spPr>
          <a:xfrm>
            <a:off x="1828800" y="2419290"/>
            <a:ext cx="5867400" cy="400110"/>
          </a:xfrm>
          <a:prstGeom prst="rect">
            <a:avLst/>
          </a:prstGeom>
          <a:noFill/>
        </p:spPr>
        <p:txBody>
          <a:bodyPr wrap="square" rtlCol="0">
            <a:spAutoFit/>
          </a:bodyPr>
          <a:lstStyle/>
          <a:p>
            <a:r>
              <a:rPr lang="en-US" sz="2000" b="1" dirty="0" smtClean="0">
                <a:solidFill>
                  <a:srgbClr val="008000"/>
                </a:solidFill>
                <a:latin typeface="Garamond"/>
                <a:cs typeface="Garamond"/>
              </a:rPr>
              <a:t>Implement periodic impulses on a ‘long’ time scale</a:t>
            </a:r>
          </a:p>
          <a:p>
            <a:endParaRPr lang="en-US" dirty="0"/>
          </a:p>
        </p:txBody>
      </p:sp>
      <p:sp>
        <p:nvSpPr>
          <p:cNvPr id="7" name="TextBox 6"/>
          <p:cNvSpPr txBox="1"/>
          <p:nvPr/>
        </p:nvSpPr>
        <p:spPr>
          <a:xfrm>
            <a:off x="457200" y="3336667"/>
            <a:ext cx="3200400" cy="646331"/>
          </a:xfrm>
          <a:prstGeom prst="rect">
            <a:avLst/>
          </a:prstGeom>
          <a:noFill/>
        </p:spPr>
        <p:txBody>
          <a:bodyPr wrap="square" rtlCol="0">
            <a:spAutoFit/>
          </a:bodyPr>
          <a:lstStyle/>
          <a:p>
            <a:r>
              <a:rPr lang="en-US" dirty="0" smtClean="0">
                <a:latin typeface="Garamond"/>
                <a:cs typeface="Garamond"/>
              </a:rPr>
              <a:t>Add a chemical that inhibits protein synthesis in some cells</a:t>
            </a:r>
            <a:endParaRPr lang="en-US" dirty="0">
              <a:latin typeface="Garamond"/>
              <a:cs typeface="Garamond"/>
            </a:endParaRPr>
          </a:p>
        </p:txBody>
      </p:sp>
      <p:sp>
        <p:nvSpPr>
          <p:cNvPr id="8" name="TextBox 7"/>
          <p:cNvSpPr txBox="1"/>
          <p:nvPr/>
        </p:nvSpPr>
        <p:spPr>
          <a:xfrm>
            <a:off x="4953000" y="3429000"/>
            <a:ext cx="2286000" cy="369332"/>
          </a:xfrm>
          <a:prstGeom prst="rect">
            <a:avLst/>
          </a:prstGeom>
          <a:noFill/>
        </p:spPr>
        <p:txBody>
          <a:bodyPr wrap="square" rtlCol="0">
            <a:spAutoFit/>
          </a:bodyPr>
          <a:lstStyle/>
          <a:p>
            <a:r>
              <a:rPr lang="en-US" dirty="0" smtClean="0">
                <a:latin typeface="Garamond"/>
                <a:cs typeface="Garamond"/>
              </a:rPr>
              <a:t>Keep some as control</a:t>
            </a:r>
            <a:endParaRPr lang="en-US" dirty="0">
              <a:latin typeface="Garamond"/>
              <a:cs typeface="Garamond"/>
            </a:endParaRPr>
          </a:p>
        </p:txBody>
      </p:sp>
      <p:sp>
        <p:nvSpPr>
          <p:cNvPr id="9" name="TextBox 8"/>
          <p:cNvSpPr txBox="1"/>
          <p:nvPr/>
        </p:nvSpPr>
        <p:spPr>
          <a:xfrm>
            <a:off x="2855912" y="4629329"/>
            <a:ext cx="2667000" cy="369332"/>
          </a:xfrm>
          <a:prstGeom prst="rect">
            <a:avLst/>
          </a:prstGeom>
          <a:noFill/>
        </p:spPr>
        <p:txBody>
          <a:bodyPr wrap="square" rtlCol="0">
            <a:spAutoFit/>
          </a:bodyPr>
          <a:lstStyle/>
          <a:p>
            <a:r>
              <a:rPr lang="en-US" b="1" dirty="0" smtClean="0">
                <a:solidFill>
                  <a:srgbClr val="008000"/>
                </a:solidFill>
                <a:latin typeface="Garamond"/>
                <a:cs typeface="Garamond"/>
              </a:rPr>
              <a:t>Observe any changes?</a:t>
            </a:r>
            <a:endParaRPr lang="en-US" b="1" dirty="0">
              <a:solidFill>
                <a:srgbClr val="008000"/>
              </a:solidFill>
              <a:latin typeface="Garamond"/>
              <a:cs typeface="Garamond"/>
            </a:endParaRPr>
          </a:p>
        </p:txBody>
      </p:sp>
      <p:sp>
        <p:nvSpPr>
          <p:cNvPr id="10" name="TextBox 9"/>
          <p:cNvSpPr txBox="1"/>
          <p:nvPr/>
        </p:nvSpPr>
        <p:spPr>
          <a:xfrm>
            <a:off x="1447800" y="5748348"/>
            <a:ext cx="2741612" cy="646331"/>
          </a:xfrm>
          <a:prstGeom prst="rect">
            <a:avLst/>
          </a:prstGeom>
          <a:noFill/>
        </p:spPr>
        <p:txBody>
          <a:bodyPr wrap="square" rtlCol="0">
            <a:spAutoFit/>
          </a:bodyPr>
          <a:lstStyle/>
          <a:p>
            <a:r>
              <a:rPr lang="en-US" dirty="0" smtClean="0">
                <a:latin typeface="Garamond"/>
                <a:cs typeface="Garamond"/>
              </a:rPr>
              <a:t>Proteins expressed are important</a:t>
            </a:r>
            <a:endParaRPr lang="en-US" dirty="0">
              <a:latin typeface="Garamond"/>
              <a:cs typeface="Garamond"/>
            </a:endParaRPr>
          </a:p>
        </p:txBody>
      </p:sp>
      <p:sp>
        <p:nvSpPr>
          <p:cNvPr id="11" name="TextBox 10"/>
          <p:cNvSpPr txBox="1"/>
          <p:nvPr/>
        </p:nvSpPr>
        <p:spPr>
          <a:xfrm>
            <a:off x="4953000" y="5748348"/>
            <a:ext cx="2743200" cy="646331"/>
          </a:xfrm>
          <a:prstGeom prst="rect">
            <a:avLst/>
          </a:prstGeom>
          <a:noFill/>
        </p:spPr>
        <p:txBody>
          <a:bodyPr wrap="square" rtlCol="0">
            <a:spAutoFit/>
          </a:bodyPr>
          <a:lstStyle/>
          <a:p>
            <a:r>
              <a:rPr lang="en-US" dirty="0" smtClean="0">
                <a:latin typeface="Garamond"/>
                <a:cs typeface="Garamond"/>
              </a:rPr>
              <a:t>Proteins expressed are </a:t>
            </a:r>
            <a:r>
              <a:rPr lang="en-US" b="1" dirty="0" smtClean="0">
                <a:solidFill>
                  <a:srgbClr val="FF0000"/>
                </a:solidFill>
                <a:latin typeface="Garamond"/>
                <a:cs typeface="Garamond"/>
              </a:rPr>
              <a:t>not</a:t>
            </a:r>
            <a:r>
              <a:rPr lang="en-US" dirty="0" smtClean="0">
                <a:latin typeface="Garamond"/>
                <a:cs typeface="Garamond"/>
              </a:rPr>
              <a:t> important</a:t>
            </a:r>
            <a:endParaRPr lang="en-US" dirty="0">
              <a:latin typeface="Garamond"/>
              <a:cs typeface="Garamond"/>
            </a:endParaRPr>
          </a:p>
        </p:txBody>
      </p:sp>
      <p:cxnSp>
        <p:nvCxnSpPr>
          <p:cNvPr id="13" name="Straight Arrow Connector 12"/>
          <p:cNvCxnSpPr/>
          <p:nvPr/>
        </p:nvCxnSpPr>
        <p:spPr>
          <a:xfrm rot="5400000">
            <a:off x="4194721" y="2270611"/>
            <a:ext cx="2973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2214315" y="3187194"/>
            <a:ext cx="2973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875091" y="3187194"/>
            <a:ext cx="29735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62200" y="3039309"/>
            <a:ext cx="3659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4232652" y="2929355"/>
            <a:ext cx="21990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3929439" y="5015488"/>
            <a:ext cx="21990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62200" y="5126237"/>
            <a:ext cx="36591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706539" y="5428734"/>
            <a:ext cx="63922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053130" y="5436895"/>
            <a:ext cx="621317" cy="3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676400" y="5240517"/>
            <a:ext cx="685800" cy="369332"/>
          </a:xfrm>
          <a:prstGeom prst="rect">
            <a:avLst/>
          </a:prstGeom>
          <a:noFill/>
        </p:spPr>
        <p:txBody>
          <a:bodyPr wrap="square" rtlCol="0">
            <a:spAutoFit/>
          </a:bodyPr>
          <a:lstStyle/>
          <a:p>
            <a:r>
              <a:rPr lang="en-US" dirty="0" smtClean="0">
                <a:latin typeface="Garamond"/>
                <a:cs typeface="Garamond"/>
              </a:rPr>
              <a:t>Yes</a:t>
            </a:r>
            <a:endParaRPr lang="en-US" dirty="0">
              <a:latin typeface="Garamond"/>
              <a:cs typeface="Garamond"/>
            </a:endParaRPr>
          </a:p>
        </p:txBody>
      </p:sp>
      <p:sp>
        <p:nvSpPr>
          <p:cNvPr id="27" name="TextBox 26"/>
          <p:cNvSpPr txBox="1"/>
          <p:nvPr/>
        </p:nvSpPr>
        <p:spPr>
          <a:xfrm>
            <a:off x="6172200" y="5240517"/>
            <a:ext cx="685800" cy="369332"/>
          </a:xfrm>
          <a:prstGeom prst="rect">
            <a:avLst/>
          </a:prstGeom>
          <a:noFill/>
        </p:spPr>
        <p:txBody>
          <a:bodyPr wrap="square" rtlCol="0">
            <a:spAutoFit/>
          </a:bodyPr>
          <a:lstStyle/>
          <a:p>
            <a:r>
              <a:rPr lang="en-US" dirty="0" smtClean="0">
                <a:latin typeface="Garamond"/>
                <a:cs typeface="Garamond"/>
              </a:rPr>
              <a:t>No</a:t>
            </a:r>
            <a:endParaRPr lang="en-US" dirty="0">
              <a:latin typeface="Garamond"/>
              <a:cs typeface="Garamond"/>
            </a:endParaRPr>
          </a:p>
        </p:txBody>
      </p:sp>
      <p:cxnSp>
        <p:nvCxnSpPr>
          <p:cNvPr id="28" name="Straight Connector 27"/>
          <p:cNvCxnSpPr/>
          <p:nvPr/>
        </p:nvCxnSpPr>
        <p:spPr>
          <a:xfrm>
            <a:off x="457200" y="1066800"/>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8545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200" b="1" dirty="0" smtClean="0">
                <a:latin typeface="Garamond"/>
                <a:cs typeface="Garamond"/>
              </a:rPr>
              <a:t>Proteins Expressed by P-Hog Control Cell Response in Long Term</a:t>
            </a:r>
            <a:endParaRPr lang="en-US" sz="2200" b="1" dirty="0">
              <a:latin typeface="Garamond"/>
              <a:cs typeface="Garamond"/>
            </a:endParaRPr>
          </a:p>
        </p:txBody>
      </p:sp>
      <p:pic>
        <p:nvPicPr>
          <p:cNvPr id="10" name="Picture 9" descr="i2.jpg"/>
          <p:cNvPicPr>
            <a:picLocks noChangeAspect="1"/>
          </p:cNvPicPr>
          <p:nvPr/>
        </p:nvPicPr>
        <p:blipFill>
          <a:blip r:embed="rId2"/>
          <a:stretch>
            <a:fillRect/>
          </a:stretch>
        </p:blipFill>
        <p:spPr>
          <a:xfrm>
            <a:off x="1343134" y="3611732"/>
            <a:ext cx="2127251" cy="1592399"/>
          </a:xfrm>
          <a:prstGeom prst="rect">
            <a:avLst/>
          </a:prstGeom>
        </p:spPr>
      </p:pic>
      <p:sp>
        <p:nvSpPr>
          <p:cNvPr id="12" name="TextBox 11"/>
          <p:cNvSpPr txBox="1"/>
          <p:nvPr/>
        </p:nvSpPr>
        <p:spPr>
          <a:xfrm>
            <a:off x="1409700" y="3206234"/>
            <a:ext cx="2971800" cy="369332"/>
          </a:xfrm>
          <a:prstGeom prst="rect">
            <a:avLst/>
          </a:prstGeom>
          <a:noFill/>
        </p:spPr>
        <p:txBody>
          <a:bodyPr wrap="square" rtlCol="0">
            <a:spAutoFit/>
          </a:bodyPr>
          <a:lstStyle/>
          <a:p>
            <a:r>
              <a:rPr lang="en-US" dirty="0" smtClean="0">
                <a:latin typeface="Garamond"/>
                <a:cs typeface="Garamond"/>
              </a:rPr>
              <a:t>Normal Protein Synthesis</a:t>
            </a:r>
            <a:endParaRPr lang="en-US" dirty="0">
              <a:latin typeface="Garamond"/>
              <a:cs typeface="Garamond"/>
            </a:endParaRPr>
          </a:p>
        </p:txBody>
      </p:sp>
      <p:sp>
        <p:nvSpPr>
          <p:cNvPr id="13" name="TextBox 12"/>
          <p:cNvSpPr txBox="1"/>
          <p:nvPr/>
        </p:nvSpPr>
        <p:spPr>
          <a:xfrm>
            <a:off x="4229100" y="3242400"/>
            <a:ext cx="2971800" cy="369332"/>
          </a:xfrm>
          <a:prstGeom prst="rect">
            <a:avLst/>
          </a:prstGeom>
          <a:noFill/>
        </p:spPr>
        <p:txBody>
          <a:bodyPr wrap="square" rtlCol="0">
            <a:spAutoFit/>
          </a:bodyPr>
          <a:lstStyle/>
          <a:p>
            <a:r>
              <a:rPr lang="en-US" dirty="0" smtClean="0">
                <a:latin typeface="Garamond"/>
                <a:cs typeface="Garamond"/>
              </a:rPr>
              <a:t>No protein Synthesis</a:t>
            </a:r>
            <a:endParaRPr lang="en-US" dirty="0">
              <a:latin typeface="Garamond"/>
              <a:cs typeface="Garamond"/>
            </a:endParaRPr>
          </a:p>
        </p:txBody>
      </p:sp>
      <p:sp>
        <p:nvSpPr>
          <p:cNvPr id="14" name="TextBox 13"/>
          <p:cNvSpPr txBox="1"/>
          <p:nvPr/>
        </p:nvSpPr>
        <p:spPr>
          <a:xfrm>
            <a:off x="6553200" y="3611732"/>
            <a:ext cx="2590800" cy="1200329"/>
          </a:xfrm>
          <a:prstGeom prst="rect">
            <a:avLst/>
          </a:prstGeom>
          <a:noFill/>
        </p:spPr>
        <p:txBody>
          <a:bodyPr wrap="square" rtlCol="0">
            <a:spAutoFit/>
          </a:bodyPr>
          <a:lstStyle/>
          <a:p>
            <a:r>
              <a:rPr lang="en-US" b="1" dirty="0" smtClean="0"/>
              <a:t>First Pulse</a:t>
            </a:r>
          </a:p>
          <a:p>
            <a:r>
              <a:rPr lang="en-US" b="1" dirty="0" smtClean="0">
                <a:solidFill>
                  <a:srgbClr val="FF0000"/>
                </a:solidFill>
              </a:rPr>
              <a:t>Second Pulse</a:t>
            </a:r>
          </a:p>
          <a:p>
            <a:r>
              <a:rPr lang="en-US" b="1" dirty="0" smtClean="0">
                <a:solidFill>
                  <a:srgbClr val="008000"/>
                </a:solidFill>
              </a:rPr>
              <a:t>Third Pulse</a:t>
            </a:r>
          </a:p>
          <a:p>
            <a:r>
              <a:rPr lang="en-US" b="1" dirty="0" smtClean="0">
                <a:solidFill>
                  <a:srgbClr val="3366FF"/>
                </a:solidFill>
              </a:rPr>
              <a:t>Forth Pulse</a:t>
            </a:r>
            <a:endParaRPr lang="en-US" b="1" dirty="0">
              <a:solidFill>
                <a:srgbClr val="3366FF"/>
              </a:solidFill>
            </a:endParaRPr>
          </a:p>
        </p:txBody>
      </p:sp>
      <p:pic>
        <p:nvPicPr>
          <p:cNvPr id="17" name="Picture 16" descr="i6.jpg"/>
          <p:cNvPicPr>
            <a:picLocks noChangeAspect="1"/>
          </p:cNvPicPr>
          <p:nvPr/>
        </p:nvPicPr>
        <p:blipFill>
          <a:blip r:embed="rId3"/>
          <a:stretch>
            <a:fillRect/>
          </a:stretch>
        </p:blipFill>
        <p:spPr>
          <a:xfrm>
            <a:off x="4229100" y="3611732"/>
            <a:ext cx="1977584" cy="1652597"/>
          </a:xfrm>
          <a:prstGeom prst="rect">
            <a:avLst/>
          </a:prstGeom>
        </p:spPr>
      </p:pic>
      <p:sp>
        <p:nvSpPr>
          <p:cNvPr id="18" name="TextBox 17"/>
          <p:cNvSpPr txBox="1"/>
          <p:nvPr/>
        </p:nvSpPr>
        <p:spPr>
          <a:xfrm>
            <a:off x="190500" y="5746760"/>
            <a:ext cx="8077200" cy="646331"/>
          </a:xfrm>
          <a:prstGeom prst="rect">
            <a:avLst/>
          </a:prstGeom>
          <a:noFill/>
        </p:spPr>
        <p:txBody>
          <a:bodyPr wrap="square" rtlCol="0">
            <a:spAutoFit/>
          </a:bodyPr>
          <a:lstStyle/>
          <a:p>
            <a:pPr algn="just"/>
            <a:r>
              <a:rPr lang="en-US" b="1" dirty="0" smtClean="0">
                <a:solidFill>
                  <a:srgbClr val="FF0000"/>
                </a:solidFill>
                <a:latin typeface="Garamond"/>
                <a:cs typeface="Garamond"/>
              </a:rPr>
              <a:t>Analysis</a:t>
            </a:r>
            <a:r>
              <a:rPr lang="en-US" dirty="0" smtClean="0">
                <a:solidFill>
                  <a:srgbClr val="FF0000"/>
                </a:solidFill>
                <a:latin typeface="Garamond"/>
                <a:cs typeface="Garamond"/>
              </a:rPr>
              <a:t>: </a:t>
            </a:r>
            <a:r>
              <a:rPr lang="en-US" dirty="0" smtClean="0">
                <a:latin typeface="Garamond"/>
                <a:cs typeface="Garamond"/>
              </a:rPr>
              <a:t>Gene expression feedback loop is necessary for long term response/ fluctuating environment</a:t>
            </a:r>
            <a:endParaRPr lang="en-US" dirty="0">
              <a:latin typeface="Garamond"/>
              <a:cs typeface="Garamond"/>
            </a:endParaRPr>
          </a:p>
        </p:txBody>
      </p:sp>
      <p:sp>
        <p:nvSpPr>
          <p:cNvPr id="19" name="TextBox 18"/>
          <p:cNvSpPr txBox="1"/>
          <p:nvPr/>
        </p:nvSpPr>
        <p:spPr>
          <a:xfrm>
            <a:off x="5136546" y="5146596"/>
            <a:ext cx="2209800" cy="369332"/>
          </a:xfrm>
          <a:prstGeom prst="rect">
            <a:avLst/>
          </a:prstGeom>
          <a:noFill/>
        </p:spPr>
        <p:txBody>
          <a:bodyPr wrap="square" rtlCol="0">
            <a:spAutoFit/>
          </a:bodyPr>
          <a:lstStyle/>
          <a:p>
            <a:r>
              <a:rPr lang="en-US" dirty="0" smtClean="0">
                <a:latin typeface="Garamond"/>
                <a:cs typeface="Garamond"/>
              </a:rPr>
              <a:t>Time (minutes)</a:t>
            </a:r>
            <a:endParaRPr lang="en-US" dirty="0">
              <a:latin typeface="Garamond"/>
              <a:cs typeface="Garamond"/>
            </a:endParaRPr>
          </a:p>
        </p:txBody>
      </p:sp>
      <p:sp>
        <p:nvSpPr>
          <p:cNvPr id="20" name="TextBox 19"/>
          <p:cNvSpPr txBox="1"/>
          <p:nvPr/>
        </p:nvSpPr>
        <p:spPr>
          <a:xfrm rot="16200000">
            <a:off x="510768" y="4074766"/>
            <a:ext cx="1295400" cy="369332"/>
          </a:xfrm>
          <a:prstGeom prst="rect">
            <a:avLst/>
          </a:prstGeom>
          <a:noFill/>
        </p:spPr>
        <p:txBody>
          <a:bodyPr wrap="square" rtlCol="0">
            <a:spAutoFit/>
          </a:bodyPr>
          <a:lstStyle/>
          <a:p>
            <a:r>
              <a:rPr lang="en-US" dirty="0">
                <a:latin typeface="Garamond"/>
                <a:cs typeface="Garamond"/>
              </a:rPr>
              <a:t>R</a:t>
            </a:r>
            <a:r>
              <a:rPr lang="en-US" dirty="0" smtClean="0">
                <a:latin typeface="Garamond"/>
                <a:cs typeface="Garamond"/>
              </a:rPr>
              <a:t>esponse</a:t>
            </a:r>
            <a:endParaRPr lang="en-US" dirty="0">
              <a:latin typeface="Garamond"/>
              <a:cs typeface="Garamond"/>
            </a:endParaRPr>
          </a:p>
        </p:txBody>
      </p:sp>
      <p:cxnSp>
        <p:nvCxnSpPr>
          <p:cNvPr id="15" name="Straight Connector 14"/>
          <p:cNvCxnSpPr/>
          <p:nvPr/>
        </p:nvCxnSpPr>
        <p:spPr>
          <a:xfrm rot="5400000">
            <a:off x="1979831" y="1894490"/>
            <a:ext cx="855245" cy="138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406760" y="2322806"/>
            <a:ext cx="3062602" cy="104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3465852" y="2117721"/>
            <a:ext cx="411221"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09700" y="1668271"/>
            <a:ext cx="998448" cy="243839"/>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sp>
        <p:nvSpPr>
          <p:cNvPr id="23" name="TextBox 22"/>
          <p:cNvSpPr txBox="1"/>
          <p:nvPr/>
        </p:nvSpPr>
        <p:spPr>
          <a:xfrm>
            <a:off x="5602488" y="2080015"/>
            <a:ext cx="2130023" cy="243839"/>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24" name="Straight Connector 23"/>
          <p:cNvCxnSpPr/>
          <p:nvPr/>
        </p:nvCxnSpPr>
        <p:spPr>
          <a:xfrm rot="5400000" flipH="1" flipV="1">
            <a:off x="4078301" y="1996417"/>
            <a:ext cx="653487" cy="1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4810496" y="1996417"/>
            <a:ext cx="653487" cy="1387"/>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2735136" y="2116935"/>
            <a:ext cx="40964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61885" y="1715179"/>
            <a:ext cx="6629400" cy="400110"/>
          </a:xfrm>
          <a:prstGeom prst="rect">
            <a:avLst/>
          </a:prstGeom>
          <a:noFill/>
        </p:spPr>
        <p:txBody>
          <a:bodyPr wrap="square" rtlCol="0">
            <a:spAutoFit/>
          </a:bodyPr>
          <a:lstStyle/>
          <a:p>
            <a:r>
              <a:rPr lang="en-US" sz="2000" dirty="0" smtClean="0">
                <a:solidFill>
                  <a:srgbClr val="FF0000"/>
                </a:solidFill>
                <a:latin typeface="Times"/>
                <a:cs typeface="Times"/>
              </a:rPr>
              <a:t>Input:</a:t>
            </a:r>
            <a:endParaRPr lang="en-US" sz="2000" dirty="0">
              <a:solidFill>
                <a:srgbClr val="FF0000"/>
              </a:solidFill>
              <a:latin typeface="Times"/>
              <a:cs typeface="Times"/>
            </a:endParaRPr>
          </a:p>
        </p:txBody>
      </p:sp>
      <p:sp>
        <p:nvSpPr>
          <p:cNvPr id="28" name="TextBox 27"/>
          <p:cNvSpPr txBox="1"/>
          <p:nvPr/>
        </p:nvSpPr>
        <p:spPr>
          <a:xfrm>
            <a:off x="261885" y="3242400"/>
            <a:ext cx="6629400" cy="400110"/>
          </a:xfrm>
          <a:prstGeom prst="rect">
            <a:avLst/>
          </a:prstGeom>
          <a:noFill/>
        </p:spPr>
        <p:txBody>
          <a:bodyPr wrap="square" rtlCol="0">
            <a:spAutoFit/>
          </a:bodyPr>
          <a:lstStyle/>
          <a:p>
            <a:r>
              <a:rPr lang="en-US" sz="2000" dirty="0" smtClean="0">
                <a:solidFill>
                  <a:srgbClr val="FF0000"/>
                </a:solidFill>
                <a:latin typeface="Times"/>
                <a:cs typeface="Times"/>
              </a:rPr>
              <a:t>Output:</a:t>
            </a:r>
            <a:endParaRPr lang="en-US" sz="2000" dirty="0">
              <a:solidFill>
                <a:srgbClr val="FF0000"/>
              </a:solidFill>
              <a:latin typeface="Times"/>
              <a:cs typeface="Times"/>
            </a:endParaRPr>
          </a:p>
        </p:txBody>
      </p:sp>
      <p:cxnSp>
        <p:nvCxnSpPr>
          <p:cNvPr id="33" name="Straight Connector 32"/>
          <p:cNvCxnSpPr/>
          <p:nvPr/>
        </p:nvCxnSpPr>
        <p:spPr>
          <a:xfrm rot="5400000" flipH="1" flipV="1">
            <a:off x="3343231" y="1993462"/>
            <a:ext cx="653487" cy="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2611729" y="1994321"/>
            <a:ext cx="653487" cy="13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4197947" y="2117721"/>
            <a:ext cx="411221"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4933117" y="2114494"/>
            <a:ext cx="411221"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57200" y="912812"/>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647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12" y="1967546"/>
            <a:ext cx="3124200" cy="400110"/>
          </a:xfrm>
          <a:prstGeom prst="rect">
            <a:avLst/>
          </a:prstGeom>
          <a:noFill/>
        </p:spPr>
        <p:txBody>
          <a:bodyPr wrap="square" rtlCol="0">
            <a:spAutoFit/>
          </a:bodyPr>
          <a:lstStyle/>
          <a:p>
            <a:r>
              <a:rPr lang="en-US" sz="2000" dirty="0" err="1" smtClean="0">
                <a:latin typeface="Garamond"/>
                <a:cs typeface="Garamond"/>
              </a:rPr>
              <a:t>Osmolyte</a:t>
            </a:r>
            <a:r>
              <a:rPr lang="en-US" sz="2000" dirty="0" smtClean="0">
                <a:latin typeface="Garamond"/>
                <a:cs typeface="Garamond"/>
              </a:rPr>
              <a:t> difference</a:t>
            </a:r>
            <a:endParaRPr lang="en-US" sz="2000" dirty="0">
              <a:latin typeface="Garamond"/>
              <a:cs typeface="Garamond"/>
            </a:endParaRPr>
          </a:p>
        </p:txBody>
      </p:sp>
      <p:sp>
        <p:nvSpPr>
          <p:cNvPr id="5" name="TextBox 4"/>
          <p:cNvSpPr txBox="1"/>
          <p:nvPr/>
        </p:nvSpPr>
        <p:spPr>
          <a:xfrm>
            <a:off x="1903412" y="4160322"/>
            <a:ext cx="2590800" cy="369332"/>
          </a:xfrm>
          <a:prstGeom prst="rect">
            <a:avLst/>
          </a:prstGeom>
          <a:noFill/>
        </p:spPr>
        <p:txBody>
          <a:bodyPr wrap="square" rtlCol="0">
            <a:spAutoFit/>
          </a:bodyPr>
          <a:lstStyle/>
          <a:p>
            <a:r>
              <a:rPr lang="en-US" dirty="0" err="1" smtClean="0">
                <a:latin typeface="Garamond"/>
                <a:cs typeface="Garamond"/>
              </a:rPr>
              <a:t>Osmolyte</a:t>
            </a:r>
            <a:r>
              <a:rPr lang="en-US" dirty="0" smtClean="0">
                <a:latin typeface="Garamond"/>
                <a:cs typeface="Garamond"/>
              </a:rPr>
              <a:t> export</a:t>
            </a:r>
            <a:endParaRPr lang="en-US" dirty="0">
              <a:latin typeface="Garamond"/>
              <a:cs typeface="Garamond"/>
            </a:endParaRPr>
          </a:p>
        </p:txBody>
      </p:sp>
      <p:sp>
        <p:nvSpPr>
          <p:cNvPr id="6" name="TextBox 5"/>
          <p:cNvSpPr txBox="1"/>
          <p:nvPr/>
        </p:nvSpPr>
        <p:spPr>
          <a:xfrm>
            <a:off x="2322512" y="3036332"/>
            <a:ext cx="1752600" cy="400110"/>
          </a:xfrm>
          <a:prstGeom prst="rect">
            <a:avLst/>
          </a:prstGeom>
          <a:noFill/>
        </p:spPr>
        <p:txBody>
          <a:bodyPr wrap="square" rtlCol="0">
            <a:spAutoFit/>
          </a:bodyPr>
          <a:lstStyle/>
          <a:p>
            <a:r>
              <a:rPr lang="en-US" sz="2000" dirty="0" smtClean="0">
                <a:latin typeface="Garamond"/>
                <a:cs typeface="Garamond"/>
              </a:rPr>
              <a:t>Fps-1</a:t>
            </a:r>
            <a:endParaRPr lang="en-US" sz="2000" dirty="0">
              <a:latin typeface="Garamond"/>
              <a:cs typeface="Garamond"/>
            </a:endParaRPr>
          </a:p>
        </p:txBody>
      </p:sp>
      <p:sp>
        <p:nvSpPr>
          <p:cNvPr id="7" name="TextBox 6"/>
          <p:cNvSpPr txBox="1"/>
          <p:nvPr/>
        </p:nvSpPr>
        <p:spPr>
          <a:xfrm>
            <a:off x="3581400" y="3036332"/>
            <a:ext cx="1752600" cy="369332"/>
          </a:xfrm>
          <a:prstGeom prst="rect">
            <a:avLst/>
          </a:prstGeom>
          <a:noFill/>
        </p:spPr>
        <p:txBody>
          <a:bodyPr wrap="square" rtlCol="0">
            <a:spAutoFit/>
          </a:bodyPr>
          <a:lstStyle/>
          <a:p>
            <a:r>
              <a:rPr lang="en-US" dirty="0" smtClean="0">
                <a:latin typeface="Garamond"/>
                <a:cs typeface="Garamond"/>
              </a:rPr>
              <a:t>P-Hog</a:t>
            </a:r>
            <a:endParaRPr lang="en-US" dirty="0">
              <a:latin typeface="Garamond"/>
              <a:cs typeface="Garamond"/>
            </a:endParaRPr>
          </a:p>
        </p:txBody>
      </p:sp>
      <p:cxnSp>
        <p:nvCxnSpPr>
          <p:cNvPr id="9" name="Straight Arrow Connector 8"/>
          <p:cNvCxnSpPr/>
          <p:nvPr/>
        </p:nvCxnSpPr>
        <p:spPr>
          <a:xfrm rot="16200000" flipH="1">
            <a:off x="2331868" y="2701200"/>
            <a:ext cx="66867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3551863" y="2701994"/>
            <a:ext cx="668676"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523205" y="5487988"/>
            <a:ext cx="6865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159823" y="3803372"/>
            <a:ext cx="3365263"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28767" y="2119549"/>
            <a:ext cx="5341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911753" y="2118755"/>
            <a:ext cx="3040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350532" y="3722132"/>
            <a:ext cx="6329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514600" y="4039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352914" y="4849299"/>
            <a:ext cx="632142" cy="2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514600" y="5160209"/>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4419600" y="3294224"/>
            <a:ext cx="532607" cy="2383"/>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a:off x="4578429" y="3668796"/>
            <a:ext cx="745965" cy="1588"/>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267200" y="4160322"/>
            <a:ext cx="1676400" cy="369332"/>
          </a:xfrm>
          <a:prstGeom prst="rect">
            <a:avLst/>
          </a:prstGeom>
          <a:noFill/>
        </p:spPr>
        <p:txBody>
          <a:bodyPr wrap="square" rtlCol="0">
            <a:spAutoFit/>
          </a:bodyPr>
          <a:lstStyle/>
          <a:p>
            <a:r>
              <a:rPr lang="en-US" dirty="0" smtClean="0">
                <a:latin typeface="Garamond"/>
                <a:cs typeface="Garamond"/>
              </a:rPr>
              <a:t>2 proteins</a:t>
            </a:r>
            <a:endParaRPr lang="en-US" dirty="0">
              <a:latin typeface="Garamond"/>
              <a:cs typeface="Garamond"/>
            </a:endParaRPr>
          </a:p>
        </p:txBody>
      </p:sp>
      <p:cxnSp>
        <p:nvCxnSpPr>
          <p:cNvPr id="54" name="Straight Connector 53"/>
          <p:cNvCxnSpPr/>
          <p:nvPr/>
        </p:nvCxnSpPr>
        <p:spPr>
          <a:xfrm rot="5400000">
            <a:off x="4474627" y="5011998"/>
            <a:ext cx="956746" cy="1588"/>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4494213" y="5491167"/>
            <a:ext cx="456405" cy="1"/>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3400" y="381000"/>
            <a:ext cx="8077200" cy="461665"/>
          </a:xfrm>
          <a:prstGeom prst="rect">
            <a:avLst/>
          </a:prstGeom>
          <a:noFill/>
        </p:spPr>
        <p:txBody>
          <a:bodyPr wrap="square" rtlCol="0">
            <a:spAutoFit/>
          </a:bodyPr>
          <a:lstStyle/>
          <a:p>
            <a:pPr algn="ctr"/>
            <a:r>
              <a:rPr lang="en-US" sz="2400" b="1" dirty="0" smtClean="0">
                <a:latin typeface="Garamond"/>
                <a:cs typeface="Garamond"/>
              </a:rPr>
              <a:t>Conclusion &amp; Summary</a:t>
            </a:r>
            <a:endParaRPr lang="en-US" sz="2400" b="1" dirty="0">
              <a:latin typeface="Garamond"/>
              <a:cs typeface="Garamond"/>
            </a:endParaRPr>
          </a:p>
        </p:txBody>
      </p:sp>
      <p:sp>
        <p:nvSpPr>
          <p:cNvPr id="28" name="TextBox 27"/>
          <p:cNvSpPr txBox="1"/>
          <p:nvPr/>
        </p:nvSpPr>
        <p:spPr>
          <a:xfrm>
            <a:off x="2286000" y="5301734"/>
            <a:ext cx="3046412" cy="369332"/>
          </a:xfrm>
          <a:prstGeom prst="rect">
            <a:avLst/>
          </a:prstGeom>
          <a:noFill/>
        </p:spPr>
        <p:txBody>
          <a:bodyPr wrap="square" rtlCol="0">
            <a:spAutoFit/>
          </a:bodyPr>
          <a:lstStyle/>
          <a:p>
            <a:r>
              <a:rPr lang="en-US" dirty="0" smtClean="0">
                <a:latin typeface="Garamond"/>
                <a:cs typeface="Garamond"/>
              </a:rPr>
              <a:t>Intracellular Glycerol</a:t>
            </a:r>
            <a:endParaRPr lang="en-US" dirty="0">
              <a:latin typeface="Garamond"/>
              <a:cs typeface="Garamond"/>
            </a:endParaRPr>
          </a:p>
        </p:txBody>
      </p:sp>
      <p:sp>
        <p:nvSpPr>
          <p:cNvPr id="26" name="TextBox 25"/>
          <p:cNvSpPr txBox="1"/>
          <p:nvPr/>
        </p:nvSpPr>
        <p:spPr>
          <a:xfrm>
            <a:off x="5867400" y="2367656"/>
            <a:ext cx="2743200" cy="1477328"/>
          </a:xfrm>
          <a:prstGeom prst="rect">
            <a:avLst/>
          </a:prstGeom>
          <a:noFill/>
        </p:spPr>
        <p:txBody>
          <a:bodyPr wrap="square" rtlCol="0">
            <a:spAutoFit/>
          </a:bodyPr>
          <a:lstStyle/>
          <a:p>
            <a:r>
              <a:rPr lang="en-US" dirty="0" smtClean="0">
                <a:latin typeface="Garamond"/>
                <a:cs typeface="Garamond"/>
              </a:rPr>
              <a:t>1. Hog feedback loop is necessary for maximal (through amplitude) and rapid (through phase shift) response </a:t>
            </a:r>
            <a:endParaRPr lang="en-US" dirty="0">
              <a:latin typeface="Garamond"/>
              <a:cs typeface="Garamond"/>
            </a:endParaRPr>
          </a:p>
        </p:txBody>
      </p:sp>
      <p:sp>
        <p:nvSpPr>
          <p:cNvPr id="29" name="TextBox 28"/>
          <p:cNvSpPr txBox="1"/>
          <p:nvPr/>
        </p:nvSpPr>
        <p:spPr>
          <a:xfrm>
            <a:off x="5867400" y="4039394"/>
            <a:ext cx="2743200" cy="1477328"/>
          </a:xfrm>
          <a:prstGeom prst="rect">
            <a:avLst/>
          </a:prstGeom>
          <a:noFill/>
        </p:spPr>
        <p:txBody>
          <a:bodyPr wrap="square" rtlCol="0">
            <a:spAutoFit/>
          </a:bodyPr>
          <a:lstStyle/>
          <a:p>
            <a:r>
              <a:rPr lang="en-US" dirty="0" smtClean="0">
                <a:latin typeface="Garamond"/>
                <a:cs typeface="Garamond"/>
              </a:rPr>
              <a:t>2. Protein expression feedback loop is necessary for long term response and for severe fluctuating environments (pulses)</a:t>
            </a:r>
            <a:endParaRPr lang="en-US" dirty="0">
              <a:latin typeface="Garamond"/>
              <a:cs typeface="Garamond"/>
            </a:endParaRPr>
          </a:p>
        </p:txBody>
      </p:sp>
      <p:cxnSp>
        <p:nvCxnSpPr>
          <p:cNvPr id="31" name="Straight Arrow Connector 30"/>
          <p:cNvCxnSpPr/>
          <p:nvPr/>
        </p:nvCxnSpPr>
        <p:spPr>
          <a:xfrm rot="10800000">
            <a:off x="3127378" y="3294223"/>
            <a:ext cx="454022" cy="2382"/>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33400" y="842665"/>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672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524000" y="2501900"/>
          <a:ext cx="6334125" cy="546100"/>
        </p:xfrm>
        <a:graphic>
          <a:graphicData uri="http://schemas.openxmlformats.org/presentationml/2006/ole">
            <mc:AlternateContent xmlns:mc="http://schemas.openxmlformats.org/markup-compatibility/2006">
              <mc:Choice xmlns:v="urn:schemas-microsoft-com:vml" Requires="v">
                <p:oleObj spid="_x0000_s25733" name="Equation" r:id="rId3" imgW="2362200" imgH="203200" progId="Equation.3">
                  <p:embed/>
                </p:oleObj>
              </mc:Choice>
              <mc:Fallback>
                <p:oleObj name="Equation" r:id="rId3" imgW="2362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01900"/>
                        <a:ext cx="63341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11200" y="1981200"/>
            <a:ext cx="6324600" cy="369332"/>
          </a:xfrm>
          <a:prstGeom prst="rect">
            <a:avLst/>
          </a:prstGeom>
          <a:noFill/>
        </p:spPr>
        <p:txBody>
          <a:bodyPr wrap="square" rtlCol="0">
            <a:spAutoFit/>
          </a:bodyPr>
          <a:lstStyle/>
          <a:p>
            <a:r>
              <a:rPr lang="en-US" dirty="0" smtClean="0"/>
              <a:t>N = 1,2 ; </a:t>
            </a:r>
            <a:r>
              <a:rPr lang="en-US" dirty="0" err="1" smtClean="0"/>
              <a:t>zn</a:t>
            </a:r>
            <a:r>
              <a:rPr lang="en-US" dirty="0" smtClean="0"/>
              <a:t> = 0</a:t>
            </a:r>
            <a:endParaRPr lang="en-US" dirty="0"/>
          </a:p>
        </p:txBody>
      </p:sp>
      <p:graphicFrame>
        <p:nvGraphicFramePr>
          <p:cNvPr id="26627" name="Object 3"/>
          <p:cNvGraphicFramePr>
            <a:graphicFrameLocks noChangeAspect="1"/>
          </p:cNvGraphicFramePr>
          <p:nvPr/>
        </p:nvGraphicFramePr>
        <p:xfrm>
          <a:off x="2667000" y="1031857"/>
          <a:ext cx="3454400" cy="844515"/>
        </p:xfrm>
        <a:graphic>
          <a:graphicData uri="http://schemas.openxmlformats.org/presentationml/2006/ole">
            <mc:AlternateContent xmlns:mc="http://schemas.openxmlformats.org/markup-compatibility/2006">
              <mc:Choice xmlns:v="urn:schemas-microsoft-com:vml" Requires="v">
                <p:oleObj spid="_x0000_s25734"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031857"/>
                        <a:ext cx="3454400" cy="8445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2101850" y="3581400"/>
          <a:ext cx="5756275" cy="546100"/>
        </p:xfrm>
        <a:graphic>
          <a:graphicData uri="http://schemas.openxmlformats.org/presentationml/2006/ole">
            <mc:AlternateContent xmlns:mc="http://schemas.openxmlformats.org/markup-compatibility/2006">
              <mc:Choice xmlns:v="urn:schemas-microsoft-com:vml" Requires="v">
                <p:oleObj spid="_x0000_s25735" name="Equation" r:id="rId7" imgW="2146300" imgH="203200" progId="Equation.3">
                  <p:embed/>
                </p:oleObj>
              </mc:Choice>
              <mc:Fallback>
                <p:oleObj name="Equation" r:id="rId7" imgW="21463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3581400"/>
                        <a:ext cx="575627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644525" y="4419600"/>
          <a:ext cx="8277225" cy="581025"/>
        </p:xfrm>
        <a:graphic>
          <a:graphicData uri="http://schemas.openxmlformats.org/presentationml/2006/ole">
            <mc:AlternateContent xmlns:mc="http://schemas.openxmlformats.org/markup-compatibility/2006">
              <mc:Choice xmlns:v="urn:schemas-microsoft-com:vml" Requires="v">
                <p:oleObj spid="_x0000_s25736" name="Equation" r:id="rId9" imgW="3086100" imgH="215900" progId="Equation.3">
                  <p:embed/>
                </p:oleObj>
              </mc:Choice>
              <mc:Fallback>
                <p:oleObj name="Equation" r:id="rId9" imgW="3086100" imgH="215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5" y="4419600"/>
                        <a:ext cx="82772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903663" y="5550526"/>
          <a:ext cx="577850" cy="912395"/>
        </p:xfrm>
        <a:graphic>
          <a:graphicData uri="http://schemas.openxmlformats.org/presentationml/2006/ole">
            <mc:AlternateContent xmlns:mc="http://schemas.openxmlformats.org/markup-compatibility/2006">
              <mc:Choice xmlns:v="urn:schemas-microsoft-com:vml" Requires="v">
                <p:oleObj spid="_x0000_s25737" name="Equation" r:id="rId11" imgW="241300" imgH="381000" progId="Equation.3">
                  <p:embed/>
                </p:oleObj>
              </mc:Choice>
              <mc:Fallback>
                <p:oleObj name="Equation" r:id="rId11" imgW="2413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3663" y="5550526"/>
                        <a:ext cx="577850" cy="912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7"/>
          <p:cNvGraphicFramePr>
            <a:graphicFrameLocks noChangeAspect="1"/>
          </p:cNvGraphicFramePr>
          <p:nvPr/>
        </p:nvGraphicFramePr>
        <p:xfrm>
          <a:off x="5756274" y="5488196"/>
          <a:ext cx="730250" cy="974725"/>
        </p:xfrm>
        <a:graphic>
          <a:graphicData uri="http://schemas.openxmlformats.org/presentationml/2006/ole">
            <mc:AlternateContent xmlns:mc="http://schemas.openxmlformats.org/markup-compatibility/2006">
              <mc:Choice xmlns:v="urn:schemas-microsoft-com:vml" Requires="v">
                <p:oleObj spid="_x0000_s25738" name="Equation" r:id="rId13" imgW="304800" imgH="406400" progId="Equation.3">
                  <p:embed/>
                </p:oleObj>
              </mc:Choice>
              <mc:Fallback>
                <p:oleObj name="Equation" r:id="rId13" imgW="304800" imgH="406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56274" y="5488196"/>
                        <a:ext cx="73025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8"/>
          <p:cNvGraphicFramePr>
            <a:graphicFrameLocks noChangeAspect="1"/>
          </p:cNvGraphicFramePr>
          <p:nvPr/>
        </p:nvGraphicFramePr>
        <p:xfrm>
          <a:off x="1463675" y="5746750"/>
          <a:ext cx="700088" cy="395288"/>
        </p:xfrm>
        <a:graphic>
          <a:graphicData uri="http://schemas.openxmlformats.org/presentationml/2006/ole">
            <mc:AlternateContent xmlns:mc="http://schemas.openxmlformats.org/markup-compatibility/2006">
              <mc:Choice xmlns:v="urn:schemas-microsoft-com:vml" Requires="v">
                <p:oleObj spid="_x0000_s25739" name="Equation" r:id="rId15" imgW="292100" imgH="165100" progId="Equation.3">
                  <p:embed/>
                </p:oleObj>
              </mc:Choice>
              <mc:Fallback>
                <p:oleObj name="Equation" r:id="rId15" imgW="292100" imgH="165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3675" y="5746750"/>
                        <a:ext cx="700088"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rot="5400000">
            <a:off x="5863640" y="5228848"/>
            <a:ext cx="517107"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3933240" y="5258385"/>
            <a:ext cx="517107"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1494840" y="5381248"/>
            <a:ext cx="517107"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7971840" y="5258386"/>
            <a:ext cx="517107"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633" name="Object 9"/>
          <p:cNvGraphicFramePr>
            <a:graphicFrameLocks noChangeAspect="1"/>
          </p:cNvGraphicFramePr>
          <p:nvPr/>
        </p:nvGraphicFramePr>
        <p:xfrm>
          <a:off x="7881144" y="5746750"/>
          <a:ext cx="700088" cy="395288"/>
        </p:xfrm>
        <a:graphic>
          <a:graphicData uri="http://schemas.openxmlformats.org/presentationml/2006/ole">
            <mc:AlternateContent xmlns:mc="http://schemas.openxmlformats.org/markup-compatibility/2006">
              <mc:Choice xmlns:v="urn:schemas-microsoft-com:vml" Requires="v">
                <p:oleObj spid="_x0000_s25740" name="Equation" r:id="rId17" imgW="292100" imgH="165100" progId="Equation.3">
                  <p:embed/>
                </p:oleObj>
              </mc:Choice>
              <mc:Fallback>
                <p:oleObj name="Equation" r:id="rId17" imgW="292100" imgH="165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81144" y="5746750"/>
                        <a:ext cx="700088"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0097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2052639" y="838200"/>
          <a:ext cx="4197116" cy="2438400"/>
        </p:xfrm>
        <a:graphic>
          <a:graphicData uri="http://schemas.openxmlformats.org/presentationml/2006/ole">
            <mc:AlternateContent xmlns:mc="http://schemas.openxmlformats.org/markup-compatibility/2006">
              <mc:Choice xmlns:v="urn:schemas-microsoft-com:vml" Requires="v">
                <p:oleObj spid="_x0000_s26655" name="Equation" r:id="rId3" imgW="1333500" imgH="774700" progId="Equation.3">
                  <p:embed/>
                </p:oleObj>
              </mc:Choice>
              <mc:Fallback>
                <p:oleObj name="Equation" r:id="rId3" imgW="1333500" imgH="774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9" y="838200"/>
                        <a:ext cx="4197116"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819400" y="842264"/>
          <a:ext cx="3224212" cy="2923286"/>
        </p:xfrm>
        <a:graphic>
          <a:graphicData uri="http://schemas.openxmlformats.org/presentationml/2006/ole">
            <mc:AlternateContent xmlns:mc="http://schemas.openxmlformats.org/markup-compatibility/2006">
              <mc:Choice xmlns:v="urn:schemas-microsoft-com:vml" Requires="v">
                <p:oleObj spid="_x0000_s26656" name="Equation" r:id="rId5" imgW="952500" imgH="863600" progId="Equation.3">
                  <p:embed/>
                </p:oleObj>
              </mc:Choice>
              <mc:Fallback>
                <p:oleObj name="Equation" r:id="rId5" imgW="952500" imgH="86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842264"/>
                        <a:ext cx="3224212" cy="2923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2052639" y="4191000"/>
          <a:ext cx="4086224" cy="2286798"/>
        </p:xfrm>
        <a:graphic>
          <a:graphicData uri="http://schemas.openxmlformats.org/presentationml/2006/ole">
            <mc:AlternateContent xmlns:mc="http://schemas.openxmlformats.org/markup-compatibility/2006">
              <mc:Choice xmlns:v="urn:schemas-microsoft-com:vml" Requires="v">
                <p:oleObj spid="_x0000_s26657" name="Equation" r:id="rId7" imgW="1384300" imgH="774700" progId="Equation.3">
                  <p:embed/>
                </p:oleObj>
              </mc:Choice>
              <mc:Fallback>
                <p:oleObj name="Equation" r:id="rId7" imgW="1384300" imgH="774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2639" y="4191000"/>
                        <a:ext cx="4086224" cy="2286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rot="5400000">
            <a:off x="3794125" y="3521075"/>
            <a:ext cx="488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315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ier eqn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3962400"/>
            <a:ext cx="5621838" cy="1680756"/>
          </a:xfrm>
          <a:prstGeom prst="rect">
            <a:avLst/>
          </a:prstGeom>
        </p:spPr>
      </p:pic>
      <p:sp>
        <p:nvSpPr>
          <p:cNvPr id="2" name="Title 1"/>
          <p:cNvSpPr>
            <a:spLocks noGrp="1"/>
          </p:cNvSpPr>
          <p:nvPr>
            <p:ph type="title"/>
          </p:nvPr>
        </p:nvSpPr>
        <p:spPr>
          <a:xfrm>
            <a:off x="0" y="152400"/>
            <a:ext cx="9144000" cy="1143000"/>
          </a:xfrm>
        </p:spPr>
        <p:txBody>
          <a:bodyPr>
            <a:noAutofit/>
          </a:bodyPr>
          <a:lstStyle/>
          <a:p>
            <a:r>
              <a:rPr lang="en-US" sz="4000" b="1" dirty="0" smtClean="0">
                <a:latin typeface="Garamond"/>
                <a:cs typeface="Garamond"/>
              </a:rPr>
              <a:t>The Essence of the Measurement Method</a:t>
            </a:r>
            <a:endParaRPr lang="en-US" sz="4000" b="1" dirty="0">
              <a:latin typeface="Garamond"/>
              <a:cs typeface="Garamond"/>
            </a:endParaRPr>
          </a:p>
        </p:txBody>
      </p:sp>
      <p:cxnSp>
        <p:nvCxnSpPr>
          <p:cNvPr id="4" name="Straight Connector 3"/>
          <p:cNvCxnSpPr>
            <a:cxnSpLocks noChangeShapeType="1"/>
          </p:cNvCxnSpPr>
          <p:nvPr/>
        </p:nvCxnSpPr>
        <p:spPr bwMode="auto">
          <a:xfrm>
            <a:off x="381000" y="1416050"/>
            <a:ext cx="8458200" cy="1588"/>
          </a:xfrm>
          <a:prstGeom prst="line">
            <a:avLst/>
          </a:prstGeom>
          <a:noFill/>
          <a:ln w="38100">
            <a:solidFill>
              <a:schemeClr val="accent1"/>
            </a:solidFill>
            <a:round/>
            <a:headEnd/>
            <a:tailEnd/>
          </a:ln>
          <a:effectLst>
            <a:outerShdw blurRad="63500" dist="23000" dir="5400000" rotWithShape="0">
              <a:srgbClr val="000000">
                <a:alpha val="34999"/>
              </a:srgbClr>
            </a:outerShdw>
          </a:effectLst>
        </p:spPr>
      </p:cxnSp>
      <p:pic>
        <p:nvPicPr>
          <p:cNvPr id="3" name="Picture 2" descr="method pic.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00200"/>
            <a:ext cx="7170166" cy="4382742"/>
          </a:xfrm>
          <a:prstGeom prst="rect">
            <a:avLst/>
          </a:prstGeom>
        </p:spPr>
      </p:pic>
    </p:spTree>
    <p:extLst>
      <p:ext uri="{BB962C8B-B14F-4D97-AF65-F5344CB8AC3E}">
        <p14:creationId xmlns:p14="http://schemas.microsoft.com/office/powerpoint/2010/main" val="18117761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jpg"/>
          <p:cNvPicPr>
            <a:picLocks noChangeAspect="1"/>
          </p:cNvPicPr>
          <p:nvPr/>
        </p:nvPicPr>
        <p:blipFill>
          <a:blip r:embed="rId2"/>
          <a:stretch>
            <a:fillRect/>
          </a:stretch>
        </p:blipFill>
        <p:spPr>
          <a:xfrm>
            <a:off x="5711423" y="815122"/>
            <a:ext cx="2700873" cy="5410200"/>
          </a:xfrm>
          <a:prstGeom prst="rect">
            <a:avLst/>
          </a:prstGeom>
        </p:spPr>
      </p:pic>
      <p:cxnSp>
        <p:nvCxnSpPr>
          <p:cNvPr id="5" name="Straight Connector 4"/>
          <p:cNvCxnSpPr/>
          <p:nvPr/>
        </p:nvCxnSpPr>
        <p:spPr>
          <a:xfrm rot="5400000">
            <a:off x="848258" y="1242051"/>
            <a:ext cx="855245" cy="138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75187" y="1670367"/>
            <a:ext cx="3062602" cy="104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78127" y="1015832"/>
            <a:ext cx="998448" cy="243839"/>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sp>
        <p:nvSpPr>
          <p:cNvPr id="8" name="TextBox 7"/>
          <p:cNvSpPr txBox="1"/>
          <p:nvPr/>
        </p:nvSpPr>
        <p:spPr>
          <a:xfrm>
            <a:off x="3581400" y="1671415"/>
            <a:ext cx="2130023" cy="243839"/>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9" name="Straight Connector 8"/>
          <p:cNvCxnSpPr/>
          <p:nvPr/>
        </p:nvCxnSpPr>
        <p:spPr>
          <a:xfrm rot="5400000" flipH="1" flipV="1">
            <a:off x="2082695" y="1467517"/>
            <a:ext cx="407998" cy="1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2311395" y="1462876"/>
            <a:ext cx="407998"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854096" y="1466723"/>
            <a:ext cx="407996" cy="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601382" y="1464496"/>
            <a:ext cx="40964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848258" y="2747828"/>
            <a:ext cx="855245" cy="138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75187" y="3176144"/>
            <a:ext cx="2306213" cy="104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8127" y="2521609"/>
            <a:ext cx="998448" cy="243839"/>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sp>
        <p:nvSpPr>
          <p:cNvPr id="20" name="TextBox 19"/>
          <p:cNvSpPr txBox="1"/>
          <p:nvPr/>
        </p:nvSpPr>
        <p:spPr>
          <a:xfrm>
            <a:off x="3811788" y="2933353"/>
            <a:ext cx="2130023" cy="243839"/>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21" name="Straight Connector 20"/>
          <p:cNvCxnSpPr/>
          <p:nvPr/>
        </p:nvCxnSpPr>
        <p:spPr>
          <a:xfrm rot="5400000" flipH="1" flipV="1">
            <a:off x="2490576" y="2849755"/>
            <a:ext cx="653487" cy="13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flipV="1">
            <a:off x="3026750" y="2849755"/>
            <a:ext cx="653487" cy="1387"/>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957176" y="2849755"/>
            <a:ext cx="653487" cy="13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480156" y="2847659"/>
            <a:ext cx="653487" cy="13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848259" y="4067483"/>
            <a:ext cx="855246" cy="138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275187" y="4495800"/>
            <a:ext cx="3062602" cy="104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78127" y="3841265"/>
            <a:ext cx="998448" cy="369332"/>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sp>
        <p:nvSpPr>
          <p:cNvPr id="29" name="TextBox 28"/>
          <p:cNvSpPr txBox="1"/>
          <p:nvPr/>
        </p:nvSpPr>
        <p:spPr>
          <a:xfrm>
            <a:off x="4336401" y="4309232"/>
            <a:ext cx="2130023" cy="369332"/>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30" name="Straight Connector 29"/>
          <p:cNvCxnSpPr/>
          <p:nvPr/>
        </p:nvCxnSpPr>
        <p:spPr>
          <a:xfrm rot="5400000" flipH="1" flipV="1">
            <a:off x="2844629" y="4068702"/>
            <a:ext cx="856296"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3576824" y="4068702"/>
            <a:ext cx="856296" cy="15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2111040" y="4067226"/>
            <a:ext cx="853341"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V="1">
            <a:off x="1378710" y="4067257"/>
            <a:ext cx="854198" cy="7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579483" y="5667683"/>
            <a:ext cx="855246" cy="138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006411" y="6096000"/>
            <a:ext cx="3717989" cy="105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9351" y="5441465"/>
            <a:ext cx="998448" cy="369332"/>
          </a:xfrm>
          <a:prstGeom prst="rect">
            <a:avLst/>
          </a:prstGeom>
          <a:noFill/>
        </p:spPr>
        <p:txBody>
          <a:bodyPr wrap="square" rtlCol="0">
            <a:spAutoFit/>
          </a:bodyPr>
          <a:lstStyle/>
          <a:p>
            <a:r>
              <a:rPr lang="en-US" dirty="0" smtClean="0">
                <a:latin typeface="Garamond"/>
                <a:cs typeface="Garamond"/>
              </a:rPr>
              <a:t>[</a:t>
            </a:r>
            <a:r>
              <a:rPr lang="en-US" dirty="0" err="1" smtClean="0">
                <a:latin typeface="Garamond"/>
                <a:cs typeface="Garamond"/>
              </a:rPr>
              <a:t>NaCl</a:t>
            </a:r>
            <a:r>
              <a:rPr lang="en-US" dirty="0" smtClean="0">
                <a:latin typeface="Garamond"/>
                <a:cs typeface="Garamond"/>
              </a:rPr>
              <a:t>]</a:t>
            </a:r>
            <a:endParaRPr lang="en-US" dirty="0">
              <a:latin typeface="Garamond"/>
              <a:cs typeface="Garamond"/>
            </a:endParaRPr>
          </a:p>
        </p:txBody>
      </p:sp>
      <p:sp>
        <p:nvSpPr>
          <p:cNvPr id="61" name="TextBox 60"/>
          <p:cNvSpPr txBox="1"/>
          <p:nvPr/>
        </p:nvSpPr>
        <p:spPr>
          <a:xfrm>
            <a:off x="4646411" y="5853209"/>
            <a:ext cx="2130023" cy="369332"/>
          </a:xfrm>
          <a:prstGeom prst="rect">
            <a:avLst/>
          </a:prstGeom>
          <a:noFill/>
        </p:spPr>
        <p:txBody>
          <a:bodyPr wrap="square" rtlCol="0">
            <a:spAutoFit/>
          </a:bodyPr>
          <a:lstStyle/>
          <a:p>
            <a:r>
              <a:rPr lang="en-US" dirty="0" smtClean="0">
                <a:latin typeface="Garamond"/>
                <a:cs typeface="Garamond"/>
              </a:rPr>
              <a:t>time</a:t>
            </a:r>
            <a:endParaRPr lang="en-US" dirty="0">
              <a:latin typeface="Garamond"/>
              <a:cs typeface="Garamond"/>
            </a:endParaRPr>
          </a:p>
        </p:txBody>
      </p:sp>
      <p:cxnSp>
        <p:nvCxnSpPr>
          <p:cNvPr id="62" name="Straight Connector 61"/>
          <p:cNvCxnSpPr/>
          <p:nvPr/>
        </p:nvCxnSpPr>
        <p:spPr>
          <a:xfrm rot="5400000" flipH="1" flipV="1">
            <a:off x="2802193" y="5544461"/>
            <a:ext cx="1105377" cy="13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flipH="1" flipV="1">
            <a:off x="3784804" y="5541110"/>
            <a:ext cx="1104583" cy="13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flipV="1">
            <a:off x="1954159" y="5537403"/>
            <a:ext cx="1102422" cy="184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flipH="1" flipV="1">
            <a:off x="985790" y="5543313"/>
            <a:ext cx="11032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891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g.jpg"/>
          <p:cNvPicPr>
            <a:picLocks noChangeAspect="1"/>
          </p:cNvPicPr>
          <p:nvPr/>
        </p:nvPicPr>
        <p:blipFill>
          <a:blip r:embed="rId2"/>
          <a:stretch>
            <a:fillRect/>
          </a:stretch>
        </p:blipFill>
        <p:spPr>
          <a:xfrm>
            <a:off x="0" y="1066800"/>
            <a:ext cx="4951130" cy="4370747"/>
          </a:xfrm>
          <a:prstGeom prst="rect">
            <a:avLst/>
          </a:prstGeom>
        </p:spPr>
      </p:pic>
      <p:sp>
        <p:nvSpPr>
          <p:cNvPr id="5" name="TextBox 4"/>
          <p:cNvSpPr txBox="1"/>
          <p:nvPr/>
        </p:nvSpPr>
        <p:spPr>
          <a:xfrm>
            <a:off x="5639595" y="1598214"/>
            <a:ext cx="3124200" cy="400110"/>
          </a:xfrm>
          <a:prstGeom prst="rect">
            <a:avLst/>
          </a:prstGeom>
          <a:noFill/>
        </p:spPr>
        <p:txBody>
          <a:bodyPr wrap="square" rtlCol="0">
            <a:spAutoFit/>
          </a:bodyPr>
          <a:lstStyle/>
          <a:p>
            <a:r>
              <a:rPr lang="en-US" sz="2000" dirty="0" err="1" smtClean="0">
                <a:latin typeface="Garamond"/>
                <a:cs typeface="Garamond"/>
              </a:rPr>
              <a:t>Osmolyte</a:t>
            </a:r>
            <a:r>
              <a:rPr lang="en-US" sz="2000" dirty="0" smtClean="0">
                <a:latin typeface="Garamond"/>
                <a:cs typeface="Garamond"/>
              </a:rPr>
              <a:t> difference</a:t>
            </a:r>
            <a:endParaRPr lang="en-US" sz="2000" dirty="0">
              <a:latin typeface="Garamond"/>
              <a:cs typeface="Garamond"/>
            </a:endParaRPr>
          </a:p>
        </p:txBody>
      </p:sp>
      <p:sp>
        <p:nvSpPr>
          <p:cNvPr id="6" name="TextBox 5"/>
          <p:cNvSpPr txBox="1"/>
          <p:nvPr/>
        </p:nvSpPr>
        <p:spPr>
          <a:xfrm>
            <a:off x="5334795" y="3790990"/>
            <a:ext cx="2590800" cy="369332"/>
          </a:xfrm>
          <a:prstGeom prst="rect">
            <a:avLst/>
          </a:prstGeom>
          <a:noFill/>
        </p:spPr>
        <p:txBody>
          <a:bodyPr wrap="square" rtlCol="0">
            <a:spAutoFit/>
          </a:bodyPr>
          <a:lstStyle/>
          <a:p>
            <a:r>
              <a:rPr lang="en-US" dirty="0" err="1" smtClean="0">
                <a:latin typeface="Garamond"/>
                <a:cs typeface="Garamond"/>
              </a:rPr>
              <a:t>Osmolyte</a:t>
            </a:r>
            <a:r>
              <a:rPr lang="en-US" dirty="0" smtClean="0">
                <a:latin typeface="Garamond"/>
                <a:cs typeface="Garamond"/>
              </a:rPr>
              <a:t> export</a:t>
            </a:r>
            <a:endParaRPr lang="en-US" dirty="0">
              <a:latin typeface="Garamond"/>
              <a:cs typeface="Garamond"/>
            </a:endParaRPr>
          </a:p>
        </p:txBody>
      </p:sp>
      <p:sp>
        <p:nvSpPr>
          <p:cNvPr id="7" name="TextBox 6"/>
          <p:cNvSpPr txBox="1"/>
          <p:nvPr/>
        </p:nvSpPr>
        <p:spPr>
          <a:xfrm>
            <a:off x="5753895" y="2667000"/>
            <a:ext cx="1752600" cy="400110"/>
          </a:xfrm>
          <a:prstGeom prst="rect">
            <a:avLst/>
          </a:prstGeom>
          <a:noFill/>
        </p:spPr>
        <p:txBody>
          <a:bodyPr wrap="square" rtlCol="0">
            <a:spAutoFit/>
          </a:bodyPr>
          <a:lstStyle/>
          <a:p>
            <a:r>
              <a:rPr lang="en-US" sz="2000" dirty="0" smtClean="0">
                <a:latin typeface="Garamond"/>
                <a:cs typeface="Garamond"/>
              </a:rPr>
              <a:t>Fps-1</a:t>
            </a:r>
            <a:endParaRPr lang="en-US" sz="2000" dirty="0">
              <a:latin typeface="Garamond"/>
              <a:cs typeface="Garamond"/>
            </a:endParaRPr>
          </a:p>
        </p:txBody>
      </p:sp>
      <p:sp>
        <p:nvSpPr>
          <p:cNvPr id="8" name="TextBox 7"/>
          <p:cNvSpPr txBox="1"/>
          <p:nvPr/>
        </p:nvSpPr>
        <p:spPr>
          <a:xfrm>
            <a:off x="7012783" y="2667000"/>
            <a:ext cx="1752600" cy="369332"/>
          </a:xfrm>
          <a:prstGeom prst="rect">
            <a:avLst/>
          </a:prstGeom>
          <a:noFill/>
        </p:spPr>
        <p:txBody>
          <a:bodyPr wrap="square" rtlCol="0">
            <a:spAutoFit/>
          </a:bodyPr>
          <a:lstStyle/>
          <a:p>
            <a:r>
              <a:rPr lang="en-US" dirty="0" smtClean="0">
                <a:latin typeface="Garamond"/>
                <a:cs typeface="Garamond"/>
              </a:rPr>
              <a:t>P-Hog</a:t>
            </a:r>
            <a:endParaRPr lang="en-US" dirty="0">
              <a:latin typeface="Garamond"/>
              <a:cs typeface="Garamond"/>
            </a:endParaRPr>
          </a:p>
        </p:txBody>
      </p:sp>
      <p:cxnSp>
        <p:nvCxnSpPr>
          <p:cNvPr id="9" name="Straight Arrow Connector 8"/>
          <p:cNvCxnSpPr/>
          <p:nvPr/>
        </p:nvCxnSpPr>
        <p:spPr>
          <a:xfrm rot="16200000" flipH="1">
            <a:off x="5763251" y="2331868"/>
            <a:ext cx="66867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6983246" y="2332662"/>
            <a:ext cx="668676"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4954588" y="5118656"/>
            <a:ext cx="6865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3271560" y="3434040"/>
            <a:ext cx="3365263"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60150" y="1750217"/>
            <a:ext cx="5341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5343136" y="1749423"/>
            <a:ext cx="3040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5781915" y="3352800"/>
            <a:ext cx="6329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5983" y="3670062"/>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784297" y="4479967"/>
            <a:ext cx="632142" cy="2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96760" y="4790877"/>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7850983" y="2924892"/>
            <a:ext cx="532607" cy="2383"/>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8009812" y="3299464"/>
            <a:ext cx="745965" cy="1588"/>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906010" y="4642666"/>
            <a:ext cx="956746" cy="1588"/>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7925596" y="5121835"/>
            <a:ext cx="456405" cy="1"/>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17383" y="4932402"/>
            <a:ext cx="3046412" cy="369332"/>
          </a:xfrm>
          <a:prstGeom prst="rect">
            <a:avLst/>
          </a:prstGeom>
          <a:noFill/>
        </p:spPr>
        <p:txBody>
          <a:bodyPr wrap="square" rtlCol="0">
            <a:spAutoFit/>
          </a:bodyPr>
          <a:lstStyle/>
          <a:p>
            <a:r>
              <a:rPr lang="en-US" dirty="0" smtClean="0">
                <a:latin typeface="Garamond"/>
                <a:cs typeface="Garamond"/>
              </a:rPr>
              <a:t>Intracellular Glycerol</a:t>
            </a:r>
            <a:endParaRPr lang="en-US" dirty="0">
              <a:latin typeface="Garamond"/>
              <a:cs typeface="Garamond"/>
            </a:endParaRPr>
          </a:p>
        </p:txBody>
      </p:sp>
      <p:cxnSp>
        <p:nvCxnSpPr>
          <p:cNvPr id="24" name="Straight Arrow Connector 23"/>
          <p:cNvCxnSpPr/>
          <p:nvPr/>
        </p:nvCxnSpPr>
        <p:spPr>
          <a:xfrm rot="10800000">
            <a:off x="6558761" y="2924891"/>
            <a:ext cx="454022" cy="2382"/>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469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66700" y="1449388"/>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sp>
        <p:nvSpPr>
          <p:cNvPr id="11" name="Content Placeholder 10"/>
          <p:cNvSpPr>
            <a:spLocks noGrp="1"/>
          </p:cNvSpPr>
          <p:nvPr>
            <p:ph idx="1"/>
          </p:nvPr>
        </p:nvSpPr>
        <p:spPr/>
        <p:txBody>
          <a:bodyPr>
            <a:normAutofit/>
          </a:bodyPr>
          <a:lstStyle/>
          <a:p>
            <a:r>
              <a:rPr lang="en-US" dirty="0" smtClean="0">
                <a:latin typeface="Garamond"/>
                <a:cs typeface="Garamond"/>
              </a:rPr>
              <a:t>Presenting the biology of the Hog signaling cascade</a:t>
            </a:r>
          </a:p>
          <a:p>
            <a:endParaRPr lang="en-US" dirty="0" smtClean="0">
              <a:latin typeface="Garamond"/>
              <a:cs typeface="Garamond"/>
            </a:endParaRPr>
          </a:p>
          <a:p>
            <a:r>
              <a:rPr lang="en-US" dirty="0" smtClean="0">
                <a:latin typeface="Garamond"/>
                <a:cs typeface="Garamond"/>
              </a:rPr>
              <a:t>Explaining the mathematical model used to present the signaling network</a:t>
            </a:r>
          </a:p>
          <a:p>
            <a:pPr marL="0" indent="0">
              <a:buNone/>
            </a:pPr>
            <a:endParaRPr lang="en-US" dirty="0" smtClean="0">
              <a:latin typeface="Garamond"/>
              <a:cs typeface="Garamond"/>
            </a:endParaRPr>
          </a:p>
          <a:p>
            <a:r>
              <a:rPr lang="en-US" dirty="0" smtClean="0">
                <a:latin typeface="Garamond"/>
                <a:cs typeface="Garamond"/>
              </a:rPr>
              <a:t>Describing the two experiments the researchers conducted to study the cascade’s feedback loop</a:t>
            </a:r>
            <a:endParaRPr lang="en-US" dirty="0">
              <a:latin typeface="Garamond"/>
              <a:cs typeface="Garamond"/>
            </a:endParaRPr>
          </a:p>
        </p:txBody>
      </p:sp>
      <p:sp>
        <p:nvSpPr>
          <p:cNvPr id="27" name="Title 1"/>
          <p:cNvSpPr>
            <a:spLocks noGrp="1"/>
          </p:cNvSpPr>
          <p:nvPr>
            <p:ph type="title"/>
          </p:nvPr>
        </p:nvSpPr>
        <p:spPr>
          <a:xfrm>
            <a:off x="381000" y="152400"/>
            <a:ext cx="8458200" cy="1265238"/>
          </a:xfrm>
        </p:spPr>
        <p:txBody>
          <a:bodyPr>
            <a:noAutofit/>
          </a:bodyPr>
          <a:lstStyle/>
          <a:p>
            <a:r>
              <a:rPr lang="en-US" sz="3600" b="1" dirty="0" smtClean="0">
                <a:latin typeface="Garamond"/>
                <a:cs typeface="Garamond"/>
              </a:rPr>
              <a:t>Overview</a:t>
            </a:r>
            <a:endParaRPr lang="en-US" sz="3600" b="1" dirty="0">
              <a:latin typeface="Garamond"/>
              <a:cs typeface="Garamond"/>
            </a:endParaRPr>
          </a:p>
        </p:txBody>
      </p:sp>
    </p:spTree>
    <p:extLst>
      <p:ext uri="{BB962C8B-B14F-4D97-AF65-F5344CB8AC3E}">
        <p14:creationId xmlns:p14="http://schemas.microsoft.com/office/powerpoint/2010/main" val="278311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4582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Garamond"/>
                <a:cs typeface="Garamond"/>
              </a:rPr>
              <a:t>Researchers Studied </a:t>
            </a:r>
          </a:p>
          <a:p>
            <a:r>
              <a:rPr lang="en-US" sz="3600" b="1" dirty="0" smtClean="0">
                <a:latin typeface="Garamond"/>
                <a:cs typeface="Garamond"/>
              </a:rPr>
              <a:t>Hyperosmotic-Shock Network</a:t>
            </a:r>
            <a:endParaRPr lang="en-US" sz="3600" b="1" dirty="0">
              <a:latin typeface="Garamond"/>
              <a:cs typeface="Garamond"/>
            </a:endParaRPr>
          </a:p>
        </p:txBody>
      </p:sp>
      <p:cxnSp>
        <p:nvCxnSpPr>
          <p:cNvPr id="5" name="Straight Connector 4"/>
          <p:cNvCxnSpPr>
            <a:cxnSpLocks noChangeShapeType="1"/>
          </p:cNvCxnSpPr>
          <p:nvPr/>
        </p:nvCxnSpPr>
        <p:spPr bwMode="auto">
          <a:xfrm>
            <a:off x="381000" y="1416050"/>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sp>
        <p:nvSpPr>
          <p:cNvPr id="7" name="Text Placeholder 6"/>
          <p:cNvSpPr>
            <a:spLocks noGrp="1"/>
          </p:cNvSpPr>
          <p:nvPr>
            <p:ph type="body" idx="1"/>
          </p:nvPr>
        </p:nvSpPr>
        <p:spPr/>
        <p:txBody>
          <a:bodyPr/>
          <a:lstStyle/>
          <a:p>
            <a:r>
              <a:rPr lang="en-US" dirty="0" smtClean="0">
                <a:latin typeface="Garamond"/>
                <a:cs typeface="Garamond"/>
              </a:rPr>
              <a:t>Why?</a:t>
            </a:r>
            <a:endParaRPr lang="en-US" dirty="0">
              <a:latin typeface="Garamond"/>
              <a:cs typeface="Garamond"/>
            </a:endParaRPr>
          </a:p>
        </p:txBody>
      </p:sp>
      <p:sp>
        <p:nvSpPr>
          <p:cNvPr id="8" name="Content Placeholder 7"/>
          <p:cNvSpPr>
            <a:spLocks noGrp="1"/>
          </p:cNvSpPr>
          <p:nvPr>
            <p:ph sz="half" idx="2"/>
          </p:nvPr>
        </p:nvSpPr>
        <p:spPr/>
        <p:txBody>
          <a:bodyPr/>
          <a:lstStyle/>
          <a:p>
            <a:r>
              <a:rPr lang="en-US" dirty="0" smtClean="0">
                <a:latin typeface="Garamond"/>
                <a:cs typeface="Garamond"/>
              </a:rPr>
              <a:t>Molecular basis of network well understood</a:t>
            </a:r>
          </a:p>
          <a:p>
            <a:r>
              <a:rPr lang="en-US" dirty="0" smtClean="0">
                <a:latin typeface="Garamond"/>
                <a:cs typeface="Garamond"/>
              </a:rPr>
              <a:t>Network has multiple feedback loops </a:t>
            </a:r>
          </a:p>
          <a:p>
            <a:pPr lvl="1"/>
            <a:r>
              <a:rPr lang="en-US" dirty="0" smtClean="0">
                <a:latin typeface="Garamond"/>
                <a:cs typeface="Garamond"/>
              </a:rPr>
              <a:t>Dominant loop is still unknown</a:t>
            </a:r>
          </a:p>
          <a:p>
            <a:r>
              <a:rPr lang="en-US" dirty="0" smtClean="0">
                <a:latin typeface="Garamond"/>
                <a:cs typeface="Garamond"/>
              </a:rPr>
              <a:t>Input (salt concentration) and output (activated Hog) are easily measured</a:t>
            </a:r>
            <a:endParaRPr lang="en-US" dirty="0">
              <a:latin typeface="Garamond"/>
              <a:cs typeface="Garamond"/>
            </a:endParaRPr>
          </a:p>
        </p:txBody>
      </p:sp>
      <p:sp>
        <p:nvSpPr>
          <p:cNvPr id="9" name="Text Placeholder 8"/>
          <p:cNvSpPr>
            <a:spLocks noGrp="1"/>
          </p:cNvSpPr>
          <p:nvPr>
            <p:ph type="body" sz="quarter" idx="3"/>
          </p:nvPr>
        </p:nvSpPr>
        <p:spPr/>
        <p:txBody>
          <a:bodyPr>
            <a:normAutofit fontScale="92500" lnSpcReduction="20000"/>
          </a:bodyPr>
          <a:lstStyle/>
          <a:p>
            <a:r>
              <a:rPr lang="en-US" dirty="0" smtClean="0">
                <a:latin typeface="Garamond"/>
                <a:cs typeface="Garamond"/>
              </a:rPr>
              <a:t>Goal of network is to decrease net movement of water</a:t>
            </a:r>
            <a:endParaRPr lang="en-US" dirty="0">
              <a:latin typeface="Garamond"/>
              <a:cs typeface="Garamond"/>
            </a:endParaRPr>
          </a:p>
        </p:txBody>
      </p:sp>
      <p:sp>
        <p:nvSpPr>
          <p:cNvPr id="12" name="Oval 11"/>
          <p:cNvSpPr/>
          <p:nvPr/>
        </p:nvSpPr>
        <p:spPr>
          <a:xfrm>
            <a:off x="5334000" y="2819400"/>
            <a:ext cx="2895600" cy="2590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t>Cell</a:t>
            </a:r>
            <a:endParaRPr lang="en-US" sz="3600" b="1" dirty="0"/>
          </a:p>
        </p:txBody>
      </p:sp>
      <p:sp>
        <p:nvSpPr>
          <p:cNvPr id="13" name="Oval 12"/>
          <p:cNvSpPr/>
          <p:nvPr/>
        </p:nvSpPr>
        <p:spPr>
          <a:xfrm>
            <a:off x="5181600" y="25908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6096000" y="25908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5346700" y="54102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Oval 15"/>
          <p:cNvSpPr/>
          <p:nvPr/>
        </p:nvSpPr>
        <p:spPr>
          <a:xfrm>
            <a:off x="7315200" y="23622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Oval 16"/>
          <p:cNvSpPr/>
          <p:nvPr/>
        </p:nvSpPr>
        <p:spPr>
          <a:xfrm>
            <a:off x="6096000" y="5897563"/>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Oval 17"/>
          <p:cNvSpPr/>
          <p:nvPr/>
        </p:nvSpPr>
        <p:spPr>
          <a:xfrm>
            <a:off x="7429500" y="4307681"/>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a:off x="8407400" y="48768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Oval 20"/>
          <p:cNvSpPr/>
          <p:nvPr/>
        </p:nvSpPr>
        <p:spPr>
          <a:xfrm>
            <a:off x="8166100" y="28194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Oval 21"/>
          <p:cNvSpPr/>
          <p:nvPr/>
        </p:nvSpPr>
        <p:spPr>
          <a:xfrm>
            <a:off x="4953000" y="3505200"/>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Oval 22"/>
          <p:cNvSpPr/>
          <p:nvPr/>
        </p:nvSpPr>
        <p:spPr>
          <a:xfrm>
            <a:off x="7239000" y="3240881"/>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Oval 23"/>
          <p:cNvSpPr/>
          <p:nvPr/>
        </p:nvSpPr>
        <p:spPr>
          <a:xfrm>
            <a:off x="6324600" y="3240881"/>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Oval 24"/>
          <p:cNvSpPr/>
          <p:nvPr/>
        </p:nvSpPr>
        <p:spPr>
          <a:xfrm>
            <a:off x="5816600" y="3850481"/>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Oval 25"/>
          <p:cNvSpPr/>
          <p:nvPr/>
        </p:nvSpPr>
        <p:spPr>
          <a:xfrm>
            <a:off x="7200900" y="4841081"/>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8" name="Straight Arrow Connector 27"/>
          <p:cNvCxnSpPr/>
          <p:nvPr/>
        </p:nvCxnSpPr>
        <p:spPr>
          <a:xfrm flipV="1">
            <a:off x="5930900" y="4099718"/>
            <a:ext cx="0" cy="4873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638800" y="4622800"/>
            <a:ext cx="1219200" cy="369332"/>
          </a:xfrm>
          <a:prstGeom prst="rect">
            <a:avLst/>
          </a:prstGeom>
          <a:noFill/>
        </p:spPr>
        <p:txBody>
          <a:bodyPr wrap="square" rtlCol="0">
            <a:spAutoFit/>
          </a:bodyPr>
          <a:lstStyle/>
          <a:p>
            <a:r>
              <a:rPr lang="en-US" b="1" dirty="0"/>
              <a:t>G</a:t>
            </a:r>
            <a:r>
              <a:rPr lang="en-US" b="1" dirty="0" smtClean="0"/>
              <a:t>lycerol</a:t>
            </a:r>
            <a:endParaRPr lang="en-US" b="1" dirty="0"/>
          </a:p>
        </p:txBody>
      </p:sp>
      <p:cxnSp>
        <p:nvCxnSpPr>
          <p:cNvPr id="31" name="Straight Arrow Connector 30"/>
          <p:cNvCxnSpPr/>
          <p:nvPr/>
        </p:nvCxnSpPr>
        <p:spPr>
          <a:xfrm flipV="1">
            <a:off x="8521700" y="5225534"/>
            <a:ext cx="0" cy="4873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8229600" y="5712897"/>
            <a:ext cx="685800" cy="369332"/>
          </a:xfrm>
          <a:prstGeom prst="rect">
            <a:avLst/>
          </a:prstGeom>
          <a:noFill/>
        </p:spPr>
        <p:txBody>
          <a:bodyPr wrap="square" rtlCol="0">
            <a:spAutoFit/>
          </a:bodyPr>
          <a:lstStyle/>
          <a:p>
            <a:r>
              <a:rPr lang="en-US" b="1" dirty="0" err="1" smtClean="0"/>
              <a:t>NaCl</a:t>
            </a:r>
            <a:endParaRPr lang="en-US" b="1" dirty="0"/>
          </a:p>
        </p:txBody>
      </p:sp>
    </p:spTree>
    <p:extLst>
      <p:ext uri="{BB962C8B-B14F-4D97-AF65-F5344CB8AC3E}">
        <p14:creationId xmlns:p14="http://schemas.microsoft.com/office/powerpoint/2010/main" val="3546898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animBg="1"/>
      <p:bldP spid="23" grpId="0" animBg="1"/>
      <p:bldP spid="24" grpId="0" animBg="1"/>
      <p:bldP spid="25" grpId="0" animBg="1"/>
      <p:bldP spid="26"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57200" y="152400"/>
            <a:ext cx="8229600" cy="1143000"/>
          </a:xfrm>
        </p:spPr>
        <p:txBody>
          <a:bodyPr>
            <a:noAutofit/>
          </a:bodyPr>
          <a:lstStyle/>
          <a:p>
            <a:r>
              <a:rPr lang="en-US" sz="3600" b="1" dirty="0" smtClean="0">
                <a:latin typeface="Garamond"/>
                <a:cs typeface="Garamond"/>
              </a:rPr>
              <a:t>Hyperosmotic-Shock Response System</a:t>
            </a:r>
            <a:endParaRPr lang="en-US" sz="3600" b="1" dirty="0">
              <a:latin typeface="Garamond"/>
              <a:cs typeface="Garamond"/>
            </a:endParaRPr>
          </a:p>
        </p:txBody>
      </p:sp>
      <p:sp>
        <p:nvSpPr>
          <p:cNvPr id="10" name="Text Placeholder 9"/>
          <p:cNvSpPr>
            <a:spLocks noGrp="1"/>
          </p:cNvSpPr>
          <p:nvPr>
            <p:ph type="body" sz="quarter" idx="3"/>
          </p:nvPr>
        </p:nvSpPr>
        <p:spPr>
          <a:xfrm>
            <a:off x="4645025" y="1535112"/>
            <a:ext cx="4041775" cy="1185227"/>
          </a:xfrm>
        </p:spPr>
        <p:txBody>
          <a:bodyPr>
            <a:normAutofit lnSpcReduction="10000"/>
          </a:bodyPr>
          <a:lstStyle/>
          <a:p>
            <a:r>
              <a:rPr lang="en-US" dirty="0" smtClean="0">
                <a:latin typeface="Garamond"/>
                <a:cs typeface="Garamond"/>
              </a:rPr>
              <a:t>Three ways to increase intracellular concentration of glycerol</a:t>
            </a:r>
            <a:endParaRPr lang="en-US" dirty="0">
              <a:latin typeface="Garamond"/>
              <a:cs typeface="Garamond"/>
            </a:endParaRPr>
          </a:p>
        </p:txBody>
      </p:sp>
      <p:sp>
        <p:nvSpPr>
          <p:cNvPr id="11" name="Content Placeholder 10"/>
          <p:cNvSpPr>
            <a:spLocks noGrp="1"/>
          </p:cNvSpPr>
          <p:nvPr>
            <p:ph sz="quarter" idx="4"/>
          </p:nvPr>
        </p:nvSpPr>
        <p:spPr>
          <a:xfrm>
            <a:off x="4645025" y="2819399"/>
            <a:ext cx="4041775" cy="3306763"/>
          </a:xfrm>
        </p:spPr>
        <p:txBody>
          <a:bodyPr>
            <a:normAutofit fontScale="92500" lnSpcReduction="10000"/>
          </a:bodyPr>
          <a:lstStyle/>
          <a:p>
            <a:r>
              <a:rPr lang="en-US" dirty="0" smtClean="0">
                <a:latin typeface="Garamond"/>
                <a:cs typeface="Garamond"/>
              </a:rPr>
              <a:t>High salt concentration activates </a:t>
            </a:r>
            <a:r>
              <a:rPr lang="en-US" dirty="0">
                <a:latin typeface="Garamond"/>
                <a:cs typeface="Garamond"/>
              </a:rPr>
              <a:t>of Fps-1 to reduce glycerol export</a:t>
            </a:r>
          </a:p>
          <a:p>
            <a:pPr marL="0" indent="0">
              <a:buNone/>
            </a:pPr>
            <a:endParaRPr lang="en-US" dirty="0" smtClean="0">
              <a:latin typeface="Garamond"/>
              <a:cs typeface="Garamond"/>
            </a:endParaRPr>
          </a:p>
          <a:p>
            <a:r>
              <a:rPr lang="en-US" dirty="0" smtClean="0">
                <a:latin typeface="Garamond"/>
                <a:cs typeface="Garamond"/>
              </a:rPr>
              <a:t>P-Hog activates of Fps-1 to reduce glycerol export</a:t>
            </a:r>
          </a:p>
          <a:p>
            <a:pPr marL="0" indent="0">
              <a:buNone/>
            </a:pPr>
            <a:endParaRPr lang="en-US" dirty="0" smtClean="0">
              <a:latin typeface="Garamond"/>
              <a:cs typeface="Garamond"/>
            </a:endParaRPr>
          </a:p>
          <a:p>
            <a:r>
              <a:rPr lang="en-US" dirty="0" smtClean="0">
                <a:latin typeface="Garamond"/>
                <a:cs typeface="Garamond"/>
              </a:rPr>
              <a:t>P-Hog induced production of glycerol synthesizing proteins</a:t>
            </a:r>
            <a:endParaRPr lang="en-US" dirty="0">
              <a:latin typeface="Garamond"/>
              <a:cs typeface="Garamond"/>
            </a:endParaRPr>
          </a:p>
        </p:txBody>
      </p:sp>
      <p:cxnSp>
        <p:nvCxnSpPr>
          <p:cNvPr id="26" name="Straight Connector 25"/>
          <p:cNvCxnSpPr>
            <a:cxnSpLocks noChangeShapeType="1"/>
          </p:cNvCxnSpPr>
          <p:nvPr/>
        </p:nvCxnSpPr>
        <p:spPr bwMode="auto">
          <a:xfrm>
            <a:off x="381000" y="1416050"/>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sp>
        <p:nvSpPr>
          <p:cNvPr id="31" name="TextBox 30"/>
          <p:cNvSpPr txBox="1"/>
          <p:nvPr/>
        </p:nvSpPr>
        <p:spPr>
          <a:xfrm>
            <a:off x="1179512" y="2031682"/>
            <a:ext cx="3124200" cy="400110"/>
          </a:xfrm>
          <a:prstGeom prst="rect">
            <a:avLst/>
          </a:prstGeom>
          <a:noFill/>
        </p:spPr>
        <p:txBody>
          <a:bodyPr wrap="square" rtlCol="0">
            <a:spAutoFit/>
          </a:bodyPr>
          <a:lstStyle/>
          <a:p>
            <a:r>
              <a:rPr lang="en-US" sz="2000" b="1" dirty="0" err="1" smtClean="0">
                <a:latin typeface="Garamond"/>
                <a:cs typeface="Garamond"/>
              </a:rPr>
              <a:t>Osmolyte</a:t>
            </a:r>
            <a:r>
              <a:rPr lang="en-US" sz="2000" b="1" dirty="0" smtClean="0">
                <a:latin typeface="Garamond"/>
                <a:cs typeface="Garamond"/>
              </a:rPr>
              <a:t> difference</a:t>
            </a:r>
            <a:endParaRPr lang="en-US" sz="2000" b="1" dirty="0">
              <a:latin typeface="Garamond"/>
              <a:cs typeface="Garamond"/>
            </a:endParaRPr>
          </a:p>
        </p:txBody>
      </p:sp>
      <p:sp>
        <p:nvSpPr>
          <p:cNvPr id="32" name="TextBox 31"/>
          <p:cNvSpPr txBox="1"/>
          <p:nvPr/>
        </p:nvSpPr>
        <p:spPr>
          <a:xfrm>
            <a:off x="914400" y="4191000"/>
            <a:ext cx="2590800" cy="369332"/>
          </a:xfrm>
          <a:prstGeom prst="rect">
            <a:avLst/>
          </a:prstGeom>
          <a:noFill/>
        </p:spPr>
        <p:txBody>
          <a:bodyPr wrap="square" rtlCol="0">
            <a:spAutoFit/>
          </a:bodyPr>
          <a:lstStyle/>
          <a:p>
            <a:r>
              <a:rPr lang="en-US" b="1" dirty="0" err="1" smtClean="0">
                <a:latin typeface="Garamond"/>
                <a:cs typeface="Garamond"/>
              </a:rPr>
              <a:t>Osmolyte</a:t>
            </a:r>
            <a:r>
              <a:rPr lang="en-US" b="1" dirty="0" smtClean="0">
                <a:latin typeface="Garamond"/>
                <a:cs typeface="Garamond"/>
              </a:rPr>
              <a:t> export</a:t>
            </a:r>
            <a:endParaRPr lang="en-US" b="1" dirty="0">
              <a:latin typeface="Garamond"/>
              <a:cs typeface="Garamond"/>
            </a:endParaRPr>
          </a:p>
        </p:txBody>
      </p:sp>
      <p:sp>
        <p:nvSpPr>
          <p:cNvPr id="33" name="TextBox 32"/>
          <p:cNvSpPr txBox="1"/>
          <p:nvPr/>
        </p:nvSpPr>
        <p:spPr>
          <a:xfrm>
            <a:off x="1293812" y="3100468"/>
            <a:ext cx="1752600" cy="400110"/>
          </a:xfrm>
          <a:prstGeom prst="rect">
            <a:avLst/>
          </a:prstGeom>
          <a:noFill/>
        </p:spPr>
        <p:txBody>
          <a:bodyPr wrap="square" rtlCol="0">
            <a:spAutoFit/>
          </a:bodyPr>
          <a:lstStyle/>
          <a:p>
            <a:r>
              <a:rPr lang="en-US" sz="2000" b="1" dirty="0" smtClean="0">
                <a:latin typeface="Garamond"/>
                <a:cs typeface="Garamond"/>
              </a:rPr>
              <a:t>Fps-1</a:t>
            </a:r>
            <a:endParaRPr lang="en-US" sz="2000" b="1" dirty="0">
              <a:latin typeface="Garamond"/>
              <a:cs typeface="Garamond"/>
            </a:endParaRPr>
          </a:p>
        </p:txBody>
      </p:sp>
      <p:sp>
        <p:nvSpPr>
          <p:cNvPr id="34" name="TextBox 33"/>
          <p:cNvSpPr txBox="1"/>
          <p:nvPr/>
        </p:nvSpPr>
        <p:spPr>
          <a:xfrm>
            <a:off x="2552700" y="3100468"/>
            <a:ext cx="1752600" cy="369332"/>
          </a:xfrm>
          <a:prstGeom prst="rect">
            <a:avLst/>
          </a:prstGeom>
          <a:noFill/>
        </p:spPr>
        <p:txBody>
          <a:bodyPr wrap="square" rtlCol="0">
            <a:spAutoFit/>
          </a:bodyPr>
          <a:lstStyle/>
          <a:p>
            <a:r>
              <a:rPr lang="en-US" b="1" dirty="0" smtClean="0">
                <a:latin typeface="Garamond"/>
                <a:cs typeface="Garamond"/>
              </a:rPr>
              <a:t>P-Hog</a:t>
            </a:r>
            <a:endParaRPr lang="en-US" b="1" dirty="0">
              <a:latin typeface="Garamond"/>
              <a:cs typeface="Garamond"/>
            </a:endParaRPr>
          </a:p>
        </p:txBody>
      </p:sp>
      <p:cxnSp>
        <p:nvCxnSpPr>
          <p:cNvPr id="35" name="Straight Arrow Connector 34"/>
          <p:cNvCxnSpPr/>
          <p:nvPr/>
        </p:nvCxnSpPr>
        <p:spPr>
          <a:xfrm rot="16200000" flipH="1">
            <a:off x="1303168" y="2765336"/>
            <a:ext cx="66867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2523163" y="2766130"/>
            <a:ext cx="668676" cy="1"/>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494505" y="5552124"/>
            <a:ext cx="6865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V="1">
            <a:off x="-1188523" y="3867508"/>
            <a:ext cx="3365263"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00067" y="2183685"/>
            <a:ext cx="5341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883053" y="2182891"/>
            <a:ext cx="3040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36712" y="3657600"/>
            <a:ext cx="794" cy="445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485900" y="410353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3390900" y="3358360"/>
            <a:ext cx="532607" cy="238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3549729" y="3732932"/>
            <a:ext cx="74596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3445927" y="5076134"/>
            <a:ext cx="956746"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0800000">
            <a:off x="3465513" y="5555303"/>
            <a:ext cx="45640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7300" y="5365870"/>
            <a:ext cx="3046412" cy="369332"/>
          </a:xfrm>
          <a:prstGeom prst="rect">
            <a:avLst/>
          </a:prstGeom>
          <a:noFill/>
        </p:spPr>
        <p:txBody>
          <a:bodyPr wrap="square" rtlCol="0">
            <a:spAutoFit/>
          </a:bodyPr>
          <a:lstStyle/>
          <a:p>
            <a:r>
              <a:rPr lang="en-US" b="1" dirty="0" smtClean="0">
                <a:latin typeface="Garamond"/>
                <a:cs typeface="Garamond"/>
              </a:rPr>
              <a:t>Intracellular Glycerol</a:t>
            </a:r>
            <a:endParaRPr lang="en-US" b="1" dirty="0">
              <a:latin typeface="Garamond"/>
              <a:cs typeface="Garamond"/>
            </a:endParaRPr>
          </a:p>
        </p:txBody>
      </p:sp>
      <p:cxnSp>
        <p:nvCxnSpPr>
          <p:cNvPr id="55" name="Straight Arrow Connector 54"/>
          <p:cNvCxnSpPr/>
          <p:nvPr/>
        </p:nvCxnSpPr>
        <p:spPr>
          <a:xfrm rot="10800000">
            <a:off x="2098678" y="3358359"/>
            <a:ext cx="454022" cy="2382"/>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674812" y="4810282"/>
            <a:ext cx="794" cy="445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524000" y="5256212"/>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440112" y="4139531"/>
            <a:ext cx="1676400" cy="369332"/>
          </a:xfrm>
          <a:prstGeom prst="rect">
            <a:avLst/>
          </a:prstGeom>
          <a:noFill/>
        </p:spPr>
        <p:txBody>
          <a:bodyPr wrap="square" rtlCol="0">
            <a:spAutoFit/>
          </a:bodyPr>
          <a:lstStyle/>
          <a:p>
            <a:r>
              <a:rPr lang="en-US" b="1" dirty="0" smtClean="0">
                <a:latin typeface="Garamond"/>
                <a:cs typeface="Garamond"/>
              </a:rPr>
              <a:t>2 proteins</a:t>
            </a:r>
            <a:endParaRPr lang="en-US" b="1" dirty="0">
              <a:latin typeface="Garamond"/>
              <a:cs typeface="Garamond"/>
            </a:endParaRPr>
          </a:p>
        </p:txBody>
      </p:sp>
    </p:spTree>
    <p:extLst>
      <p:ext uri="{BB962C8B-B14F-4D97-AF65-F5344CB8AC3E}">
        <p14:creationId xmlns:p14="http://schemas.microsoft.com/office/powerpoint/2010/main" val="14150627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65238"/>
          </a:xfrm>
        </p:spPr>
        <p:txBody>
          <a:bodyPr>
            <a:noAutofit/>
          </a:bodyPr>
          <a:lstStyle/>
          <a:p>
            <a:r>
              <a:rPr lang="en-US" sz="3200" b="1" dirty="0" smtClean="0">
                <a:latin typeface="Garamond"/>
                <a:cs typeface="Garamond"/>
              </a:rPr>
              <a:t>Salt Shocks Drive Nuclear Enrichment of Hog1</a:t>
            </a:r>
            <a:endParaRPr lang="en-US" sz="3200" b="1" dirty="0">
              <a:latin typeface="Garamond"/>
              <a:cs typeface="Garamond"/>
            </a:endParaRPr>
          </a:p>
        </p:txBody>
      </p:sp>
      <p:cxnSp>
        <p:nvCxnSpPr>
          <p:cNvPr id="4" name="Straight Connector 3"/>
          <p:cNvCxnSpPr>
            <a:cxnSpLocks noChangeShapeType="1"/>
          </p:cNvCxnSpPr>
          <p:nvPr/>
        </p:nvCxnSpPr>
        <p:spPr bwMode="auto">
          <a:xfrm>
            <a:off x="381000" y="1416050"/>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pic>
        <p:nvPicPr>
          <p:cNvPr id="6" name="Picture 5" descr="Figure 1A.tiff"/>
          <p:cNvPicPr>
            <a:picLocks noChangeAspect="1"/>
          </p:cNvPicPr>
          <p:nvPr/>
        </p:nvPicPr>
        <p:blipFill rotWithShape="1">
          <a:blip r:embed="rId3">
            <a:extLst>
              <a:ext uri="{28A0092B-C50C-407E-A947-70E740481C1C}">
                <a14:useLocalDpi xmlns:a14="http://schemas.microsoft.com/office/drawing/2010/main" val="0"/>
              </a:ext>
            </a:extLst>
          </a:blip>
          <a:srcRect t="10111" r="3338"/>
          <a:stretch/>
        </p:blipFill>
        <p:spPr>
          <a:xfrm>
            <a:off x="1981200" y="1846916"/>
            <a:ext cx="7004050" cy="3152456"/>
          </a:xfrm>
          <a:prstGeom prst="rect">
            <a:avLst/>
          </a:prstGeom>
        </p:spPr>
      </p:pic>
      <p:pic>
        <p:nvPicPr>
          <p:cNvPr id="7" name="Picture 6" descr="equation_with more detail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7316"/>
            <a:ext cx="9144000" cy="1277284"/>
          </a:xfrm>
          <a:prstGeom prst="rect">
            <a:avLst/>
          </a:prstGeom>
        </p:spPr>
      </p:pic>
      <p:sp>
        <p:nvSpPr>
          <p:cNvPr id="8" name="TextBox 7"/>
          <p:cNvSpPr txBox="1"/>
          <p:nvPr/>
        </p:nvSpPr>
        <p:spPr>
          <a:xfrm>
            <a:off x="228600" y="1999316"/>
            <a:ext cx="2019299" cy="461665"/>
          </a:xfrm>
          <a:prstGeom prst="rect">
            <a:avLst/>
          </a:prstGeom>
          <a:noFill/>
        </p:spPr>
        <p:txBody>
          <a:bodyPr wrap="square" rtlCol="0">
            <a:spAutoFit/>
          </a:bodyPr>
          <a:lstStyle/>
          <a:p>
            <a:r>
              <a:rPr lang="en-US" sz="2400" dirty="0" smtClean="0"/>
              <a:t>Stimulus u(t)</a:t>
            </a:r>
            <a:endParaRPr lang="en-US" sz="2400" dirty="0"/>
          </a:p>
        </p:txBody>
      </p:sp>
      <p:sp>
        <p:nvSpPr>
          <p:cNvPr id="10" name="TextBox 9"/>
          <p:cNvSpPr txBox="1"/>
          <p:nvPr/>
        </p:nvSpPr>
        <p:spPr>
          <a:xfrm>
            <a:off x="228600" y="4056716"/>
            <a:ext cx="2019299" cy="461665"/>
          </a:xfrm>
          <a:prstGeom prst="rect">
            <a:avLst/>
          </a:prstGeom>
          <a:noFill/>
        </p:spPr>
        <p:txBody>
          <a:bodyPr wrap="square" rtlCol="0">
            <a:spAutoFit/>
          </a:bodyPr>
          <a:lstStyle/>
          <a:p>
            <a:r>
              <a:rPr lang="en-US" sz="2400" dirty="0" smtClean="0"/>
              <a:t>Response R(t)</a:t>
            </a:r>
            <a:endParaRPr lang="en-US" sz="2400" dirty="0"/>
          </a:p>
        </p:txBody>
      </p:sp>
      <p:sp>
        <p:nvSpPr>
          <p:cNvPr id="5" name="Down Arrow 4"/>
          <p:cNvSpPr/>
          <p:nvPr/>
        </p:nvSpPr>
        <p:spPr>
          <a:xfrm>
            <a:off x="762000" y="2460981"/>
            <a:ext cx="457200" cy="15957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720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ier eqn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3962400"/>
            <a:ext cx="5621838" cy="1680756"/>
          </a:xfrm>
          <a:prstGeom prst="rect">
            <a:avLst/>
          </a:prstGeom>
        </p:spPr>
      </p:pic>
      <p:grpSp>
        <p:nvGrpSpPr>
          <p:cNvPr id="9" name="Group 8"/>
          <p:cNvGrpSpPr/>
          <p:nvPr/>
        </p:nvGrpSpPr>
        <p:grpSpPr>
          <a:xfrm>
            <a:off x="152400" y="2286000"/>
            <a:ext cx="8915400" cy="3334401"/>
            <a:chOff x="0" y="1952394"/>
            <a:chExt cx="9144000" cy="3534006"/>
          </a:xfrm>
        </p:grpSpPr>
        <p:pic>
          <p:nvPicPr>
            <p:cNvPr id="5" name="Picture 4" descr="fourier_pic_tex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2394"/>
              <a:ext cx="9144000" cy="3534006"/>
            </a:xfrm>
            <a:prstGeom prst="rect">
              <a:avLst/>
            </a:prstGeom>
          </p:spPr>
        </p:pic>
        <p:sp>
          <p:nvSpPr>
            <p:cNvPr id="7" name="Rectangle 6"/>
            <p:cNvSpPr/>
            <p:nvPr/>
          </p:nvSpPr>
          <p:spPr>
            <a:xfrm>
              <a:off x="3810000" y="2286000"/>
              <a:ext cx="34290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2400" y="2057400"/>
              <a:ext cx="4572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52400"/>
            <a:ext cx="9144000" cy="1143000"/>
          </a:xfrm>
        </p:spPr>
        <p:txBody>
          <a:bodyPr>
            <a:noAutofit/>
          </a:bodyPr>
          <a:lstStyle/>
          <a:p>
            <a:r>
              <a:rPr lang="en-US" sz="3200" b="1" dirty="0" smtClean="0">
                <a:latin typeface="Garamond"/>
                <a:cs typeface="Garamond"/>
              </a:rPr>
              <a:t>Predictive Model of Hog1 Response Created Through Fourier Analysis</a:t>
            </a:r>
            <a:endParaRPr lang="en-US" sz="3200" b="1" dirty="0">
              <a:latin typeface="Garamond"/>
              <a:cs typeface="Garamond"/>
            </a:endParaRPr>
          </a:p>
        </p:txBody>
      </p:sp>
      <p:cxnSp>
        <p:nvCxnSpPr>
          <p:cNvPr id="4" name="Straight Connector 3"/>
          <p:cNvCxnSpPr>
            <a:cxnSpLocks noChangeShapeType="1"/>
          </p:cNvCxnSpPr>
          <p:nvPr/>
        </p:nvCxnSpPr>
        <p:spPr bwMode="auto">
          <a:xfrm>
            <a:off x="381000" y="1416050"/>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3627719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903420358"/>
              </p:ext>
            </p:extLst>
          </p:nvPr>
        </p:nvGraphicFramePr>
        <p:xfrm>
          <a:off x="1962150" y="2862263"/>
          <a:ext cx="3671888" cy="2427287"/>
        </p:xfrm>
        <a:graphic>
          <a:graphicData uri="http://schemas.openxmlformats.org/presentationml/2006/ole">
            <mc:AlternateContent xmlns:mc="http://schemas.openxmlformats.org/markup-compatibility/2006">
              <mc:Choice xmlns:v="urn:schemas-microsoft-com:vml" Requires="v">
                <p:oleObj spid="_x0000_s1088" name="Equation" r:id="rId4" imgW="1498600" imgH="990600" progId="Equation.3">
                  <p:embed/>
                </p:oleObj>
              </mc:Choice>
              <mc:Fallback>
                <p:oleObj name="Equation" r:id="rId4" imgW="1498600" imgH="990600" progId="Equation.3">
                  <p:embed/>
                  <p:pic>
                    <p:nvPicPr>
                      <p:cNvPr id="0" name=""/>
                      <p:cNvPicPr>
                        <a:picLocks noChangeAspect="1" noChangeArrowheads="1"/>
                      </p:cNvPicPr>
                      <p:nvPr/>
                    </p:nvPicPr>
                    <p:blipFill>
                      <a:blip r:embed="rId5"/>
                      <a:srcRect/>
                      <a:stretch>
                        <a:fillRect/>
                      </a:stretch>
                    </p:blipFill>
                    <p:spPr bwMode="auto">
                      <a:xfrm>
                        <a:off x="1962150" y="2862263"/>
                        <a:ext cx="3671888" cy="242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 name="Straight Arrow Connector 16"/>
          <p:cNvCxnSpPr/>
          <p:nvPr/>
        </p:nvCxnSpPr>
        <p:spPr>
          <a:xfrm rot="10800000" flipV="1">
            <a:off x="1447800" y="4849462"/>
            <a:ext cx="685800" cy="4330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2011399" y="4999005"/>
            <a:ext cx="1073083" cy="2190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3285428" y="5131624"/>
            <a:ext cx="1026123" cy="7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5255405" y="4633724"/>
            <a:ext cx="753097" cy="6232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5415587" y="2459446"/>
            <a:ext cx="560726" cy="495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916754" y="2514600"/>
            <a:ext cx="2387" cy="4728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1445417" y="2402685"/>
            <a:ext cx="438150" cy="3032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2394742" y="2775752"/>
            <a:ext cx="525486" cy="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1000" y="5321920"/>
            <a:ext cx="1905000" cy="830997"/>
          </a:xfrm>
          <a:prstGeom prst="rect">
            <a:avLst/>
          </a:prstGeom>
          <a:noFill/>
        </p:spPr>
        <p:txBody>
          <a:bodyPr wrap="square" rtlCol="0">
            <a:spAutoFit/>
          </a:bodyPr>
          <a:lstStyle/>
          <a:p>
            <a:r>
              <a:rPr lang="en-US" sz="1600" dirty="0" smtClean="0">
                <a:latin typeface="Garamond"/>
                <a:cs typeface="Garamond"/>
              </a:rPr>
              <a:t>Rate of change in </a:t>
            </a:r>
            <a:r>
              <a:rPr lang="en-US" sz="1600" dirty="0" err="1" smtClean="0">
                <a:latin typeface="Garamond"/>
                <a:cs typeface="Garamond"/>
              </a:rPr>
              <a:t>osmolyte</a:t>
            </a:r>
            <a:r>
              <a:rPr lang="en-US" sz="1600" dirty="0" smtClean="0">
                <a:latin typeface="Garamond"/>
                <a:cs typeface="Garamond"/>
              </a:rPr>
              <a:t> intracellular concentration</a:t>
            </a:r>
            <a:endParaRPr lang="en-US" sz="1600" dirty="0">
              <a:latin typeface="Garamond"/>
              <a:cs typeface="Garamond"/>
            </a:endParaRPr>
          </a:p>
        </p:txBody>
      </p:sp>
      <p:sp>
        <p:nvSpPr>
          <p:cNvPr id="30" name="TextBox 29"/>
          <p:cNvSpPr txBox="1"/>
          <p:nvPr/>
        </p:nvSpPr>
        <p:spPr>
          <a:xfrm>
            <a:off x="2095500" y="5645085"/>
            <a:ext cx="914400" cy="584776"/>
          </a:xfrm>
          <a:prstGeom prst="rect">
            <a:avLst/>
          </a:prstGeom>
          <a:noFill/>
        </p:spPr>
        <p:txBody>
          <a:bodyPr wrap="square" rtlCol="0">
            <a:spAutoFit/>
          </a:bodyPr>
          <a:lstStyle/>
          <a:p>
            <a:r>
              <a:rPr lang="en-US" sz="1600" dirty="0" smtClean="0">
                <a:latin typeface="Garamond"/>
                <a:cs typeface="Garamond"/>
              </a:rPr>
              <a:t>Results from</a:t>
            </a:r>
            <a:endParaRPr lang="en-US" sz="1600" dirty="0">
              <a:latin typeface="Garamond"/>
              <a:cs typeface="Garamond"/>
            </a:endParaRPr>
          </a:p>
        </p:txBody>
      </p:sp>
      <p:sp>
        <p:nvSpPr>
          <p:cNvPr id="40" name="TextBox 39"/>
          <p:cNvSpPr txBox="1"/>
          <p:nvPr/>
        </p:nvSpPr>
        <p:spPr>
          <a:xfrm>
            <a:off x="5448300" y="5430925"/>
            <a:ext cx="1385491" cy="830997"/>
          </a:xfrm>
          <a:prstGeom prst="rect">
            <a:avLst/>
          </a:prstGeom>
          <a:noFill/>
        </p:spPr>
        <p:txBody>
          <a:bodyPr wrap="square" rtlCol="0">
            <a:spAutoFit/>
          </a:bodyPr>
          <a:lstStyle/>
          <a:p>
            <a:r>
              <a:rPr lang="en-US" sz="1600" dirty="0" smtClean="0">
                <a:latin typeface="Garamond"/>
                <a:cs typeface="Garamond"/>
              </a:rPr>
              <a:t>And from the amount of P-Hog</a:t>
            </a:r>
            <a:endParaRPr lang="en-US" sz="1600" dirty="0">
              <a:latin typeface="Garamond"/>
              <a:cs typeface="Garamond"/>
            </a:endParaRPr>
          </a:p>
        </p:txBody>
      </p:sp>
      <p:sp>
        <p:nvSpPr>
          <p:cNvPr id="41" name="TextBox 40"/>
          <p:cNvSpPr txBox="1"/>
          <p:nvPr/>
        </p:nvSpPr>
        <p:spPr>
          <a:xfrm>
            <a:off x="5715000" y="1737517"/>
            <a:ext cx="1676400" cy="584776"/>
          </a:xfrm>
          <a:prstGeom prst="rect">
            <a:avLst/>
          </a:prstGeom>
          <a:noFill/>
        </p:spPr>
        <p:txBody>
          <a:bodyPr wrap="square" rtlCol="0">
            <a:spAutoFit/>
          </a:bodyPr>
          <a:lstStyle/>
          <a:p>
            <a:r>
              <a:rPr lang="en-US" sz="1600" dirty="0" smtClean="0">
                <a:latin typeface="Garamond"/>
                <a:cs typeface="Garamond"/>
              </a:rPr>
              <a:t>And is affected by negative feedback</a:t>
            </a:r>
            <a:endParaRPr lang="en-US" sz="1600" dirty="0">
              <a:latin typeface="Garamond"/>
              <a:cs typeface="Garamond"/>
            </a:endParaRPr>
          </a:p>
        </p:txBody>
      </p:sp>
      <p:sp>
        <p:nvSpPr>
          <p:cNvPr id="46" name="TextBox 45"/>
          <p:cNvSpPr txBox="1"/>
          <p:nvPr/>
        </p:nvSpPr>
        <p:spPr>
          <a:xfrm>
            <a:off x="2933700" y="1682014"/>
            <a:ext cx="2400300" cy="830997"/>
          </a:xfrm>
          <a:prstGeom prst="rect">
            <a:avLst/>
          </a:prstGeom>
          <a:noFill/>
        </p:spPr>
        <p:txBody>
          <a:bodyPr wrap="square" rtlCol="0">
            <a:spAutoFit/>
          </a:bodyPr>
          <a:lstStyle/>
          <a:p>
            <a:r>
              <a:rPr lang="en-US" sz="1600" dirty="0" smtClean="0">
                <a:latin typeface="Garamond"/>
                <a:cs typeface="Garamond"/>
              </a:rPr>
              <a:t>The difference in ionic concentration between the cell and its environment</a:t>
            </a:r>
            <a:endParaRPr lang="en-US" sz="1600" dirty="0">
              <a:latin typeface="Garamond"/>
              <a:cs typeface="Garamond"/>
            </a:endParaRPr>
          </a:p>
        </p:txBody>
      </p:sp>
      <p:sp>
        <p:nvSpPr>
          <p:cNvPr id="48" name="TextBox 47"/>
          <p:cNvSpPr txBox="1"/>
          <p:nvPr/>
        </p:nvSpPr>
        <p:spPr>
          <a:xfrm>
            <a:off x="190500" y="1777424"/>
            <a:ext cx="1905000" cy="584776"/>
          </a:xfrm>
          <a:prstGeom prst="rect">
            <a:avLst/>
          </a:prstGeom>
          <a:noFill/>
        </p:spPr>
        <p:txBody>
          <a:bodyPr wrap="square" rtlCol="0">
            <a:spAutoFit/>
          </a:bodyPr>
          <a:lstStyle/>
          <a:p>
            <a:r>
              <a:rPr lang="en-US" sz="1600" dirty="0" smtClean="0">
                <a:latin typeface="Garamond"/>
                <a:cs typeface="Garamond"/>
              </a:rPr>
              <a:t>Rate of change in P-Hog</a:t>
            </a:r>
            <a:endParaRPr lang="en-US" sz="1600" dirty="0">
              <a:latin typeface="Garamond"/>
              <a:cs typeface="Garamond"/>
            </a:endParaRPr>
          </a:p>
        </p:txBody>
      </p:sp>
      <p:sp>
        <p:nvSpPr>
          <p:cNvPr id="49" name="TextBox 48"/>
          <p:cNvSpPr txBox="1"/>
          <p:nvPr/>
        </p:nvSpPr>
        <p:spPr>
          <a:xfrm>
            <a:off x="2133600" y="1780402"/>
            <a:ext cx="914400" cy="646331"/>
          </a:xfrm>
          <a:prstGeom prst="rect">
            <a:avLst/>
          </a:prstGeom>
          <a:noFill/>
        </p:spPr>
        <p:txBody>
          <a:bodyPr wrap="square" rtlCol="0">
            <a:spAutoFit/>
          </a:bodyPr>
          <a:lstStyle/>
          <a:p>
            <a:r>
              <a:rPr lang="en-US" dirty="0" smtClean="0">
                <a:latin typeface="Garamond"/>
                <a:cs typeface="Garamond"/>
              </a:rPr>
              <a:t>Results from</a:t>
            </a:r>
            <a:endParaRPr lang="en-US" dirty="0">
              <a:latin typeface="Garamond"/>
              <a:cs typeface="Garamond"/>
            </a:endParaRPr>
          </a:p>
        </p:txBody>
      </p:sp>
      <p:sp>
        <p:nvSpPr>
          <p:cNvPr id="56" name="TextBox 55"/>
          <p:cNvSpPr txBox="1"/>
          <p:nvPr/>
        </p:nvSpPr>
        <p:spPr>
          <a:xfrm>
            <a:off x="6070600" y="3162647"/>
            <a:ext cx="3181350" cy="923330"/>
          </a:xfrm>
          <a:prstGeom prst="rect">
            <a:avLst/>
          </a:prstGeom>
          <a:noFill/>
        </p:spPr>
        <p:txBody>
          <a:bodyPr wrap="square" rtlCol="0">
            <a:spAutoFit/>
          </a:bodyPr>
          <a:lstStyle/>
          <a:p>
            <a:r>
              <a:rPr lang="en-US" dirty="0" smtClean="0">
                <a:latin typeface="Garamond"/>
                <a:cs typeface="Garamond"/>
              </a:rPr>
              <a:t>H: P-Hog</a:t>
            </a:r>
          </a:p>
          <a:p>
            <a:r>
              <a:rPr lang="en-US" dirty="0" smtClean="0">
                <a:latin typeface="Garamond"/>
                <a:cs typeface="Garamond"/>
              </a:rPr>
              <a:t>O: </a:t>
            </a:r>
            <a:r>
              <a:rPr lang="en-US" dirty="0" err="1" smtClean="0">
                <a:latin typeface="Garamond"/>
                <a:cs typeface="Garamond"/>
              </a:rPr>
              <a:t>Osmolyte</a:t>
            </a:r>
            <a:r>
              <a:rPr lang="en-US" dirty="0" smtClean="0">
                <a:latin typeface="Garamond"/>
                <a:cs typeface="Garamond"/>
              </a:rPr>
              <a:t> concentration</a:t>
            </a:r>
          </a:p>
          <a:p>
            <a:r>
              <a:rPr lang="en-US" dirty="0" smtClean="0">
                <a:latin typeface="Garamond"/>
                <a:cs typeface="Garamond"/>
              </a:rPr>
              <a:t>U: </a:t>
            </a:r>
            <a:r>
              <a:rPr lang="en-US" dirty="0" err="1" smtClean="0">
                <a:latin typeface="Garamond"/>
                <a:cs typeface="Garamond"/>
              </a:rPr>
              <a:t>Osmolyte</a:t>
            </a:r>
            <a:r>
              <a:rPr lang="en-US" dirty="0" smtClean="0">
                <a:latin typeface="Garamond"/>
                <a:cs typeface="Garamond"/>
              </a:rPr>
              <a:t> shock</a:t>
            </a:r>
            <a:endParaRPr lang="en-US" dirty="0">
              <a:latin typeface="Garamond"/>
              <a:cs typeface="Garamond"/>
            </a:endParaRPr>
          </a:p>
        </p:txBody>
      </p:sp>
      <p:sp>
        <p:nvSpPr>
          <p:cNvPr id="85" name="Oval 84"/>
          <p:cNvSpPr/>
          <p:nvPr/>
        </p:nvSpPr>
        <p:spPr>
          <a:xfrm>
            <a:off x="2095500" y="2831481"/>
            <a:ext cx="342904" cy="445119"/>
          </a:xfrm>
          <a:prstGeom prst="ellipse">
            <a:avLst/>
          </a:prstGeom>
          <a:noFill/>
          <a:ln w="38100" cmpd="sng">
            <a:solidFill>
              <a:srgbClr val="40D5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Arrow Connector 86"/>
          <p:cNvCxnSpPr/>
          <p:nvPr/>
        </p:nvCxnSpPr>
        <p:spPr>
          <a:xfrm rot="10800000">
            <a:off x="1235868" y="3046271"/>
            <a:ext cx="647700" cy="15543"/>
          </a:xfrm>
          <a:prstGeom prst="straightConnector1">
            <a:avLst/>
          </a:prstGeom>
          <a:ln>
            <a:solidFill>
              <a:srgbClr val="40D52C"/>
            </a:solidFill>
            <a:tailEnd type="arrow"/>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3238495" y="3061814"/>
            <a:ext cx="559597" cy="589745"/>
          </a:xfrm>
          <a:prstGeom prst="ellipse">
            <a:avLst/>
          </a:prstGeom>
          <a:noFill/>
          <a:ln w="38100" cmpd="sng">
            <a:solidFill>
              <a:srgbClr val="40D5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3919141" y="3061814"/>
            <a:ext cx="559597" cy="589745"/>
          </a:xfrm>
          <a:prstGeom prst="ellipse">
            <a:avLst/>
          </a:prstGeom>
          <a:noFill/>
          <a:ln w="38100" cmpd="sng">
            <a:solidFill>
              <a:srgbClr val="40D5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rot="5400000" flipH="1" flipV="1">
            <a:off x="3479228" y="2691383"/>
            <a:ext cx="497236" cy="140492"/>
          </a:xfrm>
          <a:prstGeom prst="straightConnector1">
            <a:avLst/>
          </a:prstGeom>
          <a:ln>
            <a:solidFill>
              <a:srgbClr val="40D52C"/>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4300366" y="2843783"/>
            <a:ext cx="497236" cy="140492"/>
          </a:xfrm>
          <a:prstGeom prst="straightConnector1">
            <a:avLst/>
          </a:prstGeom>
          <a:ln>
            <a:solidFill>
              <a:srgbClr val="40D52C"/>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81000" y="2783958"/>
            <a:ext cx="1045368" cy="369332"/>
          </a:xfrm>
          <a:prstGeom prst="rect">
            <a:avLst/>
          </a:prstGeom>
          <a:noFill/>
        </p:spPr>
        <p:txBody>
          <a:bodyPr wrap="square" rtlCol="0">
            <a:spAutoFit/>
          </a:bodyPr>
          <a:lstStyle/>
          <a:p>
            <a:r>
              <a:rPr lang="en-US" dirty="0" smtClean="0"/>
              <a:t>P-Hog</a:t>
            </a:r>
            <a:endParaRPr lang="en-US" dirty="0"/>
          </a:p>
        </p:txBody>
      </p:sp>
      <p:sp>
        <p:nvSpPr>
          <p:cNvPr id="94" name="TextBox 93"/>
          <p:cNvSpPr txBox="1"/>
          <p:nvPr/>
        </p:nvSpPr>
        <p:spPr>
          <a:xfrm>
            <a:off x="3433370" y="2145268"/>
            <a:ext cx="1045368" cy="369332"/>
          </a:xfrm>
          <a:prstGeom prst="rect">
            <a:avLst/>
          </a:prstGeom>
          <a:noFill/>
        </p:spPr>
        <p:txBody>
          <a:bodyPr wrap="square" rtlCol="0">
            <a:spAutoFit/>
          </a:bodyPr>
          <a:lstStyle/>
          <a:p>
            <a:r>
              <a:rPr lang="en-US" dirty="0" smtClean="0"/>
              <a:t>shock</a:t>
            </a:r>
            <a:endParaRPr lang="en-US" dirty="0"/>
          </a:p>
        </p:txBody>
      </p:sp>
      <p:sp>
        <p:nvSpPr>
          <p:cNvPr id="95" name="TextBox 94"/>
          <p:cNvSpPr txBox="1"/>
          <p:nvPr/>
        </p:nvSpPr>
        <p:spPr>
          <a:xfrm>
            <a:off x="4682135" y="2322293"/>
            <a:ext cx="1845862" cy="646331"/>
          </a:xfrm>
          <a:prstGeom prst="rect">
            <a:avLst/>
          </a:prstGeom>
          <a:noFill/>
        </p:spPr>
        <p:txBody>
          <a:bodyPr wrap="square" rtlCol="0">
            <a:spAutoFit/>
          </a:bodyPr>
          <a:lstStyle/>
          <a:p>
            <a:r>
              <a:rPr lang="en-US" dirty="0" err="1" smtClean="0"/>
              <a:t>Intrcellular</a:t>
            </a:r>
            <a:r>
              <a:rPr lang="en-US" dirty="0" smtClean="0"/>
              <a:t> concentration</a:t>
            </a:r>
            <a:endParaRPr lang="en-US" dirty="0"/>
          </a:p>
        </p:txBody>
      </p:sp>
      <p:sp>
        <p:nvSpPr>
          <p:cNvPr id="31" name="Title 1"/>
          <p:cNvSpPr>
            <a:spLocks noGrp="1"/>
          </p:cNvSpPr>
          <p:nvPr>
            <p:ph type="title"/>
          </p:nvPr>
        </p:nvSpPr>
        <p:spPr>
          <a:xfrm>
            <a:off x="-152400" y="152400"/>
            <a:ext cx="9296400" cy="1143000"/>
          </a:xfrm>
        </p:spPr>
        <p:txBody>
          <a:bodyPr>
            <a:noAutofit/>
          </a:bodyPr>
          <a:lstStyle/>
          <a:p>
            <a:r>
              <a:rPr lang="en-US" sz="2400" b="1" dirty="0" smtClean="0">
                <a:latin typeface="Garamond"/>
                <a:cs typeface="Garamond"/>
              </a:rPr>
              <a:t>The Relation Between P-Hog and Intracellular </a:t>
            </a:r>
            <a:r>
              <a:rPr lang="en-US" sz="2400" b="1" dirty="0" err="1" smtClean="0">
                <a:latin typeface="Garamond"/>
                <a:cs typeface="Garamond"/>
              </a:rPr>
              <a:t>Osmolyte</a:t>
            </a:r>
            <a:r>
              <a:rPr lang="en-US" sz="2400" b="1" dirty="0" smtClean="0">
                <a:latin typeface="Garamond"/>
                <a:cs typeface="Garamond"/>
              </a:rPr>
              <a:t> Concentration Can Be Represented via Differential Equations</a:t>
            </a:r>
            <a:endParaRPr lang="en-US" sz="2400" b="1" dirty="0">
              <a:latin typeface="Garamond"/>
              <a:cs typeface="Garamond"/>
            </a:endParaRPr>
          </a:p>
        </p:txBody>
      </p:sp>
      <p:cxnSp>
        <p:nvCxnSpPr>
          <p:cNvPr id="32" name="Straight Connector 31"/>
          <p:cNvCxnSpPr>
            <a:cxnSpLocks noChangeShapeType="1"/>
          </p:cNvCxnSpPr>
          <p:nvPr/>
        </p:nvCxnSpPr>
        <p:spPr bwMode="auto">
          <a:xfrm>
            <a:off x="381000" y="1416050"/>
            <a:ext cx="8458200" cy="1588"/>
          </a:xfrm>
          <a:prstGeom prst="line">
            <a:avLst/>
          </a:prstGeom>
          <a:noFill/>
          <a:ln w="38100">
            <a:solidFill>
              <a:srgbClr val="008000"/>
            </a:solidFill>
            <a:round/>
            <a:headEnd/>
            <a:tailEnd/>
          </a:ln>
          <a:effectLst>
            <a:outerShdw blurRad="63500" dist="23000" dir="5400000" rotWithShape="0">
              <a:srgbClr val="000000">
                <a:alpha val="34999"/>
              </a:srgbClr>
            </a:outerShdw>
          </a:effectLst>
        </p:spPr>
      </p:cxnSp>
      <p:sp>
        <p:nvSpPr>
          <p:cNvPr id="33" name="TextBox 32"/>
          <p:cNvSpPr txBox="1"/>
          <p:nvPr/>
        </p:nvSpPr>
        <p:spPr>
          <a:xfrm>
            <a:off x="2829916" y="5562600"/>
            <a:ext cx="2504084" cy="830997"/>
          </a:xfrm>
          <a:prstGeom prst="rect">
            <a:avLst/>
          </a:prstGeom>
          <a:noFill/>
        </p:spPr>
        <p:txBody>
          <a:bodyPr wrap="square" rtlCol="0">
            <a:spAutoFit/>
          </a:bodyPr>
          <a:lstStyle/>
          <a:p>
            <a:r>
              <a:rPr lang="en-US" sz="1600" dirty="0" smtClean="0">
                <a:latin typeface="Garamond"/>
                <a:cs typeface="Garamond"/>
              </a:rPr>
              <a:t>The difference in ionic concentration between the cell and its environment</a:t>
            </a:r>
            <a:endParaRPr lang="en-US" sz="1600" dirty="0">
              <a:latin typeface="Garamond"/>
              <a:cs typeface="Garamond"/>
            </a:endParaRPr>
          </a:p>
        </p:txBody>
      </p:sp>
    </p:spTree>
    <p:extLst>
      <p:ext uri="{BB962C8B-B14F-4D97-AF65-F5344CB8AC3E}">
        <p14:creationId xmlns:p14="http://schemas.microsoft.com/office/powerpoint/2010/main" val="1593388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0" grpId="0"/>
      <p:bldP spid="41" grpId="0"/>
      <p:bldP spid="46" grpId="0"/>
      <p:bldP spid="48" grpId="0"/>
      <p:bldP spid="49" grpId="0"/>
      <p:bldP spid="85" grpId="0" animBg="1"/>
      <p:bldP spid="85" grpId="1" animBg="1"/>
      <p:bldP spid="88" grpId="0" animBg="1"/>
      <p:bldP spid="88" grpId="1" animBg="1"/>
      <p:bldP spid="89" grpId="0" animBg="1"/>
      <p:bldP spid="89" grpId="1" animBg="1"/>
      <p:bldP spid="93" grpId="0"/>
      <p:bldP spid="93" grpId="1"/>
      <p:bldP spid="94" grpId="0"/>
      <p:bldP spid="94" grpId="1"/>
      <p:bldP spid="95" grpId="0"/>
      <p:bldP spid="95" grpId="1"/>
      <p:bldP spid="3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0595" y="1750615"/>
            <a:ext cx="3124200" cy="400110"/>
          </a:xfrm>
          <a:prstGeom prst="rect">
            <a:avLst/>
          </a:prstGeom>
          <a:noFill/>
        </p:spPr>
        <p:txBody>
          <a:bodyPr wrap="square" rtlCol="0">
            <a:spAutoFit/>
          </a:bodyPr>
          <a:lstStyle/>
          <a:p>
            <a:r>
              <a:rPr lang="en-US" sz="2000" dirty="0" err="1" smtClean="0">
                <a:latin typeface="Garamond"/>
                <a:cs typeface="Garamond"/>
              </a:rPr>
              <a:t>Osmolyte</a:t>
            </a:r>
            <a:r>
              <a:rPr lang="en-US" sz="2000" dirty="0" smtClean="0">
                <a:latin typeface="Garamond"/>
                <a:cs typeface="Garamond"/>
              </a:rPr>
              <a:t> difference</a:t>
            </a:r>
            <a:endParaRPr lang="en-US" sz="2000" dirty="0">
              <a:latin typeface="Garamond"/>
              <a:cs typeface="Garamond"/>
            </a:endParaRPr>
          </a:p>
        </p:txBody>
      </p:sp>
      <p:sp>
        <p:nvSpPr>
          <p:cNvPr id="5" name="TextBox 4"/>
          <p:cNvSpPr txBox="1"/>
          <p:nvPr/>
        </p:nvSpPr>
        <p:spPr>
          <a:xfrm>
            <a:off x="2514600" y="4160322"/>
            <a:ext cx="2590800" cy="369332"/>
          </a:xfrm>
          <a:prstGeom prst="rect">
            <a:avLst/>
          </a:prstGeom>
          <a:noFill/>
        </p:spPr>
        <p:txBody>
          <a:bodyPr wrap="square" rtlCol="0">
            <a:spAutoFit/>
          </a:bodyPr>
          <a:lstStyle/>
          <a:p>
            <a:r>
              <a:rPr lang="en-US" dirty="0" err="1" smtClean="0">
                <a:latin typeface="Garamond"/>
                <a:cs typeface="Garamond"/>
              </a:rPr>
              <a:t>Osmolyte</a:t>
            </a:r>
            <a:r>
              <a:rPr lang="en-US" dirty="0" smtClean="0">
                <a:latin typeface="Garamond"/>
                <a:cs typeface="Garamond"/>
              </a:rPr>
              <a:t> export</a:t>
            </a:r>
            <a:endParaRPr lang="en-US" dirty="0">
              <a:latin typeface="Garamond"/>
              <a:cs typeface="Garamond"/>
            </a:endParaRPr>
          </a:p>
        </p:txBody>
      </p:sp>
      <p:sp>
        <p:nvSpPr>
          <p:cNvPr id="6" name="TextBox 5"/>
          <p:cNvSpPr txBox="1"/>
          <p:nvPr/>
        </p:nvSpPr>
        <p:spPr>
          <a:xfrm>
            <a:off x="2322512" y="3036332"/>
            <a:ext cx="1752600" cy="400110"/>
          </a:xfrm>
          <a:prstGeom prst="rect">
            <a:avLst/>
          </a:prstGeom>
          <a:noFill/>
        </p:spPr>
        <p:txBody>
          <a:bodyPr wrap="square" rtlCol="0">
            <a:spAutoFit/>
          </a:bodyPr>
          <a:lstStyle/>
          <a:p>
            <a:r>
              <a:rPr lang="en-US" sz="2000" dirty="0" smtClean="0">
                <a:latin typeface="Garamond"/>
                <a:cs typeface="Garamond"/>
              </a:rPr>
              <a:t>Fps-1</a:t>
            </a:r>
            <a:endParaRPr lang="en-US" sz="2000" dirty="0">
              <a:latin typeface="Garamond"/>
              <a:cs typeface="Garamond"/>
            </a:endParaRPr>
          </a:p>
        </p:txBody>
      </p:sp>
      <p:sp>
        <p:nvSpPr>
          <p:cNvPr id="7" name="TextBox 6"/>
          <p:cNvSpPr txBox="1"/>
          <p:nvPr/>
        </p:nvSpPr>
        <p:spPr>
          <a:xfrm>
            <a:off x="3581400" y="3036332"/>
            <a:ext cx="1752600" cy="369332"/>
          </a:xfrm>
          <a:prstGeom prst="rect">
            <a:avLst/>
          </a:prstGeom>
          <a:noFill/>
        </p:spPr>
        <p:txBody>
          <a:bodyPr wrap="square" rtlCol="0">
            <a:spAutoFit/>
          </a:bodyPr>
          <a:lstStyle/>
          <a:p>
            <a:r>
              <a:rPr lang="en-US" dirty="0" smtClean="0">
                <a:latin typeface="Garamond"/>
                <a:cs typeface="Garamond"/>
              </a:rPr>
              <a:t>P-Hog</a:t>
            </a:r>
            <a:endParaRPr lang="en-US" dirty="0">
              <a:latin typeface="Garamond"/>
              <a:cs typeface="Garamond"/>
            </a:endParaRPr>
          </a:p>
        </p:txBody>
      </p:sp>
      <p:cxnSp>
        <p:nvCxnSpPr>
          <p:cNvPr id="9" name="Straight Arrow Connector 8"/>
          <p:cNvCxnSpPr/>
          <p:nvPr/>
        </p:nvCxnSpPr>
        <p:spPr>
          <a:xfrm rot="16200000" flipH="1">
            <a:off x="2208609" y="2577941"/>
            <a:ext cx="9151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3427809" y="2577941"/>
            <a:ext cx="91519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523205" y="5487988"/>
            <a:ext cx="68659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295841" y="3665766"/>
            <a:ext cx="363968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22411" y="1845131"/>
            <a:ext cx="53419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903809" y="1901824"/>
            <a:ext cx="3040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350532" y="3722132"/>
            <a:ext cx="6329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514600" y="4039394"/>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961720" y="4844534"/>
            <a:ext cx="632142" cy="2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124199" y="5161797"/>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4570412" y="3291840"/>
            <a:ext cx="76358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a:off x="4961018" y="3666411"/>
            <a:ext cx="74596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800600" y="4160322"/>
            <a:ext cx="1676400" cy="369332"/>
          </a:xfrm>
          <a:prstGeom prst="rect">
            <a:avLst/>
          </a:prstGeom>
          <a:noFill/>
        </p:spPr>
        <p:txBody>
          <a:bodyPr wrap="square" rtlCol="0">
            <a:spAutoFit/>
          </a:bodyPr>
          <a:lstStyle/>
          <a:p>
            <a:r>
              <a:rPr lang="en-US" dirty="0" smtClean="0">
                <a:latin typeface="Garamond"/>
                <a:cs typeface="Garamond"/>
              </a:rPr>
              <a:t>2 proteins</a:t>
            </a:r>
            <a:endParaRPr lang="en-US" dirty="0">
              <a:latin typeface="Garamond"/>
              <a:cs typeface="Garamond"/>
            </a:endParaRPr>
          </a:p>
        </p:txBody>
      </p:sp>
      <p:cxnSp>
        <p:nvCxnSpPr>
          <p:cNvPr id="54" name="Straight Connector 53"/>
          <p:cNvCxnSpPr/>
          <p:nvPr/>
        </p:nvCxnSpPr>
        <p:spPr>
          <a:xfrm rot="5400000">
            <a:off x="4854833" y="5008027"/>
            <a:ext cx="956746"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flipV="1">
            <a:off x="4570412" y="5491163"/>
            <a:ext cx="76200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3400" y="381000"/>
            <a:ext cx="8077200" cy="769441"/>
          </a:xfrm>
          <a:prstGeom prst="rect">
            <a:avLst/>
          </a:prstGeom>
          <a:noFill/>
        </p:spPr>
        <p:txBody>
          <a:bodyPr wrap="square" rtlCol="0">
            <a:spAutoFit/>
          </a:bodyPr>
          <a:lstStyle/>
          <a:p>
            <a:pPr algn="ctr"/>
            <a:r>
              <a:rPr lang="en-US" sz="2200" b="1" dirty="0" smtClean="0">
                <a:latin typeface="Garamond"/>
                <a:cs typeface="Garamond"/>
              </a:rPr>
              <a:t>Assessing the </a:t>
            </a:r>
            <a:r>
              <a:rPr lang="en-US" sz="2200" b="1" dirty="0" smtClean="0">
                <a:latin typeface="Garamond"/>
                <a:cs typeface="Garamond"/>
              </a:rPr>
              <a:t>Importance </a:t>
            </a:r>
            <a:r>
              <a:rPr lang="en-US" sz="2200" b="1" dirty="0" smtClean="0">
                <a:latin typeface="Garamond"/>
                <a:cs typeface="Garamond"/>
              </a:rPr>
              <a:t>of P-Hog Can Be Done </a:t>
            </a:r>
            <a:r>
              <a:rPr lang="en-US" sz="2200" b="1" dirty="0">
                <a:latin typeface="Garamond"/>
                <a:cs typeface="Garamond"/>
              </a:rPr>
              <a:t>b</a:t>
            </a:r>
            <a:r>
              <a:rPr lang="en-US" sz="2200" b="1" dirty="0" smtClean="0">
                <a:latin typeface="Garamond"/>
                <a:cs typeface="Garamond"/>
              </a:rPr>
              <a:t>y </a:t>
            </a:r>
            <a:r>
              <a:rPr lang="en-US" sz="2200" b="1" dirty="0" smtClean="0">
                <a:latin typeface="Garamond"/>
                <a:cs typeface="Garamond"/>
              </a:rPr>
              <a:t>Comparing </a:t>
            </a:r>
            <a:r>
              <a:rPr lang="en-US" sz="2200" b="1" dirty="0" smtClean="0">
                <a:latin typeface="Garamond"/>
                <a:cs typeface="Garamond"/>
              </a:rPr>
              <a:t>the </a:t>
            </a:r>
            <a:r>
              <a:rPr lang="en-US" sz="2200" b="1" dirty="0" smtClean="0">
                <a:latin typeface="Garamond"/>
                <a:cs typeface="Garamond"/>
              </a:rPr>
              <a:t>Behavior of </a:t>
            </a:r>
            <a:r>
              <a:rPr lang="en-US" sz="2200" b="1" dirty="0" smtClean="0">
                <a:latin typeface="Garamond"/>
                <a:cs typeface="Garamond"/>
              </a:rPr>
              <a:t>the </a:t>
            </a:r>
            <a:r>
              <a:rPr lang="en-US" sz="2200" b="1" dirty="0" smtClean="0">
                <a:latin typeface="Garamond"/>
                <a:cs typeface="Garamond"/>
              </a:rPr>
              <a:t>Mutant to </a:t>
            </a:r>
            <a:r>
              <a:rPr lang="en-US" sz="2200" b="1" dirty="0" err="1" smtClean="0">
                <a:latin typeface="Garamond"/>
                <a:cs typeface="Garamond"/>
              </a:rPr>
              <a:t>Wildtype</a:t>
            </a:r>
            <a:endParaRPr lang="en-US" sz="2200" b="1" dirty="0">
              <a:latin typeface="Garamond"/>
              <a:cs typeface="Garamond"/>
            </a:endParaRPr>
          </a:p>
        </p:txBody>
      </p:sp>
      <p:sp>
        <p:nvSpPr>
          <p:cNvPr id="28" name="TextBox 27"/>
          <p:cNvSpPr txBox="1"/>
          <p:nvPr/>
        </p:nvSpPr>
        <p:spPr>
          <a:xfrm>
            <a:off x="2286000" y="5301734"/>
            <a:ext cx="3046412" cy="369332"/>
          </a:xfrm>
          <a:prstGeom prst="rect">
            <a:avLst/>
          </a:prstGeom>
          <a:noFill/>
        </p:spPr>
        <p:txBody>
          <a:bodyPr wrap="square" rtlCol="0">
            <a:spAutoFit/>
          </a:bodyPr>
          <a:lstStyle/>
          <a:p>
            <a:r>
              <a:rPr lang="en-US" dirty="0" smtClean="0">
                <a:latin typeface="Garamond"/>
                <a:cs typeface="Garamond"/>
              </a:rPr>
              <a:t>Intracellular Glycerol</a:t>
            </a:r>
            <a:endParaRPr lang="en-US" dirty="0">
              <a:latin typeface="Garamond"/>
              <a:cs typeface="Garamond"/>
            </a:endParaRPr>
          </a:p>
        </p:txBody>
      </p:sp>
      <p:cxnSp>
        <p:nvCxnSpPr>
          <p:cNvPr id="26" name="Straight Arrow Connector 25"/>
          <p:cNvCxnSpPr/>
          <p:nvPr/>
        </p:nvCxnSpPr>
        <p:spPr>
          <a:xfrm rot="10800000">
            <a:off x="3127378" y="3294223"/>
            <a:ext cx="454022" cy="23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1811" y="1141412"/>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122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3699072826"/>
              </p:ext>
            </p:extLst>
          </p:nvPr>
        </p:nvGraphicFramePr>
        <p:xfrm>
          <a:off x="733425" y="2141538"/>
          <a:ext cx="4076700" cy="2727325"/>
        </p:xfrm>
        <a:graphic>
          <a:graphicData uri="http://schemas.openxmlformats.org/presentationml/2006/ole">
            <mc:AlternateContent xmlns:mc="http://schemas.openxmlformats.org/markup-compatibility/2006">
              <mc:Choice xmlns:v="urn:schemas-microsoft-com:vml" Requires="v">
                <p:oleObj spid="_x0000_s24597" name="Equation" r:id="rId3" imgW="1663700" imgH="990600" progId="Equation.3">
                  <p:embed/>
                </p:oleObj>
              </mc:Choice>
              <mc:Fallback>
                <p:oleObj name="Equation" r:id="rId3" imgW="1663700" imgH="990600" progId="Equation.3">
                  <p:embed/>
                  <p:pic>
                    <p:nvPicPr>
                      <p:cNvPr id="0" name=""/>
                      <p:cNvPicPr>
                        <a:picLocks noChangeAspect="1" noChangeArrowheads="1"/>
                      </p:cNvPicPr>
                      <p:nvPr/>
                    </p:nvPicPr>
                    <p:blipFill>
                      <a:blip r:embed="rId4"/>
                      <a:srcRect/>
                      <a:stretch>
                        <a:fillRect/>
                      </a:stretch>
                    </p:blipFill>
                    <p:spPr bwMode="auto">
                      <a:xfrm>
                        <a:off x="733425" y="2141538"/>
                        <a:ext cx="4076700" cy="272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5181600" y="2438400"/>
            <a:ext cx="3657600" cy="369332"/>
          </a:xfrm>
          <a:prstGeom prst="rect">
            <a:avLst/>
          </a:prstGeom>
          <a:noFill/>
        </p:spPr>
        <p:txBody>
          <a:bodyPr wrap="square" rtlCol="0">
            <a:spAutoFit/>
          </a:bodyPr>
          <a:lstStyle/>
          <a:p>
            <a:r>
              <a:rPr lang="en-US" dirty="0" smtClean="0">
                <a:latin typeface="Garamond"/>
                <a:cs typeface="Garamond"/>
              </a:rPr>
              <a:t>No reason to change this equation</a:t>
            </a:r>
            <a:endParaRPr lang="en-US" dirty="0">
              <a:latin typeface="Garamond"/>
              <a:cs typeface="Garamond"/>
            </a:endParaRPr>
          </a:p>
        </p:txBody>
      </p:sp>
      <p:sp>
        <p:nvSpPr>
          <p:cNvPr id="6" name="TextBox 5"/>
          <p:cNvSpPr txBox="1"/>
          <p:nvPr/>
        </p:nvSpPr>
        <p:spPr>
          <a:xfrm>
            <a:off x="5334000" y="4441348"/>
            <a:ext cx="3352800" cy="369332"/>
          </a:xfrm>
          <a:prstGeom prst="rect">
            <a:avLst/>
          </a:prstGeom>
          <a:noFill/>
        </p:spPr>
        <p:txBody>
          <a:bodyPr wrap="square" rtlCol="0">
            <a:spAutoFit/>
          </a:bodyPr>
          <a:lstStyle/>
          <a:p>
            <a:r>
              <a:rPr lang="en-US" dirty="0" err="1" smtClean="0">
                <a:latin typeface="Garamond"/>
                <a:cs typeface="Garamond"/>
              </a:rPr>
              <a:t>Osmolytic</a:t>
            </a:r>
            <a:r>
              <a:rPr lang="en-US" dirty="0" smtClean="0">
                <a:latin typeface="Garamond"/>
                <a:cs typeface="Garamond"/>
              </a:rPr>
              <a:t> response to H is less</a:t>
            </a:r>
            <a:endParaRPr lang="en-US" dirty="0">
              <a:latin typeface="Garamond"/>
              <a:cs typeface="Garamond"/>
            </a:endParaRPr>
          </a:p>
        </p:txBody>
      </p:sp>
      <p:cxnSp>
        <p:nvCxnSpPr>
          <p:cNvPr id="10" name="Elbow Connector 9"/>
          <p:cNvCxnSpPr/>
          <p:nvPr/>
        </p:nvCxnSpPr>
        <p:spPr>
          <a:xfrm>
            <a:off x="4038600" y="4114800"/>
            <a:ext cx="1295400" cy="511214"/>
          </a:xfrm>
          <a:prstGeom prst="bentConnector3">
            <a:avLst>
              <a:gd name="adj1" fmla="val 50000"/>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3400" y="304800"/>
            <a:ext cx="8077200" cy="830997"/>
          </a:xfrm>
          <a:prstGeom prst="rect">
            <a:avLst/>
          </a:prstGeom>
          <a:noFill/>
        </p:spPr>
        <p:txBody>
          <a:bodyPr wrap="square" rtlCol="0">
            <a:spAutoFit/>
          </a:bodyPr>
          <a:lstStyle/>
          <a:p>
            <a:pPr algn="ctr"/>
            <a:r>
              <a:rPr lang="en-US" sz="2400" b="1" dirty="0" smtClean="0">
                <a:latin typeface="Garamond"/>
                <a:cs typeface="Garamond"/>
              </a:rPr>
              <a:t>Mutation </a:t>
            </a:r>
            <a:r>
              <a:rPr lang="en-US" sz="2400" b="1" dirty="0" smtClean="0">
                <a:latin typeface="Garamond"/>
                <a:cs typeface="Garamond"/>
              </a:rPr>
              <a:t>Within </a:t>
            </a:r>
            <a:r>
              <a:rPr lang="en-US" sz="2400" b="1" dirty="0" smtClean="0">
                <a:latin typeface="Garamond"/>
                <a:cs typeface="Garamond"/>
              </a:rPr>
              <a:t>the </a:t>
            </a:r>
            <a:r>
              <a:rPr lang="en-US" sz="2400" b="1" dirty="0" smtClean="0">
                <a:latin typeface="Garamond"/>
                <a:cs typeface="Garamond"/>
              </a:rPr>
              <a:t>Signaling </a:t>
            </a:r>
            <a:r>
              <a:rPr lang="en-US" sz="2400" b="1" dirty="0">
                <a:latin typeface="Garamond"/>
                <a:cs typeface="Garamond"/>
              </a:rPr>
              <a:t>C</a:t>
            </a:r>
            <a:r>
              <a:rPr lang="en-US" sz="2400" b="1" dirty="0" smtClean="0">
                <a:latin typeface="Garamond"/>
                <a:cs typeface="Garamond"/>
              </a:rPr>
              <a:t>ascade </a:t>
            </a:r>
            <a:r>
              <a:rPr lang="en-US" sz="2400" b="1" dirty="0" smtClean="0">
                <a:latin typeface="Garamond"/>
                <a:cs typeface="Garamond"/>
              </a:rPr>
              <a:t>of the Hog Cascade Can Also be Modeled Via Differential Equations </a:t>
            </a:r>
            <a:endParaRPr lang="en-US" sz="2400" b="1" dirty="0">
              <a:latin typeface="Garamond"/>
              <a:cs typeface="Garamond"/>
            </a:endParaRPr>
          </a:p>
        </p:txBody>
      </p:sp>
      <p:cxnSp>
        <p:nvCxnSpPr>
          <p:cNvPr id="9" name="Straight Connector 8"/>
          <p:cNvCxnSpPr/>
          <p:nvPr/>
        </p:nvCxnSpPr>
        <p:spPr>
          <a:xfrm>
            <a:off x="533400" y="1134209"/>
            <a:ext cx="80772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6182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8208</TotalTime>
  <Words>1279</Words>
  <Application>Microsoft Macintosh PowerPoint</Application>
  <PresentationFormat>On-screen Show (4:3)</PresentationFormat>
  <Paragraphs>197</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The Frequency Dependence of Osmo-Adaptation in Saccharomyces Cerevisiae</vt:lpstr>
      <vt:lpstr>Overview</vt:lpstr>
      <vt:lpstr>PowerPoint Presentation</vt:lpstr>
      <vt:lpstr>Hyperosmotic-Shock Response System</vt:lpstr>
      <vt:lpstr>Salt Shocks Drive Nuclear Enrichment of Hog1</vt:lpstr>
      <vt:lpstr>Predictive Model of Hog1 Response Created Through Fourier Analysis</vt:lpstr>
      <vt:lpstr>The Relation Between P-Hog and Intracellular Osmolyte Concentration Can Be Represented via Differential Equations</vt:lpstr>
      <vt:lpstr>PowerPoint Presentation</vt:lpstr>
      <vt:lpstr>PowerPoint Presentation</vt:lpstr>
      <vt:lpstr>PowerPoint Presentation</vt:lpstr>
      <vt:lpstr>Assessing the Importance of Gene Expression</vt:lpstr>
      <vt:lpstr>Strategy to Study the Long Term Importance of Gene Expression</vt:lpstr>
      <vt:lpstr>Proteins Expressed by P-Hog Control Cell Response in Long Term</vt:lpstr>
      <vt:lpstr>PowerPoint Presentation</vt:lpstr>
      <vt:lpstr>PowerPoint Presentation</vt:lpstr>
      <vt:lpstr>PowerPoint Presentation</vt:lpstr>
      <vt:lpstr>The Essence of the Measurement Method</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Kaestli</dc:creator>
  <cp:lastModifiedBy>Alicia Kaestli</cp:lastModifiedBy>
  <cp:revision>91</cp:revision>
  <cp:lastPrinted>2011-12-05T00:21:38Z</cp:lastPrinted>
  <dcterms:created xsi:type="dcterms:W3CDTF">2011-11-15T04:26:20Z</dcterms:created>
  <dcterms:modified xsi:type="dcterms:W3CDTF">2011-12-08T05:32:30Z</dcterms:modified>
</cp:coreProperties>
</file>