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5" d="100"/>
          <a:sy n="95" d="100"/>
        </p:scale>
        <p:origin x="-2826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1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1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6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6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7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9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0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0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0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9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40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E2277-8870-4EB3-AEA5-7A1F37DA0D4A}" type="datetimeFigureOut">
              <a:rPr lang="en-US" smtClean="0"/>
              <a:pPr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815A9-861A-45C1-ABAA-7B33D4ED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79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Cloning the Cstps-1 gene from </a:t>
            </a:r>
            <a:r>
              <a:rPr lang="en-US" i="1" dirty="0" smtClean="0"/>
              <a:t>Citrus </a:t>
            </a:r>
            <a:r>
              <a:rPr lang="en-US" i="1" dirty="0" err="1" smtClean="0"/>
              <a:t>sinensis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Cassidy Albertson</a:t>
            </a:r>
          </a:p>
          <a:p>
            <a:r>
              <a:rPr lang="en-US" dirty="0" smtClean="0"/>
              <a:t>Beth Anderson</a:t>
            </a:r>
          </a:p>
          <a:p>
            <a:r>
              <a:rPr lang="en-US" dirty="0" err="1" smtClean="0"/>
              <a:t>Orijit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18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Citrus </a:t>
            </a:r>
            <a:r>
              <a:rPr lang="en-US" i="1" dirty="0" err="1" smtClean="0"/>
              <a:t>sinensis</a:t>
            </a:r>
            <a:r>
              <a:rPr lang="en-US" i="1" dirty="0" smtClean="0"/>
              <a:t>: </a:t>
            </a:r>
            <a:r>
              <a:rPr lang="en-US" dirty="0" smtClean="0"/>
              <a:t>The Valencia Orange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242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Oranges are the most popular tree fruit, originating in South and Southeast Asia.</a:t>
            </a:r>
          </a:p>
          <a:p>
            <a:r>
              <a:rPr lang="en-US" sz="2400" dirty="0" smtClean="0"/>
              <a:t>Valencia oranges developed in the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century in California</a:t>
            </a:r>
          </a:p>
          <a:p>
            <a:r>
              <a:rPr lang="en-US" sz="2400" dirty="0" smtClean="0"/>
              <a:t>Used largely for juice production.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130" y="3651103"/>
            <a:ext cx="3098070" cy="299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085" y="3276599"/>
            <a:ext cx="2461915" cy="2838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http://dietxnutrition.com/wp-content/uploads/2011/08/orange-juic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0" y="1418948"/>
            <a:ext cx="32512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92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Biochemical goals</a:t>
            </a:r>
            <a:endParaRPr lang="en-US" dirty="0"/>
          </a:p>
        </p:txBody>
      </p:sp>
      <p:pic>
        <p:nvPicPr>
          <p:cNvPr id="2050" name="Picture 2" descr="C:\Users\karo\Documents\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048000"/>
            <a:ext cx="2819400" cy="2014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1066800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 </a:t>
            </a:r>
            <a:r>
              <a:rPr lang="en-US" i="1" dirty="0" smtClean="0"/>
              <a:t>Citrus </a:t>
            </a:r>
            <a:r>
              <a:rPr lang="en-US" i="1" dirty="0" err="1" smtClean="0"/>
              <a:t>sinensis</a:t>
            </a:r>
            <a:r>
              <a:rPr lang="en-US" dirty="0" smtClean="0"/>
              <a:t>, the Cstps-1 gene codes for the production of the enzyme Citrus </a:t>
            </a:r>
            <a:r>
              <a:rPr lang="en-US" dirty="0" err="1" smtClean="0"/>
              <a:t>Valancene</a:t>
            </a:r>
            <a:r>
              <a:rPr lang="en-US" dirty="0" smtClean="0"/>
              <a:t> Synthase (CVS).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i="1" dirty="0" smtClean="0"/>
              <a:t>In vivo</a:t>
            </a:r>
            <a:r>
              <a:rPr lang="en-US" dirty="0" smtClean="0"/>
              <a:t>, CVS reacts with </a:t>
            </a:r>
            <a:r>
              <a:rPr lang="en-US" dirty="0" err="1" smtClean="0"/>
              <a:t>farnesyl</a:t>
            </a:r>
            <a:r>
              <a:rPr lang="en-US" dirty="0" smtClean="0"/>
              <a:t> pyrophosphate (FPP) to produce the characteristically fragrant </a:t>
            </a:r>
            <a:r>
              <a:rPr lang="en-US" dirty="0" err="1" smtClean="0"/>
              <a:t>valencene</a:t>
            </a:r>
            <a:r>
              <a:rPr lang="en-US" dirty="0" smtClean="0"/>
              <a:t> (as well as 5-Epi-aristolochene).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Valencene</a:t>
            </a:r>
            <a:r>
              <a:rPr lang="en-US" dirty="0" smtClean="0"/>
              <a:t> is one of the compounds responsible for the characteristic “orange” smell.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343400"/>
            <a:ext cx="2131234" cy="2144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145808"/>
            <a:ext cx="2362200" cy="2309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 rot="19280954">
            <a:off x="2132827" y="5006716"/>
            <a:ext cx="685800" cy="3477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350213">
            <a:off x="5758448" y="5043021"/>
            <a:ext cx="685800" cy="3477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2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Isolation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667000"/>
            <a:ext cx="746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Using technique developed/demonstrated by Cheng et. al. in “An Efficient Protocol for Genomic DNA Extraction from </a:t>
            </a:r>
            <a:r>
              <a:rPr lang="en-US" sz="2400" i="1" dirty="0" smtClean="0"/>
              <a:t>Citrus </a:t>
            </a:r>
            <a:r>
              <a:rPr lang="en-US" sz="2400" dirty="0" smtClean="0"/>
              <a:t>Species.”</a:t>
            </a:r>
          </a:p>
          <a:p>
            <a:pPr lvl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Minimizes polysaccharide contamination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Many fruits, especially citrus, have especially high polysaccharide levels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Contamination hinders DNA manipulative techniques such as PCR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219200"/>
            <a:ext cx="723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We plan to buy a Valencia orange from a local grocer </a:t>
            </a:r>
          </a:p>
          <a:p>
            <a:endParaRPr lang="en-US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Tissue will be taken from the peel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06816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Amplification &amp; Testing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524000"/>
            <a:ext cx="2819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 </a:t>
            </a:r>
            <a:r>
              <a:rPr lang="en-US" sz="1400" b="1" dirty="0" err="1" smtClean="0">
                <a:solidFill>
                  <a:srgbClr val="FF6600"/>
                </a:solidFill>
              </a:rPr>
              <a:t>atgtcgtctg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err="1" smtClean="0">
                <a:solidFill>
                  <a:srgbClr val="FF6600"/>
                </a:solidFill>
              </a:rPr>
              <a:t>gagaaacatt</a:t>
            </a:r>
            <a:endParaRPr lang="en-US" sz="1400" b="1" dirty="0" smtClean="0">
              <a:solidFill>
                <a:srgbClr val="FF6600"/>
              </a:solidFill>
            </a:endParaRPr>
          </a:p>
          <a:p>
            <a:r>
              <a:rPr lang="en-US" sz="1400" b="1" dirty="0" smtClean="0"/>
              <a:t>5’ </a:t>
            </a:r>
            <a:r>
              <a:rPr lang="en-US" sz="1400" dirty="0" err="1" smtClean="0"/>
              <a:t>atgtcgtctg</a:t>
            </a:r>
            <a:r>
              <a:rPr lang="en-US" sz="1400" dirty="0" smtClean="0"/>
              <a:t> </a:t>
            </a:r>
            <a:r>
              <a:rPr lang="en-US" sz="1400" dirty="0" err="1"/>
              <a:t>gagaaacatt</a:t>
            </a:r>
            <a:r>
              <a:rPr lang="en-US" sz="1400" dirty="0"/>
              <a:t> </a:t>
            </a:r>
            <a:r>
              <a:rPr lang="en-US" sz="1400" dirty="0" err="1"/>
              <a:t>tcgtcctact</a:t>
            </a:r>
            <a:r>
              <a:rPr lang="en-US" sz="1400" dirty="0"/>
              <a:t> </a:t>
            </a:r>
            <a:r>
              <a:rPr lang="en-US" sz="1400" dirty="0" err="1"/>
              <a:t>gcagatttcc</a:t>
            </a:r>
            <a:r>
              <a:rPr lang="en-US" sz="1400" dirty="0"/>
              <a:t> </a:t>
            </a:r>
            <a:r>
              <a:rPr lang="en-US" sz="1400" dirty="0" err="1"/>
              <a:t>atcctagttt</a:t>
            </a:r>
            <a:r>
              <a:rPr lang="en-US" sz="1400" dirty="0"/>
              <a:t> </a:t>
            </a:r>
            <a:r>
              <a:rPr lang="en-US" sz="1400" dirty="0" err="1" smtClean="0"/>
              <a:t>atggagaaac</a:t>
            </a:r>
            <a:r>
              <a:rPr lang="en-US" sz="1400" dirty="0" smtClean="0"/>
              <a:t>……..1500 </a:t>
            </a:r>
            <a:r>
              <a:rPr lang="en-US" sz="1400" dirty="0" err="1" smtClean="0"/>
              <a:t>bp</a:t>
            </a:r>
            <a:r>
              <a:rPr lang="en-US" sz="1400" dirty="0" smtClean="0"/>
              <a:t>…………………………………</a:t>
            </a:r>
            <a:r>
              <a:rPr lang="en-US" sz="1400" dirty="0" err="1" smtClean="0"/>
              <a:t>atttacaaag</a:t>
            </a:r>
            <a:r>
              <a:rPr lang="en-US" sz="1400" dirty="0" smtClean="0"/>
              <a:t> </a:t>
            </a:r>
            <a:r>
              <a:rPr lang="en-US" sz="1400" dirty="0" err="1"/>
              <a:t>aggacgacgg</a:t>
            </a:r>
            <a:r>
              <a:rPr lang="en-US" sz="1400" dirty="0"/>
              <a:t> </a:t>
            </a:r>
            <a:r>
              <a:rPr lang="en-US" sz="1400" dirty="0" err="1"/>
              <a:t>ctatacgcat</a:t>
            </a:r>
            <a:r>
              <a:rPr lang="en-US" sz="1400" dirty="0"/>
              <a:t> </a:t>
            </a:r>
            <a:r>
              <a:rPr lang="en-US" sz="1400" dirty="0" err="1"/>
              <a:t>tcttacctaa</a:t>
            </a:r>
            <a:r>
              <a:rPr lang="en-US" sz="1400" dirty="0"/>
              <a:t> </a:t>
            </a:r>
            <a:r>
              <a:rPr lang="en-US" sz="1400" dirty="0" err="1"/>
              <a:t>ttaaagatca</a:t>
            </a:r>
            <a:r>
              <a:rPr lang="en-US" sz="1400" dirty="0"/>
              <a:t> </a:t>
            </a:r>
            <a:r>
              <a:rPr lang="en-US" sz="1400" dirty="0" err="1"/>
              <a:t>aattgcttct</a:t>
            </a:r>
            <a:endParaRPr lang="en-US" sz="1400" dirty="0"/>
          </a:p>
          <a:p>
            <a:r>
              <a:rPr lang="en-US" sz="1400" dirty="0" err="1"/>
              <a:t>gtgctaggag</a:t>
            </a:r>
            <a:r>
              <a:rPr lang="en-US" sz="1400" dirty="0"/>
              <a:t> </a:t>
            </a:r>
            <a:r>
              <a:rPr lang="en-US" sz="1400" dirty="0" err="1"/>
              <a:t>accacgttcc</a:t>
            </a:r>
            <a:r>
              <a:rPr lang="en-US" sz="1400" dirty="0"/>
              <a:t> </a:t>
            </a:r>
            <a:r>
              <a:rPr lang="en-US" sz="1400" dirty="0" err="1" smtClean="0"/>
              <a:t>attttga</a:t>
            </a:r>
            <a:endParaRPr lang="en-US" sz="1400" dirty="0" smtClean="0"/>
          </a:p>
          <a:p>
            <a:r>
              <a:rPr lang="en-US" sz="1400" dirty="0" smtClean="0"/>
              <a:t>               </a:t>
            </a:r>
            <a:r>
              <a:rPr lang="en-US" sz="1400" b="1" dirty="0" err="1" smtClean="0">
                <a:solidFill>
                  <a:srgbClr val="FF6600"/>
                </a:solidFill>
              </a:rPr>
              <a:t>c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err="1" smtClean="0">
                <a:solidFill>
                  <a:srgbClr val="FF6600"/>
                </a:solidFill>
              </a:rPr>
              <a:t>tggtgcaagg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err="1" smtClean="0">
                <a:solidFill>
                  <a:srgbClr val="FF6600"/>
                </a:solidFill>
              </a:rPr>
              <a:t>taaaact</a:t>
            </a:r>
            <a:r>
              <a:rPr lang="en-US" sz="1400" b="1" dirty="0" smtClean="0">
                <a:solidFill>
                  <a:srgbClr val="FF6600"/>
                </a:solidFill>
              </a:rPr>
              <a:t> </a:t>
            </a:r>
            <a:r>
              <a:rPr lang="en-US" sz="1400" b="1" dirty="0" smtClean="0"/>
              <a:t>5’</a:t>
            </a:r>
          </a:p>
          <a:p>
            <a:r>
              <a:rPr lang="en-US" sz="1000" dirty="0" smtClean="0"/>
              <a:t>         	</a:t>
            </a:r>
          </a:p>
          <a:p>
            <a:endParaRPr lang="en-US" sz="1000" dirty="0"/>
          </a:p>
        </p:txBody>
      </p:sp>
      <p:sp>
        <p:nvSpPr>
          <p:cNvPr id="4" name="Right Arrow 3"/>
          <p:cNvSpPr/>
          <p:nvPr/>
        </p:nvSpPr>
        <p:spPr>
          <a:xfrm>
            <a:off x="1295400" y="1425605"/>
            <a:ext cx="13716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1905000" y="3406805"/>
            <a:ext cx="1371600" cy="1524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2514600"/>
            <a:ext cx="2844800" cy="1955800"/>
          </a:xfrm>
          <a:prstGeom prst="rect">
            <a:avLst/>
          </a:prstGeom>
        </p:spPr>
      </p:pic>
      <p:sp>
        <p:nvSpPr>
          <p:cNvPr id="7" name="Curved Down Arrow 6"/>
          <p:cNvSpPr/>
          <p:nvPr/>
        </p:nvSpPr>
        <p:spPr>
          <a:xfrm>
            <a:off x="4114800" y="1371600"/>
            <a:ext cx="2209800" cy="990600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648200"/>
            <a:ext cx="533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b="1" i="1" dirty="0" smtClean="0"/>
              <a:t> Amplify gene using PCR</a:t>
            </a:r>
          </a:p>
          <a:p>
            <a:pPr>
              <a:buFont typeface="Arial"/>
              <a:buChar char="•"/>
            </a:pPr>
            <a:r>
              <a:rPr lang="en-US" sz="2000" b="1" i="1" dirty="0" smtClean="0"/>
              <a:t>Insert into </a:t>
            </a:r>
            <a:r>
              <a:rPr lang="en-US" sz="2000" b="1" i="1" dirty="0" err="1" smtClean="0"/>
              <a:t>pGem</a:t>
            </a:r>
            <a:r>
              <a:rPr lang="en-US" sz="2000" b="1" i="1" dirty="0" smtClean="0"/>
              <a:t> T-Vector</a:t>
            </a:r>
          </a:p>
          <a:p>
            <a:pPr>
              <a:buFont typeface="Arial"/>
              <a:buChar char="•"/>
            </a:pPr>
            <a:r>
              <a:rPr lang="en-US" sz="2000" b="1" i="1" dirty="0" smtClean="0"/>
              <a:t> </a:t>
            </a:r>
            <a:r>
              <a:rPr lang="en-US" sz="2000" b="1" i="1" dirty="0" err="1" smtClean="0"/>
              <a:t>Ligate</a:t>
            </a:r>
            <a:endParaRPr lang="en-US" sz="2000" b="1" i="1" dirty="0" smtClean="0"/>
          </a:p>
          <a:p>
            <a:pPr>
              <a:buFont typeface="Arial"/>
              <a:buChar char="•"/>
            </a:pPr>
            <a:r>
              <a:rPr lang="en-US" sz="2000" b="1" i="1" dirty="0" err="1" smtClean="0"/>
              <a:t>Resequence</a:t>
            </a:r>
            <a:r>
              <a:rPr lang="en-US" sz="2000" b="1" i="1" dirty="0" smtClean="0"/>
              <a:t> to check for potential </a:t>
            </a:r>
            <a:r>
              <a:rPr lang="en-US" sz="2000" b="1" i="1" dirty="0" err="1" smtClean="0"/>
              <a:t>introns</a:t>
            </a:r>
            <a:endParaRPr lang="en-US" sz="2000" b="1" i="1" dirty="0" smtClean="0"/>
          </a:p>
          <a:p>
            <a:pPr>
              <a:buFont typeface="Arial"/>
              <a:buChar char="•"/>
            </a:pPr>
            <a:r>
              <a:rPr lang="en-US" sz="2000" b="1" i="1" dirty="0" smtClean="0"/>
              <a:t>Transform vector into E. coli to test for lethality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86838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143000"/>
            <a:ext cx="822960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• Cut out gene sequence from T-vector with </a:t>
            </a:r>
            <a:r>
              <a:rPr lang="en-US" sz="2400" dirty="0" err="1" smtClean="0"/>
              <a:t>EcoRI</a:t>
            </a:r>
            <a:r>
              <a:rPr lang="en-US" sz="2400" dirty="0" smtClean="0"/>
              <a:t> and </a:t>
            </a:r>
            <a:r>
              <a:rPr lang="en-US" sz="2400" dirty="0" err="1" smtClean="0"/>
              <a:t>SpeI</a:t>
            </a:r>
            <a:r>
              <a:rPr lang="en-US" sz="2400" dirty="0" smtClean="0"/>
              <a:t> restriction enzymes</a:t>
            </a:r>
          </a:p>
          <a:p>
            <a:endParaRPr lang="en-US" sz="2400" dirty="0" smtClean="0"/>
          </a:p>
          <a:p>
            <a:r>
              <a:rPr lang="en-US" sz="2400" dirty="0" smtClean="0"/>
              <a:t>• Insert into </a:t>
            </a:r>
            <a:r>
              <a:rPr lang="en-US" sz="2400" dirty="0" err="1" smtClean="0"/>
              <a:t>BioBrick</a:t>
            </a:r>
            <a:r>
              <a:rPr lang="en-US" sz="2400" dirty="0" smtClean="0"/>
              <a:t>-compatible vector with promoter</a:t>
            </a:r>
          </a:p>
          <a:p>
            <a:endParaRPr lang="en-US" sz="2400" dirty="0" smtClean="0"/>
          </a:p>
          <a:p>
            <a:r>
              <a:rPr lang="en-US" sz="2400" dirty="0" smtClean="0"/>
              <a:t>• Transform into competent E. coli</a:t>
            </a:r>
            <a:endParaRPr lang="en-US" sz="2100" dirty="0" smtClean="0"/>
          </a:p>
          <a:p>
            <a:r>
              <a:rPr lang="en-US" sz="2100" dirty="0" smtClean="0"/>
              <a:t>	• Incubate for 24 hours at 37ºC (optimal growth conditions)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267200"/>
            <a:ext cx="541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u="sng" dirty="0" smtClean="0"/>
              <a:t>Selected </a:t>
            </a:r>
            <a:r>
              <a:rPr lang="en-US" sz="2200" u="sng" dirty="0" err="1" smtClean="0"/>
              <a:t>Promotors</a:t>
            </a:r>
            <a:r>
              <a:rPr lang="en-US" dirty="0" smtClean="0"/>
              <a:t>:</a:t>
            </a:r>
          </a:p>
          <a:p>
            <a:pPr algn="ctr"/>
            <a:r>
              <a:rPr lang="en-US" i="1" dirty="0" smtClean="0"/>
              <a:t>All inducible, available, and shown to work</a:t>
            </a:r>
          </a:p>
          <a:p>
            <a:endParaRPr lang="en-US" dirty="0" smtClean="0"/>
          </a:p>
          <a:p>
            <a:r>
              <a:rPr lang="en-US" b="1" dirty="0" smtClean="0"/>
              <a:t>BBa_I13453</a:t>
            </a:r>
            <a:r>
              <a:rPr lang="en-US" dirty="0" smtClean="0"/>
              <a:t> – Induced by </a:t>
            </a:r>
            <a:r>
              <a:rPr lang="en-US" dirty="0" err="1" smtClean="0"/>
              <a:t>arabinose</a:t>
            </a:r>
            <a:endParaRPr lang="en-US" dirty="0" smtClean="0"/>
          </a:p>
          <a:p>
            <a:r>
              <a:rPr lang="en-US" b="1" dirty="0" smtClean="0"/>
              <a:t>	BBa_I0500</a:t>
            </a:r>
            <a:r>
              <a:rPr lang="en-US" dirty="0" smtClean="0"/>
              <a:t> – induced by L-</a:t>
            </a:r>
            <a:r>
              <a:rPr lang="en-US" dirty="0" err="1" smtClean="0"/>
              <a:t>arabinose</a:t>
            </a:r>
            <a:endParaRPr lang="en-US" dirty="0" smtClean="0"/>
          </a:p>
          <a:p>
            <a:r>
              <a:rPr lang="en-US" dirty="0" smtClean="0"/>
              <a:t>		</a:t>
            </a:r>
            <a:r>
              <a:rPr lang="en-US" b="1" dirty="0" smtClean="0"/>
              <a:t>BBa_I765001</a:t>
            </a:r>
            <a:r>
              <a:rPr lang="en-US" dirty="0" smtClean="0"/>
              <a:t> – induced by UV light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Gene Expression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77200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We will introduce </a:t>
            </a:r>
            <a:r>
              <a:rPr lang="en-US" dirty="0" err="1" smtClean="0"/>
              <a:t>Farnesyl</a:t>
            </a:r>
            <a:r>
              <a:rPr lang="en-US" dirty="0" smtClean="0"/>
              <a:t> pyrophosphate (FPP) into the growth media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FPP serves as the substrate for the </a:t>
            </a:r>
            <a:r>
              <a:rPr lang="en-US" dirty="0" err="1" smtClean="0"/>
              <a:t>Valencene</a:t>
            </a:r>
            <a:r>
              <a:rPr lang="en-US" dirty="0" smtClean="0"/>
              <a:t> Synthase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This enzyme-substrate complex forms </a:t>
            </a:r>
            <a:r>
              <a:rPr lang="en-US" dirty="0" err="1" smtClean="0"/>
              <a:t>Valencene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C:\Users\karo\Documents\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124" y="3352800"/>
            <a:ext cx="3745425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3124200"/>
            <a:ext cx="274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Valencene</a:t>
            </a:r>
            <a:r>
              <a:rPr lang="en-US" dirty="0" smtClean="0"/>
              <a:t> is a major component of the familiar and sweet citrus aroma.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Detection of this odor in our culture will serve as a positive indication of gene expression.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480923"/>
            <a:ext cx="1109663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752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680588"/>
            <a:ext cx="8305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Chappell, Joe (2004), “</a:t>
            </a:r>
            <a:r>
              <a:rPr lang="en-US" dirty="0" err="1" smtClean="0"/>
              <a:t>Valencene</a:t>
            </a:r>
            <a:r>
              <a:rPr lang="en-US" dirty="0" smtClean="0"/>
              <a:t> synthase – a biochemical magician and harbinger of 	transgenic aromas.” Trends in Plant Science, Vol. 9, No. 6, June 2004.</a:t>
            </a:r>
          </a:p>
          <a:p>
            <a:endParaRPr lang="en-US" dirty="0" smtClean="0"/>
          </a:p>
          <a:p>
            <a:r>
              <a:rPr lang="en-US" dirty="0" smtClean="0"/>
              <a:t>Cheng, Yun-Jiang, et. al. (2003), An efficient protocol for genomic DNA 	extraction from </a:t>
            </a:r>
            <a:r>
              <a:rPr lang="en-US" i="1" dirty="0" smtClean="0"/>
              <a:t>Citrus</a:t>
            </a:r>
            <a:r>
              <a:rPr lang="en-US" dirty="0" smtClean="0"/>
              <a:t> Species.” Plant Molecular Biology Reporter, </a:t>
            </a:r>
          </a:p>
          <a:p>
            <a:r>
              <a:rPr lang="en-US" dirty="0" smtClean="0"/>
              <a:t>	21: 177a-177g, June 2003.</a:t>
            </a:r>
          </a:p>
          <a:p>
            <a:endParaRPr lang="en-US" dirty="0" smtClean="0"/>
          </a:p>
          <a:p>
            <a:r>
              <a:rPr lang="en-US" dirty="0" smtClean="0"/>
              <a:t>Sharon-</a:t>
            </a:r>
            <a:r>
              <a:rPr lang="en-US" dirty="0" err="1" smtClean="0"/>
              <a:t>Asa</a:t>
            </a:r>
            <a:r>
              <a:rPr lang="en-US" dirty="0" smtClean="0"/>
              <a:t>, et. al. (2003), “Citrus fruit flavor and aroma biosynthesis: isolation, 	functional characterization, and developmental regulation of</a:t>
            </a:r>
            <a:r>
              <a:rPr lang="en-US" i="1" dirty="0" smtClean="0"/>
              <a:t>Cstps1</a:t>
            </a:r>
            <a:r>
              <a:rPr lang="en-US" dirty="0" smtClean="0"/>
              <a:t>, a key 	gene in the production of the </a:t>
            </a:r>
            <a:r>
              <a:rPr lang="en-US" dirty="0" err="1" smtClean="0"/>
              <a:t>sesquiterpene</a:t>
            </a:r>
            <a:r>
              <a:rPr lang="en-US" dirty="0" smtClean="0"/>
              <a:t> aroma compound </a:t>
            </a:r>
            <a:r>
              <a:rPr lang="en-US" dirty="0" err="1" smtClean="0"/>
              <a:t>valencene</a:t>
            </a:r>
            <a:r>
              <a:rPr lang="en-US" dirty="0" smtClean="0"/>
              <a:t>.” 	The Plant Journal, 36: 664–674.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86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335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Cloning the Cstps-1 gene from Citrus sinensis</vt:lpstr>
      <vt:lpstr>Citrus sinensis: The Valencia Orange</vt:lpstr>
      <vt:lpstr>Biochemical goals</vt:lpstr>
      <vt:lpstr>DNA Isolation</vt:lpstr>
      <vt:lpstr>Amplification &amp; Testing</vt:lpstr>
      <vt:lpstr>Transformation</vt:lpstr>
      <vt:lpstr>Testing for Gene Expression</vt:lpstr>
      <vt:lpstr>References</vt:lpstr>
    </vt:vector>
  </TitlesOfParts>
  <Company>University of Northern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 the Cstps-1 gene from Citrus sinensis</dc:title>
  <dc:creator>Orijit Kar</dc:creator>
  <cp:lastModifiedBy>temp</cp:lastModifiedBy>
  <cp:revision>15</cp:revision>
  <dcterms:created xsi:type="dcterms:W3CDTF">2011-09-13T03:16:48Z</dcterms:created>
  <dcterms:modified xsi:type="dcterms:W3CDTF">2011-09-13T18:38:58Z</dcterms:modified>
</cp:coreProperties>
</file>