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88" r:id="rId1"/>
  </p:sldMasterIdLst>
  <p:notesMasterIdLst>
    <p:notesMasterId r:id="rId30"/>
  </p:notesMasterIdLst>
  <p:sldIdLst>
    <p:sldId id="256" r:id="rId2"/>
    <p:sldId id="257" r:id="rId3"/>
    <p:sldId id="258" r:id="rId4"/>
    <p:sldId id="290" r:id="rId5"/>
    <p:sldId id="259" r:id="rId6"/>
    <p:sldId id="260" r:id="rId7"/>
    <p:sldId id="275" r:id="rId8"/>
    <p:sldId id="280" r:id="rId9"/>
    <p:sldId id="267" r:id="rId10"/>
    <p:sldId id="279" r:id="rId11"/>
    <p:sldId id="261" r:id="rId12"/>
    <p:sldId id="265" r:id="rId13"/>
    <p:sldId id="281" r:id="rId14"/>
    <p:sldId id="266" r:id="rId15"/>
    <p:sldId id="276" r:id="rId16"/>
    <p:sldId id="282" r:id="rId17"/>
    <p:sldId id="283" r:id="rId18"/>
    <p:sldId id="284" r:id="rId19"/>
    <p:sldId id="278" r:id="rId20"/>
    <p:sldId id="285" r:id="rId21"/>
    <p:sldId id="271" r:id="rId22"/>
    <p:sldId id="286" r:id="rId23"/>
    <p:sldId id="288" r:id="rId24"/>
    <p:sldId id="289" r:id="rId25"/>
    <p:sldId id="287" r:id="rId26"/>
    <p:sldId id="270" r:id="rId27"/>
    <p:sldId id="269" r:id="rId28"/>
    <p:sldId id="268"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42426"/>
    <a:srgbClr val="FF4600"/>
    <a:srgbClr val="EC5429"/>
    <a:srgbClr val="3775C6"/>
    <a:srgbClr val="F2A83C"/>
    <a:srgbClr val="253D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084"/>
    <p:restoredTop sz="96271"/>
  </p:normalViewPr>
  <p:slideViewPr>
    <p:cSldViewPr snapToGrid="0" snapToObjects="1">
      <p:cViewPr varScale="1">
        <p:scale>
          <a:sx n="121" d="100"/>
          <a:sy n="121" d="100"/>
        </p:scale>
        <p:origin x="64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5D32C-54C6-AC4B-8DEF-EF520CD20C66}" type="datetimeFigureOut">
              <a:rPr lang="en-US" smtClean="0"/>
              <a:t>10/6/18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0FEFF1-2B95-594C-A2AD-360000FF3C9F}" type="slidenum">
              <a:rPr lang="en-US" smtClean="0"/>
              <a:t>‹#›</a:t>
            </a:fld>
            <a:endParaRPr lang="en-US"/>
          </a:p>
        </p:txBody>
      </p:sp>
    </p:spTree>
    <p:extLst>
      <p:ext uri="{BB962C8B-B14F-4D97-AF65-F5344CB8AC3E}">
        <p14:creationId xmlns:p14="http://schemas.microsoft.com/office/powerpoint/2010/main" val="4308502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a:t>
            </a:r>
          </a:p>
          <a:p>
            <a:r>
              <a:rPr lang="en-US" dirty="0"/>
              <a:t>Most patients above line of equality</a:t>
            </a:r>
          </a:p>
          <a:p>
            <a:r>
              <a:rPr lang="en-US" dirty="0"/>
              <a:t>Proc B &gt; Proc A</a:t>
            </a:r>
          </a:p>
        </p:txBody>
      </p:sp>
      <p:sp>
        <p:nvSpPr>
          <p:cNvPr id="4" name="Slide Number Placeholder 3"/>
          <p:cNvSpPr>
            <a:spLocks noGrp="1"/>
          </p:cNvSpPr>
          <p:nvPr>
            <p:ph type="sldNum" sz="quarter" idx="5"/>
          </p:nvPr>
        </p:nvSpPr>
        <p:spPr/>
        <p:txBody>
          <a:bodyPr/>
          <a:lstStyle/>
          <a:p>
            <a:fld id="{610FEFF1-2B95-594C-A2AD-360000FF3C9F}" type="slidenum">
              <a:rPr lang="en-US" smtClean="0"/>
              <a:t>10</a:t>
            </a:fld>
            <a:endParaRPr lang="en-US"/>
          </a:p>
        </p:txBody>
      </p:sp>
    </p:spTree>
    <p:extLst>
      <p:ext uri="{BB962C8B-B14F-4D97-AF65-F5344CB8AC3E}">
        <p14:creationId xmlns:p14="http://schemas.microsoft.com/office/powerpoint/2010/main" val="24118693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that of course we don’t blindly trust artificial intelligence. We call these recommender systems, not decision systems</a:t>
            </a:r>
          </a:p>
        </p:txBody>
      </p:sp>
      <p:sp>
        <p:nvSpPr>
          <p:cNvPr id="4" name="Slide Number Placeholder 3"/>
          <p:cNvSpPr>
            <a:spLocks noGrp="1"/>
          </p:cNvSpPr>
          <p:nvPr>
            <p:ph type="sldNum" sz="quarter" idx="5"/>
          </p:nvPr>
        </p:nvSpPr>
        <p:spPr/>
        <p:txBody>
          <a:bodyPr/>
          <a:lstStyle/>
          <a:p>
            <a:fld id="{610FEFF1-2B95-594C-A2AD-360000FF3C9F}" type="slidenum">
              <a:rPr lang="en-US" smtClean="0"/>
              <a:t>24</a:t>
            </a:fld>
            <a:endParaRPr lang="en-US"/>
          </a:p>
        </p:txBody>
      </p:sp>
    </p:spTree>
    <p:extLst>
      <p:ext uri="{BB962C8B-B14F-4D97-AF65-F5344CB8AC3E}">
        <p14:creationId xmlns:p14="http://schemas.microsoft.com/office/powerpoint/2010/main" val="36903257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0FEFF1-2B95-594C-A2AD-360000FF3C9F}" type="slidenum">
              <a:rPr lang="en-US" smtClean="0"/>
              <a:t>25</a:t>
            </a:fld>
            <a:endParaRPr lang="en-US"/>
          </a:p>
        </p:txBody>
      </p:sp>
    </p:spTree>
    <p:extLst>
      <p:ext uri="{BB962C8B-B14F-4D97-AF65-F5344CB8AC3E}">
        <p14:creationId xmlns:p14="http://schemas.microsoft.com/office/powerpoint/2010/main" val="2832082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that we'll comeback to the parameters, want to focus on the overall fit</a:t>
            </a:r>
          </a:p>
          <a:p>
            <a:r>
              <a:rPr lang="en-US" dirty="0"/>
              <a:t>Residual standard error is in outcome units: sqrt(sum((</a:t>
            </a:r>
            <a:r>
              <a:rPr lang="en-US" dirty="0" err="1"/>
              <a:t>resid</a:t>
            </a:r>
            <a:r>
              <a:rPr lang="en-US" dirty="0"/>
              <a:t>(m1)^2)) / </a:t>
            </a:r>
            <a:r>
              <a:rPr lang="en-US" dirty="0" err="1"/>
              <a:t>df_denominator</a:t>
            </a:r>
            <a:r>
              <a:rPr lang="en-US" dirty="0"/>
              <a:t>)</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610FEFF1-2B95-594C-A2AD-360000FF3C9F}" type="slidenum">
              <a:rPr lang="en-US" smtClean="0"/>
              <a:t>12</a:t>
            </a:fld>
            <a:endParaRPr lang="en-US"/>
          </a:p>
        </p:txBody>
      </p:sp>
    </p:spTree>
    <p:extLst>
      <p:ext uri="{BB962C8B-B14F-4D97-AF65-F5344CB8AC3E}">
        <p14:creationId xmlns:p14="http://schemas.microsoft.com/office/powerpoint/2010/main" val="4282375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through each column, explain concept of intercept, each parameter is relative to the other parameters in the model. Categorical parameters are relative to the baseline. Note that the negative for Proc B is 74 – 15, so it still helps, it is just less than Proc A.</a:t>
            </a:r>
          </a:p>
        </p:txBody>
      </p:sp>
      <p:sp>
        <p:nvSpPr>
          <p:cNvPr id="4" name="Slide Number Placeholder 3"/>
          <p:cNvSpPr>
            <a:spLocks noGrp="1"/>
          </p:cNvSpPr>
          <p:nvPr>
            <p:ph type="sldNum" sz="quarter" idx="5"/>
          </p:nvPr>
        </p:nvSpPr>
        <p:spPr/>
        <p:txBody>
          <a:bodyPr/>
          <a:lstStyle/>
          <a:p>
            <a:fld id="{610FEFF1-2B95-594C-A2AD-360000FF3C9F}" type="slidenum">
              <a:rPr lang="en-US" smtClean="0"/>
              <a:t>15</a:t>
            </a:fld>
            <a:endParaRPr lang="en-US"/>
          </a:p>
        </p:txBody>
      </p:sp>
    </p:spTree>
    <p:extLst>
      <p:ext uri="{BB962C8B-B14F-4D97-AF65-F5344CB8AC3E}">
        <p14:creationId xmlns:p14="http://schemas.microsoft.com/office/powerpoint/2010/main" val="4191607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through each column, explain concept of intercept, each parameter is relative to the other parameters in the model. Categorical parameters are relative to the baseline. Note that the negative for Proc B is 74 – 15, so it still helps, it is just less than Proc A.</a:t>
            </a:r>
          </a:p>
        </p:txBody>
      </p:sp>
      <p:sp>
        <p:nvSpPr>
          <p:cNvPr id="4" name="Slide Number Placeholder 3"/>
          <p:cNvSpPr>
            <a:spLocks noGrp="1"/>
          </p:cNvSpPr>
          <p:nvPr>
            <p:ph type="sldNum" sz="quarter" idx="5"/>
          </p:nvPr>
        </p:nvSpPr>
        <p:spPr/>
        <p:txBody>
          <a:bodyPr/>
          <a:lstStyle/>
          <a:p>
            <a:fld id="{610FEFF1-2B95-594C-A2AD-360000FF3C9F}" type="slidenum">
              <a:rPr lang="en-US" smtClean="0"/>
              <a:t>16</a:t>
            </a:fld>
            <a:endParaRPr lang="en-US"/>
          </a:p>
        </p:txBody>
      </p:sp>
    </p:spTree>
    <p:extLst>
      <p:ext uri="{BB962C8B-B14F-4D97-AF65-F5344CB8AC3E}">
        <p14:creationId xmlns:p14="http://schemas.microsoft.com/office/powerpoint/2010/main" val="4202303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through each column, explain concept of intercept, each parameter is relative to the other parameters in the model. Categorical parameters are relative to the baseline. Note that the negative for Proc B is 74 – 15, so it still helps, it is just less than Proc A.</a:t>
            </a:r>
          </a:p>
        </p:txBody>
      </p:sp>
      <p:sp>
        <p:nvSpPr>
          <p:cNvPr id="4" name="Slide Number Placeholder 3"/>
          <p:cNvSpPr>
            <a:spLocks noGrp="1"/>
          </p:cNvSpPr>
          <p:nvPr>
            <p:ph type="sldNum" sz="quarter" idx="5"/>
          </p:nvPr>
        </p:nvSpPr>
        <p:spPr/>
        <p:txBody>
          <a:bodyPr/>
          <a:lstStyle/>
          <a:p>
            <a:fld id="{610FEFF1-2B95-594C-A2AD-360000FF3C9F}" type="slidenum">
              <a:rPr lang="en-US" smtClean="0"/>
              <a:t>17</a:t>
            </a:fld>
            <a:endParaRPr lang="en-US"/>
          </a:p>
        </p:txBody>
      </p:sp>
    </p:spTree>
    <p:extLst>
      <p:ext uri="{BB962C8B-B14F-4D97-AF65-F5344CB8AC3E}">
        <p14:creationId xmlns:p14="http://schemas.microsoft.com/office/powerpoint/2010/main" val="17591210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Step through each column, explain concept of intercept, each parameter is relative to the other parameters in the model. Categorical parameters are relative to the baseline. Note that the negative for Proc B is 74 – 15, so it still helps, it is just less than Proc A.</a:t>
            </a:r>
          </a:p>
        </p:txBody>
      </p:sp>
      <p:sp>
        <p:nvSpPr>
          <p:cNvPr id="4" name="Slide Number Placeholder 3"/>
          <p:cNvSpPr>
            <a:spLocks noGrp="1"/>
          </p:cNvSpPr>
          <p:nvPr>
            <p:ph type="sldNum" sz="quarter" idx="5"/>
          </p:nvPr>
        </p:nvSpPr>
        <p:spPr/>
        <p:txBody>
          <a:bodyPr/>
          <a:lstStyle/>
          <a:p>
            <a:fld id="{610FEFF1-2B95-594C-A2AD-360000FF3C9F}" type="slidenum">
              <a:rPr lang="en-US" smtClean="0"/>
              <a:t>18</a:t>
            </a:fld>
            <a:endParaRPr lang="en-US"/>
          </a:p>
        </p:txBody>
      </p:sp>
    </p:spTree>
    <p:extLst>
      <p:ext uri="{BB962C8B-B14F-4D97-AF65-F5344CB8AC3E}">
        <p14:creationId xmlns:p14="http://schemas.microsoft.com/office/powerpoint/2010/main" val="2645408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Procedure B is now listed as being BETTER than procedure A, but that there is an interaction with age</a:t>
            </a:r>
          </a:p>
        </p:txBody>
      </p:sp>
      <p:sp>
        <p:nvSpPr>
          <p:cNvPr id="4" name="Slide Number Placeholder 3"/>
          <p:cNvSpPr>
            <a:spLocks noGrp="1"/>
          </p:cNvSpPr>
          <p:nvPr>
            <p:ph type="sldNum" sz="quarter" idx="5"/>
          </p:nvPr>
        </p:nvSpPr>
        <p:spPr/>
        <p:txBody>
          <a:bodyPr/>
          <a:lstStyle/>
          <a:p>
            <a:fld id="{610FEFF1-2B95-594C-A2AD-360000FF3C9F}" type="slidenum">
              <a:rPr lang="en-US" smtClean="0"/>
              <a:t>19</a:t>
            </a:fld>
            <a:endParaRPr lang="en-US"/>
          </a:p>
        </p:txBody>
      </p:sp>
    </p:spTree>
    <p:extLst>
      <p:ext uri="{BB962C8B-B14F-4D97-AF65-F5344CB8AC3E}">
        <p14:creationId xmlns:p14="http://schemas.microsoft.com/office/powerpoint/2010/main" val="5494195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0FEFF1-2B95-594C-A2AD-360000FF3C9F}" type="slidenum">
              <a:rPr lang="en-US" smtClean="0"/>
              <a:t>20</a:t>
            </a:fld>
            <a:endParaRPr lang="en-US"/>
          </a:p>
        </p:txBody>
      </p:sp>
    </p:spTree>
    <p:extLst>
      <p:ext uri="{BB962C8B-B14F-4D97-AF65-F5344CB8AC3E}">
        <p14:creationId xmlns:p14="http://schemas.microsoft.com/office/powerpoint/2010/main" val="36474426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Mention that of course we don’t blindly trust artificial intelligence. We call these </a:t>
            </a:r>
            <a:r>
              <a:rPr lang="en-US" dirty="0" err="1"/>
              <a:t>recommende</a:t>
            </a:r>
            <a:br>
              <a:rPr lang="en-US" dirty="0"/>
            </a:br>
            <a:r>
              <a:rPr lang="en-US" dirty="0"/>
              <a:t>r systems, not decision systems</a:t>
            </a:r>
          </a:p>
        </p:txBody>
      </p:sp>
      <p:sp>
        <p:nvSpPr>
          <p:cNvPr id="4" name="Slide Number Placeholder 3"/>
          <p:cNvSpPr>
            <a:spLocks noGrp="1"/>
          </p:cNvSpPr>
          <p:nvPr>
            <p:ph type="sldNum" sz="quarter" idx="5"/>
          </p:nvPr>
        </p:nvSpPr>
        <p:spPr/>
        <p:txBody>
          <a:bodyPr/>
          <a:lstStyle/>
          <a:p>
            <a:fld id="{610FEFF1-2B95-594C-A2AD-360000FF3C9F}" type="slidenum">
              <a:rPr lang="en-US" smtClean="0"/>
              <a:t>23</a:t>
            </a:fld>
            <a:endParaRPr lang="en-US"/>
          </a:p>
        </p:txBody>
      </p:sp>
    </p:spTree>
    <p:extLst>
      <p:ext uri="{BB962C8B-B14F-4D97-AF65-F5344CB8AC3E}">
        <p14:creationId xmlns:p14="http://schemas.microsoft.com/office/powerpoint/2010/main" val="598747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26F486E-025A-1844-8A75-68CC67BE5D7A}" type="datetimeFigureOut">
              <a:rPr lang="en-US" smtClean="0"/>
              <a:t>10/6/18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31492629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6F486E-025A-1844-8A75-68CC67BE5D7A}" type="datetimeFigureOut">
              <a:rPr lang="en-US" smtClean="0"/>
              <a:t>10/6/18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2241366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6F486E-025A-1844-8A75-68CC67BE5D7A}" type="datetimeFigureOut">
              <a:rPr lang="en-US" smtClean="0"/>
              <a:t>10/6/18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1705805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6F486E-025A-1844-8A75-68CC67BE5D7A}" type="datetimeFigureOut">
              <a:rPr lang="en-US" smtClean="0"/>
              <a:t>10/6/18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837740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26F486E-025A-1844-8A75-68CC67BE5D7A}" type="datetimeFigureOut">
              <a:rPr lang="en-US" smtClean="0"/>
              <a:t>10/6/18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32018575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26F486E-025A-1844-8A75-68CC67BE5D7A}" type="datetimeFigureOut">
              <a:rPr lang="en-US" smtClean="0"/>
              <a:t>10/6/18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1832648250"/>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26F486E-025A-1844-8A75-68CC67BE5D7A}" type="datetimeFigureOut">
              <a:rPr lang="en-US" smtClean="0"/>
              <a:t>10/6/18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502817741"/>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26F486E-025A-1844-8A75-68CC67BE5D7A}" type="datetimeFigureOut">
              <a:rPr lang="en-US" smtClean="0"/>
              <a:t>10/6/18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203242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6F486E-025A-1844-8A75-68CC67BE5D7A}" type="datetimeFigureOut">
              <a:rPr lang="en-US" smtClean="0"/>
              <a:t>10/6/18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2885515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6F486E-025A-1844-8A75-68CC67BE5D7A}" type="datetimeFigureOut">
              <a:rPr lang="en-US" smtClean="0"/>
              <a:t>10/6/18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239657714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26F486E-025A-1844-8A75-68CC67BE5D7A}" type="datetimeFigureOut">
              <a:rPr lang="en-US" smtClean="0"/>
              <a:t>10/6/18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C97286-3853-E144-B65E-C18E084B3C89}" type="slidenum">
              <a:rPr lang="en-US" smtClean="0"/>
              <a:t>‹#›</a:t>
            </a:fld>
            <a:endParaRPr lang="en-US"/>
          </a:p>
        </p:txBody>
      </p:sp>
    </p:spTree>
    <p:extLst>
      <p:ext uri="{BB962C8B-B14F-4D97-AF65-F5344CB8AC3E}">
        <p14:creationId xmlns:p14="http://schemas.microsoft.com/office/powerpoint/2010/main" val="4014983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6F486E-025A-1844-8A75-68CC67BE5D7A}" type="datetimeFigureOut">
              <a:rPr lang="en-US" smtClean="0"/>
              <a:t>10/6/18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C97286-3853-E144-B65E-C18E084B3C89}" type="slidenum">
              <a:rPr lang="en-US" smtClean="0"/>
              <a:t>‹#›</a:t>
            </a:fld>
            <a:endParaRPr lang="en-US"/>
          </a:p>
        </p:txBody>
      </p:sp>
    </p:spTree>
    <p:extLst>
      <p:ext uri="{BB962C8B-B14F-4D97-AF65-F5344CB8AC3E}">
        <p14:creationId xmlns:p14="http://schemas.microsoft.com/office/powerpoint/2010/main" val="555358546"/>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F1AC8-32BF-1C4B-AFE7-037D5F5E79F8}"/>
              </a:ext>
            </a:extLst>
          </p:cNvPr>
          <p:cNvSpPr>
            <a:spLocks noGrp="1"/>
          </p:cNvSpPr>
          <p:nvPr>
            <p:ph type="ctrTitle"/>
          </p:nvPr>
        </p:nvSpPr>
        <p:spPr>
          <a:xfrm>
            <a:off x="685800" y="581912"/>
            <a:ext cx="7772400" cy="2387600"/>
          </a:xfrm>
        </p:spPr>
        <p:txBody>
          <a:bodyPr>
            <a:normAutofit/>
          </a:bodyPr>
          <a:lstStyle/>
          <a:p>
            <a:pPr algn="l"/>
            <a:r>
              <a:rPr lang="en-US" dirty="0"/>
              <a:t>Data science at the front lines: Linear regression</a:t>
            </a:r>
          </a:p>
        </p:txBody>
      </p:sp>
      <p:sp>
        <p:nvSpPr>
          <p:cNvPr id="3" name="Subtitle 2">
            <a:extLst>
              <a:ext uri="{FF2B5EF4-FFF2-40B4-BE49-F238E27FC236}">
                <a16:creationId xmlns:a16="http://schemas.microsoft.com/office/drawing/2014/main" id="{682D5E82-5C52-974D-8D5B-19F6F8CD9EC7}"/>
              </a:ext>
            </a:extLst>
          </p:cNvPr>
          <p:cNvSpPr>
            <a:spLocks noGrp="1"/>
          </p:cNvSpPr>
          <p:nvPr>
            <p:ph type="subTitle" idx="1"/>
          </p:nvPr>
        </p:nvSpPr>
        <p:spPr>
          <a:xfrm>
            <a:off x="2019748" y="4244385"/>
            <a:ext cx="6858000" cy="2061822"/>
          </a:xfrm>
        </p:spPr>
        <p:txBody>
          <a:bodyPr>
            <a:normAutofit fontScale="92500" lnSpcReduction="10000"/>
          </a:bodyPr>
          <a:lstStyle/>
          <a:p>
            <a:pPr algn="r"/>
            <a:r>
              <a:rPr lang="en-US" sz="2800" b="1" dirty="0">
                <a:solidFill>
                  <a:srgbClr val="253D77"/>
                </a:solidFill>
              </a:rPr>
              <a:t>John Magnotti</a:t>
            </a:r>
            <a:br>
              <a:rPr lang="en-US" sz="2800" b="1" dirty="0">
                <a:solidFill>
                  <a:srgbClr val="253D77"/>
                </a:solidFill>
              </a:rPr>
            </a:br>
            <a:r>
              <a:rPr lang="en-US" sz="2800" b="1" dirty="0" err="1">
                <a:solidFill>
                  <a:srgbClr val="253D77"/>
                </a:solidFill>
              </a:rPr>
              <a:t>magnotti@bcm.edu</a:t>
            </a:r>
            <a:endParaRPr lang="en-US" sz="2800" b="1" dirty="0">
              <a:solidFill>
                <a:srgbClr val="253D77"/>
              </a:solidFill>
            </a:endParaRPr>
          </a:p>
          <a:p>
            <a:pPr algn="r"/>
            <a:r>
              <a:rPr lang="en-US" sz="2200" dirty="0">
                <a:solidFill>
                  <a:schemeClr val="tx2"/>
                </a:solidFill>
              </a:rPr>
              <a:t>Dept. of Neurosurgery</a:t>
            </a:r>
            <a:br>
              <a:rPr lang="en-US" sz="2200" dirty="0">
                <a:solidFill>
                  <a:schemeClr val="tx2"/>
                </a:solidFill>
              </a:rPr>
            </a:br>
            <a:r>
              <a:rPr lang="en-US" sz="2200" dirty="0">
                <a:solidFill>
                  <a:schemeClr val="tx2"/>
                </a:solidFill>
              </a:rPr>
              <a:t>Baylor College of Medicine</a:t>
            </a:r>
          </a:p>
          <a:p>
            <a:pPr algn="r"/>
            <a:r>
              <a:rPr lang="en-US" sz="2200" dirty="0">
                <a:solidFill>
                  <a:schemeClr val="tx2"/>
                </a:solidFill>
              </a:rPr>
              <a:t>Graduate School of Biomedical Sciences</a:t>
            </a:r>
            <a:br>
              <a:rPr lang="en-US" sz="2200" dirty="0">
                <a:solidFill>
                  <a:schemeClr val="tx2"/>
                </a:solidFill>
              </a:rPr>
            </a:br>
            <a:r>
              <a:rPr lang="en-US" sz="2200" dirty="0">
                <a:solidFill>
                  <a:schemeClr val="tx2"/>
                </a:solidFill>
              </a:rPr>
              <a:t>MD Anderson Cancer Center &amp; UT Health</a:t>
            </a:r>
          </a:p>
        </p:txBody>
      </p:sp>
      <p:pic>
        <p:nvPicPr>
          <p:cNvPr id="5" name="Picture 4">
            <a:extLst>
              <a:ext uri="{FF2B5EF4-FFF2-40B4-BE49-F238E27FC236}">
                <a16:creationId xmlns:a16="http://schemas.microsoft.com/office/drawing/2014/main" id="{C87DC743-AD56-C442-8AD5-7CD2411A6B90}"/>
              </a:ext>
            </a:extLst>
          </p:cNvPr>
          <p:cNvPicPr>
            <a:picLocks noChangeAspect="1"/>
          </p:cNvPicPr>
          <p:nvPr/>
        </p:nvPicPr>
        <p:blipFill>
          <a:blip r:embed="rId2"/>
          <a:stretch>
            <a:fillRect/>
          </a:stretch>
        </p:blipFill>
        <p:spPr>
          <a:xfrm>
            <a:off x="1405654" y="4244385"/>
            <a:ext cx="1005840" cy="1005840"/>
          </a:xfrm>
          <a:prstGeom prst="rect">
            <a:avLst/>
          </a:prstGeom>
        </p:spPr>
      </p:pic>
      <p:pic>
        <p:nvPicPr>
          <p:cNvPr id="11" name="Picture 10">
            <a:extLst>
              <a:ext uri="{FF2B5EF4-FFF2-40B4-BE49-F238E27FC236}">
                <a16:creationId xmlns:a16="http://schemas.microsoft.com/office/drawing/2014/main" id="{8FA61CD6-557A-DE40-BBAE-CD16FCF796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5800" y="5398086"/>
            <a:ext cx="2445549" cy="786070"/>
          </a:xfrm>
          <a:prstGeom prst="rect">
            <a:avLst/>
          </a:prstGeom>
        </p:spPr>
      </p:pic>
    </p:spTree>
    <p:extLst>
      <p:ext uri="{BB962C8B-B14F-4D97-AF65-F5344CB8AC3E}">
        <p14:creationId xmlns:p14="http://schemas.microsoft.com/office/powerpoint/2010/main" val="12556861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First step is to </a:t>
            </a:r>
            <a:r>
              <a:rPr lang="en-US" dirty="0">
                <a:solidFill>
                  <a:schemeClr val="tx2"/>
                </a:solidFill>
              </a:rPr>
              <a:t>look</a:t>
            </a:r>
            <a:r>
              <a:rPr lang="en-US" dirty="0"/>
              <a:t> at the data</a:t>
            </a:r>
          </a:p>
        </p:txBody>
      </p:sp>
      <p:grpSp>
        <p:nvGrpSpPr>
          <p:cNvPr id="47" name="Group 46">
            <a:extLst>
              <a:ext uri="{FF2B5EF4-FFF2-40B4-BE49-F238E27FC236}">
                <a16:creationId xmlns:a16="http://schemas.microsoft.com/office/drawing/2014/main" id="{57F5B97E-9A3B-3D43-93AB-A34F6A76654A}"/>
              </a:ext>
            </a:extLst>
          </p:cNvPr>
          <p:cNvGrpSpPr/>
          <p:nvPr/>
        </p:nvGrpSpPr>
        <p:grpSpPr>
          <a:xfrm>
            <a:off x="78731" y="1833189"/>
            <a:ext cx="4356392" cy="4385404"/>
            <a:chOff x="78731" y="1690689"/>
            <a:chExt cx="4356392" cy="4385404"/>
          </a:xfrm>
        </p:grpSpPr>
        <p:pic>
          <p:nvPicPr>
            <p:cNvPr id="10" name="Picture 9">
              <a:extLst>
                <a:ext uri="{FF2B5EF4-FFF2-40B4-BE49-F238E27FC236}">
                  <a16:creationId xmlns:a16="http://schemas.microsoft.com/office/drawing/2014/main" id="{53B03493-FB89-0240-AC1D-48AD1A33E366}"/>
                </a:ext>
              </a:extLst>
            </p:cNvPr>
            <p:cNvPicPr>
              <a:picLocks noChangeAspect="1"/>
            </p:cNvPicPr>
            <p:nvPr/>
          </p:nvPicPr>
          <p:blipFill>
            <a:blip r:embed="rId3"/>
            <a:stretch>
              <a:fillRect/>
            </a:stretch>
          </p:blipFill>
          <p:spPr>
            <a:xfrm>
              <a:off x="726287" y="1690689"/>
              <a:ext cx="3657600" cy="3657600"/>
            </a:xfrm>
            <a:prstGeom prst="rect">
              <a:avLst/>
            </a:prstGeom>
          </p:spPr>
        </p:pic>
        <p:sp>
          <p:nvSpPr>
            <p:cNvPr id="11" name="TextBox 10">
              <a:extLst>
                <a:ext uri="{FF2B5EF4-FFF2-40B4-BE49-F238E27FC236}">
                  <a16:creationId xmlns:a16="http://schemas.microsoft.com/office/drawing/2014/main" id="{55A12526-8AB9-FF4A-9604-0BA4B18C7347}"/>
                </a:ext>
              </a:extLst>
            </p:cNvPr>
            <p:cNvSpPr txBox="1"/>
            <p:nvPr/>
          </p:nvSpPr>
          <p:spPr>
            <a:xfrm>
              <a:off x="78731" y="1950772"/>
              <a:ext cx="1262910" cy="400110"/>
            </a:xfrm>
            <a:prstGeom prst="rect">
              <a:avLst/>
            </a:prstGeom>
            <a:noFill/>
          </p:spPr>
          <p:txBody>
            <a:bodyPr wrap="none" rtlCol="0">
              <a:spAutoFit/>
            </a:bodyPr>
            <a:lstStyle/>
            <a:p>
              <a:r>
                <a:rPr lang="en-US" sz="2000" dirty="0">
                  <a:latin typeface="+mj-lt"/>
                </a:rPr>
                <a:t>Frequency</a:t>
              </a:r>
            </a:p>
          </p:txBody>
        </p:sp>
        <p:sp>
          <p:nvSpPr>
            <p:cNvPr id="12" name="TextBox 11">
              <a:extLst>
                <a:ext uri="{FF2B5EF4-FFF2-40B4-BE49-F238E27FC236}">
                  <a16:creationId xmlns:a16="http://schemas.microsoft.com/office/drawing/2014/main" id="{1B97E919-8E78-F245-BE78-A41E8298D304}"/>
                </a:ext>
              </a:extLst>
            </p:cNvPr>
            <p:cNvSpPr txBox="1"/>
            <p:nvPr/>
          </p:nvSpPr>
          <p:spPr>
            <a:xfrm>
              <a:off x="387915" y="2289813"/>
              <a:ext cx="393056" cy="338554"/>
            </a:xfrm>
            <a:prstGeom prst="rect">
              <a:avLst/>
            </a:prstGeom>
            <a:noFill/>
          </p:spPr>
          <p:txBody>
            <a:bodyPr wrap="none" rtlCol="0">
              <a:spAutoFit/>
            </a:bodyPr>
            <a:lstStyle/>
            <a:p>
              <a:pPr algn="r"/>
              <a:r>
                <a:rPr lang="en-US" sz="1600" dirty="0"/>
                <a:t>60</a:t>
              </a:r>
            </a:p>
          </p:txBody>
        </p:sp>
        <p:sp>
          <p:nvSpPr>
            <p:cNvPr id="13" name="TextBox 12">
              <a:extLst>
                <a:ext uri="{FF2B5EF4-FFF2-40B4-BE49-F238E27FC236}">
                  <a16:creationId xmlns:a16="http://schemas.microsoft.com/office/drawing/2014/main" id="{0612A151-C200-314A-BA70-2989E08903C7}"/>
                </a:ext>
              </a:extLst>
            </p:cNvPr>
            <p:cNvSpPr txBox="1"/>
            <p:nvPr/>
          </p:nvSpPr>
          <p:spPr>
            <a:xfrm>
              <a:off x="387915" y="3186194"/>
              <a:ext cx="393056" cy="338554"/>
            </a:xfrm>
            <a:prstGeom prst="rect">
              <a:avLst/>
            </a:prstGeom>
            <a:noFill/>
          </p:spPr>
          <p:txBody>
            <a:bodyPr wrap="none" rtlCol="0">
              <a:spAutoFit/>
            </a:bodyPr>
            <a:lstStyle/>
            <a:p>
              <a:pPr algn="r"/>
              <a:r>
                <a:rPr lang="en-US" sz="1600" dirty="0"/>
                <a:t>40</a:t>
              </a:r>
            </a:p>
          </p:txBody>
        </p:sp>
        <p:sp>
          <p:nvSpPr>
            <p:cNvPr id="14" name="TextBox 13">
              <a:extLst>
                <a:ext uri="{FF2B5EF4-FFF2-40B4-BE49-F238E27FC236}">
                  <a16:creationId xmlns:a16="http://schemas.microsoft.com/office/drawing/2014/main" id="{E13C7FF8-458C-5649-BC9E-34116807DA49}"/>
                </a:ext>
              </a:extLst>
            </p:cNvPr>
            <p:cNvSpPr txBox="1"/>
            <p:nvPr/>
          </p:nvSpPr>
          <p:spPr>
            <a:xfrm>
              <a:off x="387915" y="4082575"/>
              <a:ext cx="393056" cy="338554"/>
            </a:xfrm>
            <a:prstGeom prst="rect">
              <a:avLst/>
            </a:prstGeom>
            <a:noFill/>
          </p:spPr>
          <p:txBody>
            <a:bodyPr wrap="none" rtlCol="0">
              <a:spAutoFit/>
            </a:bodyPr>
            <a:lstStyle/>
            <a:p>
              <a:pPr algn="r"/>
              <a:r>
                <a:rPr lang="en-US" sz="1600" dirty="0"/>
                <a:t>20</a:t>
              </a:r>
            </a:p>
          </p:txBody>
        </p:sp>
        <p:sp>
          <p:nvSpPr>
            <p:cNvPr id="15" name="TextBox 14">
              <a:extLst>
                <a:ext uri="{FF2B5EF4-FFF2-40B4-BE49-F238E27FC236}">
                  <a16:creationId xmlns:a16="http://schemas.microsoft.com/office/drawing/2014/main" id="{650D48E7-75B6-2243-BA49-1DE04911513B}"/>
                </a:ext>
              </a:extLst>
            </p:cNvPr>
            <p:cNvSpPr txBox="1"/>
            <p:nvPr/>
          </p:nvSpPr>
          <p:spPr>
            <a:xfrm>
              <a:off x="492110" y="4978957"/>
              <a:ext cx="288861" cy="338554"/>
            </a:xfrm>
            <a:prstGeom prst="rect">
              <a:avLst/>
            </a:prstGeom>
            <a:noFill/>
          </p:spPr>
          <p:txBody>
            <a:bodyPr wrap="none" rtlCol="0">
              <a:spAutoFit/>
            </a:bodyPr>
            <a:lstStyle/>
            <a:p>
              <a:pPr algn="r"/>
              <a:r>
                <a:rPr lang="en-US" sz="1600" dirty="0"/>
                <a:t>0</a:t>
              </a:r>
            </a:p>
          </p:txBody>
        </p:sp>
        <p:sp>
          <p:nvSpPr>
            <p:cNvPr id="16" name="TextBox 15">
              <a:extLst>
                <a:ext uri="{FF2B5EF4-FFF2-40B4-BE49-F238E27FC236}">
                  <a16:creationId xmlns:a16="http://schemas.microsoft.com/office/drawing/2014/main" id="{FA473CA9-012A-ED48-A853-9BA608AD0726}"/>
                </a:ext>
              </a:extLst>
            </p:cNvPr>
            <p:cNvSpPr txBox="1"/>
            <p:nvPr/>
          </p:nvSpPr>
          <p:spPr>
            <a:xfrm>
              <a:off x="1278671" y="5675983"/>
              <a:ext cx="2914196" cy="400110"/>
            </a:xfrm>
            <a:prstGeom prst="rect">
              <a:avLst/>
            </a:prstGeom>
            <a:noFill/>
          </p:spPr>
          <p:txBody>
            <a:bodyPr wrap="none" rtlCol="0">
              <a:spAutoFit/>
            </a:bodyPr>
            <a:lstStyle/>
            <a:p>
              <a:pPr algn="ctr"/>
              <a:r>
                <a:rPr lang="en-US" sz="2000" dirty="0">
                  <a:latin typeface="+mj-lt"/>
                </a:rPr>
                <a:t>Outcome (higher is better)</a:t>
              </a:r>
            </a:p>
          </p:txBody>
        </p:sp>
        <p:sp>
          <p:nvSpPr>
            <p:cNvPr id="17" name="TextBox 16">
              <a:extLst>
                <a:ext uri="{FF2B5EF4-FFF2-40B4-BE49-F238E27FC236}">
                  <a16:creationId xmlns:a16="http://schemas.microsoft.com/office/drawing/2014/main" id="{EB746470-B2E8-884F-B36D-B9D01CB3CB75}"/>
                </a:ext>
              </a:extLst>
            </p:cNvPr>
            <p:cNvSpPr txBox="1"/>
            <p:nvPr/>
          </p:nvSpPr>
          <p:spPr>
            <a:xfrm>
              <a:off x="1083683" y="5306651"/>
              <a:ext cx="393056" cy="338554"/>
            </a:xfrm>
            <a:prstGeom prst="rect">
              <a:avLst/>
            </a:prstGeom>
            <a:noFill/>
          </p:spPr>
          <p:txBody>
            <a:bodyPr wrap="none" rtlCol="0">
              <a:spAutoFit/>
            </a:bodyPr>
            <a:lstStyle/>
            <a:p>
              <a:pPr algn="ctr"/>
              <a:r>
                <a:rPr lang="en-US" sz="1600" dirty="0"/>
                <a:t>20</a:t>
              </a:r>
            </a:p>
          </p:txBody>
        </p:sp>
        <p:sp>
          <p:nvSpPr>
            <p:cNvPr id="18" name="TextBox 17">
              <a:extLst>
                <a:ext uri="{FF2B5EF4-FFF2-40B4-BE49-F238E27FC236}">
                  <a16:creationId xmlns:a16="http://schemas.microsoft.com/office/drawing/2014/main" id="{237060AD-5C0E-BA43-8F70-08387DC90EC9}"/>
                </a:ext>
              </a:extLst>
            </p:cNvPr>
            <p:cNvSpPr txBox="1"/>
            <p:nvPr/>
          </p:nvSpPr>
          <p:spPr>
            <a:xfrm>
              <a:off x="1811462" y="5306651"/>
              <a:ext cx="393056" cy="338554"/>
            </a:xfrm>
            <a:prstGeom prst="rect">
              <a:avLst/>
            </a:prstGeom>
            <a:noFill/>
          </p:spPr>
          <p:txBody>
            <a:bodyPr wrap="none" rtlCol="0">
              <a:spAutoFit/>
            </a:bodyPr>
            <a:lstStyle/>
            <a:p>
              <a:pPr algn="ctr"/>
              <a:r>
                <a:rPr lang="en-US" sz="1600" dirty="0"/>
                <a:t>40</a:t>
              </a:r>
            </a:p>
          </p:txBody>
        </p:sp>
        <p:sp>
          <p:nvSpPr>
            <p:cNvPr id="19" name="TextBox 18">
              <a:extLst>
                <a:ext uri="{FF2B5EF4-FFF2-40B4-BE49-F238E27FC236}">
                  <a16:creationId xmlns:a16="http://schemas.microsoft.com/office/drawing/2014/main" id="{B12E6C87-3616-B047-A0E6-F79B9933BA9C}"/>
                </a:ext>
              </a:extLst>
            </p:cNvPr>
            <p:cNvSpPr txBox="1"/>
            <p:nvPr/>
          </p:nvSpPr>
          <p:spPr>
            <a:xfrm>
              <a:off x="2539241" y="5306651"/>
              <a:ext cx="393056" cy="338554"/>
            </a:xfrm>
            <a:prstGeom prst="rect">
              <a:avLst/>
            </a:prstGeom>
            <a:noFill/>
          </p:spPr>
          <p:txBody>
            <a:bodyPr wrap="none" rtlCol="0">
              <a:spAutoFit/>
            </a:bodyPr>
            <a:lstStyle/>
            <a:p>
              <a:pPr algn="ctr"/>
              <a:r>
                <a:rPr lang="en-US" sz="1600" dirty="0"/>
                <a:t>60</a:t>
              </a:r>
            </a:p>
          </p:txBody>
        </p:sp>
        <p:sp>
          <p:nvSpPr>
            <p:cNvPr id="20" name="TextBox 19">
              <a:extLst>
                <a:ext uri="{FF2B5EF4-FFF2-40B4-BE49-F238E27FC236}">
                  <a16:creationId xmlns:a16="http://schemas.microsoft.com/office/drawing/2014/main" id="{11DB2F65-067F-A846-89D9-268C0E6E215F}"/>
                </a:ext>
              </a:extLst>
            </p:cNvPr>
            <p:cNvSpPr txBox="1"/>
            <p:nvPr/>
          </p:nvSpPr>
          <p:spPr>
            <a:xfrm>
              <a:off x="3267019" y="5306651"/>
              <a:ext cx="393056" cy="338554"/>
            </a:xfrm>
            <a:prstGeom prst="rect">
              <a:avLst/>
            </a:prstGeom>
            <a:noFill/>
          </p:spPr>
          <p:txBody>
            <a:bodyPr wrap="none" rtlCol="0">
              <a:spAutoFit/>
            </a:bodyPr>
            <a:lstStyle/>
            <a:p>
              <a:pPr algn="ctr"/>
              <a:r>
                <a:rPr lang="en-US" sz="1600" dirty="0"/>
                <a:t>80</a:t>
              </a:r>
            </a:p>
          </p:txBody>
        </p:sp>
        <p:sp>
          <p:nvSpPr>
            <p:cNvPr id="21" name="TextBox 20">
              <a:extLst>
                <a:ext uri="{FF2B5EF4-FFF2-40B4-BE49-F238E27FC236}">
                  <a16:creationId xmlns:a16="http://schemas.microsoft.com/office/drawing/2014/main" id="{8BCE005E-2626-4247-9476-C9C116502F8A}"/>
                </a:ext>
              </a:extLst>
            </p:cNvPr>
            <p:cNvSpPr txBox="1"/>
            <p:nvPr/>
          </p:nvSpPr>
          <p:spPr>
            <a:xfrm>
              <a:off x="3937872" y="5306651"/>
              <a:ext cx="497251" cy="338554"/>
            </a:xfrm>
            <a:prstGeom prst="rect">
              <a:avLst/>
            </a:prstGeom>
            <a:noFill/>
          </p:spPr>
          <p:txBody>
            <a:bodyPr wrap="none" rtlCol="0">
              <a:spAutoFit/>
            </a:bodyPr>
            <a:lstStyle/>
            <a:p>
              <a:pPr algn="ctr"/>
              <a:r>
                <a:rPr lang="en-US" sz="1600" dirty="0"/>
                <a:t>100</a:t>
              </a:r>
            </a:p>
          </p:txBody>
        </p:sp>
      </p:grpSp>
      <p:grpSp>
        <p:nvGrpSpPr>
          <p:cNvPr id="48" name="Group 47">
            <a:extLst>
              <a:ext uri="{FF2B5EF4-FFF2-40B4-BE49-F238E27FC236}">
                <a16:creationId xmlns:a16="http://schemas.microsoft.com/office/drawing/2014/main" id="{5858AA96-6E70-BA44-B041-F245A12B6E62}"/>
              </a:ext>
            </a:extLst>
          </p:cNvPr>
          <p:cNvGrpSpPr/>
          <p:nvPr/>
        </p:nvGrpSpPr>
        <p:grpSpPr>
          <a:xfrm>
            <a:off x="4009811" y="1833189"/>
            <a:ext cx="5006428" cy="4407253"/>
            <a:chOff x="4009811" y="1690689"/>
            <a:chExt cx="5006428" cy="4407253"/>
          </a:xfrm>
        </p:grpSpPr>
        <p:pic>
          <p:nvPicPr>
            <p:cNvPr id="22" name="Picture 21">
              <a:extLst>
                <a:ext uri="{FF2B5EF4-FFF2-40B4-BE49-F238E27FC236}">
                  <a16:creationId xmlns:a16="http://schemas.microsoft.com/office/drawing/2014/main" id="{589713AE-13A8-1947-8A96-985A0419F338}"/>
                </a:ext>
              </a:extLst>
            </p:cNvPr>
            <p:cNvPicPr>
              <a:picLocks noChangeAspect="1"/>
            </p:cNvPicPr>
            <p:nvPr/>
          </p:nvPicPr>
          <p:blipFill>
            <a:blip r:embed="rId4"/>
            <a:stretch>
              <a:fillRect/>
            </a:stretch>
          </p:blipFill>
          <p:spPr>
            <a:xfrm>
              <a:off x="5298578" y="1690689"/>
              <a:ext cx="3657600" cy="3657600"/>
            </a:xfrm>
            <a:prstGeom prst="rect">
              <a:avLst/>
            </a:prstGeom>
            <a:solidFill>
              <a:schemeClr val="accent4">
                <a:lumMod val="20000"/>
                <a:lumOff val="80000"/>
              </a:schemeClr>
            </a:solidFill>
          </p:spPr>
        </p:pic>
        <p:sp>
          <p:nvSpPr>
            <p:cNvPr id="25" name="TextBox 24">
              <a:extLst>
                <a:ext uri="{FF2B5EF4-FFF2-40B4-BE49-F238E27FC236}">
                  <a16:creationId xmlns:a16="http://schemas.microsoft.com/office/drawing/2014/main" id="{9F559668-D47A-C34A-826C-1019390C1384}"/>
                </a:ext>
              </a:extLst>
            </p:cNvPr>
            <p:cNvSpPr txBox="1"/>
            <p:nvPr/>
          </p:nvSpPr>
          <p:spPr>
            <a:xfrm>
              <a:off x="5955174" y="5304558"/>
              <a:ext cx="392849" cy="338375"/>
            </a:xfrm>
            <a:prstGeom prst="rect">
              <a:avLst/>
            </a:prstGeom>
            <a:noFill/>
          </p:spPr>
          <p:txBody>
            <a:bodyPr wrap="none" rtlCol="0">
              <a:spAutoFit/>
            </a:bodyPr>
            <a:lstStyle/>
            <a:p>
              <a:pPr algn="ctr"/>
              <a:r>
                <a:rPr lang="en-US" sz="1600" dirty="0"/>
                <a:t>20</a:t>
              </a:r>
            </a:p>
          </p:txBody>
        </p:sp>
        <p:sp>
          <p:nvSpPr>
            <p:cNvPr id="26" name="TextBox 25">
              <a:extLst>
                <a:ext uri="{FF2B5EF4-FFF2-40B4-BE49-F238E27FC236}">
                  <a16:creationId xmlns:a16="http://schemas.microsoft.com/office/drawing/2014/main" id="{D760B16D-30F3-FD40-9C2B-694422D7BBBE}"/>
                </a:ext>
              </a:extLst>
            </p:cNvPr>
            <p:cNvSpPr txBox="1"/>
            <p:nvPr/>
          </p:nvSpPr>
          <p:spPr>
            <a:xfrm>
              <a:off x="6611774" y="5304558"/>
              <a:ext cx="392849" cy="338375"/>
            </a:xfrm>
            <a:prstGeom prst="rect">
              <a:avLst/>
            </a:prstGeom>
            <a:noFill/>
          </p:spPr>
          <p:txBody>
            <a:bodyPr wrap="none" rtlCol="0">
              <a:spAutoFit/>
            </a:bodyPr>
            <a:lstStyle/>
            <a:p>
              <a:pPr algn="ctr"/>
              <a:r>
                <a:rPr lang="en-US" sz="1600" dirty="0"/>
                <a:t>40</a:t>
              </a:r>
            </a:p>
          </p:txBody>
        </p:sp>
        <p:sp>
          <p:nvSpPr>
            <p:cNvPr id="27" name="TextBox 26">
              <a:extLst>
                <a:ext uri="{FF2B5EF4-FFF2-40B4-BE49-F238E27FC236}">
                  <a16:creationId xmlns:a16="http://schemas.microsoft.com/office/drawing/2014/main" id="{9D277FB4-3CED-424D-9CFB-9F8217C244D8}"/>
                </a:ext>
              </a:extLst>
            </p:cNvPr>
            <p:cNvSpPr txBox="1"/>
            <p:nvPr/>
          </p:nvSpPr>
          <p:spPr>
            <a:xfrm>
              <a:off x="7268375" y="5304558"/>
              <a:ext cx="392849" cy="338375"/>
            </a:xfrm>
            <a:prstGeom prst="rect">
              <a:avLst/>
            </a:prstGeom>
            <a:noFill/>
          </p:spPr>
          <p:txBody>
            <a:bodyPr wrap="none" rtlCol="0">
              <a:spAutoFit/>
            </a:bodyPr>
            <a:lstStyle/>
            <a:p>
              <a:pPr algn="ctr"/>
              <a:r>
                <a:rPr lang="en-US" sz="1600" dirty="0"/>
                <a:t>60</a:t>
              </a:r>
            </a:p>
          </p:txBody>
        </p:sp>
        <p:sp>
          <p:nvSpPr>
            <p:cNvPr id="28" name="TextBox 27">
              <a:extLst>
                <a:ext uri="{FF2B5EF4-FFF2-40B4-BE49-F238E27FC236}">
                  <a16:creationId xmlns:a16="http://schemas.microsoft.com/office/drawing/2014/main" id="{4F9EDC4D-EE32-8044-AF8E-F4964EC397E7}"/>
                </a:ext>
              </a:extLst>
            </p:cNvPr>
            <p:cNvSpPr txBox="1"/>
            <p:nvPr/>
          </p:nvSpPr>
          <p:spPr>
            <a:xfrm>
              <a:off x="7919041" y="5304558"/>
              <a:ext cx="392849" cy="338375"/>
            </a:xfrm>
            <a:prstGeom prst="rect">
              <a:avLst/>
            </a:prstGeom>
            <a:noFill/>
          </p:spPr>
          <p:txBody>
            <a:bodyPr wrap="none" rtlCol="0">
              <a:spAutoFit/>
            </a:bodyPr>
            <a:lstStyle/>
            <a:p>
              <a:pPr algn="ctr"/>
              <a:r>
                <a:rPr lang="en-US" sz="1600" dirty="0"/>
                <a:t>80</a:t>
              </a:r>
            </a:p>
          </p:txBody>
        </p:sp>
        <p:sp>
          <p:nvSpPr>
            <p:cNvPr id="29" name="TextBox 28">
              <a:extLst>
                <a:ext uri="{FF2B5EF4-FFF2-40B4-BE49-F238E27FC236}">
                  <a16:creationId xmlns:a16="http://schemas.microsoft.com/office/drawing/2014/main" id="{5EEDC284-BF28-DC49-936D-ADFBC25E4694}"/>
                </a:ext>
              </a:extLst>
            </p:cNvPr>
            <p:cNvSpPr txBox="1"/>
            <p:nvPr/>
          </p:nvSpPr>
          <p:spPr>
            <a:xfrm>
              <a:off x="8519250" y="5304558"/>
              <a:ext cx="496989" cy="338375"/>
            </a:xfrm>
            <a:prstGeom prst="rect">
              <a:avLst/>
            </a:prstGeom>
            <a:noFill/>
          </p:spPr>
          <p:txBody>
            <a:bodyPr wrap="none" rtlCol="0">
              <a:spAutoFit/>
            </a:bodyPr>
            <a:lstStyle/>
            <a:p>
              <a:pPr algn="ctr"/>
              <a:r>
                <a:rPr lang="en-US" sz="1600" dirty="0"/>
                <a:t>100</a:t>
              </a:r>
            </a:p>
          </p:txBody>
        </p:sp>
        <p:sp>
          <p:nvSpPr>
            <p:cNvPr id="30" name="TextBox 29">
              <a:extLst>
                <a:ext uri="{FF2B5EF4-FFF2-40B4-BE49-F238E27FC236}">
                  <a16:creationId xmlns:a16="http://schemas.microsoft.com/office/drawing/2014/main" id="{72345618-1479-444D-A179-399A14FAB304}"/>
                </a:ext>
              </a:extLst>
            </p:cNvPr>
            <p:cNvSpPr txBox="1"/>
            <p:nvPr/>
          </p:nvSpPr>
          <p:spPr>
            <a:xfrm>
              <a:off x="5355707" y="5286754"/>
              <a:ext cx="288710" cy="338375"/>
            </a:xfrm>
            <a:prstGeom prst="rect">
              <a:avLst/>
            </a:prstGeom>
            <a:noFill/>
          </p:spPr>
          <p:txBody>
            <a:bodyPr wrap="none" rtlCol="0">
              <a:spAutoFit/>
            </a:bodyPr>
            <a:lstStyle/>
            <a:p>
              <a:pPr algn="ctr"/>
              <a:r>
                <a:rPr lang="en-US" sz="1600" dirty="0"/>
                <a:t>0</a:t>
              </a:r>
            </a:p>
          </p:txBody>
        </p:sp>
        <p:sp>
          <p:nvSpPr>
            <p:cNvPr id="32" name="TextBox 31">
              <a:extLst>
                <a:ext uri="{FF2B5EF4-FFF2-40B4-BE49-F238E27FC236}">
                  <a16:creationId xmlns:a16="http://schemas.microsoft.com/office/drawing/2014/main" id="{E10C522F-E9FC-B145-96C7-00DC0366A9B1}"/>
                </a:ext>
              </a:extLst>
            </p:cNvPr>
            <p:cNvSpPr txBox="1"/>
            <p:nvPr/>
          </p:nvSpPr>
          <p:spPr>
            <a:xfrm>
              <a:off x="5079218" y="4984103"/>
              <a:ext cx="288709" cy="338375"/>
            </a:xfrm>
            <a:prstGeom prst="rect">
              <a:avLst/>
            </a:prstGeom>
            <a:noFill/>
          </p:spPr>
          <p:txBody>
            <a:bodyPr wrap="none" rtlCol="0">
              <a:spAutoFit/>
            </a:bodyPr>
            <a:lstStyle/>
            <a:p>
              <a:pPr algn="r"/>
              <a:r>
                <a:rPr lang="en-US" sz="1600" dirty="0"/>
                <a:t>0</a:t>
              </a:r>
            </a:p>
          </p:txBody>
        </p:sp>
        <p:sp>
          <p:nvSpPr>
            <p:cNvPr id="33" name="TextBox 32">
              <a:extLst>
                <a:ext uri="{FF2B5EF4-FFF2-40B4-BE49-F238E27FC236}">
                  <a16:creationId xmlns:a16="http://schemas.microsoft.com/office/drawing/2014/main" id="{2DEA0E06-CE8D-2A4B-A613-565918CD5E50}"/>
                </a:ext>
              </a:extLst>
            </p:cNvPr>
            <p:cNvSpPr txBox="1"/>
            <p:nvPr/>
          </p:nvSpPr>
          <p:spPr>
            <a:xfrm>
              <a:off x="4975078" y="4328932"/>
              <a:ext cx="392849" cy="338375"/>
            </a:xfrm>
            <a:prstGeom prst="rect">
              <a:avLst/>
            </a:prstGeom>
            <a:noFill/>
          </p:spPr>
          <p:txBody>
            <a:bodyPr wrap="none" rtlCol="0">
              <a:spAutoFit/>
            </a:bodyPr>
            <a:lstStyle/>
            <a:p>
              <a:pPr algn="r"/>
              <a:r>
                <a:rPr lang="en-US" sz="1600" dirty="0"/>
                <a:t>20</a:t>
              </a:r>
            </a:p>
          </p:txBody>
        </p:sp>
        <p:sp>
          <p:nvSpPr>
            <p:cNvPr id="34" name="TextBox 33">
              <a:extLst>
                <a:ext uri="{FF2B5EF4-FFF2-40B4-BE49-F238E27FC236}">
                  <a16:creationId xmlns:a16="http://schemas.microsoft.com/office/drawing/2014/main" id="{8331E465-7811-664B-934C-C3F16B2028F7}"/>
                </a:ext>
              </a:extLst>
            </p:cNvPr>
            <p:cNvSpPr txBox="1"/>
            <p:nvPr/>
          </p:nvSpPr>
          <p:spPr>
            <a:xfrm>
              <a:off x="4975078" y="3673759"/>
              <a:ext cx="392849" cy="338375"/>
            </a:xfrm>
            <a:prstGeom prst="rect">
              <a:avLst/>
            </a:prstGeom>
            <a:noFill/>
          </p:spPr>
          <p:txBody>
            <a:bodyPr wrap="none" rtlCol="0">
              <a:spAutoFit/>
            </a:bodyPr>
            <a:lstStyle/>
            <a:p>
              <a:pPr algn="r"/>
              <a:r>
                <a:rPr lang="en-US" sz="1600" dirty="0"/>
                <a:t>40</a:t>
              </a:r>
            </a:p>
          </p:txBody>
        </p:sp>
        <p:sp>
          <p:nvSpPr>
            <p:cNvPr id="35" name="TextBox 34">
              <a:extLst>
                <a:ext uri="{FF2B5EF4-FFF2-40B4-BE49-F238E27FC236}">
                  <a16:creationId xmlns:a16="http://schemas.microsoft.com/office/drawing/2014/main" id="{6B248180-1F69-244B-BFD6-ECF4806C29A0}"/>
                </a:ext>
              </a:extLst>
            </p:cNvPr>
            <p:cNvSpPr txBox="1"/>
            <p:nvPr/>
          </p:nvSpPr>
          <p:spPr>
            <a:xfrm>
              <a:off x="4975078" y="3018586"/>
              <a:ext cx="392849" cy="338375"/>
            </a:xfrm>
            <a:prstGeom prst="rect">
              <a:avLst/>
            </a:prstGeom>
            <a:noFill/>
          </p:spPr>
          <p:txBody>
            <a:bodyPr wrap="none" rtlCol="0">
              <a:spAutoFit/>
            </a:bodyPr>
            <a:lstStyle/>
            <a:p>
              <a:pPr algn="r"/>
              <a:r>
                <a:rPr lang="en-US" sz="1600" dirty="0"/>
                <a:t>60</a:t>
              </a:r>
            </a:p>
          </p:txBody>
        </p:sp>
        <p:sp>
          <p:nvSpPr>
            <p:cNvPr id="36" name="TextBox 35">
              <a:extLst>
                <a:ext uri="{FF2B5EF4-FFF2-40B4-BE49-F238E27FC236}">
                  <a16:creationId xmlns:a16="http://schemas.microsoft.com/office/drawing/2014/main" id="{D9CBEE52-5A91-2240-A746-868CB21521BF}"/>
                </a:ext>
              </a:extLst>
            </p:cNvPr>
            <p:cNvSpPr txBox="1"/>
            <p:nvPr/>
          </p:nvSpPr>
          <p:spPr>
            <a:xfrm>
              <a:off x="4975078" y="2363413"/>
              <a:ext cx="392849" cy="338375"/>
            </a:xfrm>
            <a:prstGeom prst="rect">
              <a:avLst/>
            </a:prstGeom>
            <a:noFill/>
          </p:spPr>
          <p:txBody>
            <a:bodyPr wrap="none" rtlCol="0">
              <a:spAutoFit/>
            </a:bodyPr>
            <a:lstStyle/>
            <a:p>
              <a:pPr algn="r"/>
              <a:r>
                <a:rPr lang="en-US" sz="1600" dirty="0"/>
                <a:t>80</a:t>
              </a:r>
            </a:p>
          </p:txBody>
        </p:sp>
        <p:sp>
          <p:nvSpPr>
            <p:cNvPr id="37" name="TextBox 36">
              <a:extLst>
                <a:ext uri="{FF2B5EF4-FFF2-40B4-BE49-F238E27FC236}">
                  <a16:creationId xmlns:a16="http://schemas.microsoft.com/office/drawing/2014/main" id="{BD5581E1-6249-9B48-8EBA-20900553E8FC}"/>
                </a:ext>
              </a:extLst>
            </p:cNvPr>
            <p:cNvSpPr txBox="1"/>
            <p:nvPr/>
          </p:nvSpPr>
          <p:spPr>
            <a:xfrm>
              <a:off x="4870938" y="1708240"/>
              <a:ext cx="496989" cy="338375"/>
            </a:xfrm>
            <a:prstGeom prst="rect">
              <a:avLst/>
            </a:prstGeom>
            <a:noFill/>
          </p:spPr>
          <p:txBody>
            <a:bodyPr wrap="none" rtlCol="0">
              <a:spAutoFit/>
            </a:bodyPr>
            <a:lstStyle/>
            <a:p>
              <a:pPr algn="r"/>
              <a:r>
                <a:rPr lang="en-US" sz="1600" dirty="0"/>
                <a:t>100</a:t>
              </a:r>
            </a:p>
          </p:txBody>
        </p:sp>
        <p:sp>
          <p:nvSpPr>
            <p:cNvPr id="38" name="TextBox 37">
              <a:extLst>
                <a:ext uri="{FF2B5EF4-FFF2-40B4-BE49-F238E27FC236}">
                  <a16:creationId xmlns:a16="http://schemas.microsoft.com/office/drawing/2014/main" id="{E9D75D85-7F80-314E-89E4-2ECF112909EC}"/>
                </a:ext>
              </a:extLst>
            </p:cNvPr>
            <p:cNvSpPr txBox="1"/>
            <p:nvPr/>
          </p:nvSpPr>
          <p:spPr>
            <a:xfrm>
              <a:off x="6348023" y="5698043"/>
              <a:ext cx="1699312" cy="399899"/>
            </a:xfrm>
            <a:prstGeom prst="rect">
              <a:avLst/>
            </a:prstGeom>
            <a:noFill/>
          </p:spPr>
          <p:txBody>
            <a:bodyPr wrap="none" rtlCol="0">
              <a:spAutoFit/>
            </a:bodyPr>
            <a:lstStyle/>
            <a:p>
              <a:r>
                <a:rPr lang="en-US" sz="2000" dirty="0">
                  <a:latin typeface="+mj-lt"/>
                </a:rPr>
                <a:t>Before Surgery</a:t>
              </a:r>
            </a:p>
          </p:txBody>
        </p:sp>
        <p:sp>
          <p:nvSpPr>
            <p:cNvPr id="24" name="TextBox 23">
              <a:extLst>
                <a:ext uri="{FF2B5EF4-FFF2-40B4-BE49-F238E27FC236}">
                  <a16:creationId xmlns:a16="http://schemas.microsoft.com/office/drawing/2014/main" id="{0C80A346-F510-E343-9234-7CEA8A2FDEA3}"/>
                </a:ext>
              </a:extLst>
            </p:cNvPr>
            <p:cNvSpPr txBox="1"/>
            <p:nvPr/>
          </p:nvSpPr>
          <p:spPr>
            <a:xfrm>
              <a:off x="4009811" y="1944863"/>
              <a:ext cx="965267" cy="707512"/>
            </a:xfrm>
            <a:prstGeom prst="rect">
              <a:avLst/>
            </a:prstGeom>
            <a:noFill/>
          </p:spPr>
          <p:txBody>
            <a:bodyPr wrap="none" rtlCol="0">
              <a:spAutoFit/>
            </a:bodyPr>
            <a:lstStyle/>
            <a:p>
              <a:r>
                <a:rPr lang="en-US" sz="2000" dirty="0">
                  <a:latin typeface="+mj-lt"/>
                </a:rPr>
                <a:t>After</a:t>
              </a:r>
            </a:p>
            <a:p>
              <a:r>
                <a:rPr lang="en-US" sz="2000" dirty="0">
                  <a:latin typeface="+mj-lt"/>
                </a:rPr>
                <a:t>Surgery</a:t>
              </a:r>
            </a:p>
          </p:txBody>
        </p:sp>
        <p:sp>
          <p:nvSpPr>
            <p:cNvPr id="43" name="TextBox 42">
              <a:extLst>
                <a:ext uri="{FF2B5EF4-FFF2-40B4-BE49-F238E27FC236}">
                  <a16:creationId xmlns:a16="http://schemas.microsoft.com/office/drawing/2014/main" id="{BDF7AAEB-D81D-1B43-8AD9-241705DE692A}"/>
                </a:ext>
              </a:extLst>
            </p:cNvPr>
            <p:cNvSpPr txBox="1"/>
            <p:nvPr/>
          </p:nvSpPr>
          <p:spPr>
            <a:xfrm>
              <a:off x="7715439" y="3235961"/>
              <a:ext cx="788101" cy="338554"/>
            </a:xfrm>
            <a:prstGeom prst="rect">
              <a:avLst/>
            </a:prstGeom>
            <a:noFill/>
          </p:spPr>
          <p:txBody>
            <a:bodyPr wrap="none" rtlCol="0">
              <a:spAutoFit/>
            </a:bodyPr>
            <a:lstStyle/>
            <a:p>
              <a:r>
                <a:rPr lang="en-US" sz="1600" b="1" dirty="0">
                  <a:solidFill>
                    <a:srgbClr val="F2A83C"/>
                  </a:solidFill>
                </a:rPr>
                <a:t>Proc. B</a:t>
              </a:r>
            </a:p>
          </p:txBody>
        </p:sp>
        <p:sp>
          <p:nvSpPr>
            <p:cNvPr id="44" name="TextBox 43">
              <a:extLst>
                <a:ext uri="{FF2B5EF4-FFF2-40B4-BE49-F238E27FC236}">
                  <a16:creationId xmlns:a16="http://schemas.microsoft.com/office/drawing/2014/main" id="{E75BA2AE-73AB-FA4F-90E4-5EA8B727E002}"/>
                </a:ext>
              </a:extLst>
            </p:cNvPr>
            <p:cNvSpPr txBox="1"/>
            <p:nvPr/>
          </p:nvSpPr>
          <p:spPr>
            <a:xfrm>
              <a:off x="5444961" y="2043990"/>
              <a:ext cx="788101" cy="338554"/>
            </a:xfrm>
            <a:prstGeom prst="rect">
              <a:avLst/>
            </a:prstGeom>
            <a:noFill/>
          </p:spPr>
          <p:txBody>
            <a:bodyPr wrap="none" rtlCol="0">
              <a:spAutoFit/>
            </a:bodyPr>
            <a:lstStyle/>
            <a:p>
              <a:r>
                <a:rPr lang="en-US" sz="1600" b="1" dirty="0">
                  <a:solidFill>
                    <a:srgbClr val="3775C6"/>
                  </a:solidFill>
                </a:rPr>
                <a:t>Proc. A</a:t>
              </a:r>
            </a:p>
          </p:txBody>
        </p:sp>
      </p:grpSp>
    </p:spTree>
    <p:extLst>
      <p:ext uri="{BB962C8B-B14F-4D97-AF65-F5344CB8AC3E}">
        <p14:creationId xmlns:p14="http://schemas.microsoft.com/office/powerpoint/2010/main" val="71337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1"/>
                </a:solidFill>
              </a:rPr>
              <a:t>fit</a:t>
            </a:r>
            <a:r>
              <a:rPr lang="en-US" dirty="0"/>
              <a:t> a model</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a:xfrm>
            <a:off x="628650" y="1825625"/>
            <a:ext cx="7886700" cy="1229074"/>
          </a:xfrm>
        </p:spPr>
        <p:txBody>
          <a:bodyPr/>
          <a:lstStyle/>
          <a:p>
            <a:r>
              <a:rPr lang="en-US" dirty="0"/>
              <a:t>Building up the model by specifying the outcome and predictor variables </a:t>
            </a:r>
          </a:p>
        </p:txBody>
      </p:sp>
      <p:sp>
        <p:nvSpPr>
          <p:cNvPr id="5" name="TextBox 4">
            <a:extLst>
              <a:ext uri="{FF2B5EF4-FFF2-40B4-BE49-F238E27FC236}">
                <a16:creationId xmlns:a16="http://schemas.microsoft.com/office/drawing/2014/main" id="{E67C634F-5864-C242-AB8C-423DBE068D7B}"/>
              </a:ext>
            </a:extLst>
          </p:cNvPr>
          <p:cNvSpPr txBox="1"/>
          <p:nvPr/>
        </p:nvSpPr>
        <p:spPr>
          <a:xfrm>
            <a:off x="0" y="3360716"/>
            <a:ext cx="9144000" cy="2778827"/>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Predict outcome using pre-test score, a known risk factor,</a:t>
            </a:r>
          </a:p>
          <a:p>
            <a:r>
              <a:rPr lang="en-US" sz="1600" dirty="0">
                <a:latin typeface="Consolas" panose="020B0609020204030204" pitchFamily="49" charset="0"/>
                <a:cs typeface="Consolas" panose="020B0609020204030204" pitchFamily="49" charset="0"/>
              </a:rPr>
              <a:t># a known protective factor, and procedure</a:t>
            </a:r>
          </a:p>
          <a:p>
            <a:r>
              <a:rPr lang="en-US" sz="1600" dirty="0">
                <a:latin typeface="Consolas" panose="020B0609020204030204" pitchFamily="49" charset="0"/>
                <a:cs typeface="Consolas" panose="020B0609020204030204" pitchFamily="49" charset="0"/>
              </a:rPr>
              <a:t>m1 = </a:t>
            </a:r>
            <a:r>
              <a:rPr lang="en-US" sz="1600" dirty="0" err="1">
                <a:latin typeface="Consolas" panose="020B0609020204030204" pitchFamily="49" charset="0"/>
                <a:cs typeface="Consolas" panose="020B0609020204030204" pitchFamily="49" charset="0"/>
              </a:rPr>
              <a:t>lm</a:t>
            </a:r>
            <a:r>
              <a:rPr lang="en-US" sz="1600" dirty="0">
                <a:latin typeface="Consolas" panose="020B0609020204030204" pitchFamily="49" charset="0"/>
                <a:cs typeface="Consolas" panose="020B0609020204030204" pitchFamily="49" charset="0"/>
              </a:rPr>
              <a:t>(outcome ~ </a:t>
            </a:r>
            <a:r>
              <a:rPr lang="en-US" sz="1600" dirty="0" err="1">
                <a:latin typeface="Consolas" panose="020B0609020204030204" pitchFamily="49" charset="0"/>
                <a:cs typeface="Consolas" panose="020B0609020204030204" pitchFamily="49" charset="0"/>
              </a:rPr>
              <a:t>pre_test</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PreOpProt</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PreOpRisk</a:t>
            </a:r>
            <a:r>
              <a:rPr lang="en-US" sz="1600" dirty="0">
                <a:latin typeface="Consolas" panose="020B0609020204030204" pitchFamily="49" charset="0"/>
                <a:cs typeface="Consolas" panose="020B0609020204030204" pitchFamily="49" charset="0"/>
              </a:rPr>
              <a:t> + procedure)</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We could also add other details like smoker status (0/1) and age</a:t>
            </a:r>
          </a:p>
          <a:p>
            <a:r>
              <a:rPr lang="en-US" sz="1600" dirty="0">
                <a:latin typeface="Consolas" panose="020B0609020204030204" pitchFamily="49" charset="0"/>
                <a:cs typeface="Consolas" panose="020B0609020204030204" pitchFamily="49" charset="0"/>
              </a:rPr>
              <a:t>m2 = update(m1, ~ . + </a:t>
            </a:r>
            <a:r>
              <a:rPr lang="en-US" sz="1600" dirty="0">
                <a:highlight>
                  <a:srgbClr val="FFFF00"/>
                </a:highlight>
                <a:latin typeface="Consolas" panose="020B0609020204030204" pitchFamily="49" charset="0"/>
                <a:cs typeface="Consolas" panose="020B0609020204030204" pitchFamily="49" charset="0"/>
              </a:rPr>
              <a:t>smoker</a:t>
            </a:r>
            <a:r>
              <a:rPr lang="en-US" sz="1600" dirty="0">
                <a:latin typeface="Consolas" panose="020B0609020204030204" pitchFamily="49" charset="0"/>
                <a:cs typeface="Consolas" panose="020B0609020204030204" pitchFamily="49" charset="0"/>
              </a:rPr>
              <a:t> + </a:t>
            </a:r>
            <a:r>
              <a:rPr lang="en-US" sz="1600" dirty="0">
                <a:highlight>
                  <a:srgbClr val="FFFF00"/>
                </a:highlight>
                <a:latin typeface="Consolas" panose="020B0609020204030204" pitchFamily="49" charset="0"/>
                <a:cs typeface="Consolas" panose="020B0609020204030204" pitchFamily="49" charset="0"/>
              </a:rPr>
              <a:t>age</a:t>
            </a:r>
            <a:r>
              <a:rPr lang="en-US" sz="1600"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2789216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6"/>
                </a:solidFill>
              </a:rPr>
              <a:t>validate</a:t>
            </a:r>
            <a:r>
              <a:rPr lang="en-US" dirty="0"/>
              <a:t> a model</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a:xfrm>
            <a:off x="628650" y="1825625"/>
            <a:ext cx="7886700" cy="628989"/>
          </a:xfrm>
        </p:spPr>
        <p:txBody>
          <a:bodyPr/>
          <a:lstStyle/>
          <a:p>
            <a:r>
              <a:rPr lang="en-US" dirty="0"/>
              <a:t>How well does it fit the sample data?</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2589550"/>
            <a:ext cx="9144000" cy="4268450"/>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how well does the first model fit the data?</a:t>
            </a:r>
          </a:p>
          <a:p>
            <a:r>
              <a:rPr lang="en-US" sz="1600" dirty="0">
                <a:latin typeface="Consolas" panose="020B0609020204030204" pitchFamily="49" charset="0"/>
                <a:cs typeface="Consolas" panose="020B0609020204030204" pitchFamily="49" charset="0"/>
              </a:rPr>
              <a:t>&gt; summary(m1)</a:t>
            </a: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Residual standard error: 15.48 on 295 degrees of freedom</a:t>
            </a:r>
          </a:p>
          <a:p>
            <a:r>
              <a:rPr lang="en-US" sz="1600" dirty="0">
                <a:highlight>
                  <a:srgbClr val="FFFF00"/>
                </a:highlight>
                <a:latin typeface="Consolas" panose="020B0609020204030204" pitchFamily="49" charset="0"/>
                <a:cs typeface="Consolas" panose="020B0609020204030204" pitchFamily="49" charset="0"/>
              </a:rPr>
              <a:t>Multiple R-squared:  0.3345</a:t>
            </a:r>
            <a:r>
              <a:rPr lang="en-US" sz="1600" dirty="0">
                <a:latin typeface="Consolas" panose="020B0609020204030204" pitchFamily="49" charset="0"/>
                <a:cs typeface="Consolas" panose="020B0609020204030204" pitchFamily="49" charset="0"/>
              </a:rPr>
              <a:t>, Adjusted R-squared:  0.3254 </a:t>
            </a:r>
          </a:p>
          <a:p>
            <a:r>
              <a:rPr lang="en-US" sz="1600" dirty="0">
                <a:latin typeface="Consolas" panose="020B0609020204030204" pitchFamily="49" charset="0"/>
                <a:cs typeface="Consolas" panose="020B0609020204030204" pitchFamily="49" charset="0"/>
              </a:rPr>
              <a:t>F-statistic: 37.06 on 4 and 295 DF, </a:t>
            </a:r>
            <a:r>
              <a:rPr lang="en-US" sz="1600" dirty="0">
                <a:highlight>
                  <a:srgbClr val="FFFF00"/>
                </a:highlight>
                <a:latin typeface="Consolas" panose="020B0609020204030204" pitchFamily="49" charset="0"/>
                <a:cs typeface="Consolas" panose="020B0609020204030204" pitchFamily="49" charset="0"/>
              </a:rPr>
              <a:t>p-value: &lt; 2.2e-16</a:t>
            </a:r>
          </a:p>
        </p:txBody>
      </p:sp>
      <p:graphicFrame>
        <p:nvGraphicFramePr>
          <p:cNvPr id="4" name="Table 3">
            <a:extLst>
              <a:ext uri="{FF2B5EF4-FFF2-40B4-BE49-F238E27FC236}">
                <a16:creationId xmlns:a16="http://schemas.microsoft.com/office/drawing/2014/main" id="{F1158A22-90A2-FE4F-B15D-6DFDD19A9E88}"/>
              </a:ext>
            </a:extLst>
          </p:cNvPr>
          <p:cNvGraphicFramePr>
            <a:graphicFrameLocks noGrp="1"/>
          </p:cNvGraphicFramePr>
          <p:nvPr>
            <p:extLst>
              <p:ext uri="{D42A27DB-BD31-4B8C-83A1-F6EECF244321}">
                <p14:modId xmlns:p14="http://schemas.microsoft.com/office/powerpoint/2010/main" val="2500507282"/>
              </p:ext>
            </p:extLst>
          </p:nvPr>
        </p:nvGraphicFramePr>
        <p:xfrm>
          <a:off x="302820" y="3487767"/>
          <a:ext cx="8212530" cy="1838316"/>
        </p:xfrm>
        <a:graphic>
          <a:graphicData uri="http://schemas.openxmlformats.org/drawingml/2006/table">
            <a:tbl>
              <a:tblPr>
                <a:tableStyleId>{5C22544A-7EE6-4342-B048-85BDC9FD1C3A}</a:tableStyleId>
              </a:tblPr>
              <a:tblGrid>
                <a:gridCol w="1642506">
                  <a:extLst>
                    <a:ext uri="{9D8B030D-6E8A-4147-A177-3AD203B41FA5}">
                      <a16:colId xmlns:a16="http://schemas.microsoft.com/office/drawing/2014/main" val="1901213560"/>
                    </a:ext>
                  </a:extLst>
                </a:gridCol>
                <a:gridCol w="1642506">
                  <a:extLst>
                    <a:ext uri="{9D8B030D-6E8A-4147-A177-3AD203B41FA5}">
                      <a16:colId xmlns:a16="http://schemas.microsoft.com/office/drawing/2014/main" val="3984679921"/>
                    </a:ext>
                  </a:extLst>
                </a:gridCol>
                <a:gridCol w="1642506">
                  <a:extLst>
                    <a:ext uri="{9D8B030D-6E8A-4147-A177-3AD203B41FA5}">
                      <a16:colId xmlns:a16="http://schemas.microsoft.com/office/drawing/2014/main" val="1558431843"/>
                    </a:ext>
                  </a:extLst>
                </a:gridCol>
                <a:gridCol w="1642506">
                  <a:extLst>
                    <a:ext uri="{9D8B030D-6E8A-4147-A177-3AD203B41FA5}">
                      <a16:colId xmlns:a16="http://schemas.microsoft.com/office/drawing/2014/main" val="1912524421"/>
                    </a:ext>
                  </a:extLst>
                </a:gridCol>
                <a:gridCol w="1642506">
                  <a:extLst>
                    <a:ext uri="{9D8B030D-6E8A-4147-A177-3AD203B41FA5}">
                      <a16:colId xmlns:a16="http://schemas.microsoft.com/office/drawing/2014/main" val="139432176"/>
                    </a:ext>
                  </a:extLst>
                </a:gridCol>
              </a:tblGrid>
              <a:tr h="306386">
                <a:tc>
                  <a:txBody>
                    <a:bodyPr/>
                    <a:lstStyle/>
                    <a:p>
                      <a:pPr algn="ctr" fontAlgn="b"/>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Estimate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SE</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i="1" u="none" strike="noStrike" dirty="0">
                          <a:effectLst/>
                          <a:latin typeface="Consolas" panose="020B0609020204030204" pitchFamily="49" charset="0"/>
                          <a:cs typeface="Consolas" panose="020B0609020204030204" pitchFamily="49" charset="0"/>
                        </a:rPr>
                        <a:t>t</a:t>
                      </a:r>
                      <a:endParaRPr lang="en-US" sz="1600" b="0" i="1"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i="1" u="none" strike="noStrike" dirty="0">
                          <a:effectLst/>
                          <a:latin typeface="Consolas" panose="020B0609020204030204" pitchFamily="49" charset="0"/>
                          <a:cs typeface="Consolas" panose="020B0609020204030204" pitchFamily="49" charset="0"/>
                        </a:rPr>
                        <a:t>p</a:t>
                      </a:r>
                      <a:endParaRPr lang="en-US" sz="1600" b="0" i="1"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173705508"/>
                  </a:ext>
                </a:extLst>
              </a:tr>
              <a:tr h="306386">
                <a:tc>
                  <a:txBody>
                    <a:bodyPr/>
                    <a:lstStyle/>
                    <a:p>
                      <a:pPr algn="ctr" fontAlgn="b"/>
                      <a:r>
                        <a:rPr lang="en-US" sz="1600" u="none" strike="noStrike" dirty="0">
                          <a:effectLst/>
                          <a:latin typeface="Consolas" panose="020B0609020204030204" pitchFamily="49" charset="0"/>
                          <a:cs typeface="Consolas" panose="020B0609020204030204" pitchFamily="49" charset="0"/>
                        </a:rPr>
                        <a:t>(Intercept)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37.1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4.9</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7.5</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&lt; 0.0001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63532339"/>
                  </a:ext>
                </a:extLst>
              </a:tr>
              <a:tr h="306386">
                <a:tc>
                  <a:txBody>
                    <a:bodyPr/>
                    <a:lstStyle/>
                    <a:p>
                      <a:pPr algn="ctr" fontAlgn="b"/>
                      <a:r>
                        <a:rPr lang="en-US" sz="1600" u="none" strike="noStrike">
                          <a:effectLst/>
                          <a:latin typeface="Consolas" panose="020B0609020204030204" pitchFamily="49" charset="0"/>
                          <a:cs typeface="Consolas" panose="020B0609020204030204" pitchFamily="49" charset="0"/>
                        </a:rPr>
                        <a:t>pre_test</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9.8</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700255331"/>
                  </a:ext>
                </a:extLst>
              </a:tr>
              <a:tr h="306386">
                <a:tc>
                  <a:txBody>
                    <a:bodyPr/>
                    <a:lstStyle/>
                    <a:p>
                      <a:pPr algn="ctr" fontAlgn="b"/>
                      <a:r>
                        <a:rPr lang="en-US" sz="1600" u="none" strike="noStrike">
                          <a:effectLst/>
                          <a:latin typeface="Consolas" panose="020B0609020204030204" pitchFamily="49" charset="0"/>
                          <a:cs typeface="Consolas" panose="020B0609020204030204" pitchFamily="49" charset="0"/>
                        </a:rPr>
                        <a:t>PreOpProt</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0.9</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0.9346</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254020690"/>
                  </a:ext>
                </a:extLst>
              </a:tr>
              <a:tr h="306386">
                <a:tc>
                  <a:txBody>
                    <a:bodyPr/>
                    <a:lstStyle/>
                    <a:p>
                      <a:pPr algn="ctr" fontAlgn="b"/>
                      <a:r>
                        <a:rPr lang="en-US" sz="1600" u="none" strike="noStrike">
                          <a:effectLst/>
                          <a:latin typeface="Consolas" panose="020B0609020204030204" pitchFamily="49" charset="0"/>
                          <a:cs typeface="Consolas" panose="020B0609020204030204" pitchFamily="49" charset="0"/>
                        </a:rPr>
                        <a:t>PreOpRisk</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-0.9</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-2.2</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0.0298</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067386662"/>
                  </a:ext>
                </a:extLst>
              </a:tr>
              <a:tr h="306386">
                <a:tc>
                  <a:txBody>
                    <a:bodyPr/>
                    <a:lstStyle/>
                    <a:p>
                      <a:pPr algn="ctr" fontAlgn="b"/>
                      <a:r>
                        <a:rPr lang="en-US" sz="1600" u="none" strike="noStrike">
                          <a:effectLst/>
                          <a:latin typeface="Consolas" panose="020B0609020204030204" pitchFamily="49" charset="0"/>
                          <a:cs typeface="Consolas" panose="020B0609020204030204" pitchFamily="49" charset="0"/>
                        </a:rPr>
                        <a:t>procedureB</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-15.0</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1.8</a:t>
                      </a:r>
                    </a:p>
                  </a:txBody>
                  <a:tcPr marL="9525" marR="9525" marT="9525" marB="0" anchor="ctr">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-8.2</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344676715"/>
                  </a:ext>
                </a:extLst>
              </a:tr>
            </a:tbl>
          </a:graphicData>
        </a:graphic>
      </p:graphicFrame>
    </p:spTree>
    <p:extLst>
      <p:ext uri="{BB962C8B-B14F-4D97-AF65-F5344CB8AC3E}">
        <p14:creationId xmlns:p14="http://schemas.microsoft.com/office/powerpoint/2010/main" val="184733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nodeType="clickEffect">
                                  <p:stCondLst>
                                    <p:cond delay="0"/>
                                  </p:stCondLst>
                                  <p:childTnLst>
                                    <p:set>
                                      <p:cBhvr>
                                        <p:cTn id="28" dur="1" fill="hold">
                                          <p:stCondLst>
                                            <p:cond delay="0"/>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6"/>
                </a:solidFill>
              </a:rPr>
              <a:t>validate</a:t>
            </a:r>
            <a:r>
              <a:rPr lang="en-US" dirty="0"/>
              <a:t> a model</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a:xfrm>
            <a:off x="628650" y="1825625"/>
            <a:ext cx="7886700" cy="792884"/>
          </a:xfrm>
        </p:spPr>
        <p:txBody>
          <a:bodyPr/>
          <a:lstStyle/>
          <a:p>
            <a:r>
              <a:rPr lang="en-US" dirty="0"/>
              <a:t>How well does it fit relative to another model?</a:t>
            </a:r>
          </a:p>
        </p:txBody>
      </p:sp>
      <p:sp>
        <p:nvSpPr>
          <p:cNvPr id="6" name="TextBox 5">
            <a:extLst>
              <a:ext uri="{FF2B5EF4-FFF2-40B4-BE49-F238E27FC236}">
                <a16:creationId xmlns:a16="http://schemas.microsoft.com/office/drawing/2014/main" id="{E2656C40-D104-1A46-A5AD-7A354F51F1FD}"/>
              </a:ext>
            </a:extLst>
          </p:cNvPr>
          <p:cNvSpPr txBox="1"/>
          <p:nvPr/>
        </p:nvSpPr>
        <p:spPr>
          <a:xfrm>
            <a:off x="-1" y="2618509"/>
            <a:ext cx="9305365" cy="4239491"/>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compare the two models (put the more complex model second)</a:t>
            </a:r>
          </a:p>
          <a:p>
            <a:r>
              <a:rPr lang="en-US" sz="1600" dirty="0" err="1">
                <a:latin typeface="Consolas" panose="020B0609020204030204" pitchFamily="49" charset="0"/>
                <a:cs typeface="Consolas" panose="020B0609020204030204" pitchFamily="49" charset="0"/>
              </a:rPr>
              <a:t>anova</a:t>
            </a:r>
            <a:r>
              <a:rPr lang="en-US" sz="1600" dirty="0">
                <a:latin typeface="Consolas" panose="020B0609020204030204" pitchFamily="49" charset="0"/>
                <a:cs typeface="Consolas" panose="020B0609020204030204" pitchFamily="49" charset="0"/>
              </a:rPr>
              <a:t>(m1, m2)</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Model 1: outcome ~ </a:t>
            </a:r>
            <a:r>
              <a:rPr lang="en-US" sz="1600" dirty="0" err="1">
                <a:latin typeface="Consolas" panose="020B0609020204030204" pitchFamily="49" charset="0"/>
                <a:cs typeface="Consolas" panose="020B0609020204030204" pitchFamily="49" charset="0"/>
              </a:rPr>
              <a:t>pre_test</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PreOpProt</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PreOpRisk</a:t>
            </a:r>
            <a:r>
              <a:rPr lang="en-US" sz="1600" dirty="0">
                <a:latin typeface="Consolas" panose="020B0609020204030204" pitchFamily="49" charset="0"/>
                <a:cs typeface="Consolas" panose="020B0609020204030204" pitchFamily="49" charset="0"/>
              </a:rPr>
              <a:t> + procedure</a:t>
            </a:r>
          </a:p>
          <a:p>
            <a:r>
              <a:rPr lang="en-US" sz="1600" dirty="0">
                <a:latin typeface="Consolas" panose="020B0609020204030204" pitchFamily="49" charset="0"/>
                <a:cs typeface="Consolas" panose="020B0609020204030204" pitchFamily="49" charset="0"/>
              </a:rPr>
              <a:t>Model 2: outcome ~ </a:t>
            </a:r>
            <a:r>
              <a:rPr lang="en-US" sz="1600" dirty="0" err="1">
                <a:latin typeface="Consolas" panose="020B0609020204030204" pitchFamily="49" charset="0"/>
                <a:cs typeface="Consolas" panose="020B0609020204030204" pitchFamily="49" charset="0"/>
              </a:rPr>
              <a:t>pre_test</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PreOpProt</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PreOpRisk</a:t>
            </a:r>
            <a:r>
              <a:rPr lang="en-US" sz="1600" dirty="0">
                <a:latin typeface="Consolas" panose="020B0609020204030204" pitchFamily="49" charset="0"/>
                <a:cs typeface="Consolas" panose="020B0609020204030204" pitchFamily="49" charset="0"/>
              </a:rPr>
              <a:t> + procedure + age + smoker</a:t>
            </a:r>
          </a:p>
          <a:p>
            <a:endParaRPr lang="en-US" sz="1600" dirty="0">
              <a:latin typeface="Consolas" panose="020B0609020204030204" pitchFamily="49" charset="0"/>
              <a:cs typeface="Consolas" panose="020B0609020204030204" pitchFamily="49" charset="0"/>
            </a:endParaRPr>
          </a:p>
        </p:txBody>
      </p:sp>
      <p:graphicFrame>
        <p:nvGraphicFramePr>
          <p:cNvPr id="4" name="Table 3">
            <a:extLst>
              <a:ext uri="{FF2B5EF4-FFF2-40B4-BE49-F238E27FC236}">
                <a16:creationId xmlns:a16="http://schemas.microsoft.com/office/drawing/2014/main" id="{9297EFFE-D710-B942-A4A3-7D0B58578D6E}"/>
              </a:ext>
            </a:extLst>
          </p:cNvPr>
          <p:cNvGraphicFramePr>
            <a:graphicFrameLocks noGrp="1"/>
          </p:cNvGraphicFramePr>
          <p:nvPr>
            <p:extLst>
              <p:ext uri="{D42A27DB-BD31-4B8C-83A1-F6EECF244321}">
                <p14:modId xmlns:p14="http://schemas.microsoft.com/office/powerpoint/2010/main" val="1352610217"/>
              </p:ext>
            </p:extLst>
          </p:nvPr>
        </p:nvGraphicFramePr>
        <p:xfrm>
          <a:off x="237506" y="4714504"/>
          <a:ext cx="8621487" cy="1454727"/>
        </p:xfrm>
        <a:graphic>
          <a:graphicData uri="http://schemas.openxmlformats.org/drawingml/2006/table">
            <a:tbl>
              <a:tblPr>
                <a:tableStyleId>{5C22544A-7EE6-4342-B048-85BDC9FD1C3A}</a:tableStyleId>
              </a:tblPr>
              <a:tblGrid>
                <a:gridCol w="1231641">
                  <a:extLst>
                    <a:ext uri="{9D8B030D-6E8A-4147-A177-3AD203B41FA5}">
                      <a16:colId xmlns:a16="http://schemas.microsoft.com/office/drawing/2014/main" val="3415338444"/>
                    </a:ext>
                  </a:extLst>
                </a:gridCol>
                <a:gridCol w="1231641">
                  <a:extLst>
                    <a:ext uri="{9D8B030D-6E8A-4147-A177-3AD203B41FA5}">
                      <a16:colId xmlns:a16="http://schemas.microsoft.com/office/drawing/2014/main" val="2291847503"/>
                    </a:ext>
                  </a:extLst>
                </a:gridCol>
                <a:gridCol w="1231641">
                  <a:extLst>
                    <a:ext uri="{9D8B030D-6E8A-4147-A177-3AD203B41FA5}">
                      <a16:colId xmlns:a16="http://schemas.microsoft.com/office/drawing/2014/main" val="2213770940"/>
                    </a:ext>
                  </a:extLst>
                </a:gridCol>
                <a:gridCol w="1231641">
                  <a:extLst>
                    <a:ext uri="{9D8B030D-6E8A-4147-A177-3AD203B41FA5}">
                      <a16:colId xmlns:a16="http://schemas.microsoft.com/office/drawing/2014/main" val="2655538452"/>
                    </a:ext>
                  </a:extLst>
                </a:gridCol>
                <a:gridCol w="1231641">
                  <a:extLst>
                    <a:ext uri="{9D8B030D-6E8A-4147-A177-3AD203B41FA5}">
                      <a16:colId xmlns:a16="http://schemas.microsoft.com/office/drawing/2014/main" val="3920718116"/>
                    </a:ext>
                  </a:extLst>
                </a:gridCol>
                <a:gridCol w="1231641">
                  <a:extLst>
                    <a:ext uri="{9D8B030D-6E8A-4147-A177-3AD203B41FA5}">
                      <a16:colId xmlns:a16="http://schemas.microsoft.com/office/drawing/2014/main" val="3944367375"/>
                    </a:ext>
                  </a:extLst>
                </a:gridCol>
                <a:gridCol w="1231641">
                  <a:extLst>
                    <a:ext uri="{9D8B030D-6E8A-4147-A177-3AD203B41FA5}">
                      <a16:colId xmlns:a16="http://schemas.microsoft.com/office/drawing/2014/main" val="2389516052"/>
                    </a:ext>
                  </a:extLst>
                </a:gridCol>
              </a:tblGrid>
              <a:tr h="484909">
                <a:tc>
                  <a:txBody>
                    <a:bodyPr/>
                    <a:lstStyle/>
                    <a:p>
                      <a:pPr algn="ctr" fontAlgn="b"/>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err="1">
                          <a:effectLst/>
                          <a:latin typeface="Consolas" panose="020B0609020204030204" pitchFamily="49" charset="0"/>
                          <a:cs typeface="Consolas" panose="020B0609020204030204" pitchFamily="49" charset="0"/>
                        </a:rPr>
                        <a:t>Res.Df</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RSS</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err="1">
                          <a:effectLst/>
                          <a:latin typeface="Consolas" panose="020B0609020204030204" pitchFamily="49" charset="0"/>
                          <a:cs typeface="Consolas" panose="020B0609020204030204" pitchFamily="49" charset="0"/>
                        </a:rPr>
                        <a:t>Df</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SS</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F</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p</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50558694"/>
                  </a:ext>
                </a:extLst>
              </a:tr>
              <a:tr h="484909">
                <a:tc>
                  <a:txBody>
                    <a:bodyPr/>
                    <a:lstStyle/>
                    <a:p>
                      <a:pPr algn="ctr" fontAlgn="b"/>
                      <a:r>
                        <a:rPr lang="en-US" sz="1800" u="none" strike="noStrike">
                          <a:effectLst/>
                          <a:latin typeface="Consolas" panose="020B0609020204030204" pitchFamily="49" charset="0"/>
                          <a:cs typeface="Consolas" panose="020B0609020204030204" pitchFamily="49" charset="0"/>
                        </a:rPr>
                        <a:t>Model 1</a:t>
                      </a:r>
                      <a:endParaRPr lang="en-US" sz="18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295</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70690</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endParaRPr lang="en-US" sz="18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222850221"/>
                  </a:ext>
                </a:extLst>
              </a:tr>
              <a:tr h="484909">
                <a:tc>
                  <a:txBody>
                    <a:bodyPr/>
                    <a:lstStyle/>
                    <a:p>
                      <a:pPr algn="ctr" fontAlgn="b"/>
                      <a:r>
                        <a:rPr lang="en-US" sz="1800" u="none" strike="noStrike">
                          <a:effectLst/>
                          <a:latin typeface="Consolas" panose="020B0609020204030204" pitchFamily="49" charset="0"/>
                          <a:cs typeface="Consolas" panose="020B0609020204030204" pitchFamily="49" charset="0"/>
                        </a:rPr>
                        <a:t>Model 2</a:t>
                      </a:r>
                      <a:endParaRPr lang="en-US" sz="18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293</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54910</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highlight>
                            <a:srgbClr val="FFFF00"/>
                          </a:highlight>
                          <a:latin typeface="Consolas" panose="020B0609020204030204" pitchFamily="49" charset="0"/>
                          <a:cs typeface="Consolas" panose="020B0609020204030204" pitchFamily="49" charset="0"/>
                        </a:rPr>
                        <a:t>2</a:t>
                      </a:r>
                      <a:endParaRPr lang="en-US" sz="18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latin typeface="Consolas" panose="020B0609020204030204" pitchFamily="49" charset="0"/>
                          <a:cs typeface="Consolas" panose="020B0609020204030204" pitchFamily="49" charset="0"/>
                        </a:rPr>
                        <a:t>15780</a:t>
                      </a:r>
                      <a:endParaRPr lang="en-US" sz="18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highlight>
                            <a:srgbClr val="FFFF00"/>
                          </a:highlight>
                          <a:latin typeface="Consolas" panose="020B0609020204030204" pitchFamily="49" charset="0"/>
                          <a:cs typeface="Consolas" panose="020B0609020204030204" pitchFamily="49" charset="0"/>
                        </a:rPr>
                        <a:t>42.1</a:t>
                      </a:r>
                      <a:endParaRPr lang="en-US" sz="18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800" u="none" strike="noStrike" dirty="0">
                          <a:effectLst/>
                          <a:highlight>
                            <a:srgbClr val="FFFF00"/>
                          </a:highlight>
                          <a:latin typeface="Consolas" panose="020B0609020204030204" pitchFamily="49" charset="0"/>
                          <a:cs typeface="Consolas" panose="020B0609020204030204" pitchFamily="49" charset="0"/>
                        </a:rPr>
                        <a:t>&lt; 2.2E-16</a:t>
                      </a:r>
                      <a:endParaRPr lang="en-US" sz="18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336167880"/>
                  </a:ext>
                </a:extLst>
              </a:tr>
            </a:tbl>
          </a:graphicData>
        </a:graphic>
      </p:graphicFrame>
    </p:spTree>
    <p:extLst>
      <p:ext uri="{BB962C8B-B14F-4D97-AF65-F5344CB8AC3E}">
        <p14:creationId xmlns:p14="http://schemas.microsoft.com/office/powerpoint/2010/main" val="12909839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E2656C40-D104-1A46-A5AD-7A354F51F1FD}"/>
              </a:ext>
            </a:extLst>
          </p:cNvPr>
          <p:cNvSpPr txBox="1"/>
          <p:nvPr/>
        </p:nvSpPr>
        <p:spPr>
          <a:xfrm>
            <a:off x="0" y="5916728"/>
            <a:ext cx="9144000" cy="941271"/>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plot(predict(m2), outcome, col=</a:t>
            </a:r>
            <a:r>
              <a:rPr lang="en-US" sz="1600" dirty="0" err="1">
                <a:latin typeface="Consolas" panose="020B0609020204030204" pitchFamily="49" charset="0"/>
                <a:cs typeface="Consolas" panose="020B0609020204030204" pitchFamily="49" charset="0"/>
              </a:rPr>
              <a:t>procedure_colors</a:t>
            </a:r>
            <a:r>
              <a:rPr lang="en-US" sz="1600" dirty="0">
                <a:latin typeface="Consolas" panose="020B0609020204030204" pitchFamily="49" charset="0"/>
                <a:cs typeface="Consolas" panose="020B0609020204030204" pitchFamily="49" charset="0"/>
              </a:rPr>
              <a:t>[procedure], ...)</a:t>
            </a:r>
          </a:p>
          <a:p>
            <a:r>
              <a:rPr lang="en-US" sz="1600" dirty="0" err="1">
                <a:latin typeface="Consolas" panose="020B0609020204030204" pitchFamily="49" charset="0"/>
                <a:cs typeface="Consolas" panose="020B0609020204030204" pitchFamily="49" charset="0"/>
              </a:rPr>
              <a:t>abline</a:t>
            </a:r>
            <a:r>
              <a:rPr lang="en-US" sz="1600" dirty="0">
                <a:latin typeface="Consolas" panose="020B0609020204030204" pitchFamily="49" charset="0"/>
                <a:cs typeface="Consolas" panose="020B0609020204030204" pitchFamily="49" charset="0"/>
              </a:rPr>
              <a:t>(0, 1, </a:t>
            </a:r>
            <a:r>
              <a:rPr lang="en-US" sz="1600" dirty="0" err="1">
                <a:latin typeface="Consolas" panose="020B0609020204030204" pitchFamily="49" charset="0"/>
                <a:cs typeface="Consolas" panose="020B0609020204030204" pitchFamily="49" charset="0"/>
              </a:rPr>
              <a:t>lty</a:t>
            </a:r>
            <a:r>
              <a:rPr lang="en-US" sz="1600" dirty="0">
                <a:latin typeface="Consolas" panose="020B0609020204030204" pitchFamily="49" charset="0"/>
                <a:cs typeface="Consolas" panose="020B0609020204030204" pitchFamily="49" charset="0"/>
              </a:rPr>
              <a:t>=2, </a:t>
            </a:r>
            <a:r>
              <a:rPr lang="en-US" sz="1600" dirty="0" err="1">
                <a:latin typeface="Consolas" panose="020B0609020204030204" pitchFamily="49" charset="0"/>
                <a:cs typeface="Consolas" panose="020B0609020204030204" pitchFamily="49" charset="0"/>
              </a:rPr>
              <a:t>lwd</a:t>
            </a:r>
            <a:r>
              <a:rPr lang="en-US" sz="1600" dirty="0">
                <a:latin typeface="Consolas" panose="020B0609020204030204" pitchFamily="49" charset="0"/>
                <a:cs typeface="Consolas" panose="020B0609020204030204" pitchFamily="49" charset="0"/>
              </a:rPr>
              <a:t>=2)</a:t>
            </a:r>
          </a:p>
        </p:txBody>
      </p:sp>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visualize validation</a:t>
            </a:r>
          </a:p>
        </p:txBody>
      </p:sp>
      <p:grpSp>
        <p:nvGrpSpPr>
          <p:cNvPr id="65" name="Group 64">
            <a:extLst>
              <a:ext uri="{FF2B5EF4-FFF2-40B4-BE49-F238E27FC236}">
                <a16:creationId xmlns:a16="http://schemas.microsoft.com/office/drawing/2014/main" id="{DFF13A7C-2DEF-D848-9657-C2549F83BD45}"/>
              </a:ext>
            </a:extLst>
          </p:cNvPr>
          <p:cNvGrpSpPr/>
          <p:nvPr/>
        </p:nvGrpSpPr>
        <p:grpSpPr>
          <a:xfrm>
            <a:off x="1547810" y="1493470"/>
            <a:ext cx="5228560" cy="4189366"/>
            <a:chOff x="1547810" y="1493470"/>
            <a:chExt cx="5228560" cy="4189366"/>
          </a:xfrm>
        </p:grpSpPr>
        <p:pic>
          <p:nvPicPr>
            <p:cNvPr id="26" name="Picture 25">
              <a:extLst>
                <a:ext uri="{FF2B5EF4-FFF2-40B4-BE49-F238E27FC236}">
                  <a16:creationId xmlns:a16="http://schemas.microsoft.com/office/drawing/2014/main" id="{6AA1F7C7-9A55-BD4D-A07C-57663533FD76}"/>
                </a:ext>
              </a:extLst>
            </p:cNvPr>
            <p:cNvPicPr>
              <a:picLocks noChangeAspect="1"/>
            </p:cNvPicPr>
            <p:nvPr/>
          </p:nvPicPr>
          <p:blipFill>
            <a:blip r:embed="rId2"/>
            <a:stretch>
              <a:fillRect/>
            </a:stretch>
          </p:blipFill>
          <p:spPr>
            <a:xfrm>
              <a:off x="2795270" y="1493470"/>
              <a:ext cx="3657600" cy="3657600"/>
            </a:xfrm>
            <a:prstGeom prst="rect">
              <a:avLst/>
            </a:prstGeom>
            <a:solidFill>
              <a:schemeClr val="accent4">
                <a:lumMod val="20000"/>
                <a:lumOff val="80000"/>
              </a:schemeClr>
            </a:solidFill>
          </p:spPr>
        </p:pic>
        <p:sp>
          <p:nvSpPr>
            <p:cNvPr id="27" name="TextBox 26">
              <a:extLst>
                <a:ext uri="{FF2B5EF4-FFF2-40B4-BE49-F238E27FC236}">
                  <a16:creationId xmlns:a16="http://schemas.microsoft.com/office/drawing/2014/main" id="{77A43CFA-97F2-A143-B541-FCCB48DF4380}"/>
                </a:ext>
              </a:extLst>
            </p:cNvPr>
            <p:cNvSpPr txBox="1"/>
            <p:nvPr/>
          </p:nvSpPr>
          <p:spPr>
            <a:xfrm>
              <a:off x="3451866" y="5107339"/>
              <a:ext cx="392849" cy="338375"/>
            </a:xfrm>
            <a:prstGeom prst="rect">
              <a:avLst/>
            </a:prstGeom>
            <a:noFill/>
          </p:spPr>
          <p:txBody>
            <a:bodyPr wrap="none" rtlCol="0">
              <a:spAutoFit/>
            </a:bodyPr>
            <a:lstStyle/>
            <a:p>
              <a:pPr algn="ctr"/>
              <a:r>
                <a:rPr lang="en-US" sz="1600" dirty="0"/>
                <a:t>20</a:t>
              </a:r>
            </a:p>
          </p:txBody>
        </p:sp>
        <p:sp>
          <p:nvSpPr>
            <p:cNvPr id="28" name="TextBox 27">
              <a:extLst>
                <a:ext uri="{FF2B5EF4-FFF2-40B4-BE49-F238E27FC236}">
                  <a16:creationId xmlns:a16="http://schemas.microsoft.com/office/drawing/2014/main" id="{61B3301F-DA54-F44D-B716-3A5AA52FF4C6}"/>
                </a:ext>
              </a:extLst>
            </p:cNvPr>
            <p:cNvSpPr txBox="1"/>
            <p:nvPr/>
          </p:nvSpPr>
          <p:spPr>
            <a:xfrm>
              <a:off x="4108466" y="5107339"/>
              <a:ext cx="392849" cy="338375"/>
            </a:xfrm>
            <a:prstGeom prst="rect">
              <a:avLst/>
            </a:prstGeom>
            <a:noFill/>
          </p:spPr>
          <p:txBody>
            <a:bodyPr wrap="none" rtlCol="0">
              <a:spAutoFit/>
            </a:bodyPr>
            <a:lstStyle/>
            <a:p>
              <a:pPr algn="ctr"/>
              <a:r>
                <a:rPr lang="en-US" sz="1600" dirty="0"/>
                <a:t>40</a:t>
              </a:r>
            </a:p>
          </p:txBody>
        </p:sp>
        <p:sp>
          <p:nvSpPr>
            <p:cNvPr id="29" name="TextBox 28">
              <a:extLst>
                <a:ext uri="{FF2B5EF4-FFF2-40B4-BE49-F238E27FC236}">
                  <a16:creationId xmlns:a16="http://schemas.microsoft.com/office/drawing/2014/main" id="{41B16675-DD9F-B348-B01D-81BDECED07C3}"/>
                </a:ext>
              </a:extLst>
            </p:cNvPr>
            <p:cNvSpPr txBox="1"/>
            <p:nvPr/>
          </p:nvSpPr>
          <p:spPr>
            <a:xfrm>
              <a:off x="4765067" y="5107339"/>
              <a:ext cx="392849" cy="338375"/>
            </a:xfrm>
            <a:prstGeom prst="rect">
              <a:avLst/>
            </a:prstGeom>
            <a:noFill/>
          </p:spPr>
          <p:txBody>
            <a:bodyPr wrap="none" rtlCol="0">
              <a:spAutoFit/>
            </a:bodyPr>
            <a:lstStyle/>
            <a:p>
              <a:pPr algn="ctr"/>
              <a:r>
                <a:rPr lang="en-US" sz="1600" dirty="0"/>
                <a:t>60</a:t>
              </a:r>
            </a:p>
          </p:txBody>
        </p:sp>
        <p:sp>
          <p:nvSpPr>
            <p:cNvPr id="30" name="TextBox 29">
              <a:extLst>
                <a:ext uri="{FF2B5EF4-FFF2-40B4-BE49-F238E27FC236}">
                  <a16:creationId xmlns:a16="http://schemas.microsoft.com/office/drawing/2014/main" id="{81BC5DEB-7ADD-1B4D-A020-2F15B25ACE40}"/>
                </a:ext>
              </a:extLst>
            </p:cNvPr>
            <p:cNvSpPr txBox="1"/>
            <p:nvPr/>
          </p:nvSpPr>
          <p:spPr>
            <a:xfrm>
              <a:off x="5415733" y="5107339"/>
              <a:ext cx="392849" cy="338375"/>
            </a:xfrm>
            <a:prstGeom prst="rect">
              <a:avLst/>
            </a:prstGeom>
            <a:noFill/>
          </p:spPr>
          <p:txBody>
            <a:bodyPr wrap="none" rtlCol="0">
              <a:spAutoFit/>
            </a:bodyPr>
            <a:lstStyle/>
            <a:p>
              <a:pPr algn="ctr"/>
              <a:r>
                <a:rPr lang="en-US" sz="1600" dirty="0"/>
                <a:t>80</a:t>
              </a:r>
            </a:p>
          </p:txBody>
        </p:sp>
        <p:sp>
          <p:nvSpPr>
            <p:cNvPr id="31" name="TextBox 30">
              <a:extLst>
                <a:ext uri="{FF2B5EF4-FFF2-40B4-BE49-F238E27FC236}">
                  <a16:creationId xmlns:a16="http://schemas.microsoft.com/office/drawing/2014/main" id="{DC645F7C-3EF8-EB44-8894-D54852272750}"/>
                </a:ext>
              </a:extLst>
            </p:cNvPr>
            <p:cNvSpPr txBox="1"/>
            <p:nvPr/>
          </p:nvSpPr>
          <p:spPr>
            <a:xfrm>
              <a:off x="6015942" y="5107339"/>
              <a:ext cx="496989" cy="338375"/>
            </a:xfrm>
            <a:prstGeom prst="rect">
              <a:avLst/>
            </a:prstGeom>
            <a:noFill/>
          </p:spPr>
          <p:txBody>
            <a:bodyPr wrap="none" rtlCol="0">
              <a:spAutoFit/>
            </a:bodyPr>
            <a:lstStyle/>
            <a:p>
              <a:pPr algn="ctr"/>
              <a:r>
                <a:rPr lang="en-US" sz="1600" dirty="0"/>
                <a:t>100</a:t>
              </a:r>
            </a:p>
          </p:txBody>
        </p:sp>
        <p:sp>
          <p:nvSpPr>
            <p:cNvPr id="32" name="TextBox 31">
              <a:extLst>
                <a:ext uri="{FF2B5EF4-FFF2-40B4-BE49-F238E27FC236}">
                  <a16:creationId xmlns:a16="http://schemas.microsoft.com/office/drawing/2014/main" id="{C8AD2243-C534-6147-A5DD-9026E06386E0}"/>
                </a:ext>
              </a:extLst>
            </p:cNvPr>
            <p:cNvSpPr txBox="1"/>
            <p:nvPr/>
          </p:nvSpPr>
          <p:spPr>
            <a:xfrm>
              <a:off x="2852399" y="5089535"/>
              <a:ext cx="288710" cy="338375"/>
            </a:xfrm>
            <a:prstGeom prst="rect">
              <a:avLst/>
            </a:prstGeom>
            <a:noFill/>
          </p:spPr>
          <p:txBody>
            <a:bodyPr wrap="none" rtlCol="0">
              <a:spAutoFit/>
            </a:bodyPr>
            <a:lstStyle/>
            <a:p>
              <a:pPr algn="ctr"/>
              <a:r>
                <a:rPr lang="en-US" sz="1600" dirty="0"/>
                <a:t>0</a:t>
              </a:r>
            </a:p>
          </p:txBody>
        </p:sp>
        <p:sp>
          <p:nvSpPr>
            <p:cNvPr id="33" name="TextBox 32">
              <a:extLst>
                <a:ext uri="{FF2B5EF4-FFF2-40B4-BE49-F238E27FC236}">
                  <a16:creationId xmlns:a16="http://schemas.microsoft.com/office/drawing/2014/main" id="{64B9B55D-8F3F-6C44-A1FA-0401045181C7}"/>
                </a:ext>
              </a:extLst>
            </p:cNvPr>
            <p:cNvSpPr txBox="1"/>
            <p:nvPr/>
          </p:nvSpPr>
          <p:spPr>
            <a:xfrm>
              <a:off x="2575910" y="4786884"/>
              <a:ext cx="288709" cy="338375"/>
            </a:xfrm>
            <a:prstGeom prst="rect">
              <a:avLst/>
            </a:prstGeom>
            <a:noFill/>
          </p:spPr>
          <p:txBody>
            <a:bodyPr wrap="none" rtlCol="0">
              <a:spAutoFit/>
            </a:bodyPr>
            <a:lstStyle/>
            <a:p>
              <a:pPr algn="r"/>
              <a:r>
                <a:rPr lang="en-US" sz="1600" dirty="0"/>
                <a:t>0</a:t>
              </a:r>
            </a:p>
          </p:txBody>
        </p:sp>
        <p:sp>
          <p:nvSpPr>
            <p:cNvPr id="34" name="TextBox 33">
              <a:extLst>
                <a:ext uri="{FF2B5EF4-FFF2-40B4-BE49-F238E27FC236}">
                  <a16:creationId xmlns:a16="http://schemas.microsoft.com/office/drawing/2014/main" id="{5102C864-646E-ED48-A560-D9F176D45AE1}"/>
                </a:ext>
              </a:extLst>
            </p:cNvPr>
            <p:cNvSpPr txBox="1"/>
            <p:nvPr/>
          </p:nvSpPr>
          <p:spPr>
            <a:xfrm>
              <a:off x="2471770" y="4131713"/>
              <a:ext cx="392849" cy="338375"/>
            </a:xfrm>
            <a:prstGeom prst="rect">
              <a:avLst/>
            </a:prstGeom>
            <a:noFill/>
          </p:spPr>
          <p:txBody>
            <a:bodyPr wrap="none" rtlCol="0">
              <a:spAutoFit/>
            </a:bodyPr>
            <a:lstStyle/>
            <a:p>
              <a:pPr algn="r"/>
              <a:r>
                <a:rPr lang="en-US" sz="1600" dirty="0"/>
                <a:t>20</a:t>
              </a:r>
            </a:p>
          </p:txBody>
        </p:sp>
        <p:sp>
          <p:nvSpPr>
            <p:cNvPr id="35" name="TextBox 34">
              <a:extLst>
                <a:ext uri="{FF2B5EF4-FFF2-40B4-BE49-F238E27FC236}">
                  <a16:creationId xmlns:a16="http://schemas.microsoft.com/office/drawing/2014/main" id="{C9C55432-B764-F645-B7BC-3516C3E879F4}"/>
                </a:ext>
              </a:extLst>
            </p:cNvPr>
            <p:cNvSpPr txBox="1"/>
            <p:nvPr/>
          </p:nvSpPr>
          <p:spPr>
            <a:xfrm>
              <a:off x="2471770" y="3476540"/>
              <a:ext cx="392849" cy="338375"/>
            </a:xfrm>
            <a:prstGeom prst="rect">
              <a:avLst/>
            </a:prstGeom>
            <a:noFill/>
          </p:spPr>
          <p:txBody>
            <a:bodyPr wrap="none" rtlCol="0">
              <a:spAutoFit/>
            </a:bodyPr>
            <a:lstStyle/>
            <a:p>
              <a:pPr algn="r"/>
              <a:r>
                <a:rPr lang="en-US" sz="1600" dirty="0"/>
                <a:t>40</a:t>
              </a:r>
            </a:p>
          </p:txBody>
        </p:sp>
        <p:sp>
          <p:nvSpPr>
            <p:cNvPr id="36" name="TextBox 35">
              <a:extLst>
                <a:ext uri="{FF2B5EF4-FFF2-40B4-BE49-F238E27FC236}">
                  <a16:creationId xmlns:a16="http://schemas.microsoft.com/office/drawing/2014/main" id="{192514AA-C61C-2B44-904B-AF8042F71A31}"/>
                </a:ext>
              </a:extLst>
            </p:cNvPr>
            <p:cNvSpPr txBox="1"/>
            <p:nvPr/>
          </p:nvSpPr>
          <p:spPr>
            <a:xfrm>
              <a:off x="2471770" y="2821367"/>
              <a:ext cx="392849" cy="338375"/>
            </a:xfrm>
            <a:prstGeom prst="rect">
              <a:avLst/>
            </a:prstGeom>
            <a:noFill/>
          </p:spPr>
          <p:txBody>
            <a:bodyPr wrap="none" rtlCol="0">
              <a:spAutoFit/>
            </a:bodyPr>
            <a:lstStyle/>
            <a:p>
              <a:pPr algn="r"/>
              <a:r>
                <a:rPr lang="en-US" sz="1600" dirty="0"/>
                <a:t>60</a:t>
              </a:r>
            </a:p>
          </p:txBody>
        </p:sp>
        <p:sp>
          <p:nvSpPr>
            <p:cNvPr id="37" name="TextBox 36">
              <a:extLst>
                <a:ext uri="{FF2B5EF4-FFF2-40B4-BE49-F238E27FC236}">
                  <a16:creationId xmlns:a16="http://schemas.microsoft.com/office/drawing/2014/main" id="{6BF0DD50-974C-3C4F-8C9D-4F02C336FE1E}"/>
                </a:ext>
              </a:extLst>
            </p:cNvPr>
            <p:cNvSpPr txBox="1"/>
            <p:nvPr/>
          </p:nvSpPr>
          <p:spPr>
            <a:xfrm>
              <a:off x="2471770" y="2166194"/>
              <a:ext cx="392849" cy="338375"/>
            </a:xfrm>
            <a:prstGeom prst="rect">
              <a:avLst/>
            </a:prstGeom>
            <a:noFill/>
          </p:spPr>
          <p:txBody>
            <a:bodyPr wrap="none" rtlCol="0">
              <a:spAutoFit/>
            </a:bodyPr>
            <a:lstStyle/>
            <a:p>
              <a:pPr algn="r"/>
              <a:r>
                <a:rPr lang="en-US" sz="1600" dirty="0"/>
                <a:t>80</a:t>
              </a:r>
            </a:p>
          </p:txBody>
        </p:sp>
        <p:sp>
          <p:nvSpPr>
            <p:cNvPr id="38" name="TextBox 37">
              <a:extLst>
                <a:ext uri="{FF2B5EF4-FFF2-40B4-BE49-F238E27FC236}">
                  <a16:creationId xmlns:a16="http://schemas.microsoft.com/office/drawing/2014/main" id="{876F37C8-C794-CE4B-8396-EA9ED17B9F19}"/>
                </a:ext>
              </a:extLst>
            </p:cNvPr>
            <p:cNvSpPr txBox="1"/>
            <p:nvPr/>
          </p:nvSpPr>
          <p:spPr>
            <a:xfrm>
              <a:off x="2367630" y="1511021"/>
              <a:ext cx="496989" cy="338375"/>
            </a:xfrm>
            <a:prstGeom prst="rect">
              <a:avLst/>
            </a:prstGeom>
            <a:noFill/>
          </p:spPr>
          <p:txBody>
            <a:bodyPr wrap="none" rtlCol="0">
              <a:spAutoFit/>
            </a:bodyPr>
            <a:lstStyle/>
            <a:p>
              <a:pPr algn="r"/>
              <a:r>
                <a:rPr lang="en-US" sz="1600" dirty="0"/>
                <a:t>100</a:t>
              </a:r>
            </a:p>
          </p:txBody>
        </p:sp>
        <p:sp>
          <p:nvSpPr>
            <p:cNvPr id="39" name="TextBox 38">
              <a:extLst>
                <a:ext uri="{FF2B5EF4-FFF2-40B4-BE49-F238E27FC236}">
                  <a16:creationId xmlns:a16="http://schemas.microsoft.com/office/drawing/2014/main" id="{4F885EFC-7FDC-1E43-B47F-A0C020187BA4}"/>
                </a:ext>
              </a:extLst>
            </p:cNvPr>
            <p:cNvSpPr txBox="1"/>
            <p:nvPr/>
          </p:nvSpPr>
          <p:spPr>
            <a:xfrm>
              <a:off x="4689385" y="4432516"/>
              <a:ext cx="788101" cy="338554"/>
            </a:xfrm>
            <a:prstGeom prst="rect">
              <a:avLst/>
            </a:prstGeom>
            <a:noFill/>
          </p:spPr>
          <p:txBody>
            <a:bodyPr wrap="none" rtlCol="0">
              <a:spAutoFit/>
            </a:bodyPr>
            <a:lstStyle/>
            <a:p>
              <a:r>
                <a:rPr lang="en-US" sz="1600" b="1" dirty="0">
                  <a:solidFill>
                    <a:srgbClr val="F2A83C"/>
                  </a:solidFill>
                </a:rPr>
                <a:t>Proc. B</a:t>
              </a:r>
            </a:p>
          </p:txBody>
        </p:sp>
        <p:sp>
          <p:nvSpPr>
            <p:cNvPr id="40" name="TextBox 39">
              <a:extLst>
                <a:ext uri="{FF2B5EF4-FFF2-40B4-BE49-F238E27FC236}">
                  <a16:creationId xmlns:a16="http://schemas.microsoft.com/office/drawing/2014/main" id="{DA8C8EC0-0D6C-1B44-9240-7BACDF21251C}"/>
                </a:ext>
              </a:extLst>
            </p:cNvPr>
            <p:cNvSpPr txBox="1"/>
            <p:nvPr/>
          </p:nvSpPr>
          <p:spPr>
            <a:xfrm>
              <a:off x="5988269" y="2902782"/>
              <a:ext cx="788101" cy="338554"/>
            </a:xfrm>
            <a:prstGeom prst="rect">
              <a:avLst/>
            </a:prstGeom>
            <a:noFill/>
          </p:spPr>
          <p:txBody>
            <a:bodyPr wrap="none" rtlCol="0">
              <a:spAutoFit/>
            </a:bodyPr>
            <a:lstStyle/>
            <a:p>
              <a:r>
                <a:rPr lang="en-US" sz="1600" b="1" dirty="0">
                  <a:solidFill>
                    <a:srgbClr val="3775C6"/>
                  </a:solidFill>
                </a:rPr>
                <a:t>Proc. A</a:t>
              </a:r>
            </a:p>
          </p:txBody>
        </p:sp>
        <p:sp>
          <p:nvSpPr>
            <p:cNvPr id="42" name="TextBox 41">
              <a:extLst>
                <a:ext uri="{FF2B5EF4-FFF2-40B4-BE49-F238E27FC236}">
                  <a16:creationId xmlns:a16="http://schemas.microsoft.com/office/drawing/2014/main" id="{34109910-AAA4-A349-AE91-20C95F16A10B}"/>
                </a:ext>
              </a:extLst>
            </p:cNvPr>
            <p:cNvSpPr txBox="1"/>
            <p:nvPr/>
          </p:nvSpPr>
          <p:spPr>
            <a:xfrm>
              <a:off x="3725971" y="5344282"/>
              <a:ext cx="1796197" cy="338554"/>
            </a:xfrm>
            <a:prstGeom prst="rect">
              <a:avLst/>
            </a:prstGeom>
            <a:noFill/>
          </p:spPr>
          <p:txBody>
            <a:bodyPr wrap="none" rtlCol="0">
              <a:spAutoFit/>
            </a:bodyPr>
            <a:lstStyle/>
            <a:p>
              <a:pPr algn="ctr"/>
              <a:r>
                <a:rPr lang="en-US" sz="1600" dirty="0"/>
                <a:t>Predicted Outcome</a:t>
              </a:r>
            </a:p>
          </p:txBody>
        </p:sp>
        <p:sp>
          <p:nvSpPr>
            <p:cNvPr id="43" name="TextBox 42">
              <a:extLst>
                <a:ext uri="{FF2B5EF4-FFF2-40B4-BE49-F238E27FC236}">
                  <a16:creationId xmlns:a16="http://schemas.microsoft.com/office/drawing/2014/main" id="{F66B0321-05F7-C146-ADE2-D17E95684FCA}"/>
                </a:ext>
              </a:extLst>
            </p:cNvPr>
            <p:cNvSpPr txBox="1"/>
            <p:nvPr/>
          </p:nvSpPr>
          <p:spPr>
            <a:xfrm>
              <a:off x="3016791" y="1734964"/>
              <a:ext cx="920445" cy="584775"/>
            </a:xfrm>
            <a:prstGeom prst="rect">
              <a:avLst/>
            </a:prstGeom>
            <a:noFill/>
          </p:spPr>
          <p:txBody>
            <a:bodyPr wrap="none" rtlCol="0">
              <a:spAutoFit/>
            </a:bodyPr>
            <a:lstStyle/>
            <a:p>
              <a:r>
                <a:rPr lang="en-US" sz="1600" dirty="0"/>
                <a:t>R</a:t>
              </a:r>
              <a:r>
                <a:rPr lang="en-US" sz="1600" baseline="30000" dirty="0"/>
                <a:t>2</a:t>
              </a:r>
              <a:r>
                <a:rPr lang="en-US" sz="1600" dirty="0"/>
                <a:t> = 0.48</a:t>
              </a:r>
            </a:p>
            <a:p>
              <a:r>
                <a:rPr lang="en-US" sz="1600" i="1" dirty="0"/>
                <a:t>p</a:t>
              </a:r>
              <a:r>
                <a:rPr lang="en-US" sz="1600" dirty="0"/>
                <a:t> = 10</a:t>
              </a:r>
              <a:r>
                <a:rPr lang="en-US" sz="1600" baseline="30000" dirty="0"/>
                <a:t>-16</a:t>
              </a:r>
            </a:p>
          </p:txBody>
        </p:sp>
        <p:sp>
          <p:nvSpPr>
            <p:cNvPr id="64" name="TextBox 63">
              <a:extLst>
                <a:ext uri="{FF2B5EF4-FFF2-40B4-BE49-F238E27FC236}">
                  <a16:creationId xmlns:a16="http://schemas.microsoft.com/office/drawing/2014/main" id="{47D1E262-54BC-E24F-B096-B3EAD363D816}"/>
                </a:ext>
              </a:extLst>
            </p:cNvPr>
            <p:cNvSpPr txBox="1"/>
            <p:nvPr/>
          </p:nvSpPr>
          <p:spPr>
            <a:xfrm>
              <a:off x="1547810" y="2042993"/>
              <a:ext cx="954685" cy="584775"/>
            </a:xfrm>
            <a:prstGeom prst="rect">
              <a:avLst/>
            </a:prstGeom>
            <a:noFill/>
          </p:spPr>
          <p:txBody>
            <a:bodyPr wrap="none" rtlCol="0">
              <a:spAutoFit/>
            </a:bodyPr>
            <a:lstStyle/>
            <a:p>
              <a:pPr algn="ctr"/>
              <a:r>
                <a:rPr lang="en-US" sz="1600" dirty="0"/>
                <a:t>Actual</a:t>
              </a:r>
            </a:p>
            <a:p>
              <a:pPr algn="ctr"/>
              <a:r>
                <a:rPr lang="en-US" sz="1600" dirty="0"/>
                <a:t>Outcome</a:t>
              </a:r>
            </a:p>
          </p:txBody>
        </p:sp>
      </p:grpSp>
    </p:spTree>
    <p:extLst>
      <p:ext uri="{BB962C8B-B14F-4D97-AF65-F5344CB8AC3E}">
        <p14:creationId xmlns:p14="http://schemas.microsoft.com/office/powerpoint/2010/main" val="306471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2"/>
                </a:solidFill>
              </a:rPr>
              <a:t>interpret</a:t>
            </a:r>
            <a:r>
              <a:rPr lang="en-US" dirty="0"/>
              <a:t> the model</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1607736"/>
            <a:ext cx="9144000" cy="5250264"/>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&gt; summary(m2)</a:t>
            </a: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Residual standard error: 13.69 on 293 degrees of freedom</a:t>
            </a:r>
          </a:p>
          <a:p>
            <a:r>
              <a:rPr lang="en-US" sz="1600" dirty="0">
                <a:latin typeface="Consolas" panose="020B0609020204030204" pitchFamily="49" charset="0"/>
                <a:cs typeface="Consolas" panose="020B0609020204030204" pitchFamily="49" charset="0"/>
              </a:rPr>
              <a:t>Multiple R-squared:  0.483,	Adjusted R-squared:  0.4724 </a:t>
            </a:r>
          </a:p>
          <a:p>
            <a:r>
              <a:rPr lang="en-US" sz="1600" dirty="0">
                <a:latin typeface="Consolas" panose="020B0609020204030204" pitchFamily="49" charset="0"/>
                <a:cs typeface="Consolas" panose="020B0609020204030204" pitchFamily="49" charset="0"/>
              </a:rPr>
              <a:t>F-statistic: 45.63 on 6 and 293 DF,  p-value: &lt; 2.2e-16</a:t>
            </a:r>
          </a:p>
          <a:p>
            <a:endParaRPr lang="en-US" sz="1600" dirty="0">
              <a:latin typeface="Consolas" panose="020B0609020204030204" pitchFamily="49" charset="0"/>
              <a:cs typeface="Consolas" panose="020B0609020204030204" pitchFamily="49" charset="0"/>
            </a:endParaRPr>
          </a:p>
        </p:txBody>
      </p:sp>
      <p:graphicFrame>
        <p:nvGraphicFramePr>
          <p:cNvPr id="3" name="Table 2">
            <a:extLst>
              <a:ext uri="{FF2B5EF4-FFF2-40B4-BE49-F238E27FC236}">
                <a16:creationId xmlns:a16="http://schemas.microsoft.com/office/drawing/2014/main" id="{0B1613A5-919C-2E41-A9C7-92A2B3173551}"/>
              </a:ext>
            </a:extLst>
          </p:cNvPr>
          <p:cNvGraphicFramePr>
            <a:graphicFrameLocks noGrp="1"/>
          </p:cNvGraphicFramePr>
          <p:nvPr>
            <p:extLst>
              <p:ext uri="{D42A27DB-BD31-4B8C-83A1-F6EECF244321}">
                <p14:modId xmlns:p14="http://schemas.microsoft.com/office/powerpoint/2010/main" val="2991086380"/>
              </p:ext>
            </p:extLst>
          </p:nvPr>
        </p:nvGraphicFramePr>
        <p:xfrm>
          <a:off x="255320" y="2271815"/>
          <a:ext cx="7659585" cy="2971144"/>
        </p:xfrm>
        <a:graphic>
          <a:graphicData uri="http://schemas.openxmlformats.org/drawingml/2006/table">
            <a:tbl>
              <a:tblPr>
                <a:tableStyleId>{5C22544A-7EE6-4342-B048-85BDC9FD1C3A}</a:tableStyleId>
              </a:tblPr>
              <a:tblGrid>
                <a:gridCol w="1531917">
                  <a:extLst>
                    <a:ext uri="{9D8B030D-6E8A-4147-A177-3AD203B41FA5}">
                      <a16:colId xmlns:a16="http://schemas.microsoft.com/office/drawing/2014/main" val="4209214683"/>
                    </a:ext>
                  </a:extLst>
                </a:gridCol>
                <a:gridCol w="1531917">
                  <a:extLst>
                    <a:ext uri="{9D8B030D-6E8A-4147-A177-3AD203B41FA5}">
                      <a16:colId xmlns:a16="http://schemas.microsoft.com/office/drawing/2014/main" val="1498835409"/>
                    </a:ext>
                  </a:extLst>
                </a:gridCol>
                <a:gridCol w="1531917">
                  <a:extLst>
                    <a:ext uri="{9D8B030D-6E8A-4147-A177-3AD203B41FA5}">
                      <a16:colId xmlns:a16="http://schemas.microsoft.com/office/drawing/2014/main" val="4107982376"/>
                    </a:ext>
                  </a:extLst>
                </a:gridCol>
                <a:gridCol w="1531917">
                  <a:extLst>
                    <a:ext uri="{9D8B030D-6E8A-4147-A177-3AD203B41FA5}">
                      <a16:colId xmlns:a16="http://schemas.microsoft.com/office/drawing/2014/main" val="3992570716"/>
                    </a:ext>
                  </a:extLst>
                </a:gridCol>
                <a:gridCol w="1531917">
                  <a:extLst>
                    <a:ext uri="{9D8B030D-6E8A-4147-A177-3AD203B41FA5}">
                      <a16:colId xmlns:a16="http://schemas.microsoft.com/office/drawing/2014/main" val="3299681790"/>
                    </a:ext>
                  </a:extLst>
                </a:gridCol>
              </a:tblGrid>
              <a:tr h="371393">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onsolas" panose="020B0609020204030204" pitchFamily="49" charset="0"/>
                          <a:cs typeface="Consolas" panose="020B0609020204030204" pitchFamily="49" charset="0"/>
                        </a:rPr>
                        <a:t>Variable</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Estimate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SE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p</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6979360"/>
                  </a:ext>
                </a:extLst>
              </a:tr>
              <a:tr h="371393">
                <a:tc>
                  <a:txBody>
                    <a:bodyPr/>
                    <a:lstStyle/>
                    <a:p>
                      <a:pPr algn="ctr" fontAlgn="b"/>
                      <a:r>
                        <a:rPr lang="en-US" sz="1600" u="none" strike="noStrike" dirty="0">
                          <a:effectLst/>
                          <a:latin typeface="Consolas" panose="020B0609020204030204" pitchFamily="49" charset="0"/>
                          <a:cs typeface="Consolas" panose="020B0609020204030204" pitchFamily="49" charset="0"/>
                        </a:rPr>
                        <a:t>(Intercept)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73.8</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5.9</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12.5</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&lt; 0.0001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166598823"/>
                  </a:ext>
                </a:extLst>
              </a:tr>
              <a:tr h="371393">
                <a:tc>
                  <a:txBody>
                    <a:bodyPr/>
                    <a:lstStyle/>
                    <a:p>
                      <a:pPr algn="ctr" fontAlgn="b"/>
                      <a:r>
                        <a:rPr lang="en-US" sz="1600" u="none" strike="noStrike" dirty="0" err="1">
                          <a:effectLst/>
                          <a:latin typeface="Consolas" panose="020B0609020204030204" pitchFamily="49" charset="0"/>
                          <a:cs typeface="Consolas" panose="020B0609020204030204" pitchFamily="49" charset="0"/>
                        </a:rPr>
                        <a:t>pre_test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10.9</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&lt; 0.0001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415765422"/>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PreOpProt</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0.5</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0.5964</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274998768"/>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PreOpRisk</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-1.2</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-3.1</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0.00188</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653264740"/>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procedureB</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-15.1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1.6</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43052524"/>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age</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-9.2</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17471019"/>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smoker</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-2.7</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1.9</a:t>
                      </a:r>
                    </a:p>
                  </a:txBody>
                  <a:tcPr marL="9525" marR="9525" marT="9525" marB="0" anchor="ctr">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0.14927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101693279"/>
                  </a:ext>
                </a:extLst>
              </a:tr>
            </a:tbl>
          </a:graphicData>
        </a:graphic>
      </p:graphicFrame>
    </p:spTree>
    <p:extLst>
      <p:ext uri="{BB962C8B-B14F-4D97-AF65-F5344CB8AC3E}">
        <p14:creationId xmlns:p14="http://schemas.microsoft.com/office/powerpoint/2010/main" val="732697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15" end="1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16" end="1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2"/>
                </a:solidFill>
              </a:rPr>
              <a:t>interpret</a:t>
            </a:r>
            <a:r>
              <a:rPr lang="en-US" dirty="0"/>
              <a:t> the model</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1607736"/>
            <a:ext cx="9144000" cy="5250264"/>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&gt; summary(m2)</a:t>
            </a: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Residual standard error: 13.69 on 293 degrees of freedom</a:t>
            </a:r>
          </a:p>
          <a:p>
            <a:r>
              <a:rPr lang="en-US" sz="1600" dirty="0">
                <a:latin typeface="Consolas" panose="020B0609020204030204" pitchFamily="49" charset="0"/>
                <a:cs typeface="Consolas" panose="020B0609020204030204" pitchFamily="49" charset="0"/>
              </a:rPr>
              <a:t>Multiple R-squared:  0.483,	Adjusted R-squared:  0.4724 </a:t>
            </a:r>
          </a:p>
          <a:p>
            <a:r>
              <a:rPr lang="en-US" sz="1600" dirty="0">
                <a:latin typeface="Consolas" panose="020B0609020204030204" pitchFamily="49" charset="0"/>
                <a:cs typeface="Consolas" panose="020B0609020204030204" pitchFamily="49" charset="0"/>
              </a:rPr>
              <a:t>F-statistic: 45.63 on 6 and 293 DF,  p-value: &lt; 2.2e-16</a:t>
            </a:r>
          </a:p>
          <a:p>
            <a:endParaRPr lang="en-US" sz="1600" dirty="0">
              <a:latin typeface="Consolas" panose="020B0609020204030204" pitchFamily="49" charset="0"/>
              <a:cs typeface="Consolas" panose="020B0609020204030204" pitchFamily="49" charset="0"/>
            </a:endParaRPr>
          </a:p>
        </p:txBody>
      </p:sp>
      <p:graphicFrame>
        <p:nvGraphicFramePr>
          <p:cNvPr id="3" name="Table 2">
            <a:extLst>
              <a:ext uri="{FF2B5EF4-FFF2-40B4-BE49-F238E27FC236}">
                <a16:creationId xmlns:a16="http://schemas.microsoft.com/office/drawing/2014/main" id="{0B1613A5-919C-2E41-A9C7-92A2B3173551}"/>
              </a:ext>
            </a:extLst>
          </p:cNvPr>
          <p:cNvGraphicFramePr>
            <a:graphicFrameLocks noGrp="1"/>
          </p:cNvGraphicFramePr>
          <p:nvPr>
            <p:extLst>
              <p:ext uri="{D42A27DB-BD31-4B8C-83A1-F6EECF244321}">
                <p14:modId xmlns:p14="http://schemas.microsoft.com/office/powerpoint/2010/main" val="3963909599"/>
              </p:ext>
            </p:extLst>
          </p:nvPr>
        </p:nvGraphicFramePr>
        <p:xfrm>
          <a:off x="255320" y="2271815"/>
          <a:ext cx="7659585" cy="2971144"/>
        </p:xfrm>
        <a:graphic>
          <a:graphicData uri="http://schemas.openxmlformats.org/drawingml/2006/table">
            <a:tbl>
              <a:tblPr>
                <a:tableStyleId>{5C22544A-7EE6-4342-B048-85BDC9FD1C3A}</a:tableStyleId>
              </a:tblPr>
              <a:tblGrid>
                <a:gridCol w="1531917">
                  <a:extLst>
                    <a:ext uri="{9D8B030D-6E8A-4147-A177-3AD203B41FA5}">
                      <a16:colId xmlns:a16="http://schemas.microsoft.com/office/drawing/2014/main" val="4209214683"/>
                    </a:ext>
                  </a:extLst>
                </a:gridCol>
                <a:gridCol w="1531917">
                  <a:extLst>
                    <a:ext uri="{9D8B030D-6E8A-4147-A177-3AD203B41FA5}">
                      <a16:colId xmlns:a16="http://schemas.microsoft.com/office/drawing/2014/main" val="1498835409"/>
                    </a:ext>
                  </a:extLst>
                </a:gridCol>
                <a:gridCol w="1531917">
                  <a:extLst>
                    <a:ext uri="{9D8B030D-6E8A-4147-A177-3AD203B41FA5}">
                      <a16:colId xmlns:a16="http://schemas.microsoft.com/office/drawing/2014/main" val="4107982376"/>
                    </a:ext>
                  </a:extLst>
                </a:gridCol>
                <a:gridCol w="1531917">
                  <a:extLst>
                    <a:ext uri="{9D8B030D-6E8A-4147-A177-3AD203B41FA5}">
                      <a16:colId xmlns:a16="http://schemas.microsoft.com/office/drawing/2014/main" val="3992570716"/>
                    </a:ext>
                  </a:extLst>
                </a:gridCol>
                <a:gridCol w="1531917">
                  <a:extLst>
                    <a:ext uri="{9D8B030D-6E8A-4147-A177-3AD203B41FA5}">
                      <a16:colId xmlns:a16="http://schemas.microsoft.com/office/drawing/2014/main" val="3299681790"/>
                    </a:ext>
                  </a:extLst>
                </a:gridCol>
              </a:tblGrid>
              <a:tr h="371393">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onsolas" panose="020B0609020204030204" pitchFamily="49" charset="0"/>
                          <a:cs typeface="Consolas" panose="020B0609020204030204" pitchFamily="49" charset="0"/>
                        </a:rPr>
                        <a:t>Variable</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Estimate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SE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p</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6979360"/>
                  </a:ext>
                </a:extLst>
              </a:tr>
              <a:tr h="371393">
                <a:tc>
                  <a:txBody>
                    <a:bodyPr/>
                    <a:lstStyle/>
                    <a:p>
                      <a:pPr algn="ctr" fontAlgn="b"/>
                      <a:r>
                        <a:rPr lang="en-US" sz="1600" u="none" strike="noStrike" dirty="0">
                          <a:effectLst/>
                          <a:latin typeface="Consolas" panose="020B0609020204030204" pitchFamily="49" charset="0"/>
                          <a:cs typeface="Consolas" panose="020B0609020204030204" pitchFamily="49" charset="0"/>
                        </a:rPr>
                        <a:t>(Intercept)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4">
                        <a:lumMod val="20000"/>
                        <a:lumOff val="80000"/>
                      </a:schemeClr>
                    </a:solid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73.8</a:t>
                      </a:r>
                    </a:p>
                  </a:txBody>
                  <a:tcPr marL="9525" marR="9525" marT="9525" marB="0" anchor="ctr">
                    <a:lnT w="12700" cap="flat" cmpd="sng" algn="ctr">
                      <a:solidFill>
                        <a:schemeClr val="tx1"/>
                      </a:solidFill>
                      <a:prstDash val="solid"/>
                      <a:round/>
                      <a:headEnd type="none" w="med" len="med"/>
                      <a:tailEnd type="none" w="med" len="med"/>
                    </a:lnT>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5.9</a:t>
                      </a:r>
                    </a:p>
                  </a:txBody>
                  <a:tcPr marL="9525" marR="9525" marT="9525" marB="0" anchor="ctr">
                    <a:lnT w="12700" cap="flat" cmpd="sng" algn="ctr">
                      <a:solidFill>
                        <a:schemeClr val="tx1"/>
                      </a:solidFill>
                      <a:prstDash val="solid"/>
                      <a:round/>
                      <a:headEnd type="none" w="med" len="med"/>
                      <a:tailEnd type="none" w="med" len="med"/>
                    </a:lnT>
                    <a:solidFill>
                      <a:schemeClr val="accent4">
                        <a:lumMod val="20000"/>
                        <a:lumOff val="80000"/>
                      </a:schemeClr>
                    </a:solid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12.5</a:t>
                      </a:r>
                    </a:p>
                  </a:txBody>
                  <a:tcPr marL="9525" marR="9525" marT="9525" marB="0" anchor="ctr">
                    <a:lnT w="12700" cap="flat" cmpd="sng" algn="ctr">
                      <a:solidFill>
                        <a:schemeClr val="tx1"/>
                      </a:solidFill>
                      <a:prstDash val="solid"/>
                      <a:round/>
                      <a:headEnd type="none" w="med" len="med"/>
                      <a:tailEnd type="none" w="med" len="med"/>
                    </a:lnT>
                    <a:solidFill>
                      <a:schemeClr val="accent4">
                        <a:lumMod val="20000"/>
                        <a:lumOff val="80000"/>
                      </a:schemeClr>
                    </a:solid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solidFill>
                      <a:schemeClr val="accent4">
                        <a:lumMod val="20000"/>
                        <a:lumOff val="80000"/>
                      </a:schemeClr>
                    </a:solidFill>
                  </a:tcPr>
                </a:tc>
                <a:extLst>
                  <a:ext uri="{0D108BD9-81ED-4DB2-BD59-A6C34878D82A}">
                    <a16:rowId xmlns:a16="http://schemas.microsoft.com/office/drawing/2014/main" val="1166598823"/>
                  </a:ext>
                </a:extLst>
              </a:tr>
              <a:tr h="371393">
                <a:tc>
                  <a:txBody>
                    <a:bodyPr/>
                    <a:lstStyle/>
                    <a:p>
                      <a:pPr algn="ctr" fontAlgn="b"/>
                      <a:r>
                        <a:rPr lang="en-US" sz="1600" u="none" strike="noStrike" dirty="0" err="1">
                          <a:effectLst/>
                          <a:latin typeface="Consolas" panose="020B0609020204030204" pitchFamily="49" charset="0"/>
                          <a:cs typeface="Consolas" panose="020B0609020204030204" pitchFamily="49" charset="0"/>
                        </a:rPr>
                        <a:t>pre_test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10.9</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&lt; 0.0001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415765422"/>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PreOpProt</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0.5</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0.5964</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274998768"/>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PreOpRisk</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-1.2</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-3.1</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0.00188</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653264740"/>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procedureB</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-15.1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1.6</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43052524"/>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age</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-9.2</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17471019"/>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smoker</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-2.7</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1.9</a:t>
                      </a:r>
                    </a:p>
                  </a:txBody>
                  <a:tcPr marL="9525" marR="9525" marT="9525" marB="0" anchor="ctr">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0.14927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101693279"/>
                  </a:ext>
                </a:extLst>
              </a:tr>
            </a:tbl>
          </a:graphicData>
        </a:graphic>
      </p:graphicFrame>
    </p:spTree>
    <p:extLst>
      <p:ext uri="{BB962C8B-B14F-4D97-AF65-F5344CB8AC3E}">
        <p14:creationId xmlns:p14="http://schemas.microsoft.com/office/powerpoint/2010/main" val="20853225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2"/>
                </a:solidFill>
              </a:rPr>
              <a:t>interpret</a:t>
            </a:r>
            <a:r>
              <a:rPr lang="en-US" dirty="0"/>
              <a:t> the model</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1607736"/>
            <a:ext cx="9144000" cy="5250264"/>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&gt; summary(m2)</a:t>
            </a: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Residual standard error: 13.69 on 293 degrees of freedom</a:t>
            </a:r>
          </a:p>
          <a:p>
            <a:r>
              <a:rPr lang="en-US" sz="1600" dirty="0">
                <a:latin typeface="Consolas" panose="020B0609020204030204" pitchFamily="49" charset="0"/>
                <a:cs typeface="Consolas" panose="020B0609020204030204" pitchFamily="49" charset="0"/>
              </a:rPr>
              <a:t>Multiple R-squared:  0.483,	Adjusted R-squared:  0.4724 </a:t>
            </a:r>
          </a:p>
          <a:p>
            <a:r>
              <a:rPr lang="en-US" sz="1600" dirty="0">
                <a:latin typeface="Consolas" panose="020B0609020204030204" pitchFamily="49" charset="0"/>
                <a:cs typeface="Consolas" panose="020B0609020204030204" pitchFamily="49" charset="0"/>
              </a:rPr>
              <a:t>F-statistic: 45.63 on 6 and 293 DF,  p-value: &lt; 2.2e-16</a:t>
            </a:r>
          </a:p>
          <a:p>
            <a:endParaRPr lang="en-US" sz="1600" dirty="0">
              <a:latin typeface="Consolas" panose="020B0609020204030204" pitchFamily="49" charset="0"/>
              <a:cs typeface="Consolas" panose="020B0609020204030204" pitchFamily="49" charset="0"/>
            </a:endParaRPr>
          </a:p>
        </p:txBody>
      </p:sp>
      <p:graphicFrame>
        <p:nvGraphicFramePr>
          <p:cNvPr id="3" name="Table 2">
            <a:extLst>
              <a:ext uri="{FF2B5EF4-FFF2-40B4-BE49-F238E27FC236}">
                <a16:creationId xmlns:a16="http://schemas.microsoft.com/office/drawing/2014/main" id="{0B1613A5-919C-2E41-A9C7-92A2B3173551}"/>
              </a:ext>
            </a:extLst>
          </p:cNvPr>
          <p:cNvGraphicFramePr>
            <a:graphicFrameLocks noGrp="1"/>
          </p:cNvGraphicFramePr>
          <p:nvPr>
            <p:extLst>
              <p:ext uri="{D42A27DB-BD31-4B8C-83A1-F6EECF244321}">
                <p14:modId xmlns:p14="http://schemas.microsoft.com/office/powerpoint/2010/main" val="425198880"/>
              </p:ext>
            </p:extLst>
          </p:nvPr>
        </p:nvGraphicFramePr>
        <p:xfrm>
          <a:off x="255320" y="2271815"/>
          <a:ext cx="7659585" cy="2971144"/>
        </p:xfrm>
        <a:graphic>
          <a:graphicData uri="http://schemas.openxmlformats.org/drawingml/2006/table">
            <a:tbl>
              <a:tblPr>
                <a:tableStyleId>{5C22544A-7EE6-4342-B048-85BDC9FD1C3A}</a:tableStyleId>
              </a:tblPr>
              <a:tblGrid>
                <a:gridCol w="1531917">
                  <a:extLst>
                    <a:ext uri="{9D8B030D-6E8A-4147-A177-3AD203B41FA5}">
                      <a16:colId xmlns:a16="http://schemas.microsoft.com/office/drawing/2014/main" val="4209214683"/>
                    </a:ext>
                  </a:extLst>
                </a:gridCol>
                <a:gridCol w="1531917">
                  <a:extLst>
                    <a:ext uri="{9D8B030D-6E8A-4147-A177-3AD203B41FA5}">
                      <a16:colId xmlns:a16="http://schemas.microsoft.com/office/drawing/2014/main" val="1498835409"/>
                    </a:ext>
                  </a:extLst>
                </a:gridCol>
                <a:gridCol w="1531917">
                  <a:extLst>
                    <a:ext uri="{9D8B030D-6E8A-4147-A177-3AD203B41FA5}">
                      <a16:colId xmlns:a16="http://schemas.microsoft.com/office/drawing/2014/main" val="4107982376"/>
                    </a:ext>
                  </a:extLst>
                </a:gridCol>
                <a:gridCol w="1531917">
                  <a:extLst>
                    <a:ext uri="{9D8B030D-6E8A-4147-A177-3AD203B41FA5}">
                      <a16:colId xmlns:a16="http://schemas.microsoft.com/office/drawing/2014/main" val="3992570716"/>
                    </a:ext>
                  </a:extLst>
                </a:gridCol>
                <a:gridCol w="1531917">
                  <a:extLst>
                    <a:ext uri="{9D8B030D-6E8A-4147-A177-3AD203B41FA5}">
                      <a16:colId xmlns:a16="http://schemas.microsoft.com/office/drawing/2014/main" val="3299681790"/>
                    </a:ext>
                  </a:extLst>
                </a:gridCol>
              </a:tblGrid>
              <a:tr h="371393">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600" b="0" i="0" u="none" strike="noStrike" dirty="0">
                          <a:solidFill>
                            <a:srgbClr val="000000"/>
                          </a:solidFill>
                          <a:effectLst/>
                          <a:latin typeface="Consolas" panose="020B0609020204030204" pitchFamily="49" charset="0"/>
                          <a:cs typeface="Consolas" panose="020B0609020204030204" pitchFamily="49" charset="0"/>
                        </a:rPr>
                        <a:t>Variable</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Estimate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SE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p</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6979360"/>
                  </a:ext>
                </a:extLst>
              </a:tr>
              <a:tr h="371393">
                <a:tc>
                  <a:txBody>
                    <a:bodyPr/>
                    <a:lstStyle/>
                    <a:p>
                      <a:pPr algn="ctr" fontAlgn="b"/>
                      <a:r>
                        <a:rPr lang="en-US" sz="1600" u="none" strike="noStrike" dirty="0">
                          <a:effectLst/>
                          <a:latin typeface="Consolas" panose="020B0609020204030204" pitchFamily="49" charset="0"/>
                          <a:cs typeface="Consolas" panose="020B0609020204030204" pitchFamily="49" charset="0"/>
                        </a:rPr>
                        <a:t>(Intercept)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73.8</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5.9</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12.5</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166598823"/>
                  </a:ext>
                </a:extLst>
              </a:tr>
              <a:tr h="371393">
                <a:tc>
                  <a:txBody>
                    <a:bodyPr/>
                    <a:lstStyle/>
                    <a:p>
                      <a:pPr algn="ctr" fontAlgn="b"/>
                      <a:r>
                        <a:rPr lang="en-US" sz="1600" u="none" strike="noStrike" dirty="0" err="1">
                          <a:effectLst/>
                          <a:latin typeface="Consolas" panose="020B0609020204030204" pitchFamily="49" charset="0"/>
                          <a:cs typeface="Consolas" panose="020B0609020204030204" pitchFamily="49" charset="0"/>
                        </a:rPr>
                        <a:t>pre_test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a:t>
                      </a:r>
                    </a:p>
                  </a:txBody>
                  <a:tcPr marL="9525" marR="9525" marT="9525" marB="0" anchor="ctr">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10.9</a:t>
                      </a:r>
                    </a:p>
                  </a:txBody>
                  <a:tcPr marL="9525" marR="9525" marT="9525" marB="0" anchor="ctr">
                    <a:solidFill>
                      <a:schemeClr val="accent4">
                        <a:lumMod val="20000"/>
                        <a:lumOff val="80000"/>
                      </a:schemeClr>
                    </a:solid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extLst>
                  <a:ext uri="{0D108BD9-81ED-4DB2-BD59-A6C34878D82A}">
                    <a16:rowId xmlns:a16="http://schemas.microsoft.com/office/drawing/2014/main" val="1415765422"/>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PreOpProt</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0.5</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0.5964</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274998768"/>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PreOpRisk</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-1.2</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-3.1</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0.00188</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653264740"/>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procedureB</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-15.1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1.6</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43052524"/>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age</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-9.2</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17471019"/>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smoker</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-2.7</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1.9</a:t>
                      </a:r>
                    </a:p>
                  </a:txBody>
                  <a:tcPr marL="9525" marR="9525" marT="9525" marB="0" anchor="ctr">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0.14927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101693279"/>
                  </a:ext>
                </a:extLst>
              </a:tr>
            </a:tbl>
          </a:graphicData>
        </a:graphic>
      </p:graphicFrame>
    </p:spTree>
    <p:extLst>
      <p:ext uri="{BB962C8B-B14F-4D97-AF65-F5344CB8AC3E}">
        <p14:creationId xmlns:p14="http://schemas.microsoft.com/office/powerpoint/2010/main" val="1838717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to </a:t>
            </a:r>
            <a:r>
              <a:rPr lang="en-US" dirty="0">
                <a:solidFill>
                  <a:schemeClr val="accent2"/>
                </a:solidFill>
              </a:rPr>
              <a:t>interpret</a:t>
            </a:r>
            <a:r>
              <a:rPr lang="en-US" dirty="0"/>
              <a:t> the model</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1607736"/>
            <a:ext cx="9144000" cy="5250264"/>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&gt; summary(m2)</a:t>
            </a: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Residual standard error: 13.69 on 293 degrees of freedom</a:t>
            </a:r>
          </a:p>
          <a:p>
            <a:r>
              <a:rPr lang="en-US" sz="1600" dirty="0">
                <a:latin typeface="Consolas" panose="020B0609020204030204" pitchFamily="49" charset="0"/>
                <a:cs typeface="Consolas" panose="020B0609020204030204" pitchFamily="49" charset="0"/>
              </a:rPr>
              <a:t>Multiple R-squared:  0.483,	Adjusted R-squared:  0.4724 </a:t>
            </a:r>
          </a:p>
          <a:p>
            <a:r>
              <a:rPr lang="en-US" sz="1600" dirty="0">
                <a:latin typeface="Consolas" panose="020B0609020204030204" pitchFamily="49" charset="0"/>
                <a:cs typeface="Consolas" panose="020B0609020204030204" pitchFamily="49" charset="0"/>
              </a:rPr>
              <a:t>F-statistic: 45.63 on 6 and 293 DF,  p-value: &lt; 2.2e-16</a:t>
            </a:r>
          </a:p>
          <a:p>
            <a:endParaRPr lang="en-US" sz="1600" dirty="0">
              <a:latin typeface="Consolas" panose="020B0609020204030204" pitchFamily="49" charset="0"/>
              <a:cs typeface="Consolas" panose="020B0609020204030204" pitchFamily="49" charset="0"/>
            </a:endParaRPr>
          </a:p>
        </p:txBody>
      </p:sp>
      <p:graphicFrame>
        <p:nvGraphicFramePr>
          <p:cNvPr id="3" name="Table 2">
            <a:extLst>
              <a:ext uri="{FF2B5EF4-FFF2-40B4-BE49-F238E27FC236}">
                <a16:creationId xmlns:a16="http://schemas.microsoft.com/office/drawing/2014/main" id="{0B1613A5-919C-2E41-A9C7-92A2B3173551}"/>
              </a:ext>
            </a:extLst>
          </p:cNvPr>
          <p:cNvGraphicFramePr>
            <a:graphicFrameLocks noGrp="1"/>
          </p:cNvGraphicFramePr>
          <p:nvPr>
            <p:extLst>
              <p:ext uri="{D42A27DB-BD31-4B8C-83A1-F6EECF244321}">
                <p14:modId xmlns:p14="http://schemas.microsoft.com/office/powerpoint/2010/main" val="2209457070"/>
              </p:ext>
            </p:extLst>
          </p:nvPr>
        </p:nvGraphicFramePr>
        <p:xfrm>
          <a:off x="255320" y="2271815"/>
          <a:ext cx="7659585" cy="2971144"/>
        </p:xfrm>
        <a:graphic>
          <a:graphicData uri="http://schemas.openxmlformats.org/drawingml/2006/table">
            <a:tbl>
              <a:tblPr>
                <a:tableStyleId>{5C22544A-7EE6-4342-B048-85BDC9FD1C3A}</a:tableStyleId>
              </a:tblPr>
              <a:tblGrid>
                <a:gridCol w="1531917">
                  <a:extLst>
                    <a:ext uri="{9D8B030D-6E8A-4147-A177-3AD203B41FA5}">
                      <a16:colId xmlns:a16="http://schemas.microsoft.com/office/drawing/2014/main" val="4209214683"/>
                    </a:ext>
                  </a:extLst>
                </a:gridCol>
                <a:gridCol w="1531917">
                  <a:extLst>
                    <a:ext uri="{9D8B030D-6E8A-4147-A177-3AD203B41FA5}">
                      <a16:colId xmlns:a16="http://schemas.microsoft.com/office/drawing/2014/main" val="1498835409"/>
                    </a:ext>
                  </a:extLst>
                </a:gridCol>
                <a:gridCol w="1531917">
                  <a:extLst>
                    <a:ext uri="{9D8B030D-6E8A-4147-A177-3AD203B41FA5}">
                      <a16:colId xmlns:a16="http://schemas.microsoft.com/office/drawing/2014/main" val="4107982376"/>
                    </a:ext>
                  </a:extLst>
                </a:gridCol>
                <a:gridCol w="1531917">
                  <a:extLst>
                    <a:ext uri="{9D8B030D-6E8A-4147-A177-3AD203B41FA5}">
                      <a16:colId xmlns:a16="http://schemas.microsoft.com/office/drawing/2014/main" val="3992570716"/>
                    </a:ext>
                  </a:extLst>
                </a:gridCol>
                <a:gridCol w="1531917">
                  <a:extLst>
                    <a:ext uri="{9D8B030D-6E8A-4147-A177-3AD203B41FA5}">
                      <a16:colId xmlns:a16="http://schemas.microsoft.com/office/drawing/2014/main" val="3299681790"/>
                    </a:ext>
                  </a:extLst>
                </a:gridCol>
              </a:tblGrid>
              <a:tr h="371393">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Variable</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Estimate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SE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p</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76979360"/>
                  </a:ext>
                </a:extLst>
              </a:tr>
              <a:tr h="371393">
                <a:tc>
                  <a:txBody>
                    <a:bodyPr/>
                    <a:lstStyle/>
                    <a:p>
                      <a:pPr algn="ctr" fontAlgn="b"/>
                      <a:r>
                        <a:rPr lang="en-US" sz="1600" u="none" strike="noStrike" dirty="0">
                          <a:effectLst/>
                          <a:latin typeface="Consolas" panose="020B0609020204030204" pitchFamily="49" charset="0"/>
                          <a:cs typeface="Consolas" panose="020B0609020204030204" pitchFamily="49" charset="0"/>
                        </a:rPr>
                        <a:t>(Intercept)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73.8</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5.9</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12.5</a:t>
                      </a: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166598823"/>
                  </a:ext>
                </a:extLst>
              </a:tr>
              <a:tr h="371393">
                <a:tc>
                  <a:txBody>
                    <a:bodyPr/>
                    <a:lstStyle/>
                    <a:p>
                      <a:pPr algn="ctr" fontAlgn="b"/>
                      <a:r>
                        <a:rPr lang="en-US" sz="1600" u="none" strike="noStrike" dirty="0" err="1">
                          <a:effectLst/>
                          <a:latin typeface="Consolas" panose="020B0609020204030204" pitchFamily="49" charset="0"/>
                          <a:cs typeface="Consolas" panose="020B0609020204030204" pitchFamily="49" charset="0"/>
                        </a:rPr>
                        <a:t>pre_test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10.9</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415765422"/>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PreOpProt</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0.5</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0.5964</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274998768"/>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PreOpRisk</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-1.2</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0.4</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-3.1</a:t>
                      </a: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0.00188</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2653264740"/>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procedureB</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-15.1</a:t>
                      </a:r>
                    </a:p>
                  </a:txBody>
                  <a:tcPr marL="9525" marR="9525" marT="9525" marB="0" anchor="ctr">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1.6</a:t>
                      </a:r>
                    </a:p>
                  </a:txBody>
                  <a:tcPr marL="9525" marR="9525" marT="9525" marB="0" anchor="ctr">
                    <a:solidFill>
                      <a:schemeClr val="accent4">
                        <a:lumMod val="20000"/>
                        <a:lumOff val="80000"/>
                      </a:schemeClr>
                    </a:solid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-9.4</a:t>
                      </a:r>
                    </a:p>
                  </a:txBody>
                  <a:tcPr marL="9525" marR="9525" marT="9525" marB="0" anchor="ctr">
                    <a:solidFill>
                      <a:schemeClr val="accent4">
                        <a:lumMod val="20000"/>
                        <a:lumOff val="80000"/>
                      </a:schemeClr>
                    </a:solid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extLst>
                  <a:ext uri="{0D108BD9-81ED-4DB2-BD59-A6C34878D82A}">
                    <a16:rowId xmlns:a16="http://schemas.microsoft.com/office/drawing/2014/main" val="3743052524"/>
                  </a:ext>
                </a:extLst>
              </a:tr>
              <a:tr h="371393">
                <a:tc>
                  <a:txBody>
                    <a:bodyPr/>
                    <a:lstStyle/>
                    <a:p>
                      <a:pPr algn="ctr" fontAlgn="b"/>
                      <a:r>
                        <a:rPr lang="en-US" sz="1600" u="none" strike="noStrike">
                          <a:effectLst/>
                          <a:latin typeface="Consolas" panose="020B0609020204030204" pitchFamily="49" charset="0"/>
                          <a:cs typeface="Consolas" panose="020B0609020204030204" pitchFamily="49" charset="0"/>
                        </a:rPr>
                        <a:t>age</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-0.8</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0.1</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-9.2</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717471019"/>
                  </a:ext>
                </a:extLst>
              </a:tr>
              <a:tr h="371393">
                <a:tc>
                  <a:txBody>
                    <a:bodyPr/>
                    <a:lstStyle/>
                    <a:p>
                      <a:pPr algn="ctr" fontAlgn="b"/>
                      <a:r>
                        <a:rPr lang="en-US" sz="1600" u="none" strike="noStrike" dirty="0">
                          <a:effectLst/>
                          <a:latin typeface="Consolas" panose="020B0609020204030204" pitchFamily="49" charset="0"/>
                          <a:cs typeface="Consolas" panose="020B0609020204030204" pitchFamily="49" charset="0"/>
                        </a:rPr>
                        <a:t>smoker</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-2.7</a:t>
                      </a:r>
                    </a:p>
                  </a:txBody>
                  <a:tcPr marL="9525" marR="9525" marT="9525" marB="0" anchor="ctr">
                    <a:noFill/>
                  </a:tcPr>
                </a:tc>
                <a:tc>
                  <a:txBody>
                    <a:bodyPr/>
                    <a:lstStyle/>
                    <a:p>
                      <a:pPr algn="ctr" fontAlgn="b"/>
                      <a:r>
                        <a:rPr lang="en-US" sz="1600" b="0" i="0" u="none" strike="noStrike">
                          <a:solidFill>
                            <a:srgbClr val="000000"/>
                          </a:solidFill>
                          <a:effectLst/>
                          <a:latin typeface="Consolas" panose="020B0609020204030204" pitchFamily="49" charset="0"/>
                          <a:cs typeface="Consolas" panose="020B0609020204030204" pitchFamily="49" charset="0"/>
                        </a:rPr>
                        <a:t>1.9</a:t>
                      </a:r>
                    </a:p>
                  </a:txBody>
                  <a:tcPr marL="9525" marR="9525" marT="9525" marB="0" anchor="ctr">
                    <a:noFill/>
                  </a:tcPr>
                </a:tc>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-1.4</a:t>
                      </a: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0.14927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101693279"/>
                  </a:ext>
                </a:extLst>
              </a:tr>
            </a:tbl>
          </a:graphicData>
        </a:graphic>
      </p:graphicFrame>
    </p:spTree>
    <p:extLst>
      <p:ext uri="{BB962C8B-B14F-4D97-AF65-F5344CB8AC3E}">
        <p14:creationId xmlns:p14="http://schemas.microsoft.com/office/powerpoint/2010/main" val="26894038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normAutofit/>
          </a:bodyPr>
          <a:lstStyle/>
          <a:p>
            <a:r>
              <a:rPr lang="en-US" dirty="0"/>
              <a:t>New hypothesis: Differential effectiveness based on age</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2035276"/>
            <a:ext cx="9144000" cy="4822724"/>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fit new model with interaction of procedure and age</a:t>
            </a:r>
          </a:p>
          <a:p>
            <a:r>
              <a:rPr lang="en-US" sz="1600" dirty="0">
                <a:latin typeface="Consolas" panose="020B0609020204030204" pitchFamily="49" charset="0"/>
                <a:cs typeface="Consolas" panose="020B0609020204030204" pitchFamily="49" charset="0"/>
              </a:rPr>
              <a:t>m3 = update(m2, ~ . + </a:t>
            </a:r>
            <a:r>
              <a:rPr lang="en-US" sz="1600" dirty="0" err="1">
                <a:latin typeface="Consolas" panose="020B0609020204030204" pitchFamily="49" charset="0"/>
                <a:cs typeface="Consolas" panose="020B0609020204030204" pitchFamily="49" charset="0"/>
              </a:rPr>
              <a:t>age:procedure</a:t>
            </a:r>
            <a:r>
              <a:rPr lang="en-US" sz="1600" dirty="0">
                <a:latin typeface="Consolas" panose="020B0609020204030204" pitchFamily="49" charset="0"/>
                <a:cs typeface="Consolas" panose="020B0609020204030204" pitchFamily="49" charset="0"/>
              </a:rPr>
              <a:t>)</a:t>
            </a:r>
          </a:p>
          <a:p>
            <a:r>
              <a:rPr lang="en-US" sz="1600" dirty="0">
                <a:latin typeface="Consolas" panose="020B0609020204030204" pitchFamily="49" charset="0"/>
                <a:cs typeface="Consolas" panose="020B0609020204030204" pitchFamily="49" charset="0"/>
              </a:rPr>
              <a:t>&gt; summary(m3)</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a:t>
            </a:r>
          </a:p>
        </p:txBody>
      </p:sp>
      <p:graphicFrame>
        <p:nvGraphicFramePr>
          <p:cNvPr id="5" name="Table 4">
            <a:extLst>
              <a:ext uri="{FF2B5EF4-FFF2-40B4-BE49-F238E27FC236}">
                <a16:creationId xmlns:a16="http://schemas.microsoft.com/office/drawing/2014/main" id="{CEFE8405-A174-4B48-8321-2740902F93D3}"/>
              </a:ext>
            </a:extLst>
          </p:cNvPr>
          <p:cNvGraphicFramePr>
            <a:graphicFrameLocks noGrp="1"/>
          </p:cNvGraphicFramePr>
          <p:nvPr>
            <p:extLst>
              <p:ext uri="{D42A27DB-BD31-4B8C-83A1-F6EECF244321}">
                <p14:modId xmlns:p14="http://schemas.microsoft.com/office/powerpoint/2010/main" val="1521801758"/>
              </p:ext>
            </p:extLst>
          </p:nvPr>
        </p:nvGraphicFramePr>
        <p:xfrm>
          <a:off x="258640" y="3197459"/>
          <a:ext cx="8626720" cy="3267468"/>
        </p:xfrm>
        <a:graphic>
          <a:graphicData uri="http://schemas.openxmlformats.org/drawingml/2006/table">
            <a:tbl>
              <a:tblPr>
                <a:tableStyleId>{5C22544A-7EE6-4342-B048-85BDC9FD1C3A}</a:tableStyleId>
              </a:tblPr>
              <a:tblGrid>
                <a:gridCol w="1967978">
                  <a:extLst>
                    <a:ext uri="{9D8B030D-6E8A-4147-A177-3AD203B41FA5}">
                      <a16:colId xmlns:a16="http://schemas.microsoft.com/office/drawing/2014/main" val="204604170"/>
                    </a:ext>
                  </a:extLst>
                </a:gridCol>
                <a:gridCol w="1482710">
                  <a:extLst>
                    <a:ext uri="{9D8B030D-6E8A-4147-A177-3AD203B41FA5}">
                      <a16:colId xmlns:a16="http://schemas.microsoft.com/office/drawing/2014/main" val="3500399261"/>
                    </a:ext>
                  </a:extLst>
                </a:gridCol>
                <a:gridCol w="1725344">
                  <a:extLst>
                    <a:ext uri="{9D8B030D-6E8A-4147-A177-3AD203B41FA5}">
                      <a16:colId xmlns:a16="http://schemas.microsoft.com/office/drawing/2014/main" val="105500719"/>
                    </a:ext>
                  </a:extLst>
                </a:gridCol>
                <a:gridCol w="1725344">
                  <a:extLst>
                    <a:ext uri="{9D8B030D-6E8A-4147-A177-3AD203B41FA5}">
                      <a16:colId xmlns:a16="http://schemas.microsoft.com/office/drawing/2014/main" val="3591749033"/>
                    </a:ext>
                  </a:extLst>
                </a:gridCol>
                <a:gridCol w="1725344">
                  <a:extLst>
                    <a:ext uri="{9D8B030D-6E8A-4147-A177-3AD203B41FA5}">
                      <a16:colId xmlns:a16="http://schemas.microsoft.com/office/drawing/2014/main" val="750626615"/>
                    </a:ext>
                  </a:extLst>
                </a:gridCol>
              </a:tblGrid>
              <a:tr h="363052">
                <a:tc>
                  <a:txBody>
                    <a:bodyPr/>
                    <a:lstStyle/>
                    <a:p>
                      <a:pPr algn="ctr" fontAlgn="b"/>
                      <a:r>
                        <a:rPr lang="en-US" sz="1600" b="0" i="0" u="none" strike="noStrike" dirty="0">
                          <a:solidFill>
                            <a:srgbClr val="000000"/>
                          </a:solidFill>
                          <a:effectLst/>
                          <a:latin typeface="Consolas" panose="020B0609020204030204" pitchFamily="49" charset="0"/>
                          <a:cs typeface="Consolas" panose="020B0609020204030204" pitchFamily="49" charset="0"/>
                        </a:rPr>
                        <a:t>Variable</a:t>
                      </a: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Estimate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SE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p</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9294456"/>
                  </a:ext>
                </a:extLst>
              </a:tr>
              <a:tr h="363052">
                <a:tc>
                  <a:txBody>
                    <a:bodyPr/>
                    <a:lstStyle/>
                    <a:p>
                      <a:pPr algn="ctr" fontAlgn="b"/>
                      <a:r>
                        <a:rPr lang="en-US" sz="1600" b="0" i="0" u="none" strike="noStrike" dirty="0">
                          <a:effectLst/>
                          <a:latin typeface="Consolas" panose="020B0609020204030204" pitchFamily="49" charset="0"/>
                          <a:cs typeface="Consolas" panose="020B0609020204030204" pitchFamily="49" charset="0"/>
                        </a:rPr>
                        <a:t>(Intercept)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42.57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5.19</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8.21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411340211"/>
                  </a:ext>
                </a:extLst>
              </a:tr>
              <a:tr h="363052">
                <a:tc>
                  <a:txBody>
                    <a:bodyPr/>
                    <a:lstStyle/>
                    <a:p>
                      <a:pPr algn="ctr" fontAlgn="b"/>
                      <a:r>
                        <a:rPr lang="en-US" sz="1600" b="0" i="0" u="none" strike="noStrike" dirty="0" err="1">
                          <a:effectLst/>
                          <a:latin typeface="Consolas" panose="020B0609020204030204" pitchFamily="49" charset="0"/>
                          <a:cs typeface="Consolas" panose="020B0609020204030204" pitchFamily="49" charset="0"/>
                        </a:rPr>
                        <a:t>pre_test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1.02</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0.07</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15.23</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&lt; 0.0001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782006167"/>
                  </a:ext>
                </a:extLst>
              </a:tr>
              <a:tr h="363052">
                <a:tc>
                  <a:txBody>
                    <a:bodyPr/>
                    <a:lstStyle/>
                    <a:p>
                      <a:pPr algn="ctr" fontAlgn="b"/>
                      <a:r>
                        <a:rPr lang="en-US" sz="1600" b="0" i="0" u="none" strike="noStrike" dirty="0" err="1">
                          <a:effectLst/>
                          <a:latin typeface="Consolas" panose="020B0609020204030204" pitchFamily="49" charset="0"/>
                          <a:cs typeface="Consolas" panose="020B0609020204030204" pitchFamily="49" charset="0"/>
                        </a:rPr>
                        <a:t>PreOpRisk</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-5.27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0.29</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-18.44</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&lt; 0.0001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1407745305"/>
                  </a:ext>
                </a:extLst>
              </a:tr>
              <a:tr h="363052">
                <a:tc>
                  <a:txBody>
                    <a:bodyPr/>
                    <a:lstStyle/>
                    <a:p>
                      <a:pPr algn="ctr" fontAlgn="b"/>
                      <a:r>
                        <a:rPr lang="en-US" sz="1600" b="0" i="0" u="none" strike="noStrike" dirty="0" err="1">
                          <a:effectLst/>
                          <a:latin typeface="Consolas" panose="020B0609020204030204" pitchFamily="49" charset="0"/>
                          <a:cs typeface="Consolas" panose="020B0609020204030204" pitchFamily="49" charset="0"/>
                        </a:rPr>
                        <a:t>PreOpProt</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-0.63</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0.63</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-1.00</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0.320</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690793702"/>
                  </a:ext>
                </a:extLst>
              </a:tr>
              <a:tr h="363052">
                <a:tc>
                  <a:txBody>
                    <a:bodyPr/>
                    <a:lstStyle/>
                    <a:p>
                      <a:pPr algn="ctr" fontAlgn="b"/>
                      <a:r>
                        <a:rPr lang="en-US" sz="1600" b="0" i="0" u="none" strike="noStrike" dirty="0">
                          <a:effectLst/>
                          <a:latin typeface="Consolas" panose="020B0609020204030204" pitchFamily="49" charset="0"/>
                          <a:cs typeface="Consolas" panose="020B0609020204030204" pitchFamily="49" charset="0"/>
                        </a:rPr>
                        <a:t>age</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-0.11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0.06</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-1.73</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0.085</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269247294"/>
                  </a:ext>
                </a:extLst>
              </a:tr>
              <a:tr h="363052">
                <a:tc>
                  <a:txBody>
                    <a:bodyPr/>
                    <a:lstStyle/>
                    <a:p>
                      <a:pPr algn="ctr" fontAlgn="b"/>
                      <a:r>
                        <a:rPr lang="en-US" sz="1600" b="0" i="0" u="none" strike="noStrike" dirty="0" err="1">
                          <a:effectLst/>
                          <a:latin typeface="Consolas" panose="020B0609020204030204" pitchFamily="49" charset="0"/>
                          <a:cs typeface="Consolas" panose="020B0609020204030204" pitchFamily="49" charset="0"/>
                        </a:rPr>
                        <a:t>procedureB</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13.49</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4.96</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2.72</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0.007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extLst>
                  <a:ext uri="{0D108BD9-81ED-4DB2-BD59-A6C34878D82A}">
                    <a16:rowId xmlns:a16="http://schemas.microsoft.com/office/drawing/2014/main" val="1158788820"/>
                  </a:ext>
                </a:extLst>
              </a:tr>
              <a:tr h="363052">
                <a:tc>
                  <a:txBody>
                    <a:bodyPr/>
                    <a:lstStyle/>
                    <a:p>
                      <a:pPr algn="ctr" fontAlgn="b"/>
                      <a:r>
                        <a:rPr lang="en-US" sz="1600" b="0" i="0" u="none" strike="noStrike" dirty="0">
                          <a:effectLst/>
                          <a:latin typeface="Consolas" panose="020B0609020204030204" pitchFamily="49" charset="0"/>
                          <a:cs typeface="Consolas" panose="020B0609020204030204" pitchFamily="49" charset="0"/>
                        </a:rPr>
                        <a:t>smoker</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-9.04</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a:effectLst/>
                          <a:latin typeface="Consolas" panose="020B0609020204030204" pitchFamily="49" charset="0"/>
                          <a:cs typeface="Consolas" panose="020B0609020204030204" pitchFamily="49" charset="0"/>
                        </a:rPr>
                        <a:t>1.41</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-6.39</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&lt; 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4180180518"/>
                  </a:ext>
                </a:extLst>
              </a:tr>
              <a:tr h="363052">
                <a:tc>
                  <a:txBody>
                    <a:bodyPr/>
                    <a:lstStyle/>
                    <a:p>
                      <a:pPr algn="ctr" fontAlgn="b"/>
                      <a:r>
                        <a:rPr lang="en-US" sz="1600" b="0" i="0" u="none" strike="noStrike" dirty="0" err="1">
                          <a:effectLst/>
                          <a:latin typeface="Consolas" panose="020B0609020204030204" pitchFamily="49" charset="0"/>
                          <a:cs typeface="Consolas" panose="020B0609020204030204" pitchFamily="49" charset="0"/>
                        </a:rPr>
                        <a:t>age:procedureB</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-0.37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0.10</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-3.87</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tc>
                  <a:txBody>
                    <a:bodyPr/>
                    <a:lstStyle/>
                    <a:p>
                      <a:pPr algn="ctr" fontAlgn="b"/>
                      <a:r>
                        <a:rPr lang="en-US" sz="1600" b="0" i="0" u="none" strike="noStrike" dirty="0">
                          <a:effectLst/>
                          <a:latin typeface="Consolas" panose="020B0609020204030204" pitchFamily="49" charset="0"/>
                          <a:cs typeface="Consolas" panose="020B0609020204030204" pitchFamily="49" charset="0"/>
                        </a:rPr>
                        <a:t>0.0001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solidFill>
                      <a:schemeClr val="accent4">
                        <a:lumMod val="20000"/>
                        <a:lumOff val="80000"/>
                      </a:schemeClr>
                    </a:solidFill>
                  </a:tcPr>
                </a:tc>
                <a:extLst>
                  <a:ext uri="{0D108BD9-81ED-4DB2-BD59-A6C34878D82A}">
                    <a16:rowId xmlns:a16="http://schemas.microsoft.com/office/drawing/2014/main" val="2359417586"/>
                  </a:ext>
                </a:extLst>
              </a:tr>
            </a:tbl>
          </a:graphicData>
        </a:graphic>
      </p:graphicFrame>
      <p:cxnSp>
        <p:nvCxnSpPr>
          <p:cNvPr id="4" name="Straight Arrow Connector 3">
            <a:extLst>
              <a:ext uri="{FF2B5EF4-FFF2-40B4-BE49-F238E27FC236}">
                <a16:creationId xmlns:a16="http://schemas.microsoft.com/office/drawing/2014/main" id="{EF501366-266D-354F-97AC-CD2EC1AD23D9}"/>
              </a:ext>
            </a:extLst>
          </p:cNvPr>
          <p:cNvCxnSpPr/>
          <p:nvPr/>
        </p:nvCxnSpPr>
        <p:spPr>
          <a:xfrm flipH="1">
            <a:off x="3141233" y="1690689"/>
            <a:ext cx="1086522" cy="901904"/>
          </a:xfrm>
          <a:prstGeom prst="straightConnector1">
            <a:avLst/>
          </a:prstGeom>
          <a:ln w="508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7599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Talk Outline</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p:txBody>
          <a:bodyPr>
            <a:normAutofit/>
          </a:bodyPr>
          <a:lstStyle/>
          <a:p>
            <a:r>
              <a:rPr lang="en-US" dirty="0"/>
              <a:t>Linear regression is a (the?) foundational data science technique</a:t>
            </a:r>
          </a:p>
          <a:p>
            <a:r>
              <a:rPr lang="en-US" dirty="0">
                <a:solidFill>
                  <a:schemeClr val="accent1"/>
                </a:solidFill>
              </a:rPr>
              <a:t>Fit </a:t>
            </a:r>
            <a:r>
              <a:rPr lang="en-US" dirty="0"/>
              <a:t>a model to data</a:t>
            </a:r>
          </a:p>
          <a:p>
            <a:r>
              <a:rPr lang="en-US" dirty="0">
                <a:solidFill>
                  <a:schemeClr val="accent6"/>
                </a:solidFill>
              </a:rPr>
              <a:t>Validate</a:t>
            </a:r>
            <a:r>
              <a:rPr lang="en-US" dirty="0"/>
              <a:t> the model</a:t>
            </a:r>
          </a:p>
          <a:p>
            <a:r>
              <a:rPr lang="en-US" dirty="0">
                <a:solidFill>
                  <a:schemeClr val="accent2"/>
                </a:solidFill>
              </a:rPr>
              <a:t>Interpret</a:t>
            </a:r>
            <a:r>
              <a:rPr lang="en-US" dirty="0"/>
              <a:t> the model</a:t>
            </a:r>
          </a:p>
          <a:p>
            <a:r>
              <a:rPr lang="en-US" dirty="0">
                <a:solidFill>
                  <a:srgbClr val="7030A0"/>
                </a:solidFill>
              </a:rPr>
              <a:t>Extend</a:t>
            </a:r>
            <a:r>
              <a:rPr lang="en-US" dirty="0"/>
              <a:t> the model</a:t>
            </a:r>
          </a:p>
          <a:p>
            <a:endParaRPr lang="en-US" dirty="0"/>
          </a:p>
          <a:p>
            <a:r>
              <a:rPr lang="en-US" dirty="0"/>
              <a:t>Download materials: </a:t>
            </a:r>
          </a:p>
        </p:txBody>
      </p:sp>
    </p:spTree>
    <p:extLst>
      <p:ext uri="{BB962C8B-B14F-4D97-AF65-F5344CB8AC3E}">
        <p14:creationId xmlns:p14="http://schemas.microsoft.com/office/powerpoint/2010/main" val="2013588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Visualize differential effect based on age</a:t>
            </a:r>
          </a:p>
        </p:txBody>
      </p:sp>
      <p:sp>
        <p:nvSpPr>
          <p:cNvPr id="16" name="TextBox 15">
            <a:extLst>
              <a:ext uri="{FF2B5EF4-FFF2-40B4-BE49-F238E27FC236}">
                <a16:creationId xmlns:a16="http://schemas.microsoft.com/office/drawing/2014/main" id="{CF6619AD-EF95-594E-A539-A8339CC2A464}"/>
              </a:ext>
            </a:extLst>
          </p:cNvPr>
          <p:cNvSpPr txBox="1"/>
          <p:nvPr/>
        </p:nvSpPr>
        <p:spPr>
          <a:xfrm>
            <a:off x="0" y="5687748"/>
            <a:ext cx="9144000" cy="1170252"/>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plot(x=age, y=outcome-</a:t>
            </a:r>
            <a:r>
              <a:rPr lang="en-US" sz="1600" dirty="0" err="1">
                <a:latin typeface="Consolas" panose="020B0609020204030204" pitchFamily="49" charset="0"/>
                <a:cs typeface="Consolas" panose="020B0609020204030204" pitchFamily="49" charset="0"/>
              </a:rPr>
              <a:t>pre_test</a:t>
            </a:r>
            <a:r>
              <a:rPr lang="en-US" sz="1600" dirty="0">
                <a:latin typeface="Consolas" panose="020B0609020204030204" pitchFamily="49" charset="0"/>
                <a:cs typeface="Consolas" panose="020B0609020204030204" pitchFamily="49" charset="0"/>
              </a:rPr>
              <a:t>, col=</a:t>
            </a:r>
            <a:r>
              <a:rPr lang="en-US" sz="1600" dirty="0" err="1">
                <a:latin typeface="Consolas" panose="020B0609020204030204" pitchFamily="49" charset="0"/>
                <a:cs typeface="Consolas" panose="020B0609020204030204" pitchFamily="49" charset="0"/>
              </a:rPr>
              <a:t>procedure_colors</a:t>
            </a:r>
            <a:r>
              <a:rPr lang="en-US" sz="1600" dirty="0">
                <a:latin typeface="Consolas" panose="020B0609020204030204" pitchFamily="49" charset="0"/>
                <a:cs typeface="Consolas" panose="020B0609020204030204" pitchFamily="49" charset="0"/>
              </a:rPr>
              <a:t>[procedure], ...)</a:t>
            </a:r>
          </a:p>
          <a:p>
            <a:r>
              <a:rPr lang="en-US" sz="1600" dirty="0">
                <a:latin typeface="Consolas" panose="020B0609020204030204" pitchFamily="49" charset="0"/>
                <a:cs typeface="Consolas" panose="020B0609020204030204" pitchFamily="49" charset="0"/>
              </a:rPr>
              <a:t>fitted = by(</a:t>
            </a:r>
            <a:r>
              <a:rPr lang="en-US" sz="1600" dirty="0" err="1">
                <a:latin typeface="Consolas" panose="020B0609020204030204" pitchFamily="49" charset="0"/>
                <a:cs typeface="Consolas" panose="020B0609020204030204" pitchFamily="49" charset="0"/>
              </a:rPr>
              <a:t>outcome_data</a:t>
            </a:r>
            <a:r>
              <a:rPr lang="en-US" sz="1600" dirty="0">
                <a:latin typeface="Consolas" panose="020B0609020204030204" pitchFamily="49" charset="0"/>
                <a:cs typeface="Consolas" panose="020B0609020204030204" pitchFamily="49" charset="0"/>
              </a:rPr>
              <a:t>, procedure, </a:t>
            </a:r>
            <a:r>
              <a:rPr lang="en-US" sz="1600" dirty="0" err="1">
                <a:latin typeface="Consolas" panose="020B0609020204030204" pitchFamily="49" charset="0"/>
                <a:cs typeface="Consolas" panose="020B0609020204030204" pitchFamily="49" charset="0"/>
              </a:rPr>
              <a:t>lm</a:t>
            </a:r>
            <a:r>
              <a:rPr lang="en-US" sz="1600" dirty="0">
                <a:latin typeface="Consolas" panose="020B0609020204030204" pitchFamily="49" charset="0"/>
                <a:cs typeface="Consolas" panose="020B0609020204030204" pitchFamily="49" charset="0"/>
              </a:rPr>
              <a:t>, formula=outcome ~ age)</a:t>
            </a:r>
          </a:p>
          <a:p>
            <a:r>
              <a:rPr lang="en-US" sz="1600" dirty="0">
                <a:latin typeface="Consolas" panose="020B0609020204030204" pitchFamily="49" charset="0"/>
                <a:cs typeface="Consolas" panose="020B0609020204030204" pitchFamily="49" charset="0"/>
              </a:rPr>
              <a:t>for (</a:t>
            </a:r>
            <a:r>
              <a:rPr lang="en-US" sz="1600" dirty="0" err="1">
                <a:latin typeface="Consolas" panose="020B0609020204030204" pitchFamily="49" charset="0"/>
                <a:cs typeface="Consolas" panose="020B0609020204030204" pitchFamily="49" charset="0"/>
              </a:rPr>
              <a:t>i</a:t>
            </a:r>
            <a:r>
              <a:rPr lang="en-US" sz="1600" dirty="0">
                <a:latin typeface="Consolas" panose="020B0609020204030204" pitchFamily="49" charset="0"/>
                <a:cs typeface="Consolas" panose="020B0609020204030204" pitchFamily="49" charset="0"/>
              </a:rPr>
              <a:t> in 1:2) </a:t>
            </a:r>
            <a:r>
              <a:rPr lang="en-US" sz="1600" dirty="0" err="1">
                <a:latin typeface="Consolas" panose="020B0609020204030204" pitchFamily="49" charset="0"/>
                <a:cs typeface="Consolas" panose="020B0609020204030204" pitchFamily="49" charset="0"/>
              </a:rPr>
              <a:t>abline</a:t>
            </a:r>
            <a:r>
              <a:rPr lang="en-US" sz="1600" dirty="0">
                <a:latin typeface="Consolas" panose="020B0609020204030204" pitchFamily="49" charset="0"/>
                <a:cs typeface="Consolas" panose="020B0609020204030204" pitchFamily="49" charset="0"/>
              </a:rPr>
              <a:t>(fitted[[</a:t>
            </a:r>
            <a:r>
              <a:rPr lang="en-US" sz="1600" dirty="0" err="1">
                <a:latin typeface="Consolas" panose="020B0609020204030204" pitchFamily="49" charset="0"/>
                <a:cs typeface="Consolas" panose="020B0609020204030204" pitchFamily="49" charset="0"/>
              </a:rPr>
              <a:t>i</a:t>
            </a:r>
            <a:r>
              <a:rPr lang="en-US" sz="1600" dirty="0">
                <a:latin typeface="Consolas" panose="020B0609020204030204" pitchFamily="49" charset="0"/>
                <a:cs typeface="Consolas" panose="020B0609020204030204" pitchFamily="49" charset="0"/>
              </a:rPr>
              <a:t>]], col=</a:t>
            </a:r>
            <a:r>
              <a:rPr lang="en-US" sz="1600" dirty="0" err="1">
                <a:latin typeface="Consolas" panose="020B0609020204030204" pitchFamily="49" charset="0"/>
                <a:cs typeface="Consolas" panose="020B0609020204030204" pitchFamily="49" charset="0"/>
              </a:rPr>
              <a:t>procedure_colors</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i</a:t>
            </a:r>
            <a:r>
              <a:rPr lang="en-US" sz="1600" dirty="0">
                <a:latin typeface="Consolas" panose="020B0609020204030204" pitchFamily="49" charset="0"/>
                <a:cs typeface="Consolas" panose="020B0609020204030204" pitchFamily="49" charset="0"/>
              </a:rPr>
              <a:t>], ...)</a:t>
            </a:r>
          </a:p>
        </p:txBody>
      </p:sp>
      <p:grpSp>
        <p:nvGrpSpPr>
          <p:cNvPr id="27" name="Group 26">
            <a:extLst>
              <a:ext uri="{FF2B5EF4-FFF2-40B4-BE49-F238E27FC236}">
                <a16:creationId xmlns:a16="http://schemas.microsoft.com/office/drawing/2014/main" id="{3AACD46D-9F2E-7D47-BE4D-964C76600B50}"/>
              </a:ext>
            </a:extLst>
          </p:cNvPr>
          <p:cNvGrpSpPr/>
          <p:nvPr/>
        </p:nvGrpSpPr>
        <p:grpSpPr>
          <a:xfrm>
            <a:off x="815823" y="1799215"/>
            <a:ext cx="7571756" cy="3712644"/>
            <a:chOff x="815823" y="1799215"/>
            <a:chExt cx="7571756" cy="3712644"/>
          </a:xfrm>
        </p:grpSpPr>
        <p:grpSp>
          <p:nvGrpSpPr>
            <p:cNvPr id="26" name="Group 25">
              <a:extLst>
                <a:ext uri="{FF2B5EF4-FFF2-40B4-BE49-F238E27FC236}">
                  <a16:creationId xmlns:a16="http://schemas.microsoft.com/office/drawing/2014/main" id="{DEF541F7-98F6-9744-AD15-78DC5D439224}"/>
                </a:ext>
              </a:extLst>
            </p:cNvPr>
            <p:cNvGrpSpPr/>
            <p:nvPr/>
          </p:nvGrpSpPr>
          <p:grpSpPr>
            <a:xfrm>
              <a:off x="6567529" y="2127240"/>
              <a:ext cx="1820050" cy="2000319"/>
              <a:chOff x="6567529" y="2127240"/>
              <a:chExt cx="1820050" cy="2000319"/>
            </a:xfrm>
          </p:grpSpPr>
          <p:sp>
            <p:nvSpPr>
              <p:cNvPr id="7" name="TextBox 6">
                <a:extLst>
                  <a:ext uri="{FF2B5EF4-FFF2-40B4-BE49-F238E27FC236}">
                    <a16:creationId xmlns:a16="http://schemas.microsoft.com/office/drawing/2014/main" id="{A0103CDC-D4C4-5A4C-81D2-8344349C91AB}"/>
                  </a:ext>
                </a:extLst>
              </p:cNvPr>
              <p:cNvSpPr txBox="1"/>
              <p:nvPr/>
            </p:nvSpPr>
            <p:spPr>
              <a:xfrm>
                <a:off x="6567529" y="3296562"/>
                <a:ext cx="1820050" cy="830997"/>
              </a:xfrm>
              <a:prstGeom prst="rect">
                <a:avLst/>
              </a:prstGeom>
              <a:noFill/>
            </p:spPr>
            <p:txBody>
              <a:bodyPr wrap="none" rtlCol="0">
                <a:spAutoFit/>
              </a:bodyPr>
              <a:lstStyle/>
              <a:p>
                <a:pPr algn="ctr"/>
                <a:r>
                  <a:rPr lang="en-US" sz="1600" b="1" dirty="0">
                    <a:solidFill>
                      <a:srgbClr val="F2A83C"/>
                    </a:solidFill>
                  </a:rPr>
                  <a:t>Proc. B</a:t>
                </a:r>
              </a:p>
              <a:p>
                <a:pPr algn="ctr"/>
                <a:r>
                  <a:rPr lang="en-US" sz="1600" b="1" dirty="0">
                    <a:solidFill>
                      <a:srgbClr val="F2A83C"/>
                    </a:solidFill>
                  </a:rPr>
                  <a:t>Efficacy</a:t>
                </a:r>
              </a:p>
              <a:p>
                <a:pPr algn="ctr"/>
                <a:r>
                  <a:rPr lang="en-US" sz="1600" b="1" dirty="0">
                    <a:solidFill>
                      <a:srgbClr val="F2A83C"/>
                    </a:solidFill>
                  </a:rPr>
                  <a:t>Decreases with age</a:t>
                </a:r>
              </a:p>
            </p:txBody>
          </p:sp>
          <p:sp>
            <p:nvSpPr>
              <p:cNvPr id="8" name="TextBox 7">
                <a:extLst>
                  <a:ext uri="{FF2B5EF4-FFF2-40B4-BE49-F238E27FC236}">
                    <a16:creationId xmlns:a16="http://schemas.microsoft.com/office/drawing/2014/main" id="{73A47725-57B5-3A4D-A70A-6EB4372DB529}"/>
                  </a:ext>
                </a:extLst>
              </p:cNvPr>
              <p:cNvSpPr txBox="1"/>
              <p:nvPr/>
            </p:nvSpPr>
            <p:spPr>
              <a:xfrm>
                <a:off x="6924645" y="2127240"/>
                <a:ext cx="1105816" cy="584775"/>
              </a:xfrm>
              <a:prstGeom prst="rect">
                <a:avLst/>
              </a:prstGeom>
              <a:noFill/>
            </p:spPr>
            <p:txBody>
              <a:bodyPr wrap="none" rtlCol="0">
                <a:spAutoFit/>
              </a:bodyPr>
              <a:lstStyle/>
              <a:p>
                <a:pPr algn="ctr"/>
                <a:r>
                  <a:rPr lang="en-US" sz="1600" b="1" dirty="0">
                    <a:solidFill>
                      <a:srgbClr val="3775C6"/>
                    </a:solidFill>
                  </a:rPr>
                  <a:t>Proc. A</a:t>
                </a:r>
              </a:p>
              <a:p>
                <a:pPr algn="ctr"/>
                <a:r>
                  <a:rPr lang="en-US" sz="1600" b="1" dirty="0">
                    <a:solidFill>
                      <a:srgbClr val="3775C6"/>
                    </a:solidFill>
                  </a:rPr>
                  <a:t>No Change</a:t>
                </a:r>
              </a:p>
            </p:txBody>
          </p:sp>
        </p:grpSp>
        <p:grpSp>
          <p:nvGrpSpPr>
            <p:cNvPr id="25" name="Group 24">
              <a:extLst>
                <a:ext uri="{FF2B5EF4-FFF2-40B4-BE49-F238E27FC236}">
                  <a16:creationId xmlns:a16="http://schemas.microsoft.com/office/drawing/2014/main" id="{F0888E2C-32A2-D946-9EC3-1ED5D9B18CFD}"/>
                </a:ext>
              </a:extLst>
            </p:cNvPr>
            <p:cNvGrpSpPr/>
            <p:nvPr/>
          </p:nvGrpSpPr>
          <p:grpSpPr>
            <a:xfrm>
              <a:off x="815823" y="1799215"/>
              <a:ext cx="5627014" cy="3712644"/>
              <a:chOff x="815823" y="1799215"/>
              <a:chExt cx="5627014" cy="3712644"/>
            </a:xfrm>
          </p:grpSpPr>
          <p:pic>
            <p:nvPicPr>
              <p:cNvPr id="4" name="Picture 3">
                <a:extLst>
                  <a:ext uri="{FF2B5EF4-FFF2-40B4-BE49-F238E27FC236}">
                    <a16:creationId xmlns:a16="http://schemas.microsoft.com/office/drawing/2014/main" id="{13F67C73-C20A-7C4F-83E4-348149D74494}"/>
                  </a:ext>
                </a:extLst>
              </p:cNvPr>
              <p:cNvPicPr>
                <a:picLocks noChangeAspect="1"/>
              </p:cNvPicPr>
              <p:nvPr/>
            </p:nvPicPr>
            <p:blipFill>
              <a:blip r:embed="rId3"/>
              <a:stretch>
                <a:fillRect/>
              </a:stretch>
            </p:blipFill>
            <p:spPr>
              <a:xfrm>
                <a:off x="2323575" y="1805049"/>
                <a:ext cx="4116780" cy="3087585"/>
              </a:xfrm>
              <a:prstGeom prst="rect">
                <a:avLst/>
              </a:prstGeom>
            </p:spPr>
          </p:pic>
          <p:sp>
            <p:nvSpPr>
              <p:cNvPr id="9" name="TextBox 8">
                <a:extLst>
                  <a:ext uri="{FF2B5EF4-FFF2-40B4-BE49-F238E27FC236}">
                    <a16:creationId xmlns:a16="http://schemas.microsoft.com/office/drawing/2014/main" id="{084D84B0-5E55-8940-A67C-67A712021112}"/>
                  </a:ext>
                </a:extLst>
              </p:cNvPr>
              <p:cNvSpPr txBox="1"/>
              <p:nvPr/>
            </p:nvSpPr>
            <p:spPr>
              <a:xfrm>
                <a:off x="2332805" y="4845084"/>
                <a:ext cx="393056" cy="338554"/>
              </a:xfrm>
              <a:prstGeom prst="rect">
                <a:avLst/>
              </a:prstGeom>
              <a:noFill/>
            </p:spPr>
            <p:txBody>
              <a:bodyPr wrap="none" rtlCol="0">
                <a:spAutoFit/>
              </a:bodyPr>
              <a:lstStyle/>
              <a:p>
                <a:pPr algn="r"/>
                <a:r>
                  <a:rPr lang="en-US" sz="1600" dirty="0"/>
                  <a:t>30</a:t>
                </a:r>
              </a:p>
            </p:txBody>
          </p:sp>
          <p:sp>
            <p:nvSpPr>
              <p:cNvPr id="10" name="TextBox 9">
                <a:extLst>
                  <a:ext uri="{FF2B5EF4-FFF2-40B4-BE49-F238E27FC236}">
                    <a16:creationId xmlns:a16="http://schemas.microsoft.com/office/drawing/2014/main" id="{FA169FFE-4769-A546-AE3A-356618A42D01}"/>
                  </a:ext>
                </a:extLst>
              </p:cNvPr>
              <p:cNvSpPr txBox="1"/>
              <p:nvPr/>
            </p:nvSpPr>
            <p:spPr>
              <a:xfrm>
                <a:off x="1975790" y="4002599"/>
                <a:ext cx="392849" cy="338375"/>
              </a:xfrm>
              <a:prstGeom prst="rect">
                <a:avLst/>
              </a:prstGeom>
              <a:noFill/>
            </p:spPr>
            <p:txBody>
              <a:bodyPr wrap="square" rtlCol="0">
                <a:spAutoFit/>
              </a:bodyPr>
              <a:lstStyle/>
              <a:p>
                <a:pPr algn="r"/>
                <a:r>
                  <a:rPr lang="en-US" sz="1600" dirty="0"/>
                  <a:t>20</a:t>
                </a:r>
              </a:p>
            </p:txBody>
          </p:sp>
          <p:sp>
            <p:nvSpPr>
              <p:cNvPr id="11" name="TextBox 10">
                <a:extLst>
                  <a:ext uri="{FF2B5EF4-FFF2-40B4-BE49-F238E27FC236}">
                    <a16:creationId xmlns:a16="http://schemas.microsoft.com/office/drawing/2014/main" id="{61A89838-43B5-6B48-9EFE-5FDFF88DF862}"/>
                  </a:ext>
                </a:extLst>
              </p:cNvPr>
              <p:cNvSpPr txBox="1"/>
              <p:nvPr/>
            </p:nvSpPr>
            <p:spPr>
              <a:xfrm>
                <a:off x="1975790" y="3451753"/>
                <a:ext cx="392849" cy="338375"/>
              </a:xfrm>
              <a:prstGeom prst="rect">
                <a:avLst/>
              </a:prstGeom>
              <a:noFill/>
            </p:spPr>
            <p:txBody>
              <a:bodyPr wrap="none" rtlCol="0">
                <a:spAutoFit/>
              </a:bodyPr>
              <a:lstStyle/>
              <a:p>
                <a:pPr algn="r"/>
                <a:r>
                  <a:rPr lang="en-US" sz="1600" dirty="0"/>
                  <a:t>40</a:t>
                </a:r>
              </a:p>
            </p:txBody>
          </p:sp>
          <p:sp>
            <p:nvSpPr>
              <p:cNvPr id="12" name="TextBox 11">
                <a:extLst>
                  <a:ext uri="{FF2B5EF4-FFF2-40B4-BE49-F238E27FC236}">
                    <a16:creationId xmlns:a16="http://schemas.microsoft.com/office/drawing/2014/main" id="{5844D621-4345-6446-B8DF-EB0D3DA7CA05}"/>
                  </a:ext>
                </a:extLst>
              </p:cNvPr>
              <p:cNvSpPr txBox="1"/>
              <p:nvPr/>
            </p:nvSpPr>
            <p:spPr>
              <a:xfrm>
                <a:off x="1975790" y="2900907"/>
                <a:ext cx="392849" cy="338375"/>
              </a:xfrm>
              <a:prstGeom prst="rect">
                <a:avLst/>
              </a:prstGeom>
              <a:noFill/>
            </p:spPr>
            <p:txBody>
              <a:bodyPr wrap="none" rtlCol="0">
                <a:spAutoFit/>
              </a:bodyPr>
              <a:lstStyle/>
              <a:p>
                <a:pPr algn="r"/>
                <a:r>
                  <a:rPr lang="en-US" sz="1600" dirty="0"/>
                  <a:t>60</a:t>
                </a:r>
              </a:p>
            </p:txBody>
          </p:sp>
          <p:sp>
            <p:nvSpPr>
              <p:cNvPr id="13" name="TextBox 12">
                <a:extLst>
                  <a:ext uri="{FF2B5EF4-FFF2-40B4-BE49-F238E27FC236}">
                    <a16:creationId xmlns:a16="http://schemas.microsoft.com/office/drawing/2014/main" id="{8CE1CA19-2C87-DD4D-8E68-E76FF0737B6E}"/>
                  </a:ext>
                </a:extLst>
              </p:cNvPr>
              <p:cNvSpPr txBox="1"/>
              <p:nvPr/>
            </p:nvSpPr>
            <p:spPr>
              <a:xfrm>
                <a:off x="1975790" y="2350061"/>
                <a:ext cx="392849" cy="338375"/>
              </a:xfrm>
              <a:prstGeom prst="rect">
                <a:avLst/>
              </a:prstGeom>
              <a:noFill/>
            </p:spPr>
            <p:txBody>
              <a:bodyPr wrap="none" rtlCol="0">
                <a:spAutoFit/>
              </a:bodyPr>
              <a:lstStyle/>
              <a:p>
                <a:pPr algn="r"/>
                <a:r>
                  <a:rPr lang="en-US" sz="1600" dirty="0"/>
                  <a:t>80</a:t>
                </a:r>
              </a:p>
            </p:txBody>
          </p:sp>
          <p:sp>
            <p:nvSpPr>
              <p:cNvPr id="14" name="TextBox 13">
                <a:extLst>
                  <a:ext uri="{FF2B5EF4-FFF2-40B4-BE49-F238E27FC236}">
                    <a16:creationId xmlns:a16="http://schemas.microsoft.com/office/drawing/2014/main" id="{3BF18375-7C8A-5048-B4E8-80E24BF258A6}"/>
                  </a:ext>
                </a:extLst>
              </p:cNvPr>
              <p:cNvSpPr txBox="1"/>
              <p:nvPr/>
            </p:nvSpPr>
            <p:spPr>
              <a:xfrm>
                <a:off x="1871650" y="1799215"/>
                <a:ext cx="496989" cy="338375"/>
              </a:xfrm>
              <a:prstGeom prst="rect">
                <a:avLst/>
              </a:prstGeom>
              <a:noFill/>
            </p:spPr>
            <p:txBody>
              <a:bodyPr wrap="none" rtlCol="0">
                <a:spAutoFit/>
              </a:bodyPr>
              <a:lstStyle/>
              <a:p>
                <a:pPr algn="r"/>
                <a:r>
                  <a:rPr lang="en-US" sz="1600" dirty="0"/>
                  <a:t>100</a:t>
                </a:r>
              </a:p>
            </p:txBody>
          </p:sp>
          <p:sp>
            <p:nvSpPr>
              <p:cNvPr id="15" name="TextBox 14">
                <a:extLst>
                  <a:ext uri="{FF2B5EF4-FFF2-40B4-BE49-F238E27FC236}">
                    <a16:creationId xmlns:a16="http://schemas.microsoft.com/office/drawing/2014/main" id="{23708C5E-EC28-BD4D-8F4C-813DB636052F}"/>
                  </a:ext>
                </a:extLst>
              </p:cNvPr>
              <p:cNvSpPr txBox="1"/>
              <p:nvPr/>
            </p:nvSpPr>
            <p:spPr>
              <a:xfrm>
                <a:off x="815823" y="2137590"/>
                <a:ext cx="1137619" cy="400110"/>
              </a:xfrm>
              <a:prstGeom prst="rect">
                <a:avLst/>
              </a:prstGeom>
              <a:noFill/>
            </p:spPr>
            <p:txBody>
              <a:bodyPr wrap="none" rtlCol="0">
                <a:spAutoFit/>
              </a:bodyPr>
              <a:lstStyle/>
              <a:p>
                <a:r>
                  <a:rPr lang="en-US" sz="2000" dirty="0">
                    <a:latin typeface="+mj-lt"/>
                  </a:rPr>
                  <a:t>Outcome</a:t>
                </a:r>
              </a:p>
            </p:txBody>
          </p:sp>
          <p:sp>
            <p:nvSpPr>
              <p:cNvPr id="17" name="TextBox 16">
                <a:extLst>
                  <a:ext uri="{FF2B5EF4-FFF2-40B4-BE49-F238E27FC236}">
                    <a16:creationId xmlns:a16="http://schemas.microsoft.com/office/drawing/2014/main" id="{90210F80-1291-7244-994D-CA8A4CE64104}"/>
                  </a:ext>
                </a:extLst>
              </p:cNvPr>
              <p:cNvSpPr txBox="1"/>
              <p:nvPr/>
            </p:nvSpPr>
            <p:spPr>
              <a:xfrm>
                <a:off x="2079930" y="4553447"/>
                <a:ext cx="288709" cy="338375"/>
              </a:xfrm>
              <a:prstGeom prst="rect">
                <a:avLst/>
              </a:prstGeom>
              <a:noFill/>
            </p:spPr>
            <p:txBody>
              <a:bodyPr wrap="none" rtlCol="0">
                <a:spAutoFit/>
              </a:bodyPr>
              <a:lstStyle/>
              <a:p>
                <a:pPr algn="r"/>
                <a:r>
                  <a:rPr lang="en-US" sz="1600" dirty="0"/>
                  <a:t>0</a:t>
                </a:r>
              </a:p>
            </p:txBody>
          </p:sp>
          <p:sp>
            <p:nvSpPr>
              <p:cNvPr id="18" name="TextBox 17">
                <a:extLst>
                  <a:ext uri="{FF2B5EF4-FFF2-40B4-BE49-F238E27FC236}">
                    <a16:creationId xmlns:a16="http://schemas.microsoft.com/office/drawing/2014/main" id="{F27EAEEA-3F27-C24F-9B9F-F59976DCF124}"/>
                  </a:ext>
                </a:extLst>
              </p:cNvPr>
              <p:cNvSpPr txBox="1"/>
              <p:nvPr/>
            </p:nvSpPr>
            <p:spPr>
              <a:xfrm>
                <a:off x="2952301" y="4845084"/>
                <a:ext cx="393056" cy="338554"/>
              </a:xfrm>
              <a:prstGeom prst="rect">
                <a:avLst/>
              </a:prstGeom>
              <a:noFill/>
            </p:spPr>
            <p:txBody>
              <a:bodyPr wrap="none" rtlCol="0">
                <a:spAutoFit/>
              </a:bodyPr>
              <a:lstStyle/>
              <a:p>
                <a:pPr algn="r"/>
                <a:r>
                  <a:rPr lang="en-US" sz="1600" dirty="0"/>
                  <a:t>35</a:t>
                </a:r>
              </a:p>
            </p:txBody>
          </p:sp>
          <p:sp>
            <p:nvSpPr>
              <p:cNvPr id="19" name="TextBox 18">
                <a:extLst>
                  <a:ext uri="{FF2B5EF4-FFF2-40B4-BE49-F238E27FC236}">
                    <a16:creationId xmlns:a16="http://schemas.microsoft.com/office/drawing/2014/main" id="{2FC7322F-924F-464F-8CDF-678D8E65DC6A}"/>
                  </a:ext>
                </a:extLst>
              </p:cNvPr>
              <p:cNvSpPr txBox="1"/>
              <p:nvPr/>
            </p:nvSpPr>
            <p:spPr>
              <a:xfrm>
                <a:off x="3571797" y="4845084"/>
                <a:ext cx="393056" cy="338554"/>
              </a:xfrm>
              <a:prstGeom prst="rect">
                <a:avLst/>
              </a:prstGeom>
              <a:noFill/>
            </p:spPr>
            <p:txBody>
              <a:bodyPr wrap="none" rtlCol="0">
                <a:spAutoFit/>
              </a:bodyPr>
              <a:lstStyle/>
              <a:p>
                <a:pPr algn="r"/>
                <a:r>
                  <a:rPr lang="en-US" sz="1600" dirty="0"/>
                  <a:t>40</a:t>
                </a:r>
              </a:p>
            </p:txBody>
          </p:sp>
          <p:sp>
            <p:nvSpPr>
              <p:cNvPr id="20" name="TextBox 19">
                <a:extLst>
                  <a:ext uri="{FF2B5EF4-FFF2-40B4-BE49-F238E27FC236}">
                    <a16:creationId xmlns:a16="http://schemas.microsoft.com/office/drawing/2014/main" id="{B1545324-731F-AF47-A617-C185BB952BF1}"/>
                  </a:ext>
                </a:extLst>
              </p:cNvPr>
              <p:cNvSpPr txBox="1"/>
              <p:nvPr/>
            </p:nvSpPr>
            <p:spPr>
              <a:xfrm>
                <a:off x="4191293" y="4845084"/>
                <a:ext cx="393056" cy="338554"/>
              </a:xfrm>
              <a:prstGeom prst="rect">
                <a:avLst/>
              </a:prstGeom>
              <a:noFill/>
            </p:spPr>
            <p:txBody>
              <a:bodyPr wrap="none" rtlCol="0">
                <a:spAutoFit/>
              </a:bodyPr>
              <a:lstStyle/>
              <a:p>
                <a:pPr algn="r"/>
                <a:r>
                  <a:rPr lang="en-US" sz="1600" dirty="0"/>
                  <a:t>45</a:t>
                </a:r>
              </a:p>
            </p:txBody>
          </p:sp>
          <p:sp>
            <p:nvSpPr>
              <p:cNvPr id="21" name="TextBox 20">
                <a:extLst>
                  <a:ext uri="{FF2B5EF4-FFF2-40B4-BE49-F238E27FC236}">
                    <a16:creationId xmlns:a16="http://schemas.microsoft.com/office/drawing/2014/main" id="{59AC19C3-A973-C840-B1C8-796ABACD6B89}"/>
                  </a:ext>
                </a:extLst>
              </p:cNvPr>
              <p:cNvSpPr txBox="1"/>
              <p:nvPr/>
            </p:nvSpPr>
            <p:spPr>
              <a:xfrm>
                <a:off x="4810789" y="4845084"/>
                <a:ext cx="393056" cy="338554"/>
              </a:xfrm>
              <a:prstGeom prst="rect">
                <a:avLst/>
              </a:prstGeom>
              <a:noFill/>
            </p:spPr>
            <p:txBody>
              <a:bodyPr wrap="none" rtlCol="0">
                <a:spAutoFit/>
              </a:bodyPr>
              <a:lstStyle/>
              <a:p>
                <a:pPr algn="r"/>
                <a:r>
                  <a:rPr lang="en-US" sz="1600" dirty="0"/>
                  <a:t>50</a:t>
                </a:r>
              </a:p>
            </p:txBody>
          </p:sp>
          <p:sp>
            <p:nvSpPr>
              <p:cNvPr id="22" name="TextBox 21">
                <a:extLst>
                  <a:ext uri="{FF2B5EF4-FFF2-40B4-BE49-F238E27FC236}">
                    <a16:creationId xmlns:a16="http://schemas.microsoft.com/office/drawing/2014/main" id="{5D687BCE-6265-8F45-BE6E-618184712F10}"/>
                  </a:ext>
                </a:extLst>
              </p:cNvPr>
              <p:cNvSpPr txBox="1"/>
              <p:nvPr/>
            </p:nvSpPr>
            <p:spPr>
              <a:xfrm>
                <a:off x="5430285" y="4845084"/>
                <a:ext cx="393056" cy="338554"/>
              </a:xfrm>
              <a:prstGeom prst="rect">
                <a:avLst/>
              </a:prstGeom>
              <a:noFill/>
            </p:spPr>
            <p:txBody>
              <a:bodyPr wrap="none" rtlCol="0">
                <a:spAutoFit/>
              </a:bodyPr>
              <a:lstStyle/>
              <a:p>
                <a:pPr algn="r"/>
                <a:r>
                  <a:rPr lang="en-US" sz="1600"/>
                  <a:t>55</a:t>
                </a:r>
                <a:endParaRPr lang="en-US" sz="1600" dirty="0"/>
              </a:p>
            </p:txBody>
          </p:sp>
          <p:sp>
            <p:nvSpPr>
              <p:cNvPr id="23" name="TextBox 22">
                <a:extLst>
                  <a:ext uri="{FF2B5EF4-FFF2-40B4-BE49-F238E27FC236}">
                    <a16:creationId xmlns:a16="http://schemas.microsoft.com/office/drawing/2014/main" id="{7C6908E6-227D-2844-90AE-308946B631D3}"/>
                  </a:ext>
                </a:extLst>
              </p:cNvPr>
              <p:cNvSpPr txBox="1"/>
              <p:nvPr/>
            </p:nvSpPr>
            <p:spPr>
              <a:xfrm>
                <a:off x="6049781" y="4845084"/>
                <a:ext cx="393056" cy="338554"/>
              </a:xfrm>
              <a:prstGeom prst="rect">
                <a:avLst/>
              </a:prstGeom>
              <a:noFill/>
            </p:spPr>
            <p:txBody>
              <a:bodyPr wrap="none" rtlCol="0">
                <a:spAutoFit/>
              </a:bodyPr>
              <a:lstStyle/>
              <a:p>
                <a:pPr algn="r"/>
                <a:r>
                  <a:rPr lang="en-US" sz="1600" dirty="0"/>
                  <a:t>60</a:t>
                </a:r>
              </a:p>
            </p:txBody>
          </p:sp>
          <p:sp>
            <p:nvSpPr>
              <p:cNvPr id="24" name="TextBox 23">
                <a:extLst>
                  <a:ext uri="{FF2B5EF4-FFF2-40B4-BE49-F238E27FC236}">
                    <a16:creationId xmlns:a16="http://schemas.microsoft.com/office/drawing/2014/main" id="{34D441AA-150A-6F4E-A541-72852C5EEF78}"/>
                  </a:ext>
                </a:extLst>
              </p:cNvPr>
              <p:cNvSpPr txBox="1"/>
              <p:nvPr/>
            </p:nvSpPr>
            <p:spPr>
              <a:xfrm>
                <a:off x="3651138" y="5111749"/>
                <a:ext cx="1325619" cy="400110"/>
              </a:xfrm>
              <a:prstGeom prst="rect">
                <a:avLst/>
              </a:prstGeom>
              <a:noFill/>
            </p:spPr>
            <p:txBody>
              <a:bodyPr wrap="none" rtlCol="0">
                <a:spAutoFit/>
              </a:bodyPr>
              <a:lstStyle/>
              <a:p>
                <a:r>
                  <a:rPr lang="en-US" sz="2000" dirty="0">
                    <a:latin typeface="+mj-lt"/>
                  </a:rPr>
                  <a:t>Age (years)</a:t>
                </a:r>
              </a:p>
            </p:txBody>
          </p:sp>
        </p:grpSp>
      </p:grpSp>
    </p:spTree>
    <p:extLst>
      <p:ext uri="{BB962C8B-B14F-4D97-AF65-F5344CB8AC3E}">
        <p14:creationId xmlns:p14="http://schemas.microsoft.com/office/powerpoint/2010/main" val="1002748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Predicting new outcomes</a:t>
            </a:r>
          </a:p>
        </p:txBody>
      </p:sp>
      <p:sp>
        <p:nvSpPr>
          <p:cNvPr id="3" name="Content Placeholder 2">
            <a:extLst>
              <a:ext uri="{FF2B5EF4-FFF2-40B4-BE49-F238E27FC236}">
                <a16:creationId xmlns:a16="http://schemas.microsoft.com/office/drawing/2014/main" id="{54575612-6363-2647-B92D-8F9BA080D27F}"/>
              </a:ext>
            </a:extLst>
          </p:cNvPr>
          <p:cNvSpPr>
            <a:spLocks noGrp="1"/>
          </p:cNvSpPr>
          <p:nvPr>
            <p:ph idx="1"/>
          </p:nvPr>
        </p:nvSpPr>
        <p:spPr>
          <a:xfrm>
            <a:off x="628650" y="1825625"/>
            <a:ext cx="7886700" cy="2722624"/>
          </a:xfrm>
        </p:spPr>
        <p:txBody>
          <a:bodyPr/>
          <a:lstStyle/>
          <a:p>
            <a:r>
              <a:rPr lang="en-US" dirty="0"/>
              <a:t>The model R</a:t>
            </a:r>
            <a:r>
              <a:rPr lang="en-US" baseline="30000" dirty="0"/>
              <a:t>2</a:t>
            </a:r>
            <a:r>
              <a:rPr lang="en-US" dirty="0"/>
              <a:t> told us how well the predictors explain variation in the outcome variable</a:t>
            </a:r>
          </a:p>
          <a:p>
            <a:r>
              <a:rPr lang="en-US" dirty="0"/>
              <a:t>What about predicting </a:t>
            </a:r>
            <a:r>
              <a:rPr lang="en-US" dirty="0">
                <a:solidFill>
                  <a:schemeClr val="accent2"/>
                </a:solidFill>
              </a:rPr>
              <a:t>new</a:t>
            </a:r>
            <a:r>
              <a:rPr lang="en-US" dirty="0"/>
              <a:t> data?</a:t>
            </a:r>
          </a:p>
          <a:p>
            <a:r>
              <a:rPr lang="en-US" dirty="0"/>
              <a:t>In general, out of sample prediction is worse than in-sample prediction (overfitting)</a:t>
            </a:r>
          </a:p>
        </p:txBody>
      </p:sp>
      <p:sp>
        <p:nvSpPr>
          <p:cNvPr id="6" name="TextBox 5">
            <a:extLst>
              <a:ext uri="{FF2B5EF4-FFF2-40B4-BE49-F238E27FC236}">
                <a16:creationId xmlns:a16="http://schemas.microsoft.com/office/drawing/2014/main" id="{E2656C40-D104-1A46-A5AD-7A354F51F1FD}"/>
              </a:ext>
            </a:extLst>
          </p:cNvPr>
          <p:cNvSpPr txBox="1"/>
          <p:nvPr/>
        </p:nvSpPr>
        <p:spPr>
          <a:xfrm>
            <a:off x="0" y="4410636"/>
            <a:ext cx="9144000" cy="2447364"/>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predict outcomes for some new patients</a:t>
            </a:r>
          </a:p>
          <a:p>
            <a:r>
              <a:rPr lang="en-US" sz="1600" dirty="0" err="1">
                <a:latin typeface="Consolas" panose="020B0609020204030204" pitchFamily="49" charset="0"/>
                <a:cs typeface="Consolas" panose="020B0609020204030204" pitchFamily="49" charset="0"/>
              </a:rPr>
              <a:t>new_patients</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read.csv</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new_patients.csv</a:t>
            </a:r>
            <a:r>
              <a:rPr lang="en-US" sz="1600" dirty="0">
                <a:latin typeface="Consolas" panose="020B0609020204030204" pitchFamily="49" charset="0"/>
                <a:cs typeface="Consolas" panose="020B0609020204030204" pitchFamily="49" charset="0"/>
              </a:rPr>
              <a:t>')</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using prediction intervals, not "confidence" intervals</a:t>
            </a:r>
          </a:p>
          <a:p>
            <a:r>
              <a:rPr lang="en-US" sz="1600" dirty="0" err="1">
                <a:latin typeface="Consolas" panose="020B0609020204030204" pitchFamily="49" charset="0"/>
                <a:cs typeface="Consolas" panose="020B0609020204030204" pitchFamily="49" charset="0"/>
              </a:rPr>
              <a:t>predicted_outcome</a:t>
            </a:r>
            <a:r>
              <a:rPr lang="en-US" sz="1600" dirty="0">
                <a:latin typeface="Consolas" panose="020B0609020204030204" pitchFamily="49" charset="0"/>
                <a:cs typeface="Consolas" panose="020B0609020204030204" pitchFamily="49" charset="0"/>
              </a:rPr>
              <a:t> = </a:t>
            </a:r>
            <a:r>
              <a:rPr lang="en-US" sz="1600" dirty="0">
                <a:highlight>
                  <a:srgbClr val="FFFF00"/>
                </a:highlight>
                <a:latin typeface="Consolas" panose="020B0609020204030204" pitchFamily="49" charset="0"/>
                <a:cs typeface="Consolas" panose="020B0609020204030204" pitchFamily="49" charset="0"/>
              </a:rPr>
              <a:t>predict</a:t>
            </a:r>
            <a:r>
              <a:rPr lang="en-US" sz="1600" dirty="0">
                <a:latin typeface="Consolas" panose="020B0609020204030204" pitchFamily="49" charset="0"/>
                <a:cs typeface="Consolas" panose="020B0609020204030204" pitchFamily="49" charset="0"/>
              </a:rPr>
              <a:t>(m3, </a:t>
            </a:r>
            <a:r>
              <a:rPr lang="en-US" sz="1600" dirty="0" err="1">
                <a:latin typeface="Consolas" panose="020B0609020204030204" pitchFamily="49" charset="0"/>
                <a:cs typeface="Consolas" panose="020B0609020204030204" pitchFamily="49" charset="0"/>
              </a:rPr>
              <a:t>newdata</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new_patients</a:t>
            </a:r>
            <a:r>
              <a:rPr lang="en-US" sz="1600" dirty="0">
                <a:latin typeface="Consolas" panose="020B0609020204030204" pitchFamily="49" charset="0"/>
                <a:cs typeface="Consolas" panose="020B0609020204030204" pitchFamily="49" charset="0"/>
              </a:rPr>
              <a:t>, </a:t>
            </a:r>
            <a:r>
              <a:rPr lang="en-US" sz="1600" dirty="0">
                <a:highlight>
                  <a:srgbClr val="FFFF00"/>
                </a:highlight>
                <a:latin typeface="Consolas" panose="020B0609020204030204" pitchFamily="49" charset="0"/>
                <a:cs typeface="Consolas" panose="020B0609020204030204" pitchFamily="49" charset="0"/>
              </a:rPr>
              <a:t>interval='prediction'</a:t>
            </a:r>
            <a:r>
              <a:rPr lang="en-US" sz="1600"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2875799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Predicting new outcomes</a:t>
            </a:r>
          </a:p>
        </p:txBody>
      </p:sp>
      <p:sp>
        <p:nvSpPr>
          <p:cNvPr id="6" name="TextBox 5">
            <a:extLst>
              <a:ext uri="{FF2B5EF4-FFF2-40B4-BE49-F238E27FC236}">
                <a16:creationId xmlns:a16="http://schemas.microsoft.com/office/drawing/2014/main" id="{E2656C40-D104-1A46-A5AD-7A354F51F1FD}"/>
              </a:ext>
            </a:extLst>
          </p:cNvPr>
          <p:cNvSpPr txBox="1"/>
          <p:nvPr/>
        </p:nvSpPr>
        <p:spPr>
          <a:xfrm>
            <a:off x="-4877" y="5783015"/>
            <a:ext cx="9144000" cy="1074985"/>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plot predictions with prediction error bars</a:t>
            </a:r>
          </a:p>
          <a:p>
            <a:r>
              <a:rPr lang="en-US" sz="1600" dirty="0">
                <a:latin typeface="Consolas" panose="020B0609020204030204" pitchFamily="49" charset="0"/>
                <a:cs typeface="Consolas" panose="020B0609020204030204" pitchFamily="49" charset="0"/>
              </a:rPr>
              <a:t>plot(</a:t>
            </a:r>
            <a:r>
              <a:rPr lang="en-US" sz="1600" dirty="0" err="1">
                <a:latin typeface="Consolas" panose="020B0609020204030204" pitchFamily="49" charset="0"/>
                <a:cs typeface="Consolas" panose="020B0609020204030204" pitchFamily="49" charset="0"/>
              </a:rPr>
              <a:t>new_patients$pre_test</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predicted_outcome</a:t>
            </a:r>
            <a:r>
              <a:rPr lang="en-US" sz="1600" dirty="0">
                <a:latin typeface="Consolas" panose="020B0609020204030204" pitchFamily="49" charset="0"/>
                <a:cs typeface="Consolas" panose="020B0609020204030204" pitchFamily="49" charset="0"/>
              </a:rPr>
              <a:t>[,'fit'], ...)</a:t>
            </a:r>
          </a:p>
          <a:p>
            <a:r>
              <a:rPr lang="en-US" sz="1600" dirty="0" err="1">
                <a:latin typeface="Consolas" panose="020B0609020204030204" pitchFamily="49" charset="0"/>
                <a:cs typeface="Consolas" panose="020B0609020204030204" pitchFamily="49" charset="0"/>
              </a:rPr>
              <a:t>error_bars</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new_patients$pre_test</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predicted_outcome</a:t>
            </a:r>
            <a:r>
              <a:rPr lang="en-US" sz="1600" dirty="0">
                <a:latin typeface="Consolas" panose="020B0609020204030204" pitchFamily="49" charset="0"/>
                <a:cs typeface="Consolas" panose="020B0609020204030204" pitchFamily="49" charset="0"/>
              </a:rPr>
              <a:t>); </a:t>
            </a:r>
            <a:r>
              <a:rPr lang="en-US" sz="1600" dirty="0" err="1">
                <a:latin typeface="Consolas" panose="020B0609020204030204" pitchFamily="49" charset="0"/>
                <a:cs typeface="Consolas" panose="020B0609020204030204" pitchFamily="49" charset="0"/>
              </a:rPr>
              <a:t>abline</a:t>
            </a:r>
            <a:r>
              <a:rPr lang="en-US" sz="1600" dirty="0">
                <a:latin typeface="Consolas" panose="020B0609020204030204" pitchFamily="49" charset="0"/>
                <a:cs typeface="Consolas" panose="020B0609020204030204" pitchFamily="49" charset="0"/>
              </a:rPr>
              <a:t>(0,1)</a:t>
            </a:r>
          </a:p>
        </p:txBody>
      </p:sp>
      <p:grpSp>
        <p:nvGrpSpPr>
          <p:cNvPr id="7" name="Group 6">
            <a:extLst>
              <a:ext uri="{FF2B5EF4-FFF2-40B4-BE49-F238E27FC236}">
                <a16:creationId xmlns:a16="http://schemas.microsoft.com/office/drawing/2014/main" id="{085EF9A7-5878-6F49-A0BE-0FD7576C65BB}"/>
              </a:ext>
            </a:extLst>
          </p:cNvPr>
          <p:cNvGrpSpPr/>
          <p:nvPr/>
        </p:nvGrpSpPr>
        <p:grpSpPr>
          <a:xfrm>
            <a:off x="27163" y="1398280"/>
            <a:ext cx="6654376" cy="4374017"/>
            <a:chOff x="27163" y="1398280"/>
            <a:chExt cx="6654376" cy="4374017"/>
          </a:xfrm>
        </p:grpSpPr>
        <p:pic>
          <p:nvPicPr>
            <p:cNvPr id="8" name="Picture 7">
              <a:extLst>
                <a:ext uri="{FF2B5EF4-FFF2-40B4-BE49-F238E27FC236}">
                  <a16:creationId xmlns:a16="http://schemas.microsoft.com/office/drawing/2014/main" id="{FA3DD762-1C73-734B-AF5A-2DAF5EE68565}"/>
                </a:ext>
              </a:extLst>
            </p:cNvPr>
            <p:cNvPicPr>
              <a:picLocks noChangeAspect="1"/>
            </p:cNvPicPr>
            <p:nvPr/>
          </p:nvPicPr>
          <p:blipFill>
            <a:blip r:embed="rId2"/>
            <a:stretch>
              <a:fillRect/>
            </a:stretch>
          </p:blipFill>
          <p:spPr>
            <a:xfrm>
              <a:off x="1607754" y="1398280"/>
              <a:ext cx="5019333" cy="3764500"/>
            </a:xfrm>
            <a:prstGeom prst="rect">
              <a:avLst/>
            </a:prstGeom>
            <a:solidFill>
              <a:schemeClr val="accent4">
                <a:lumMod val="20000"/>
                <a:lumOff val="80000"/>
              </a:schemeClr>
            </a:solidFill>
          </p:spPr>
        </p:pic>
        <p:sp>
          <p:nvSpPr>
            <p:cNvPr id="9" name="TextBox 8">
              <a:extLst>
                <a:ext uri="{FF2B5EF4-FFF2-40B4-BE49-F238E27FC236}">
                  <a16:creationId xmlns:a16="http://schemas.microsoft.com/office/drawing/2014/main" id="{13224DC3-269B-5D4D-8925-592951DCBDF6}"/>
                </a:ext>
              </a:extLst>
            </p:cNvPr>
            <p:cNvSpPr txBox="1"/>
            <p:nvPr/>
          </p:nvSpPr>
          <p:spPr>
            <a:xfrm>
              <a:off x="2528443" y="5103432"/>
              <a:ext cx="471697" cy="338554"/>
            </a:xfrm>
            <a:prstGeom prst="rect">
              <a:avLst/>
            </a:prstGeom>
            <a:noFill/>
          </p:spPr>
          <p:txBody>
            <a:bodyPr wrap="square" rtlCol="0">
              <a:spAutoFit/>
            </a:bodyPr>
            <a:lstStyle/>
            <a:p>
              <a:pPr algn="ctr"/>
              <a:r>
                <a:rPr lang="en-US" sz="1600" dirty="0"/>
                <a:t>20</a:t>
              </a:r>
            </a:p>
          </p:txBody>
        </p:sp>
        <p:sp>
          <p:nvSpPr>
            <p:cNvPr id="10" name="TextBox 9">
              <a:extLst>
                <a:ext uri="{FF2B5EF4-FFF2-40B4-BE49-F238E27FC236}">
                  <a16:creationId xmlns:a16="http://schemas.microsoft.com/office/drawing/2014/main" id="{68C4B4E4-2397-D840-87CD-E1C78BE0FE41}"/>
                </a:ext>
              </a:extLst>
            </p:cNvPr>
            <p:cNvSpPr txBox="1"/>
            <p:nvPr/>
          </p:nvSpPr>
          <p:spPr>
            <a:xfrm>
              <a:off x="3429859" y="5103432"/>
              <a:ext cx="471697" cy="338554"/>
            </a:xfrm>
            <a:prstGeom prst="rect">
              <a:avLst/>
            </a:prstGeom>
            <a:noFill/>
          </p:spPr>
          <p:txBody>
            <a:bodyPr wrap="square" rtlCol="0">
              <a:spAutoFit/>
            </a:bodyPr>
            <a:lstStyle/>
            <a:p>
              <a:pPr algn="ctr"/>
              <a:r>
                <a:rPr lang="en-US" sz="1600" dirty="0"/>
                <a:t>40</a:t>
              </a:r>
            </a:p>
          </p:txBody>
        </p:sp>
        <p:sp>
          <p:nvSpPr>
            <p:cNvPr id="11" name="TextBox 10">
              <a:extLst>
                <a:ext uri="{FF2B5EF4-FFF2-40B4-BE49-F238E27FC236}">
                  <a16:creationId xmlns:a16="http://schemas.microsoft.com/office/drawing/2014/main" id="{AFB0D054-FB52-A543-8EB2-D586AD6C906B}"/>
                </a:ext>
              </a:extLst>
            </p:cNvPr>
            <p:cNvSpPr txBox="1"/>
            <p:nvPr/>
          </p:nvSpPr>
          <p:spPr>
            <a:xfrm>
              <a:off x="4331275" y="5103432"/>
              <a:ext cx="471697" cy="338554"/>
            </a:xfrm>
            <a:prstGeom prst="rect">
              <a:avLst/>
            </a:prstGeom>
            <a:noFill/>
          </p:spPr>
          <p:txBody>
            <a:bodyPr wrap="square" rtlCol="0">
              <a:spAutoFit/>
            </a:bodyPr>
            <a:lstStyle/>
            <a:p>
              <a:pPr algn="ctr"/>
              <a:r>
                <a:rPr lang="en-US" sz="1600" dirty="0"/>
                <a:t>60</a:t>
              </a:r>
            </a:p>
          </p:txBody>
        </p:sp>
        <p:sp>
          <p:nvSpPr>
            <p:cNvPr id="12" name="TextBox 11">
              <a:extLst>
                <a:ext uri="{FF2B5EF4-FFF2-40B4-BE49-F238E27FC236}">
                  <a16:creationId xmlns:a16="http://schemas.microsoft.com/office/drawing/2014/main" id="{68528596-40CE-954D-BD2B-38015007FE73}"/>
                </a:ext>
              </a:extLst>
            </p:cNvPr>
            <p:cNvSpPr txBox="1"/>
            <p:nvPr/>
          </p:nvSpPr>
          <p:spPr>
            <a:xfrm>
              <a:off x="5232692" y="5103432"/>
              <a:ext cx="471697" cy="338554"/>
            </a:xfrm>
            <a:prstGeom prst="rect">
              <a:avLst/>
            </a:prstGeom>
            <a:noFill/>
          </p:spPr>
          <p:txBody>
            <a:bodyPr wrap="square" rtlCol="0">
              <a:spAutoFit/>
            </a:bodyPr>
            <a:lstStyle/>
            <a:p>
              <a:pPr algn="ctr"/>
              <a:r>
                <a:rPr lang="en-US" sz="1600" dirty="0"/>
                <a:t>80</a:t>
              </a:r>
            </a:p>
          </p:txBody>
        </p:sp>
        <p:sp>
          <p:nvSpPr>
            <p:cNvPr id="13" name="TextBox 12">
              <a:extLst>
                <a:ext uri="{FF2B5EF4-FFF2-40B4-BE49-F238E27FC236}">
                  <a16:creationId xmlns:a16="http://schemas.microsoft.com/office/drawing/2014/main" id="{A1CAA56D-0779-BD4B-B597-AFB15471CAD4}"/>
                </a:ext>
              </a:extLst>
            </p:cNvPr>
            <p:cNvSpPr txBox="1"/>
            <p:nvPr/>
          </p:nvSpPr>
          <p:spPr>
            <a:xfrm>
              <a:off x="6084800" y="5103432"/>
              <a:ext cx="596739" cy="338554"/>
            </a:xfrm>
            <a:prstGeom prst="rect">
              <a:avLst/>
            </a:prstGeom>
            <a:noFill/>
          </p:spPr>
          <p:txBody>
            <a:bodyPr wrap="square" rtlCol="0">
              <a:spAutoFit/>
            </a:bodyPr>
            <a:lstStyle/>
            <a:p>
              <a:pPr algn="ctr"/>
              <a:r>
                <a:rPr lang="en-US" sz="1600" dirty="0"/>
                <a:t>100</a:t>
              </a:r>
            </a:p>
          </p:txBody>
        </p:sp>
        <p:sp>
          <p:nvSpPr>
            <p:cNvPr id="14" name="TextBox 13">
              <a:extLst>
                <a:ext uri="{FF2B5EF4-FFF2-40B4-BE49-F238E27FC236}">
                  <a16:creationId xmlns:a16="http://schemas.microsoft.com/office/drawing/2014/main" id="{08D1F975-28D5-B946-B75E-91A72F65554C}"/>
                </a:ext>
              </a:extLst>
            </p:cNvPr>
            <p:cNvSpPr txBox="1"/>
            <p:nvPr/>
          </p:nvSpPr>
          <p:spPr>
            <a:xfrm>
              <a:off x="1680346" y="5103432"/>
              <a:ext cx="346657" cy="338554"/>
            </a:xfrm>
            <a:prstGeom prst="rect">
              <a:avLst/>
            </a:prstGeom>
            <a:noFill/>
          </p:spPr>
          <p:txBody>
            <a:bodyPr wrap="square" rtlCol="0">
              <a:spAutoFit/>
            </a:bodyPr>
            <a:lstStyle/>
            <a:p>
              <a:pPr algn="ctr"/>
              <a:r>
                <a:rPr lang="en-US" sz="1600" dirty="0"/>
                <a:t>0</a:t>
              </a:r>
            </a:p>
          </p:txBody>
        </p:sp>
        <p:sp>
          <p:nvSpPr>
            <p:cNvPr id="15" name="TextBox 14">
              <a:extLst>
                <a:ext uri="{FF2B5EF4-FFF2-40B4-BE49-F238E27FC236}">
                  <a16:creationId xmlns:a16="http://schemas.microsoft.com/office/drawing/2014/main" id="{27949931-DD8B-0048-A50D-089A3BBDC445}"/>
                </a:ext>
              </a:extLst>
            </p:cNvPr>
            <p:cNvSpPr txBox="1"/>
            <p:nvPr/>
          </p:nvSpPr>
          <p:spPr>
            <a:xfrm>
              <a:off x="1311209" y="4796940"/>
              <a:ext cx="346656" cy="338554"/>
            </a:xfrm>
            <a:prstGeom prst="rect">
              <a:avLst/>
            </a:prstGeom>
            <a:noFill/>
          </p:spPr>
          <p:txBody>
            <a:bodyPr wrap="square" rtlCol="0">
              <a:spAutoFit/>
            </a:bodyPr>
            <a:lstStyle/>
            <a:p>
              <a:pPr algn="r"/>
              <a:r>
                <a:rPr lang="en-US" sz="1600" dirty="0"/>
                <a:t>0</a:t>
              </a:r>
            </a:p>
          </p:txBody>
        </p:sp>
        <p:sp>
          <p:nvSpPr>
            <p:cNvPr id="16" name="TextBox 15">
              <a:extLst>
                <a:ext uri="{FF2B5EF4-FFF2-40B4-BE49-F238E27FC236}">
                  <a16:creationId xmlns:a16="http://schemas.microsoft.com/office/drawing/2014/main" id="{FFF6AAF8-9B37-A248-B354-5A72CBD618A6}"/>
                </a:ext>
              </a:extLst>
            </p:cNvPr>
            <p:cNvSpPr txBox="1"/>
            <p:nvPr/>
          </p:nvSpPr>
          <p:spPr>
            <a:xfrm>
              <a:off x="1186168" y="4123985"/>
              <a:ext cx="471697" cy="338554"/>
            </a:xfrm>
            <a:prstGeom prst="rect">
              <a:avLst/>
            </a:prstGeom>
            <a:noFill/>
          </p:spPr>
          <p:txBody>
            <a:bodyPr wrap="square" rtlCol="0">
              <a:spAutoFit/>
            </a:bodyPr>
            <a:lstStyle/>
            <a:p>
              <a:pPr algn="r"/>
              <a:r>
                <a:rPr lang="en-US" sz="1600" dirty="0"/>
                <a:t>20</a:t>
              </a:r>
            </a:p>
          </p:txBody>
        </p:sp>
        <p:sp>
          <p:nvSpPr>
            <p:cNvPr id="17" name="TextBox 16">
              <a:extLst>
                <a:ext uri="{FF2B5EF4-FFF2-40B4-BE49-F238E27FC236}">
                  <a16:creationId xmlns:a16="http://schemas.microsoft.com/office/drawing/2014/main" id="{6567196B-5375-8144-9087-4B48E60F57C5}"/>
                </a:ext>
              </a:extLst>
            </p:cNvPr>
            <p:cNvSpPr txBox="1"/>
            <p:nvPr/>
          </p:nvSpPr>
          <p:spPr>
            <a:xfrm>
              <a:off x="1186168" y="3451029"/>
              <a:ext cx="471697" cy="338554"/>
            </a:xfrm>
            <a:prstGeom prst="rect">
              <a:avLst/>
            </a:prstGeom>
            <a:noFill/>
          </p:spPr>
          <p:txBody>
            <a:bodyPr wrap="square" rtlCol="0">
              <a:spAutoFit/>
            </a:bodyPr>
            <a:lstStyle/>
            <a:p>
              <a:pPr algn="r"/>
              <a:r>
                <a:rPr lang="en-US" sz="1600" dirty="0"/>
                <a:t>40</a:t>
              </a:r>
            </a:p>
          </p:txBody>
        </p:sp>
        <p:sp>
          <p:nvSpPr>
            <p:cNvPr id="18" name="TextBox 17">
              <a:extLst>
                <a:ext uri="{FF2B5EF4-FFF2-40B4-BE49-F238E27FC236}">
                  <a16:creationId xmlns:a16="http://schemas.microsoft.com/office/drawing/2014/main" id="{269C234B-48BB-5E45-BA97-553C340F3C62}"/>
                </a:ext>
              </a:extLst>
            </p:cNvPr>
            <p:cNvSpPr txBox="1"/>
            <p:nvPr/>
          </p:nvSpPr>
          <p:spPr>
            <a:xfrm>
              <a:off x="1186168" y="2778073"/>
              <a:ext cx="471697" cy="338554"/>
            </a:xfrm>
            <a:prstGeom prst="rect">
              <a:avLst/>
            </a:prstGeom>
            <a:noFill/>
          </p:spPr>
          <p:txBody>
            <a:bodyPr wrap="square" rtlCol="0">
              <a:spAutoFit/>
            </a:bodyPr>
            <a:lstStyle/>
            <a:p>
              <a:pPr algn="r"/>
              <a:r>
                <a:rPr lang="en-US" sz="1600" dirty="0"/>
                <a:t>60</a:t>
              </a:r>
            </a:p>
          </p:txBody>
        </p:sp>
        <p:sp>
          <p:nvSpPr>
            <p:cNvPr id="19" name="TextBox 18">
              <a:extLst>
                <a:ext uri="{FF2B5EF4-FFF2-40B4-BE49-F238E27FC236}">
                  <a16:creationId xmlns:a16="http://schemas.microsoft.com/office/drawing/2014/main" id="{1B018E1F-D334-614C-A282-F309D58247D6}"/>
                </a:ext>
              </a:extLst>
            </p:cNvPr>
            <p:cNvSpPr txBox="1"/>
            <p:nvPr/>
          </p:nvSpPr>
          <p:spPr>
            <a:xfrm>
              <a:off x="1186168" y="2105117"/>
              <a:ext cx="471697" cy="338554"/>
            </a:xfrm>
            <a:prstGeom prst="rect">
              <a:avLst/>
            </a:prstGeom>
            <a:noFill/>
          </p:spPr>
          <p:txBody>
            <a:bodyPr wrap="square" rtlCol="0">
              <a:spAutoFit/>
            </a:bodyPr>
            <a:lstStyle/>
            <a:p>
              <a:pPr algn="r"/>
              <a:r>
                <a:rPr lang="en-US" sz="1600" dirty="0"/>
                <a:t>80</a:t>
              </a:r>
            </a:p>
          </p:txBody>
        </p:sp>
        <p:sp>
          <p:nvSpPr>
            <p:cNvPr id="20" name="TextBox 19">
              <a:extLst>
                <a:ext uri="{FF2B5EF4-FFF2-40B4-BE49-F238E27FC236}">
                  <a16:creationId xmlns:a16="http://schemas.microsoft.com/office/drawing/2014/main" id="{CC7B345D-BEDB-3E4C-84EE-E4AB82908B87}"/>
                </a:ext>
              </a:extLst>
            </p:cNvPr>
            <p:cNvSpPr txBox="1"/>
            <p:nvPr/>
          </p:nvSpPr>
          <p:spPr>
            <a:xfrm>
              <a:off x="1061126" y="1432161"/>
              <a:ext cx="596739" cy="338554"/>
            </a:xfrm>
            <a:prstGeom prst="rect">
              <a:avLst/>
            </a:prstGeom>
            <a:noFill/>
          </p:spPr>
          <p:txBody>
            <a:bodyPr wrap="square" rtlCol="0">
              <a:spAutoFit/>
            </a:bodyPr>
            <a:lstStyle/>
            <a:p>
              <a:pPr algn="r"/>
              <a:r>
                <a:rPr lang="en-US" sz="1600" dirty="0"/>
                <a:t>100</a:t>
              </a:r>
            </a:p>
          </p:txBody>
        </p:sp>
        <p:sp>
          <p:nvSpPr>
            <p:cNvPr id="21" name="TextBox 20">
              <a:extLst>
                <a:ext uri="{FF2B5EF4-FFF2-40B4-BE49-F238E27FC236}">
                  <a16:creationId xmlns:a16="http://schemas.microsoft.com/office/drawing/2014/main" id="{F71A08D4-B15F-B140-8AA4-4AC562A7273D}"/>
                </a:ext>
              </a:extLst>
            </p:cNvPr>
            <p:cNvSpPr txBox="1"/>
            <p:nvPr/>
          </p:nvSpPr>
          <p:spPr>
            <a:xfrm>
              <a:off x="3115783" y="5372187"/>
              <a:ext cx="2040378" cy="400110"/>
            </a:xfrm>
            <a:prstGeom prst="rect">
              <a:avLst/>
            </a:prstGeom>
            <a:noFill/>
          </p:spPr>
          <p:txBody>
            <a:bodyPr wrap="square" rtlCol="0">
              <a:spAutoFit/>
            </a:bodyPr>
            <a:lstStyle/>
            <a:p>
              <a:pPr algn="ctr"/>
              <a:r>
                <a:rPr lang="en-US" sz="2000" dirty="0">
                  <a:latin typeface="+mj-lt"/>
                </a:rPr>
                <a:t>Before Surgery</a:t>
              </a:r>
            </a:p>
          </p:txBody>
        </p:sp>
        <p:sp>
          <p:nvSpPr>
            <p:cNvPr id="22" name="TextBox 21">
              <a:extLst>
                <a:ext uri="{FF2B5EF4-FFF2-40B4-BE49-F238E27FC236}">
                  <a16:creationId xmlns:a16="http://schemas.microsoft.com/office/drawing/2014/main" id="{F91F76C2-66E8-554B-8ED4-23DFA494BDDE}"/>
                </a:ext>
              </a:extLst>
            </p:cNvPr>
            <p:cNvSpPr txBox="1"/>
            <p:nvPr/>
          </p:nvSpPr>
          <p:spPr>
            <a:xfrm>
              <a:off x="27163" y="2462688"/>
              <a:ext cx="1163332" cy="707886"/>
            </a:xfrm>
            <a:prstGeom prst="rect">
              <a:avLst/>
            </a:prstGeom>
            <a:noFill/>
          </p:spPr>
          <p:txBody>
            <a:bodyPr wrap="none" rtlCol="0">
              <a:spAutoFit/>
            </a:bodyPr>
            <a:lstStyle/>
            <a:p>
              <a:r>
                <a:rPr lang="en-US" sz="2000" dirty="0">
                  <a:latin typeface="+mj-lt"/>
                </a:rPr>
                <a:t>Predicted</a:t>
              </a:r>
            </a:p>
            <a:p>
              <a:r>
                <a:rPr lang="en-US" sz="2000" dirty="0">
                  <a:latin typeface="+mj-lt"/>
                </a:rPr>
                <a:t>Outcome</a:t>
              </a:r>
            </a:p>
          </p:txBody>
        </p:sp>
      </p:grpSp>
      <p:cxnSp>
        <p:nvCxnSpPr>
          <p:cNvPr id="26" name="Straight Arrow Connector 25">
            <a:extLst>
              <a:ext uri="{FF2B5EF4-FFF2-40B4-BE49-F238E27FC236}">
                <a16:creationId xmlns:a16="http://schemas.microsoft.com/office/drawing/2014/main" id="{13503926-C1B9-BA47-B967-6B62980374DA}"/>
              </a:ext>
            </a:extLst>
          </p:cNvPr>
          <p:cNvCxnSpPr>
            <a:cxnSpLocks/>
          </p:cNvCxnSpPr>
          <p:nvPr/>
        </p:nvCxnSpPr>
        <p:spPr>
          <a:xfrm flipH="1" flipV="1">
            <a:off x="3805219" y="3850996"/>
            <a:ext cx="1442852" cy="446679"/>
          </a:xfrm>
          <a:prstGeom prst="straightConnector1">
            <a:avLst/>
          </a:prstGeom>
          <a:ln w="85725">
            <a:solidFill>
              <a:srgbClr val="EC5429"/>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C9EC5B2A-DB5F-2843-8557-D223B5231C1F}"/>
              </a:ext>
            </a:extLst>
          </p:cNvPr>
          <p:cNvSpPr txBox="1"/>
          <p:nvPr/>
        </p:nvSpPr>
        <p:spPr>
          <a:xfrm>
            <a:off x="5302523" y="2663327"/>
            <a:ext cx="3483646" cy="954107"/>
          </a:xfrm>
          <a:prstGeom prst="rect">
            <a:avLst/>
          </a:prstGeom>
          <a:noFill/>
        </p:spPr>
        <p:txBody>
          <a:bodyPr wrap="none" rtlCol="0">
            <a:spAutoFit/>
          </a:bodyPr>
          <a:lstStyle/>
          <a:p>
            <a:r>
              <a:rPr lang="en-US" sz="2800" dirty="0">
                <a:latin typeface="+mj-lt"/>
              </a:rPr>
              <a:t>Two patients predicted</a:t>
            </a:r>
            <a:br>
              <a:rPr lang="en-US" sz="2800" dirty="0">
                <a:latin typeface="+mj-lt"/>
              </a:rPr>
            </a:br>
            <a:r>
              <a:rPr lang="en-US" sz="2800" dirty="0">
                <a:latin typeface="+mj-lt"/>
              </a:rPr>
              <a:t>not to improve.</a:t>
            </a:r>
          </a:p>
        </p:txBody>
      </p:sp>
      <p:sp>
        <p:nvSpPr>
          <p:cNvPr id="5" name="Rectangle 4">
            <a:extLst>
              <a:ext uri="{FF2B5EF4-FFF2-40B4-BE49-F238E27FC236}">
                <a16:creationId xmlns:a16="http://schemas.microsoft.com/office/drawing/2014/main" id="{97D40AA0-C426-1E47-96E8-B6EAE24B6136}"/>
              </a:ext>
            </a:extLst>
          </p:cNvPr>
          <p:cNvSpPr/>
          <p:nvPr/>
        </p:nvSpPr>
        <p:spPr>
          <a:xfrm>
            <a:off x="6044927" y="3820057"/>
            <a:ext cx="1995611" cy="523220"/>
          </a:xfrm>
          <a:prstGeom prst="rect">
            <a:avLst/>
          </a:prstGeom>
        </p:spPr>
        <p:txBody>
          <a:bodyPr wrap="none">
            <a:spAutoFit/>
          </a:bodyPr>
          <a:lstStyle/>
          <a:p>
            <a:r>
              <a:rPr lang="en-US" sz="2800" dirty="0">
                <a:latin typeface="+mj-lt"/>
              </a:rPr>
              <a:t>What to do?</a:t>
            </a:r>
          </a:p>
        </p:txBody>
      </p:sp>
    </p:spTree>
    <p:extLst>
      <p:ext uri="{BB962C8B-B14F-4D97-AF65-F5344CB8AC3E}">
        <p14:creationId xmlns:p14="http://schemas.microsoft.com/office/powerpoint/2010/main" val="3304660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7"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80ABE18-AAE4-3D49-9DD6-E112620F5C2A}"/>
              </a:ext>
            </a:extLst>
          </p:cNvPr>
          <p:cNvSpPr txBox="1"/>
          <p:nvPr/>
        </p:nvSpPr>
        <p:spPr>
          <a:xfrm>
            <a:off x="0" y="2375066"/>
            <a:ext cx="9144000" cy="4482934"/>
          </a:xfrm>
          <a:prstGeom prst="rect">
            <a:avLst/>
          </a:prstGeom>
          <a:solidFill>
            <a:schemeClr val="bg2"/>
          </a:solidFill>
        </p:spPr>
        <p:txBody>
          <a:bodyPr wrap="square" lIns="274320" tIns="274320" rIns="274320" bIns="274320" rtlCol="0">
            <a:noAutofit/>
          </a:bodyPr>
          <a:lstStyle/>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which participants are predicted to have outcome &lt; </a:t>
            </a:r>
            <a:r>
              <a:rPr lang="en-US" sz="1600" dirty="0" err="1">
                <a:latin typeface="Consolas" panose="020B0609020204030204" pitchFamily="49" charset="0"/>
                <a:cs typeface="Consolas" panose="020B0609020204030204" pitchFamily="49" charset="0"/>
              </a:rPr>
              <a:t>pre_test</a:t>
            </a:r>
            <a:endParaRPr lang="en-US" sz="1600" dirty="0">
              <a:latin typeface="Consolas" panose="020B0609020204030204" pitchFamily="49" charset="0"/>
              <a:cs typeface="Consolas" panose="020B0609020204030204" pitchFamily="49" charset="0"/>
            </a:endParaRPr>
          </a:p>
          <a:p>
            <a:r>
              <a:rPr lang="en-US" sz="1600" dirty="0" err="1">
                <a:latin typeface="Consolas" panose="020B0609020204030204" pitchFamily="49" charset="0"/>
                <a:cs typeface="Consolas" panose="020B0609020204030204" pitchFamily="49" charset="0"/>
              </a:rPr>
              <a:t>ind</a:t>
            </a:r>
            <a:r>
              <a:rPr lang="en-US" sz="1600" dirty="0">
                <a:latin typeface="Consolas" panose="020B0609020204030204" pitchFamily="49" charset="0"/>
                <a:cs typeface="Consolas" panose="020B0609020204030204" pitchFamily="49" charset="0"/>
              </a:rPr>
              <a:t> = which(</a:t>
            </a:r>
            <a:r>
              <a:rPr lang="en-US" sz="1600" dirty="0" err="1">
                <a:latin typeface="Consolas" panose="020B0609020204030204" pitchFamily="49" charset="0"/>
                <a:cs typeface="Consolas" panose="020B0609020204030204" pitchFamily="49" charset="0"/>
              </a:rPr>
              <a:t>predicted_outcome</a:t>
            </a:r>
            <a:r>
              <a:rPr lang="en-US" sz="1600" dirty="0">
                <a:latin typeface="Consolas" panose="020B0609020204030204" pitchFamily="49" charset="0"/>
                <a:cs typeface="Consolas" panose="020B0609020204030204" pitchFamily="49" charset="0"/>
              </a:rPr>
              <a:t>[,'fit'] &lt; </a:t>
            </a:r>
            <a:r>
              <a:rPr lang="en-US" sz="1600" dirty="0" err="1">
                <a:latin typeface="Consolas" panose="020B0609020204030204" pitchFamily="49" charset="0"/>
                <a:cs typeface="Consolas" panose="020B0609020204030204" pitchFamily="49" charset="0"/>
              </a:rPr>
              <a:t>new_patients$pre_test</a:t>
            </a:r>
            <a:r>
              <a:rPr lang="en-US" sz="1600" dirty="0">
                <a:latin typeface="Consolas" panose="020B0609020204030204" pitchFamily="49" charset="0"/>
                <a:cs typeface="Consolas" panose="020B0609020204030204" pitchFamily="49" charset="0"/>
              </a:rPr>
              <a:t>)</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display the records</a:t>
            </a:r>
          </a:p>
          <a:p>
            <a:r>
              <a:rPr lang="en-US" sz="1600" dirty="0" err="1">
                <a:latin typeface="Consolas" panose="020B0609020204030204" pitchFamily="49" charset="0"/>
                <a:cs typeface="Consolas" panose="020B0609020204030204" pitchFamily="49" charset="0"/>
              </a:rPr>
              <a:t>new_patients</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ind</a:t>
            </a:r>
            <a:r>
              <a:rPr lang="en-US" sz="1600" dirty="0">
                <a:latin typeface="Consolas" panose="020B0609020204030204" pitchFamily="49" charset="0"/>
                <a:cs typeface="Consolas" panose="020B0609020204030204" pitchFamily="49" charset="0"/>
              </a:rPr>
              <a:t>,]</a:t>
            </a:r>
          </a:p>
        </p:txBody>
      </p:sp>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Do you trust the model?</a:t>
            </a:r>
          </a:p>
        </p:txBody>
      </p:sp>
      <p:sp>
        <p:nvSpPr>
          <p:cNvPr id="3" name="Content Placeholder 2">
            <a:extLst>
              <a:ext uri="{FF2B5EF4-FFF2-40B4-BE49-F238E27FC236}">
                <a16:creationId xmlns:a16="http://schemas.microsoft.com/office/drawing/2014/main" id="{3736F7D0-D668-C144-90DF-5372BA51C0EF}"/>
              </a:ext>
            </a:extLst>
          </p:cNvPr>
          <p:cNvSpPr>
            <a:spLocks noGrp="1"/>
          </p:cNvSpPr>
          <p:nvPr>
            <p:ph idx="1"/>
          </p:nvPr>
        </p:nvSpPr>
        <p:spPr>
          <a:xfrm>
            <a:off x="628650" y="1825625"/>
            <a:ext cx="7886700" cy="647708"/>
          </a:xfrm>
        </p:spPr>
        <p:txBody>
          <a:bodyPr/>
          <a:lstStyle/>
          <a:p>
            <a:r>
              <a:rPr lang="en-US" dirty="0"/>
              <a:t>First look at the patient records in more detail</a:t>
            </a:r>
          </a:p>
        </p:txBody>
      </p:sp>
      <p:graphicFrame>
        <p:nvGraphicFramePr>
          <p:cNvPr id="4" name="Table 3">
            <a:extLst>
              <a:ext uri="{FF2B5EF4-FFF2-40B4-BE49-F238E27FC236}">
                <a16:creationId xmlns:a16="http://schemas.microsoft.com/office/drawing/2014/main" id="{7703CE34-D19C-2348-80E7-3BBE90F2E4A3}"/>
              </a:ext>
            </a:extLst>
          </p:cNvPr>
          <p:cNvGraphicFramePr>
            <a:graphicFrameLocks noGrp="1"/>
          </p:cNvGraphicFramePr>
          <p:nvPr>
            <p:extLst>
              <p:ext uri="{D42A27DB-BD31-4B8C-83A1-F6EECF244321}">
                <p14:modId xmlns:p14="http://schemas.microsoft.com/office/powerpoint/2010/main" val="2097031434"/>
              </p:ext>
            </p:extLst>
          </p:nvPr>
        </p:nvGraphicFramePr>
        <p:xfrm>
          <a:off x="296882" y="2608269"/>
          <a:ext cx="8550235" cy="1934192"/>
        </p:xfrm>
        <a:graphic>
          <a:graphicData uri="http://schemas.openxmlformats.org/drawingml/2006/table">
            <a:tbl>
              <a:tblPr>
                <a:tableStyleId>{5C22544A-7EE6-4342-B048-85BDC9FD1C3A}</a:tableStyleId>
              </a:tblPr>
              <a:tblGrid>
                <a:gridCol w="1378370">
                  <a:extLst>
                    <a:ext uri="{9D8B030D-6E8A-4147-A177-3AD203B41FA5}">
                      <a16:colId xmlns:a16="http://schemas.microsoft.com/office/drawing/2014/main" val="452751817"/>
                    </a:ext>
                  </a:extLst>
                </a:gridCol>
                <a:gridCol w="1064555">
                  <a:extLst>
                    <a:ext uri="{9D8B030D-6E8A-4147-A177-3AD203B41FA5}">
                      <a16:colId xmlns:a16="http://schemas.microsoft.com/office/drawing/2014/main" val="2263044613"/>
                    </a:ext>
                  </a:extLst>
                </a:gridCol>
                <a:gridCol w="1221462">
                  <a:extLst>
                    <a:ext uri="{9D8B030D-6E8A-4147-A177-3AD203B41FA5}">
                      <a16:colId xmlns:a16="http://schemas.microsoft.com/office/drawing/2014/main" val="2829049263"/>
                    </a:ext>
                  </a:extLst>
                </a:gridCol>
                <a:gridCol w="1221462">
                  <a:extLst>
                    <a:ext uri="{9D8B030D-6E8A-4147-A177-3AD203B41FA5}">
                      <a16:colId xmlns:a16="http://schemas.microsoft.com/office/drawing/2014/main" val="788423311"/>
                    </a:ext>
                  </a:extLst>
                </a:gridCol>
                <a:gridCol w="1221462">
                  <a:extLst>
                    <a:ext uri="{9D8B030D-6E8A-4147-A177-3AD203B41FA5}">
                      <a16:colId xmlns:a16="http://schemas.microsoft.com/office/drawing/2014/main" val="3415791700"/>
                    </a:ext>
                  </a:extLst>
                </a:gridCol>
                <a:gridCol w="1221462">
                  <a:extLst>
                    <a:ext uri="{9D8B030D-6E8A-4147-A177-3AD203B41FA5}">
                      <a16:colId xmlns:a16="http://schemas.microsoft.com/office/drawing/2014/main" val="4228912560"/>
                    </a:ext>
                  </a:extLst>
                </a:gridCol>
                <a:gridCol w="1221462">
                  <a:extLst>
                    <a:ext uri="{9D8B030D-6E8A-4147-A177-3AD203B41FA5}">
                      <a16:colId xmlns:a16="http://schemas.microsoft.com/office/drawing/2014/main" val="2749210728"/>
                    </a:ext>
                  </a:extLst>
                </a:gridCol>
              </a:tblGrid>
              <a:tr h="495498">
                <a:tc>
                  <a:txBody>
                    <a:bodyPr/>
                    <a:lstStyle/>
                    <a:p>
                      <a:pPr algn="ctr" fontAlgn="b"/>
                      <a:r>
                        <a:rPr lang="en-US" sz="1600" b="1" u="none" strike="noStrike" dirty="0" err="1">
                          <a:effectLst/>
                          <a:latin typeface="Consolas" panose="020B0609020204030204" pitchFamily="49" charset="0"/>
                          <a:cs typeface="Consolas" panose="020B0609020204030204" pitchFamily="49" charset="0"/>
                        </a:rPr>
                        <a:t>patient_id</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1" u="none" strike="noStrike" dirty="0" err="1">
                          <a:effectLst/>
                          <a:latin typeface="Consolas" panose="020B0609020204030204" pitchFamily="49" charset="0"/>
                          <a:cs typeface="Consolas" panose="020B0609020204030204" pitchFamily="49" charset="0"/>
                        </a:rPr>
                        <a:t>pre_test</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1" u="none" strike="noStrike" dirty="0">
                          <a:effectLst/>
                          <a:latin typeface="Consolas" panose="020B0609020204030204" pitchFamily="49" charset="0"/>
                          <a:cs typeface="Consolas" panose="020B0609020204030204" pitchFamily="49" charset="0"/>
                        </a:rPr>
                        <a:t>age</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1" u="none" strike="noStrike" dirty="0">
                          <a:effectLst/>
                          <a:latin typeface="Consolas" panose="020B0609020204030204" pitchFamily="49" charset="0"/>
                          <a:cs typeface="Consolas" panose="020B0609020204030204" pitchFamily="49" charset="0"/>
                        </a:rPr>
                        <a:t>smoker</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1" u="none" strike="noStrike" dirty="0" err="1">
                          <a:effectLst/>
                          <a:latin typeface="Consolas" panose="020B0609020204030204" pitchFamily="49" charset="0"/>
                          <a:cs typeface="Consolas" panose="020B0609020204030204" pitchFamily="49" charset="0"/>
                        </a:rPr>
                        <a:t>PreOpRisk</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1" u="none" strike="noStrike" dirty="0" err="1">
                          <a:effectLst/>
                          <a:latin typeface="Consolas" panose="020B0609020204030204" pitchFamily="49" charset="0"/>
                          <a:cs typeface="Consolas" panose="020B0609020204030204" pitchFamily="49" charset="0"/>
                        </a:rPr>
                        <a:t>PreOpProt</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tc>
                  <a:txBody>
                    <a:bodyPr/>
                    <a:lstStyle/>
                    <a:p>
                      <a:pPr algn="ctr" fontAlgn="b"/>
                      <a:r>
                        <a:rPr lang="en-US" sz="1600" b="1" u="none" strike="noStrike" dirty="0">
                          <a:effectLst/>
                          <a:latin typeface="Consolas" panose="020B0609020204030204" pitchFamily="49" charset="0"/>
                          <a:cs typeface="Consolas" panose="020B0609020204030204" pitchFamily="49" charset="0"/>
                        </a:rPr>
                        <a:t>procedure</a:t>
                      </a:r>
                      <a:endParaRPr lang="en-US" sz="1600" b="1"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b">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5958032"/>
                  </a:ext>
                </a:extLst>
              </a:tr>
              <a:tr h="719347">
                <a:tc>
                  <a:txBody>
                    <a:bodyPr/>
                    <a:lstStyle/>
                    <a:p>
                      <a:pPr algn="ctr" fontAlgn="b"/>
                      <a:r>
                        <a:rPr lang="en-US" sz="1600" u="none" strike="noStrike">
                          <a:effectLst/>
                          <a:latin typeface="Consolas" panose="020B0609020204030204" pitchFamily="49" charset="0"/>
                          <a:cs typeface="Consolas" panose="020B0609020204030204" pitchFamily="49" charset="0"/>
                        </a:rPr>
                        <a:t>2007</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39</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dirty="0">
                          <a:effectLst/>
                          <a:highlight>
                            <a:srgbClr val="FFFF00"/>
                          </a:highlight>
                          <a:latin typeface="Consolas" panose="020B0609020204030204" pitchFamily="49" charset="0"/>
                          <a:cs typeface="Consolas" panose="020B0609020204030204" pitchFamily="49" charset="0"/>
                        </a:rPr>
                        <a:t>58</a:t>
                      </a:r>
                      <a:endParaRPr lang="en-US" sz="16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1</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5</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3</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tc>
                  <a:txBody>
                    <a:bodyPr/>
                    <a:lstStyle/>
                    <a:p>
                      <a:pPr algn="ctr" fontAlgn="b"/>
                      <a:r>
                        <a:rPr lang="en-US" sz="1600" u="none" strike="noStrike" dirty="0">
                          <a:effectLst/>
                          <a:highlight>
                            <a:srgbClr val="FFFF00"/>
                          </a:highlight>
                          <a:latin typeface="Consolas" panose="020B0609020204030204" pitchFamily="49" charset="0"/>
                          <a:cs typeface="Consolas" panose="020B0609020204030204" pitchFamily="49" charset="0"/>
                        </a:rPr>
                        <a:t>B</a:t>
                      </a:r>
                      <a:endParaRPr lang="en-US" sz="16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153185241"/>
                  </a:ext>
                </a:extLst>
              </a:tr>
              <a:tr h="719347">
                <a:tc>
                  <a:txBody>
                    <a:bodyPr/>
                    <a:lstStyle/>
                    <a:p>
                      <a:pPr algn="ctr" fontAlgn="b"/>
                      <a:r>
                        <a:rPr lang="en-US" sz="1600" u="none" strike="noStrike">
                          <a:effectLst/>
                          <a:latin typeface="Consolas" panose="020B0609020204030204" pitchFamily="49" charset="0"/>
                          <a:cs typeface="Consolas" panose="020B0609020204030204" pitchFamily="49" charset="0"/>
                        </a:rPr>
                        <a:t>2010</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42</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dirty="0">
                          <a:effectLst/>
                          <a:highlight>
                            <a:srgbClr val="FFFF00"/>
                          </a:highlight>
                          <a:latin typeface="Consolas" panose="020B0609020204030204" pitchFamily="49" charset="0"/>
                          <a:cs typeface="Consolas" panose="020B0609020204030204" pitchFamily="49" charset="0"/>
                        </a:rPr>
                        <a:t>56</a:t>
                      </a:r>
                      <a:endParaRPr lang="en-US" sz="16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0</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a:effectLst/>
                          <a:latin typeface="Consolas" panose="020B0609020204030204" pitchFamily="49" charset="0"/>
                          <a:cs typeface="Consolas" panose="020B0609020204030204" pitchFamily="49" charset="0"/>
                        </a:rPr>
                        <a:t>6</a:t>
                      </a:r>
                      <a:endParaRPr lang="en-US" sz="1600" b="0" i="0" u="none" strike="noStrike">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dirty="0">
                          <a:effectLst/>
                          <a:latin typeface="Consolas" panose="020B0609020204030204" pitchFamily="49" charset="0"/>
                          <a:cs typeface="Consolas" panose="020B0609020204030204" pitchFamily="49" charset="0"/>
                        </a:rPr>
                        <a:t>3</a:t>
                      </a:r>
                      <a:endParaRPr lang="en-US" sz="1600" b="0" i="0" u="none" strike="noStrike" dirty="0">
                        <a:solidFill>
                          <a:srgbClr val="000000"/>
                        </a:solidFill>
                        <a:effectLst/>
                        <a:latin typeface="Consolas" panose="020B0609020204030204" pitchFamily="49" charset="0"/>
                        <a:cs typeface="Consolas" panose="020B0609020204030204" pitchFamily="49" charset="0"/>
                      </a:endParaRPr>
                    </a:p>
                  </a:txBody>
                  <a:tcPr marL="9525" marR="9525" marT="9525" marB="0" anchor="ctr">
                    <a:noFill/>
                  </a:tcPr>
                </a:tc>
                <a:tc>
                  <a:txBody>
                    <a:bodyPr/>
                    <a:lstStyle/>
                    <a:p>
                      <a:pPr algn="ctr" fontAlgn="b"/>
                      <a:r>
                        <a:rPr lang="en-US" sz="1600" u="none" strike="noStrike" dirty="0">
                          <a:effectLst/>
                          <a:highlight>
                            <a:srgbClr val="FFFF00"/>
                          </a:highlight>
                          <a:latin typeface="Consolas" panose="020B0609020204030204" pitchFamily="49" charset="0"/>
                          <a:cs typeface="Consolas" panose="020B0609020204030204" pitchFamily="49" charset="0"/>
                        </a:rPr>
                        <a:t>B</a:t>
                      </a:r>
                      <a:endParaRPr lang="en-US" sz="1600" b="0" i="0" u="none" strike="noStrike" dirty="0">
                        <a:solidFill>
                          <a:srgbClr val="000000"/>
                        </a:solidFill>
                        <a:effectLst/>
                        <a:highlight>
                          <a:srgbClr val="FFFF00"/>
                        </a:highlight>
                        <a:latin typeface="Consolas" panose="020B0609020204030204" pitchFamily="49" charset="0"/>
                        <a:cs typeface="Consolas" panose="020B0609020204030204" pitchFamily="49" charset="0"/>
                      </a:endParaRPr>
                    </a:p>
                  </a:txBody>
                  <a:tcPr marL="9525" marR="9525" marT="9525" marB="0" anchor="ctr">
                    <a:noFill/>
                  </a:tcPr>
                </a:tc>
                <a:extLst>
                  <a:ext uri="{0D108BD9-81ED-4DB2-BD59-A6C34878D82A}">
                    <a16:rowId xmlns:a16="http://schemas.microsoft.com/office/drawing/2014/main" val="3295993430"/>
                  </a:ext>
                </a:extLst>
              </a:tr>
            </a:tbl>
          </a:graphicData>
        </a:graphic>
      </p:graphicFrame>
    </p:spTree>
    <p:extLst>
      <p:ext uri="{BB962C8B-B14F-4D97-AF65-F5344CB8AC3E}">
        <p14:creationId xmlns:p14="http://schemas.microsoft.com/office/powerpoint/2010/main" val="3054310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Do you trust the model?</a:t>
            </a:r>
          </a:p>
        </p:txBody>
      </p:sp>
      <p:sp>
        <p:nvSpPr>
          <p:cNvPr id="3" name="Content Placeholder 2">
            <a:extLst>
              <a:ext uri="{FF2B5EF4-FFF2-40B4-BE49-F238E27FC236}">
                <a16:creationId xmlns:a16="http://schemas.microsoft.com/office/drawing/2014/main" id="{3736F7D0-D668-C144-90DF-5372BA51C0EF}"/>
              </a:ext>
            </a:extLst>
          </p:cNvPr>
          <p:cNvSpPr>
            <a:spLocks noGrp="1"/>
          </p:cNvSpPr>
          <p:nvPr>
            <p:ph idx="1"/>
          </p:nvPr>
        </p:nvSpPr>
        <p:spPr>
          <a:xfrm>
            <a:off x="628650" y="1825624"/>
            <a:ext cx="7886700" cy="4325793"/>
          </a:xfrm>
        </p:spPr>
        <p:txBody>
          <a:bodyPr/>
          <a:lstStyle/>
          <a:p>
            <a:r>
              <a:rPr lang="en-US" dirty="0"/>
              <a:t>Older patients, planning on doing procedure B</a:t>
            </a:r>
          </a:p>
          <a:p>
            <a:r>
              <a:rPr lang="en-US" dirty="0"/>
              <a:t>Should we switch to procedure A?</a:t>
            </a:r>
          </a:p>
          <a:p>
            <a:endParaRPr lang="en-US" dirty="0"/>
          </a:p>
          <a:p>
            <a:r>
              <a:rPr lang="en-US" dirty="0"/>
              <a:t>We have a chance to do </a:t>
            </a:r>
            <a:r>
              <a:rPr lang="en-US" dirty="0">
                <a:solidFill>
                  <a:schemeClr val="accent5"/>
                </a:solidFill>
              </a:rPr>
              <a:t>evidence-based</a:t>
            </a:r>
            <a:r>
              <a:rPr lang="en-US" dirty="0"/>
              <a:t>, </a:t>
            </a:r>
            <a:r>
              <a:rPr lang="en-US" dirty="0">
                <a:solidFill>
                  <a:schemeClr val="accent4"/>
                </a:solidFill>
              </a:rPr>
              <a:t>AI-driven</a:t>
            </a:r>
            <a:r>
              <a:rPr lang="en-US" dirty="0"/>
              <a:t>, </a:t>
            </a:r>
            <a:r>
              <a:rPr lang="en-US" dirty="0" err="1"/>
              <a:t>sorta</a:t>
            </a:r>
            <a:r>
              <a:rPr lang="en-US" dirty="0"/>
              <a:t>-</a:t>
            </a:r>
            <a:r>
              <a:rPr lang="en-US" dirty="0">
                <a:solidFill>
                  <a:schemeClr val="accent6"/>
                </a:solidFill>
              </a:rPr>
              <a:t>precision medicine</a:t>
            </a:r>
          </a:p>
          <a:p>
            <a:r>
              <a:rPr lang="en-US" dirty="0"/>
              <a:t>There may be other considerations</a:t>
            </a:r>
          </a:p>
          <a:p>
            <a:r>
              <a:rPr lang="en-US" dirty="0"/>
              <a:t>Predictions only as good as the data</a:t>
            </a:r>
          </a:p>
        </p:txBody>
      </p:sp>
    </p:spTree>
    <p:extLst>
      <p:ext uri="{BB962C8B-B14F-4D97-AF65-F5344CB8AC3E}">
        <p14:creationId xmlns:p14="http://schemas.microsoft.com/office/powerpoint/2010/main" val="4126882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a:xfrm>
            <a:off x="628650" y="365126"/>
            <a:ext cx="7886700" cy="1325563"/>
          </a:xfrm>
        </p:spPr>
        <p:txBody>
          <a:bodyPr/>
          <a:lstStyle/>
          <a:p>
            <a:r>
              <a:rPr lang="en-US" dirty="0"/>
              <a:t>The data say go with A</a:t>
            </a:r>
          </a:p>
        </p:txBody>
      </p:sp>
      <p:grpSp>
        <p:nvGrpSpPr>
          <p:cNvPr id="65" name="Group 64">
            <a:extLst>
              <a:ext uri="{FF2B5EF4-FFF2-40B4-BE49-F238E27FC236}">
                <a16:creationId xmlns:a16="http://schemas.microsoft.com/office/drawing/2014/main" id="{E5709763-53B4-E043-876D-E726F6E8043A}"/>
              </a:ext>
            </a:extLst>
          </p:cNvPr>
          <p:cNvGrpSpPr/>
          <p:nvPr/>
        </p:nvGrpSpPr>
        <p:grpSpPr>
          <a:xfrm>
            <a:off x="370210" y="1613194"/>
            <a:ext cx="4137632" cy="4875080"/>
            <a:chOff x="370210" y="1613194"/>
            <a:chExt cx="4137632" cy="4875080"/>
          </a:xfrm>
        </p:grpSpPr>
        <p:pic>
          <p:nvPicPr>
            <p:cNvPr id="24" name="Picture 23">
              <a:extLst>
                <a:ext uri="{FF2B5EF4-FFF2-40B4-BE49-F238E27FC236}">
                  <a16:creationId xmlns:a16="http://schemas.microsoft.com/office/drawing/2014/main" id="{2984AD87-6947-CB47-ABF9-4F35AABDF5FB}"/>
                </a:ext>
              </a:extLst>
            </p:cNvPr>
            <p:cNvPicPr>
              <a:picLocks noChangeAspect="1"/>
            </p:cNvPicPr>
            <p:nvPr/>
          </p:nvPicPr>
          <p:blipFill>
            <a:blip r:embed="rId3"/>
            <a:stretch>
              <a:fillRect/>
            </a:stretch>
          </p:blipFill>
          <p:spPr>
            <a:xfrm>
              <a:off x="833044" y="1968335"/>
              <a:ext cx="3657600" cy="3657600"/>
            </a:xfrm>
            <a:prstGeom prst="rect">
              <a:avLst/>
            </a:prstGeom>
          </p:spPr>
        </p:pic>
        <p:sp>
          <p:nvSpPr>
            <p:cNvPr id="29" name="TextBox 28">
              <a:extLst>
                <a:ext uri="{FF2B5EF4-FFF2-40B4-BE49-F238E27FC236}">
                  <a16:creationId xmlns:a16="http://schemas.microsoft.com/office/drawing/2014/main" id="{765E1285-6806-3446-8C8B-9957F8DF8F99}"/>
                </a:ext>
              </a:extLst>
            </p:cNvPr>
            <p:cNvSpPr txBox="1"/>
            <p:nvPr/>
          </p:nvSpPr>
          <p:spPr>
            <a:xfrm>
              <a:off x="1363522" y="5595895"/>
              <a:ext cx="392849" cy="338375"/>
            </a:xfrm>
            <a:prstGeom prst="rect">
              <a:avLst/>
            </a:prstGeom>
            <a:noFill/>
          </p:spPr>
          <p:txBody>
            <a:bodyPr wrap="none" rtlCol="0">
              <a:spAutoFit/>
            </a:bodyPr>
            <a:lstStyle/>
            <a:p>
              <a:pPr algn="ctr"/>
              <a:r>
                <a:rPr lang="en-US" sz="1600" dirty="0"/>
                <a:t>20</a:t>
              </a:r>
            </a:p>
          </p:txBody>
        </p:sp>
        <p:sp>
          <p:nvSpPr>
            <p:cNvPr id="30" name="TextBox 29">
              <a:extLst>
                <a:ext uri="{FF2B5EF4-FFF2-40B4-BE49-F238E27FC236}">
                  <a16:creationId xmlns:a16="http://schemas.microsoft.com/office/drawing/2014/main" id="{C73709EA-5BF4-2C43-9A3D-8C3E56B68A9A}"/>
                </a:ext>
              </a:extLst>
            </p:cNvPr>
            <p:cNvSpPr txBox="1"/>
            <p:nvPr/>
          </p:nvSpPr>
          <p:spPr>
            <a:xfrm>
              <a:off x="1913692" y="5595895"/>
              <a:ext cx="393056" cy="338554"/>
            </a:xfrm>
            <a:prstGeom prst="rect">
              <a:avLst/>
            </a:prstGeom>
            <a:noFill/>
          </p:spPr>
          <p:txBody>
            <a:bodyPr wrap="none" rtlCol="0">
              <a:spAutoFit/>
            </a:bodyPr>
            <a:lstStyle/>
            <a:p>
              <a:pPr algn="ctr"/>
              <a:r>
                <a:rPr lang="en-US" sz="1600" dirty="0"/>
                <a:t>30</a:t>
              </a:r>
            </a:p>
          </p:txBody>
        </p:sp>
        <p:sp>
          <p:nvSpPr>
            <p:cNvPr id="31" name="TextBox 30">
              <a:extLst>
                <a:ext uri="{FF2B5EF4-FFF2-40B4-BE49-F238E27FC236}">
                  <a16:creationId xmlns:a16="http://schemas.microsoft.com/office/drawing/2014/main" id="{FB5F4C71-AB71-0C45-AC66-26A4274DB3A7}"/>
                </a:ext>
              </a:extLst>
            </p:cNvPr>
            <p:cNvSpPr txBox="1"/>
            <p:nvPr/>
          </p:nvSpPr>
          <p:spPr>
            <a:xfrm>
              <a:off x="2464069" y="5595895"/>
              <a:ext cx="392849" cy="338375"/>
            </a:xfrm>
            <a:prstGeom prst="rect">
              <a:avLst/>
            </a:prstGeom>
            <a:noFill/>
          </p:spPr>
          <p:txBody>
            <a:bodyPr wrap="none" rtlCol="0">
              <a:spAutoFit/>
            </a:bodyPr>
            <a:lstStyle/>
            <a:p>
              <a:pPr algn="ctr"/>
              <a:r>
                <a:rPr lang="en-US" sz="1600" dirty="0"/>
                <a:t>40</a:t>
              </a:r>
            </a:p>
          </p:txBody>
        </p:sp>
        <p:sp>
          <p:nvSpPr>
            <p:cNvPr id="32" name="TextBox 31">
              <a:extLst>
                <a:ext uri="{FF2B5EF4-FFF2-40B4-BE49-F238E27FC236}">
                  <a16:creationId xmlns:a16="http://schemas.microsoft.com/office/drawing/2014/main" id="{D7084814-AD16-2245-B08E-D7EE605D0D54}"/>
                </a:ext>
              </a:extLst>
            </p:cNvPr>
            <p:cNvSpPr txBox="1"/>
            <p:nvPr/>
          </p:nvSpPr>
          <p:spPr>
            <a:xfrm>
              <a:off x="3014239" y="5595895"/>
              <a:ext cx="392849" cy="338375"/>
            </a:xfrm>
            <a:prstGeom prst="rect">
              <a:avLst/>
            </a:prstGeom>
            <a:noFill/>
          </p:spPr>
          <p:txBody>
            <a:bodyPr wrap="none" rtlCol="0">
              <a:spAutoFit/>
            </a:bodyPr>
            <a:lstStyle/>
            <a:p>
              <a:pPr algn="ctr"/>
              <a:r>
                <a:rPr lang="en-US" sz="1600" dirty="0"/>
                <a:t>50</a:t>
              </a:r>
            </a:p>
          </p:txBody>
        </p:sp>
        <p:sp>
          <p:nvSpPr>
            <p:cNvPr id="33" name="TextBox 32">
              <a:extLst>
                <a:ext uri="{FF2B5EF4-FFF2-40B4-BE49-F238E27FC236}">
                  <a16:creationId xmlns:a16="http://schemas.microsoft.com/office/drawing/2014/main" id="{00A4CE5B-1932-3249-B21C-4E9F2808D869}"/>
                </a:ext>
              </a:extLst>
            </p:cNvPr>
            <p:cNvSpPr txBox="1"/>
            <p:nvPr/>
          </p:nvSpPr>
          <p:spPr>
            <a:xfrm>
              <a:off x="3564409" y="5595895"/>
              <a:ext cx="393056" cy="338554"/>
            </a:xfrm>
            <a:prstGeom prst="rect">
              <a:avLst/>
            </a:prstGeom>
            <a:noFill/>
          </p:spPr>
          <p:txBody>
            <a:bodyPr wrap="none" rtlCol="0">
              <a:spAutoFit/>
            </a:bodyPr>
            <a:lstStyle/>
            <a:p>
              <a:pPr algn="ctr"/>
              <a:r>
                <a:rPr lang="en-US" sz="1600" dirty="0"/>
                <a:t>60</a:t>
              </a:r>
            </a:p>
          </p:txBody>
        </p:sp>
        <p:sp>
          <p:nvSpPr>
            <p:cNvPr id="34" name="TextBox 33">
              <a:extLst>
                <a:ext uri="{FF2B5EF4-FFF2-40B4-BE49-F238E27FC236}">
                  <a16:creationId xmlns:a16="http://schemas.microsoft.com/office/drawing/2014/main" id="{D422D594-CC30-1F4A-A00C-661DABB751AA}"/>
                </a:ext>
              </a:extLst>
            </p:cNvPr>
            <p:cNvSpPr txBox="1"/>
            <p:nvPr/>
          </p:nvSpPr>
          <p:spPr>
            <a:xfrm>
              <a:off x="813145" y="5595895"/>
              <a:ext cx="393056" cy="338554"/>
            </a:xfrm>
            <a:prstGeom prst="rect">
              <a:avLst/>
            </a:prstGeom>
            <a:noFill/>
          </p:spPr>
          <p:txBody>
            <a:bodyPr wrap="none" rtlCol="0">
              <a:spAutoFit/>
            </a:bodyPr>
            <a:lstStyle/>
            <a:p>
              <a:pPr algn="ctr"/>
              <a:r>
                <a:rPr lang="en-US" sz="1600" dirty="0"/>
                <a:t>10</a:t>
              </a:r>
            </a:p>
          </p:txBody>
        </p:sp>
        <p:sp>
          <p:nvSpPr>
            <p:cNvPr id="35" name="TextBox 34">
              <a:extLst>
                <a:ext uri="{FF2B5EF4-FFF2-40B4-BE49-F238E27FC236}">
                  <a16:creationId xmlns:a16="http://schemas.microsoft.com/office/drawing/2014/main" id="{52098213-376B-9E4A-B695-64A14804C43B}"/>
                </a:ext>
              </a:extLst>
            </p:cNvPr>
            <p:cNvSpPr txBox="1"/>
            <p:nvPr/>
          </p:nvSpPr>
          <p:spPr>
            <a:xfrm>
              <a:off x="578490" y="5270547"/>
              <a:ext cx="288709" cy="338375"/>
            </a:xfrm>
            <a:prstGeom prst="rect">
              <a:avLst/>
            </a:prstGeom>
            <a:noFill/>
          </p:spPr>
          <p:txBody>
            <a:bodyPr wrap="none" rtlCol="0">
              <a:spAutoFit/>
            </a:bodyPr>
            <a:lstStyle/>
            <a:p>
              <a:pPr algn="r"/>
              <a:r>
                <a:rPr lang="en-US" sz="1600" dirty="0"/>
                <a:t>0</a:t>
              </a:r>
            </a:p>
          </p:txBody>
        </p:sp>
        <p:sp>
          <p:nvSpPr>
            <p:cNvPr id="36" name="TextBox 35">
              <a:extLst>
                <a:ext uri="{FF2B5EF4-FFF2-40B4-BE49-F238E27FC236}">
                  <a16:creationId xmlns:a16="http://schemas.microsoft.com/office/drawing/2014/main" id="{4E73F227-86EE-E746-8AFE-479788F9A7AE}"/>
                </a:ext>
              </a:extLst>
            </p:cNvPr>
            <p:cNvSpPr txBox="1"/>
            <p:nvPr/>
          </p:nvSpPr>
          <p:spPr>
            <a:xfrm>
              <a:off x="474350" y="4609657"/>
              <a:ext cx="392849" cy="338375"/>
            </a:xfrm>
            <a:prstGeom prst="rect">
              <a:avLst/>
            </a:prstGeom>
            <a:noFill/>
          </p:spPr>
          <p:txBody>
            <a:bodyPr wrap="none" rtlCol="0">
              <a:spAutoFit/>
            </a:bodyPr>
            <a:lstStyle/>
            <a:p>
              <a:pPr algn="r"/>
              <a:r>
                <a:rPr lang="en-US" sz="1600" dirty="0"/>
                <a:t>20</a:t>
              </a:r>
            </a:p>
          </p:txBody>
        </p:sp>
        <p:sp>
          <p:nvSpPr>
            <p:cNvPr id="37" name="TextBox 36">
              <a:extLst>
                <a:ext uri="{FF2B5EF4-FFF2-40B4-BE49-F238E27FC236}">
                  <a16:creationId xmlns:a16="http://schemas.microsoft.com/office/drawing/2014/main" id="{98C3848C-37F3-BB4D-B55A-1F216F393E91}"/>
                </a:ext>
              </a:extLst>
            </p:cNvPr>
            <p:cNvSpPr txBox="1"/>
            <p:nvPr/>
          </p:nvSpPr>
          <p:spPr>
            <a:xfrm>
              <a:off x="474350" y="3948768"/>
              <a:ext cx="392849" cy="338375"/>
            </a:xfrm>
            <a:prstGeom prst="rect">
              <a:avLst/>
            </a:prstGeom>
            <a:noFill/>
          </p:spPr>
          <p:txBody>
            <a:bodyPr wrap="none" rtlCol="0">
              <a:spAutoFit/>
            </a:bodyPr>
            <a:lstStyle/>
            <a:p>
              <a:pPr algn="r"/>
              <a:r>
                <a:rPr lang="en-US" sz="1600" dirty="0"/>
                <a:t>40</a:t>
              </a:r>
            </a:p>
          </p:txBody>
        </p:sp>
        <p:sp>
          <p:nvSpPr>
            <p:cNvPr id="38" name="TextBox 37">
              <a:extLst>
                <a:ext uri="{FF2B5EF4-FFF2-40B4-BE49-F238E27FC236}">
                  <a16:creationId xmlns:a16="http://schemas.microsoft.com/office/drawing/2014/main" id="{E6F672F9-8ACF-674E-A09D-A6CCFD5D549D}"/>
                </a:ext>
              </a:extLst>
            </p:cNvPr>
            <p:cNvSpPr txBox="1"/>
            <p:nvPr/>
          </p:nvSpPr>
          <p:spPr>
            <a:xfrm>
              <a:off x="474350" y="3287879"/>
              <a:ext cx="392849" cy="338375"/>
            </a:xfrm>
            <a:prstGeom prst="rect">
              <a:avLst/>
            </a:prstGeom>
            <a:noFill/>
          </p:spPr>
          <p:txBody>
            <a:bodyPr wrap="none" rtlCol="0">
              <a:spAutoFit/>
            </a:bodyPr>
            <a:lstStyle/>
            <a:p>
              <a:pPr algn="r"/>
              <a:r>
                <a:rPr lang="en-US" sz="1600" dirty="0"/>
                <a:t>60</a:t>
              </a:r>
            </a:p>
          </p:txBody>
        </p:sp>
        <p:sp>
          <p:nvSpPr>
            <p:cNvPr id="39" name="TextBox 38">
              <a:extLst>
                <a:ext uri="{FF2B5EF4-FFF2-40B4-BE49-F238E27FC236}">
                  <a16:creationId xmlns:a16="http://schemas.microsoft.com/office/drawing/2014/main" id="{79C7579E-18FA-384D-9083-646C2F89AA82}"/>
                </a:ext>
              </a:extLst>
            </p:cNvPr>
            <p:cNvSpPr txBox="1"/>
            <p:nvPr/>
          </p:nvSpPr>
          <p:spPr>
            <a:xfrm>
              <a:off x="474350" y="2626990"/>
              <a:ext cx="392849" cy="338375"/>
            </a:xfrm>
            <a:prstGeom prst="rect">
              <a:avLst/>
            </a:prstGeom>
            <a:noFill/>
          </p:spPr>
          <p:txBody>
            <a:bodyPr wrap="none" rtlCol="0">
              <a:spAutoFit/>
            </a:bodyPr>
            <a:lstStyle/>
            <a:p>
              <a:pPr algn="r"/>
              <a:r>
                <a:rPr lang="en-US" sz="1600" dirty="0"/>
                <a:t>80</a:t>
              </a:r>
            </a:p>
          </p:txBody>
        </p:sp>
        <p:sp>
          <p:nvSpPr>
            <p:cNvPr id="40" name="TextBox 39">
              <a:extLst>
                <a:ext uri="{FF2B5EF4-FFF2-40B4-BE49-F238E27FC236}">
                  <a16:creationId xmlns:a16="http://schemas.microsoft.com/office/drawing/2014/main" id="{84CA9F35-8B79-C64F-8A3A-7A823B05A26E}"/>
                </a:ext>
              </a:extLst>
            </p:cNvPr>
            <p:cNvSpPr txBox="1"/>
            <p:nvPr/>
          </p:nvSpPr>
          <p:spPr>
            <a:xfrm>
              <a:off x="370210" y="1966101"/>
              <a:ext cx="496989" cy="338375"/>
            </a:xfrm>
            <a:prstGeom prst="rect">
              <a:avLst/>
            </a:prstGeom>
            <a:noFill/>
          </p:spPr>
          <p:txBody>
            <a:bodyPr wrap="none" rtlCol="0">
              <a:spAutoFit/>
            </a:bodyPr>
            <a:lstStyle/>
            <a:p>
              <a:pPr algn="r"/>
              <a:r>
                <a:rPr lang="en-US" sz="1600" dirty="0"/>
                <a:t>100</a:t>
              </a:r>
            </a:p>
          </p:txBody>
        </p:sp>
        <p:sp>
          <p:nvSpPr>
            <p:cNvPr id="41" name="TextBox 40">
              <a:extLst>
                <a:ext uri="{FF2B5EF4-FFF2-40B4-BE49-F238E27FC236}">
                  <a16:creationId xmlns:a16="http://schemas.microsoft.com/office/drawing/2014/main" id="{6DBA4362-42E1-414A-9835-9C328CA068CF}"/>
                </a:ext>
              </a:extLst>
            </p:cNvPr>
            <p:cNvSpPr txBox="1"/>
            <p:nvPr/>
          </p:nvSpPr>
          <p:spPr>
            <a:xfrm>
              <a:off x="1777210" y="6088375"/>
              <a:ext cx="1699312" cy="399899"/>
            </a:xfrm>
            <a:prstGeom prst="rect">
              <a:avLst/>
            </a:prstGeom>
            <a:noFill/>
          </p:spPr>
          <p:txBody>
            <a:bodyPr wrap="none" rtlCol="0">
              <a:spAutoFit/>
            </a:bodyPr>
            <a:lstStyle/>
            <a:p>
              <a:r>
                <a:rPr lang="en-US" sz="2000" dirty="0">
                  <a:latin typeface="+mj-lt"/>
                </a:rPr>
                <a:t>Before Surgery</a:t>
              </a:r>
            </a:p>
          </p:txBody>
        </p:sp>
        <p:sp>
          <p:nvSpPr>
            <p:cNvPr id="43" name="TextBox 42">
              <a:extLst>
                <a:ext uri="{FF2B5EF4-FFF2-40B4-BE49-F238E27FC236}">
                  <a16:creationId xmlns:a16="http://schemas.microsoft.com/office/drawing/2014/main" id="{67C9A5A5-2687-C143-9132-ED043C681E36}"/>
                </a:ext>
              </a:extLst>
            </p:cNvPr>
            <p:cNvSpPr txBox="1"/>
            <p:nvPr/>
          </p:nvSpPr>
          <p:spPr>
            <a:xfrm>
              <a:off x="4114786" y="5595895"/>
              <a:ext cx="393056" cy="338554"/>
            </a:xfrm>
            <a:prstGeom prst="rect">
              <a:avLst/>
            </a:prstGeom>
            <a:noFill/>
          </p:spPr>
          <p:txBody>
            <a:bodyPr wrap="none" rtlCol="0">
              <a:spAutoFit/>
            </a:bodyPr>
            <a:lstStyle/>
            <a:p>
              <a:pPr algn="ctr"/>
              <a:r>
                <a:rPr lang="en-US" sz="1600" dirty="0"/>
                <a:t>70</a:t>
              </a:r>
            </a:p>
          </p:txBody>
        </p:sp>
        <p:sp>
          <p:nvSpPr>
            <p:cNvPr id="50" name="TextBox 49">
              <a:extLst>
                <a:ext uri="{FF2B5EF4-FFF2-40B4-BE49-F238E27FC236}">
                  <a16:creationId xmlns:a16="http://schemas.microsoft.com/office/drawing/2014/main" id="{C066D94F-E81C-0D4F-8F62-2DE13E61111F}"/>
                </a:ext>
              </a:extLst>
            </p:cNvPr>
            <p:cNvSpPr txBox="1"/>
            <p:nvPr/>
          </p:nvSpPr>
          <p:spPr>
            <a:xfrm>
              <a:off x="410989" y="1613194"/>
              <a:ext cx="2173993" cy="400110"/>
            </a:xfrm>
            <a:prstGeom prst="rect">
              <a:avLst/>
            </a:prstGeom>
            <a:noFill/>
          </p:spPr>
          <p:txBody>
            <a:bodyPr wrap="none" rtlCol="0">
              <a:spAutoFit/>
            </a:bodyPr>
            <a:lstStyle/>
            <a:p>
              <a:r>
                <a:rPr lang="en-US" sz="2000" dirty="0">
                  <a:latin typeface="+mj-lt"/>
                </a:rPr>
                <a:t>Predicted Outcome</a:t>
              </a:r>
            </a:p>
          </p:txBody>
        </p:sp>
      </p:grpSp>
      <p:grpSp>
        <p:nvGrpSpPr>
          <p:cNvPr id="60" name="Group 59">
            <a:extLst>
              <a:ext uri="{FF2B5EF4-FFF2-40B4-BE49-F238E27FC236}">
                <a16:creationId xmlns:a16="http://schemas.microsoft.com/office/drawing/2014/main" id="{F037F586-8A6D-5F4C-8CD7-01EFA02C478F}"/>
              </a:ext>
            </a:extLst>
          </p:cNvPr>
          <p:cNvGrpSpPr/>
          <p:nvPr/>
        </p:nvGrpSpPr>
        <p:grpSpPr>
          <a:xfrm>
            <a:off x="4716300" y="1966101"/>
            <a:ext cx="4137631" cy="4522173"/>
            <a:chOff x="4716300" y="1966101"/>
            <a:chExt cx="4137631" cy="4522173"/>
          </a:xfrm>
        </p:grpSpPr>
        <p:pic>
          <p:nvPicPr>
            <p:cNvPr id="28" name="Picture 27">
              <a:extLst>
                <a:ext uri="{FF2B5EF4-FFF2-40B4-BE49-F238E27FC236}">
                  <a16:creationId xmlns:a16="http://schemas.microsoft.com/office/drawing/2014/main" id="{6D30F025-2521-B947-BE53-041911884740}"/>
                </a:ext>
              </a:extLst>
            </p:cNvPr>
            <p:cNvPicPr>
              <a:picLocks noChangeAspect="1"/>
            </p:cNvPicPr>
            <p:nvPr/>
          </p:nvPicPr>
          <p:blipFill>
            <a:blip r:embed="rId4"/>
            <a:stretch>
              <a:fillRect/>
            </a:stretch>
          </p:blipFill>
          <p:spPr>
            <a:xfrm>
              <a:off x="5186580" y="1968335"/>
              <a:ext cx="3657600" cy="3657600"/>
            </a:xfrm>
            <a:prstGeom prst="rect">
              <a:avLst/>
            </a:prstGeom>
          </p:spPr>
        </p:pic>
        <p:sp>
          <p:nvSpPr>
            <p:cNvPr id="44" name="TextBox 43">
              <a:extLst>
                <a:ext uri="{FF2B5EF4-FFF2-40B4-BE49-F238E27FC236}">
                  <a16:creationId xmlns:a16="http://schemas.microsoft.com/office/drawing/2014/main" id="{B2A93E98-8703-6B41-9881-2C3AE1A2D3E2}"/>
                </a:ext>
              </a:extLst>
            </p:cNvPr>
            <p:cNvSpPr txBox="1"/>
            <p:nvPr/>
          </p:nvSpPr>
          <p:spPr>
            <a:xfrm>
              <a:off x="4924580" y="5270547"/>
              <a:ext cx="288709" cy="338375"/>
            </a:xfrm>
            <a:prstGeom prst="rect">
              <a:avLst/>
            </a:prstGeom>
            <a:noFill/>
          </p:spPr>
          <p:txBody>
            <a:bodyPr wrap="none" rtlCol="0">
              <a:spAutoFit/>
            </a:bodyPr>
            <a:lstStyle/>
            <a:p>
              <a:pPr algn="r"/>
              <a:r>
                <a:rPr lang="en-US" sz="1600" dirty="0"/>
                <a:t>0</a:t>
              </a:r>
            </a:p>
          </p:txBody>
        </p:sp>
        <p:sp>
          <p:nvSpPr>
            <p:cNvPr id="45" name="TextBox 44">
              <a:extLst>
                <a:ext uri="{FF2B5EF4-FFF2-40B4-BE49-F238E27FC236}">
                  <a16:creationId xmlns:a16="http://schemas.microsoft.com/office/drawing/2014/main" id="{6D210FA5-D3C7-FA43-A8C2-ABDC0A31E508}"/>
                </a:ext>
              </a:extLst>
            </p:cNvPr>
            <p:cNvSpPr txBox="1"/>
            <p:nvPr/>
          </p:nvSpPr>
          <p:spPr>
            <a:xfrm>
              <a:off x="4820440" y="4609657"/>
              <a:ext cx="392849" cy="338375"/>
            </a:xfrm>
            <a:prstGeom prst="rect">
              <a:avLst/>
            </a:prstGeom>
            <a:noFill/>
          </p:spPr>
          <p:txBody>
            <a:bodyPr wrap="none" rtlCol="0">
              <a:spAutoFit/>
            </a:bodyPr>
            <a:lstStyle/>
            <a:p>
              <a:pPr algn="r"/>
              <a:r>
                <a:rPr lang="en-US" sz="1600" dirty="0"/>
                <a:t>20</a:t>
              </a:r>
            </a:p>
          </p:txBody>
        </p:sp>
        <p:sp>
          <p:nvSpPr>
            <p:cNvPr id="46" name="TextBox 45">
              <a:extLst>
                <a:ext uri="{FF2B5EF4-FFF2-40B4-BE49-F238E27FC236}">
                  <a16:creationId xmlns:a16="http://schemas.microsoft.com/office/drawing/2014/main" id="{9F9081C4-52EF-1D48-8D43-8166D4718289}"/>
                </a:ext>
              </a:extLst>
            </p:cNvPr>
            <p:cNvSpPr txBox="1"/>
            <p:nvPr/>
          </p:nvSpPr>
          <p:spPr>
            <a:xfrm>
              <a:off x="4820440" y="3948768"/>
              <a:ext cx="392849" cy="338375"/>
            </a:xfrm>
            <a:prstGeom prst="rect">
              <a:avLst/>
            </a:prstGeom>
            <a:noFill/>
          </p:spPr>
          <p:txBody>
            <a:bodyPr wrap="none" rtlCol="0">
              <a:spAutoFit/>
            </a:bodyPr>
            <a:lstStyle/>
            <a:p>
              <a:pPr algn="r"/>
              <a:r>
                <a:rPr lang="en-US" sz="1600" dirty="0"/>
                <a:t>40</a:t>
              </a:r>
            </a:p>
          </p:txBody>
        </p:sp>
        <p:sp>
          <p:nvSpPr>
            <p:cNvPr id="47" name="TextBox 46">
              <a:extLst>
                <a:ext uri="{FF2B5EF4-FFF2-40B4-BE49-F238E27FC236}">
                  <a16:creationId xmlns:a16="http://schemas.microsoft.com/office/drawing/2014/main" id="{D8D7FD44-5AB6-6140-B4F6-4EEC6DE80D78}"/>
                </a:ext>
              </a:extLst>
            </p:cNvPr>
            <p:cNvSpPr txBox="1"/>
            <p:nvPr/>
          </p:nvSpPr>
          <p:spPr>
            <a:xfrm>
              <a:off x="4820440" y="3287879"/>
              <a:ext cx="392849" cy="338375"/>
            </a:xfrm>
            <a:prstGeom prst="rect">
              <a:avLst/>
            </a:prstGeom>
            <a:noFill/>
          </p:spPr>
          <p:txBody>
            <a:bodyPr wrap="none" rtlCol="0">
              <a:spAutoFit/>
            </a:bodyPr>
            <a:lstStyle/>
            <a:p>
              <a:pPr algn="r"/>
              <a:r>
                <a:rPr lang="en-US" sz="1600" dirty="0"/>
                <a:t>60</a:t>
              </a:r>
            </a:p>
          </p:txBody>
        </p:sp>
        <p:sp>
          <p:nvSpPr>
            <p:cNvPr id="48" name="TextBox 47">
              <a:extLst>
                <a:ext uri="{FF2B5EF4-FFF2-40B4-BE49-F238E27FC236}">
                  <a16:creationId xmlns:a16="http://schemas.microsoft.com/office/drawing/2014/main" id="{84D38137-CACB-664D-9B68-86C18D67329C}"/>
                </a:ext>
              </a:extLst>
            </p:cNvPr>
            <p:cNvSpPr txBox="1"/>
            <p:nvPr/>
          </p:nvSpPr>
          <p:spPr>
            <a:xfrm>
              <a:off x="4820440" y="2626990"/>
              <a:ext cx="392849" cy="338375"/>
            </a:xfrm>
            <a:prstGeom prst="rect">
              <a:avLst/>
            </a:prstGeom>
            <a:noFill/>
          </p:spPr>
          <p:txBody>
            <a:bodyPr wrap="none" rtlCol="0">
              <a:spAutoFit/>
            </a:bodyPr>
            <a:lstStyle/>
            <a:p>
              <a:pPr algn="r"/>
              <a:r>
                <a:rPr lang="en-US" sz="1600" dirty="0"/>
                <a:t>80</a:t>
              </a:r>
            </a:p>
          </p:txBody>
        </p:sp>
        <p:sp>
          <p:nvSpPr>
            <p:cNvPr id="49" name="TextBox 48">
              <a:extLst>
                <a:ext uri="{FF2B5EF4-FFF2-40B4-BE49-F238E27FC236}">
                  <a16:creationId xmlns:a16="http://schemas.microsoft.com/office/drawing/2014/main" id="{018C56CD-A818-914D-83B1-19AFD3ED9C26}"/>
                </a:ext>
              </a:extLst>
            </p:cNvPr>
            <p:cNvSpPr txBox="1"/>
            <p:nvPr/>
          </p:nvSpPr>
          <p:spPr>
            <a:xfrm>
              <a:off x="4716300" y="1966101"/>
              <a:ext cx="496989" cy="338375"/>
            </a:xfrm>
            <a:prstGeom prst="rect">
              <a:avLst/>
            </a:prstGeom>
            <a:noFill/>
          </p:spPr>
          <p:txBody>
            <a:bodyPr wrap="none" rtlCol="0">
              <a:spAutoFit/>
            </a:bodyPr>
            <a:lstStyle/>
            <a:p>
              <a:pPr algn="r"/>
              <a:r>
                <a:rPr lang="en-US" sz="1600" dirty="0"/>
                <a:t>100</a:t>
              </a:r>
            </a:p>
          </p:txBody>
        </p:sp>
        <p:sp>
          <p:nvSpPr>
            <p:cNvPr id="51" name="TextBox 50">
              <a:extLst>
                <a:ext uri="{FF2B5EF4-FFF2-40B4-BE49-F238E27FC236}">
                  <a16:creationId xmlns:a16="http://schemas.microsoft.com/office/drawing/2014/main" id="{5C9DF11E-2DEA-584D-94E2-FF28518BEA8F}"/>
                </a:ext>
              </a:extLst>
            </p:cNvPr>
            <p:cNvSpPr txBox="1"/>
            <p:nvPr/>
          </p:nvSpPr>
          <p:spPr>
            <a:xfrm>
              <a:off x="5709611" y="5595895"/>
              <a:ext cx="392849" cy="338375"/>
            </a:xfrm>
            <a:prstGeom prst="rect">
              <a:avLst/>
            </a:prstGeom>
            <a:noFill/>
          </p:spPr>
          <p:txBody>
            <a:bodyPr wrap="none" rtlCol="0">
              <a:spAutoFit/>
            </a:bodyPr>
            <a:lstStyle/>
            <a:p>
              <a:pPr algn="ctr"/>
              <a:r>
                <a:rPr lang="en-US" sz="1600" dirty="0"/>
                <a:t>20</a:t>
              </a:r>
            </a:p>
          </p:txBody>
        </p:sp>
        <p:sp>
          <p:nvSpPr>
            <p:cNvPr id="52" name="TextBox 51">
              <a:extLst>
                <a:ext uri="{FF2B5EF4-FFF2-40B4-BE49-F238E27FC236}">
                  <a16:creationId xmlns:a16="http://schemas.microsoft.com/office/drawing/2014/main" id="{0AAFCF2A-3758-F445-AC2C-19FAEFADF7C9}"/>
                </a:ext>
              </a:extLst>
            </p:cNvPr>
            <p:cNvSpPr txBox="1"/>
            <p:nvPr/>
          </p:nvSpPr>
          <p:spPr>
            <a:xfrm>
              <a:off x="6259781" y="5595895"/>
              <a:ext cx="393056" cy="338554"/>
            </a:xfrm>
            <a:prstGeom prst="rect">
              <a:avLst/>
            </a:prstGeom>
            <a:noFill/>
          </p:spPr>
          <p:txBody>
            <a:bodyPr wrap="none" rtlCol="0">
              <a:spAutoFit/>
            </a:bodyPr>
            <a:lstStyle/>
            <a:p>
              <a:pPr algn="ctr"/>
              <a:r>
                <a:rPr lang="en-US" sz="1600" dirty="0"/>
                <a:t>30</a:t>
              </a:r>
            </a:p>
          </p:txBody>
        </p:sp>
        <p:sp>
          <p:nvSpPr>
            <p:cNvPr id="53" name="TextBox 52">
              <a:extLst>
                <a:ext uri="{FF2B5EF4-FFF2-40B4-BE49-F238E27FC236}">
                  <a16:creationId xmlns:a16="http://schemas.microsoft.com/office/drawing/2014/main" id="{CE38531A-BA98-A941-8ED7-63AC8292C40C}"/>
                </a:ext>
              </a:extLst>
            </p:cNvPr>
            <p:cNvSpPr txBox="1"/>
            <p:nvPr/>
          </p:nvSpPr>
          <p:spPr>
            <a:xfrm>
              <a:off x="6810158" y="5595895"/>
              <a:ext cx="392849" cy="338375"/>
            </a:xfrm>
            <a:prstGeom prst="rect">
              <a:avLst/>
            </a:prstGeom>
            <a:noFill/>
          </p:spPr>
          <p:txBody>
            <a:bodyPr wrap="none" rtlCol="0">
              <a:spAutoFit/>
            </a:bodyPr>
            <a:lstStyle/>
            <a:p>
              <a:pPr algn="ctr"/>
              <a:r>
                <a:rPr lang="en-US" sz="1600" dirty="0"/>
                <a:t>40</a:t>
              </a:r>
            </a:p>
          </p:txBody>
        </p:sp>
        <p:sp>
          <p:nvSpPr>
            <p:cNvPr id="54" name="TextBox 53">
              <a:extLst>
                <a:ext uri="{FF2B5EF4-FFF2-40B4-BE49-F238E27FC236}">
                  <a16:creationId xmlns:a16="http://schemas.microsoft.com/office/drawing/2014/main" id="{63C3530E-3F3E-544F-8E67-4F99598FBB83}"/>
                </a:ext>
              </a:extLst>
            </p:cNvPr>
            <p:cNvSpPr txBox="1"/>
            <p:nvPr/>
          </p:nvSpPr>
          <p:spPr>
            <a:xfrm>
              <a:off x="7360328" y="5595895"/>
              <a:ext cx="392849" cy="338375"/>
            </a:xfrm>
            <a:prstGeom prst="rect">
              <a:avLst/>
            </a:prstGeom>
            <a:noFill/>
          </p:spPr>
          <p:txBody>
            <a:bodyPr wrap="none" rtlCol="0">
              <a:spAutoFit/>
            </a:bodyPr>
            <a:lstStyle/>
            <a:p>
              <a:pPr algn="ctr"/>
              <a:r>
                <a:rPr lang="en-US" sz="1600" dirty="0"/>
                <a:t>50</a:t>
              </a:r>
            </a:p>
          </p:txBody>
        </p:sp>
        <p:sp>
          <p:nvSpPr>
            <p:cNvPr id="55" name="TextBox 54">
              <a:extLst>
                <a:ext uri="{FF2B5EF4-FFF2-40B4-BE49-F238E27FC236}">
                  <a16:creationId xmlns:a16="http://schemas.microsoft.com/office/drawing/2014/main" id="{97366885-6E6E-1045-8666-519BCA1C0B36}"/>
                </a:ext>
              </a:extLst>
            </p:cNvPr>
            <p:cNvSpPr txBox="1"/>
            <p:nvPr/>
          </p:nvSpPr>
          <p:spPr>
            <a:xfrm>
              <a:off x="7910498" y="5595895"/>
              <a:ext cx="393056" cy="338554"/>
            </a:xfrm>
            <a:prstGeom prst="rect">
              <a:avLst/>
            </a:prstGeom>
            <a:noFill/>
          </p:spPr>
          <p:txBody>
            <a:bodyPr wrap="none" rtlCol="0">
              <a:spAutoFit/>
            </a:bodyPr>
            <a:lstStyle/>
            <a:p>
              <a:pPr algn="ctr"/>
              <a:r>
                <a:rPr lang="en-US" sz="1600" dirty="0"/>
                <a:t>60</a:t>
              </a:r>
            </a:p>
          </p:txBody>
        </p:sp>
        <p:sp>
          <p:nvSpPr>
            <p:cNvPr id="56" name="TextBox 55">
              <a:extLst>
                <a:ext uri="{FF2B5EF4-FFF2-40B4-BE49-F238E27FC236}">
                  <a16:creationId xmlns:a16="http://schemas.microsoft.com/office/drawing/2014/main" id="{8001708D-960A-9149-9316-CDE08D44F129}"/>
                </a:ext>
              </a:extLst>
            </p:cNvPr>
            <p:cNvSpPr txBox="1"/>
            <p:nvPr/>
          </p:nvSpPr>
          <p:spPr>
            <a:xfrm>
              <a:off x="5159234" y="5595895"/>
              <a:ext cx="393056" cy="338554"/>
            </a:xfrm>
            <a:prstGeom prst="rect">
              <a:avLst/>
            </a:prstGeom>
            <a:noFill/>
          </p:spPr>
          <p:txBody>
            <a:bodyPr wrap="none" rtlCol="0">
              <a:spAutoFit/>
            </a:bodyPr>
            <a:lstStyle/>
            <a:p>
              <a:pPr algn="ctr"/>
              <a:r>
                <a:rPr lang="en-US" sz="1600" dirty="0"/>
                <a:t>10</a:t>
              </a:r>
            </a:p>
          </p:txBody>
        </p:sp>
        <p:sp>
          <p:nvSpPr>
            <p:cNvPr id="57" name="TextBox 56">
              <a:extLst>
                <a:ext uri="{FF2B5EF4-FFF2-40B4-BE49-F238E27FC236}">
                  <a16:creationId xmlns:a16="http://schemas.microsoft.com/office/drawing/2014/main" id="{1189E348-6348-8A4A-A1F4-B5669F0867EE}"/>
                </a:ext>
              </a:extLst>
            </p:cNvPr>
            <p:cNvSpPr txBox="1"/>
            <p:nvPr/>
          </p:nvSpPr>
          <p:spPr>
            <a:xfrm>
              <a:off x="6123299" y="6088375"/>
              <a:ext cx="1699312" cy="399899"/>
            </a:xfrm>
            <a:prstGeom prst="rect">
              <a:avLst/>
            </a:prstGeom>
            <a:noFill/>
          </p:spPr>
          <p:txBody>
            <a:bodyPr wrap="none" rtlCol="0">
              <a:spAutoFit/>
            </a:bodyPr>
            <a:lstStyle/>
            <a:p>
              <a:r>
                <a:rPr lang="en-US" sz="2000" dirty="0">
                  <a:latin typeface="+mj-lt"/>
                </a:rPr>
                <a:t>Before Surgery</a:t>
              </a:r>
            </a:p>
          </p:txBody>
        </p:sp>
        <p:sp>
          <p:nvSpPr>
            <p:cNvPr id="58" name="TextBox 57">
              <a:extLst>
                <a:ext uri="{FF2B5EF4-FFF2-40B4-BE49-F238E27FC236}">
                  <a16:creationId xmlns:a16="http://schemas.microsoft.com/office/drawing/2014/main" id="{4274A615-0278-0A4A-9E0C-8830BD8EB517}"/>
                </a:ext>
              </a:extLst>
            </p:cNvPr>
            <p:cNvSpPr txBox="1"/>
            <p:nvPr/>
          </p:nvSpPr>
          <p:spPr>
            <a:xfrm>
              <a:off x="8460875" y="5595895"/>
              <a:ext cx="393056" cy="338554"/>
            </a:xfrm>
            <a:prstGeom prst="rect">
              <a:avLst/>
            </a:prstGeom>
            <a:noFill/>
          </p:spPr>
          <p:txBody>
            <a:bodyPr wrap="none" rtlCol="0">
              <a:spAutoFit/>
            </a:bodyPr>
            <a:lstStyle/>
            <a:p>
              <a:pPr algn="ctr"/>
              <a:r>
                <a:rPr lang="en-US" sz="1600" dirty="0"/>
                <a:t>70</a:t>
              </a:r>
            </a:p>
          </p:txBody>
        </p:sp>
      </p:grpSp>
      <p:sp>
        <p:nvSpPr>
          <p:cNvPr id="61" name="TextBox 60">
            <a:extLst>
              <a:ext uri="{FF2B5EF4-FFF2-40B4-BE49-F238E27FC236}">
                <a16:creationId xmlns:a16="http://schemas.microsoft.com/office/drawing/2014/main" id="{E334B327-AD31-074D-973A-F52A2F7BBF45}"/>
              </a:ext>
            </a:extLst>
          </p:cNvPr>
          <p:cNvSpPr txBox="1"/>
          <p:nvPr/>
        </p:nvSpPr>
        <p:spPr>
          <a:xfrm>
            <a:off x="5012708" y="1536644"/>
            <a:ext cx="4015651" cy="461665"/>
          </a:xfrm>
          <a:prstGeom prst="rect">
            <a:avLst/>
          </a:prstGeom>
          <a:noFill/>
        </p:spPr>
        <p:txBody>
          <a:bodyPr wrap="none" rtlCol="0">
            <a:spAutoFit/>
          </a:bodyPr>
          <a:lstStyle/>
          <a:p>
            <a:r>
              <a:rPr lang="en-US" sz="2400" dirty="0">
                <a:solidFill>
                  <a:schemeClr val="accent6"/>
                </a:solidFill>
                <a:latin typeface="+mj-lt"/>
              </a:rPr>
              <a:t>Major improvement predicted!</a:t>
            </a:r>
          </a:p>
        </p:txBody>
      </p:sp>
      <p:grpSp>
        <p:nvGrpSpPr>
          <p:cNvPr id="64" name="Group 63">
            <a:extLst>
              <a:ext uri="{FF2B5EF4-FFF2-40B4-BE49-F238E27FC236}">
                <a16:creationId xmlns:a16="http://schemas.microsoft.com/office/drawing/2014/main" id="{EE23FE77-FD0E-7645-A702-3D713F96ACC8}"/>
              </a:ext>
            </a:extLst>
          </p:cNvPr>
          <p:cNvGrpSpPr/>
          <p:nvPr/>
        </p:nvGrpSpPr>
        <p:grpSpPr>
          <a:xfrm>
            <a:off x="2263716" y="3905736"/>
            <a:ext cx="1889219" cy="1076775"/>
            <a:chOff x="2263716" y="3905736"/>
            <a:chExt cx="1889219" cy="1076775"/>
          </a:xfrm>
        </p:grpSpPr>
        <p:sp>
          <p:nvSpPr>
            <p:cNvPr id="62" name="TextBox 61">
              <a:extLst>
                <a:ext uri="{FF2B5EF4-FFF2-40B4-BE49-F238E27FC236}">
                  <a16:creationId xmlns:a16="http://schemas.microsoft.com/office/drawing/2014/main" id="{D8E54A3E-A55A-2342-BA49-398EBBBBED7F}"/>
                </a:ext>
              </a:extLst>
            </p:cNvPr>
            <p:cNvSpPr txBox="1"/>
            <p:nvPr/>
          </p:nvSpPr>
          <p:spPr>
            <a:xfrm>
              <a:off x="2780059" y="4613179"/>
              <a:ext cx="1372876" cy="369332"/>
            </a:xfrm>
            <a:prstGeom prst="rect">
              <a:avLst/>
            </a:prstGeom>
            <a:noFill/>
          </p:spPr>
          <p:txBody>
            <a:bodyPr wrap="none" rtlCol="0">
              <a:spAutoFit/>
            </a:bodyPr>
            <a:lstStyle/>
            <a:p>
              <a:r>
                <a:rPr lang="en-US" b="1" dirty="0">
                  <a:solidFill>
                    <a:srgbClr val="3775C6"/>
                  </a:solidFill>
                </a:rPr>
                <a:t>Using Proc B</a:t>
              </a:r>
            </a:p>
          </p:txBody>
        </p:sp>
        <p:sp>
          <p:nvSpPr>
            <p:cNvPr id="63" name="Donut 62">
              <a:extLst>
                <a:ext uri="{FF2B5EF4-FFF2-40B4-BE49-F238E27FC236}">
                  <a16:creationId xmlns:a16="http://schemas.microsoft.com/office/drawing/2014/main" id="{B89130CA-C921-5B4F-9C38-56342CA231D5}"/>
                </a:ext>
              </a:extLst>
            </p:cNvPr>
            <p:cNvSpPr/>
            <p:nvPr/>
          </p:nvSpPr>
          <p:spPr>
            <a:xfrm>
              <a:off x="2263716" y="3905736"/>
              <a:ext cx="791454" cy="752324"/>
            </a:xfrm>
            <a:prstGeom prst="donut">
              <a:avLst>
                <a:gd name="adj" fmla="val 7818"/>
              </a:avLst>
            </a:prstGeom>
            <a:solidFill>
              <a:srgbClr val="3775C6"/>
            </a:solidFill>
            <a:ln>
              <a:solidFill>
                <a:srgbClr val="3775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67" name="TextBox 66">
            <a:extLst>
              <a:ext uri="{FF2B5EF4-FFF2-40B4-BE49-F238E27FC236}">
                <a16:creationId xmlns:a16="http://schemas.microsoft.com/office/drawing/2014/main" id="{23259117-C09D-A344-9C9A-75997DC78CCA}"/>
              </a:ext>
            </a:extLst>
          </p:cNvPr>
          <p:cNvSpPr txBox="1"/>
          <p:nvPr/>
        </p:nvSpPr>
        <p:spPr>
          <a:xfrm>
            <a:off x="5848333" y="2414796"/>
            <a:ext cx="1372876" cy="369332"/>
          </a:xfrm>
          <a:prstGeom prst="rect">
            <a:avLst/>
          </a:prstGeom>
          <a:noFill/>
        </p:spPr>
        <p:txBody>
          <a:bodyPr wrap="none" rtlCol="0">
            <a:spAutoFit/>
          </a:bodyPr>
          <a:lstStyle/>
          <a:p>
            <a:r>
              <a:rPr lang="en-US" b="1" dirty="0">
                <a:solidFill>
                  <a:srgbClr val="FF4600"/>
                </a:solidFill>
              </a:rPr>
              <a:t>Using Proc A</a:t>
            </a:r>
          </a:p>
        </p:txBody>
      </p:sp>
    </p:spTree>
    <p:extLst>
      <p:ext uri="{BB962C8B-B14F-4D97-AF65-F5344CB8AC3E}">
        <p14:creationId xmlns:p14="http://schemas.microsoft.com/office/powerpoint/2010/main" val="3972671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C5E8340-CD4A-B940-8CF1-99373FD9C943}"/>
              </a:ext>
            </a:extLst>
          </p:cNvPr>
          <p:cNvSpPr>
            <a:spLocks noGrp="1"/>
          </p:cNvSpPr>
          <p:nvPr>
            <p:ph type="title"/>
          </p:nvPr>
        </p:nvSpPr>
        <p:spPr/>
        <p:txBody>
          <a:bodyPr/>
          <a:lstStyle/>
          <a:p>
            <a:r>
              <a:rPr lang="en-US" dirty="0"/>
              <a:t>Four things to remember</a:t>
            </a:r>
          </a:p>
        </p:txBody>
      </p:sp>
      <p:sp>
        <p:nvSpPr>
          <p:cNvPr id="5" name="Content Placeholder 4">
            <a:extLst>
              <a:ext uri="{FF2B5EF4-FFF2-40B4-BE49-F238E27FC236}">
                <a16:creationId xmlns:a16="http://schemas.microsoft.com/office/drawing/2014/main" id="{908FDB68-B7A0-5B4A-8025-9C83F6D7312D}"/>
              </a:ext>
            </a:extLst>
          </p:cNvPr>
          <p:cNvSpPr>
            <a:spLocks noGrp="1"/>
          </p:cNvSpPr>
          <p:nvPr>
            <p:ph idx="1"/>
          </p:nvPr>
        </p:nvSpPr>
        <p:spPr>
          <a:xfrm>
            <a:off x="628650" y="1825625"/>
            <a:ext cx="7886700" cy="4553660"/>
          </a:xfrm>
        </p:spPr>
        <p:txBody>
          <a:bodyPr/>
          <a:lstStyle/>
          <a:p>
            <a:pPr marL="514350" indent="-514350">
              <a:buFont typeface="+mj-lt"/>
              <a:buAutoNum type="arabicPeriod"/>
            </a:pPr>
            <a:r>
              <a:rPr lang="en-US" dirty="0"/>
              <a:t>Having good data is the hardest and most important part</a:t>
            </a:r>
          </a:p>
          <a:p>
            <a:pPr marL="514350" indent="-514350">
              <a:buFont typeface="+mj-lt"/>
              <a:buAutoNum type="arabicPeriod"/>
            </a:pPr>
            <a:r>
              <a:rPr lang="en-US" dirty="0"/>
              <a:t>Try a simple technique/model first</a:t>
            </a:r>
          </a:p>
          <a:p>
            <a:pPr marL="514350" indent="-514350">
              <a:buFont typeface="+mj-lt"/>
              <a:buAutoNum type="arabicPeriod"/>
            </a:pPr>
            <a:r>
              <a:rPr lang="en-US" dirty="0"/>
              <a:t>Understanding models and drawing reasonable conclusions gets easier with practice</a:t>
            </a:r>
          </a:p>
          <a:p>
            <a:pPr marL="514350" indent="-514350">
              <a:buFont typeface="+mj-lt"/>
              <a:buAutoNum type="arabicPeriod"/>
            </a:pPr>
            <a:r>
              <a:rPr lang="en-US" dirty="0"/>
              <a:t>Algorithms can make recommendations, but they're still artificial intelligence—they are limited by the input data</a:t>
            </a:r>
          </a:p>
        </p:txBody>
      </p:sp>
      <p:sp>
        <p:nvSpPr>
          <p:cNvPr id="4" name="TextBox 3">
            <a:extLst>
              <a:ext uri="{FF2B5EF4-FFF2-40B4-BE49-F238E27FC236}">
                <a16:creationId xmlns:a16="http://schemas.microsoft.com/office/drawing/2014/main" id="{CF843846-4483-A046-9DDD-4466E85FC5DC}"/>
              </a:ext>
            </a:extLst>
          </p:cNvPr>
          <p:cNvSpPr txBox="1"/>
          <p:nvPr/>
        </p:nvSpPr>
        <p:spPr>
          <a:xfrm>
            <a:off x="6923314" y="11281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392441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C5E8340-CD4A-B940-8CF1-99373FD9C943}"/>
              </a:ext>
            </a:extLst>
          </p:cNvPr>
          <p:cNvSpPr>
            <a:spLocks noGrp="1"/>
          </p:cNvSpPr>
          <p:nvPr>
            <p:ph type="title"/>
          </p:nvPr>
        </p:nvSpPr>
        <p:spPr/>
        <p:txBody>
          <a:bodyPr/>
          <a:lstStyle/>
          <a:p>
            <a:r>
              <a:rPr lang="en-US" dirty="0"/>
              <a:t>Where do we go from here?</a:t>
            </a:r>
          </a:p>
        </p:txBody>
      </p:sp>
      <p:sp>
        <p:nvSpPr>
          <p:cNvPr id="2" name="Content Placeholder 1">
            <a:extLst>
              <a:ext uri="{FF2B5EF4-FFF2-40B4-BE49-F238E27FC236}">
                <a16:creationId xmlns:a16="http://schemas.microsoft.com/office/drawing/2014/main" id="{5804CAF8-E0AB-3D4C-81DF-EE3B02648A36}"/>
              </a:ext>
            </a:extLst>
          </p:cNvPr>
          <p:cNvSpPr>
            <a:spLocks noGrp="1"/>
          </p:cNvSpPr>
          <p:nvPr>
            <p:ph idx="1"/>
          </p:nvPr>
        </p:nvSpPr>
        <p:spPr>
          <a:xfrm>
            <a:off x="628650" y="1825625"/>
            <a:ext cx="7886700" cy="4442440"/>
          </a:xfrm>
        </p:spPr>
        <p:txBody>
          <a:bodyPr>
            <a:normAutofit/>
          </a:bodyPr>
          <a:lstStyle/>
          <a:p>
            <a:r>
              <a:rPr lang="en-US" dirty="0"/>
              <a:t>Lots on online courses</a:t>
            </a:r>
          </a:p>
          <a:p>
            <a:pPr lvl="1"/>
            <a:r>
              <a:rPr lang="en-US" dirty="0"/>
              <a:t>Johns Hopkins biostats</a:t>
            </a:r>
          </a:p>
          <a:p>
            <a:pPr lvl="1"/>
            <a:r>
              <a:rPr lang="en-US" dirty="0"/>
              <a:t>Stanford machine learning course</a:t>
            </a:r>
          </a:p>
          <a:p>
            <a:r>
              <a:rPr lang="en-US" dirty="0"/>
              <a:t>Find a </a:t>
            </a:r>
            <a:r>
              <a:rPr lang="en-US" dirty="0">
                <a:solidFill>
                  <a:srgbClr val="7030A0"/>
                </a:solidFill>
              </a:rPr>
              <a:t>friendly</a:t>
            </a:r>
            <a:r>
              <a:rPr lang="en-US" dirty="0"/>
              <a:t> data person – we love to talk about data and are easily tricked into analyzing others' data for minimal compensation</a:t>
            </a:r>
          </a:p>
          <a:p>
            <a:r>
              <a:rPr lang="en-US" dirty="0"/>
              <a:t>Other techniques better for repeated/longitudinal data, search for: (generalized) linear mixed effects models</a:t>
            </a:r>
          </a:p>
        </p:txBody>
      </p:sp>
      <p:sp>
        <p:nvSpPr>
          <p:cNvPr id="4" name="TextBox 3">
            <a:extLst>
              <a:ext uri="{FF2B5EF4-FFF2-40B4-BE49-F238E27FC236}">
                <a16:creationId xmlns:a16="http://schemas.microsoft.com/office/drawing/2014/main" id="{CF843846-4483-A046-9DDD-4466E85FC5DC}"/>
              </a:ext>
            </a:extLst>
          </p:cNvPr>
          <p:cNvSpPr txBox="1"/>
          <p:nvPr/>
        </p:nvSpPr>
        <p:spPr>
          <a:xfrm>
            <a:off x="6923314" y="112816"/>
            <a:ext cx="184731"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976108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062461-7A07-684B-95EF-F78BE7D9D96E}"/>
              </a:ext>
            </a:extLst>
          </p:cNvPr>
          <p:cNvSpPr>
            <a:spLocks noGrp="1"/>
          </p:cNvSpPr>
          <p:nvPr>
            <p:ph type="title"/>
          </p:nvPr>
        </p:nvSpPr>
        <p:spPr>
          <a:xfrm>
            <a:off x="628650" y="1854712"/>
            <a:ext cx="7886700" cy="1325563"/>
          </a:xfrm>
        </p:spPr>
        <p:txBody>
          <a:bodyPr/>
          <a:lstStyle/>
          <a:p>
            <a:r>
              <a:rPr lang="en-US" dirty="0"/>
              <a:t>Thank you!</a:t>
            </a:r>
          </a:p>
        </p:txBody>
      </p:sp>
    </p:spTree>
    <p:extLst>
      <p:ext uri="{BB962C8B-B14F-4D97-AF65-F5344CB8AC3E}">
        <p14:creationId xmlns:p14="http://schemas.microsoft.com/office/powerpoint/2010/main" val="15952266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Why bother with classical linear methods?</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a:xfrm>
            <a:off x="628650" y="1825625"/>
            <a:ext cx="7886700" cy="2628041"/>
          </a:xfrm>
        </p:spPr>
        <p:txBody>
          <a:bodyPr>
            <a:normAutofit/>
          </a:bodyPr>
          <a:lstStyle/>
          <a:p>
            <a:r>
              <a:rPr lang="en-US" dirty="0"/>
              <a:t>Recognizable</a:t>
            </a:r>
          </a:p>
          <a:p>
            <a:r>
              <a:rPr lang="en-US" dirty="0"/>
              <a:t>Interpretable</a:t>
            </a:r>
          </a:p>
          <a:p>
            <a:r>
              <a:rPr lang="en-US" dirty="0"/>
              <a:t>Available</a:t>
            </a:r>
          </a:p>
          <a:p>
            <a:r>
              <a:rPr lang="en-US" dirty="0"/>
              <a:t>Often good enough™ (useful baseline) without being cost prohibitive</a:t>
            </a:r>
          </a:p>
        </p:txBody>
      </p:sp>
    </p:spTree>
    <p:extLst>
      <p:ext uri="{BB962C8B-B14F-4D97-AF65-F5344CB8AC3E}">
        <p14:creationId xmlns:p14="http://schemas.microsoft.com/office/powerpoint/2010/main" val="228109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F0E33475-D4B6-AB4A-B9B0-A4EC8D451016}"/>
              </a:ext>
            </a:extLst>
          </p:cNvPr>
          <p:cNvSpPr txBox="1"/>
          <p:nvPr/>
        </p:nvSpPr>
        <p:spPr>
          <a:xfrm>
            <a:off x="416635" y="4582757"/>
            <a:ext cx="8186569" cy="830997"/>
          </a:xfrm>
          <a:prstGeom prst="rect">
            <a:avLst/>
          </a:prstGeom>
          <a:noFill/>
        </p:spPr>
        <p:txBody>
          <a:bodyPr wrap="square" rtlCol="0">
            <a:spAutoFit/>
          </a:bodyPr>
          <a:lstStyle/>
          <a:p>
            <a:r>
              <a:rPr lang="en-US" sz="2400" dirty="0"/>
              <a:t>"</a:t>
            </a:r>
            <a:r>
              <a:rPr lang="en-US" sz="2400" b="1" dirty="0">
                <a:solidFill>
                  <a:schemeClr val="accent2"/>
                </a:solidFill>
              </a:rPr>
              <a:t>$62 million</a:t>
            </a:r>
            <a:r>
              <a:rPr lang="en-US" sz="2400" dirty="0"/>
              <a:t>… plus </a:t>
            </a:r>
            <a:r>
              <a:rPr lang="en-US" sz="2400" b="1" dirty="0">
                <a:solidFill>
                  <a:schemeClr val="accent5"/>
                </a:solidFill>
              </a:rPr>
              <a:t>uncalculated internal resources</a:t>
            </a:r>
            <a:r>
              <a:rPr lang="en-US" sz="2400" dirty="0"/>
              <a:t>… " </a:t>
            </a:r>
          </a:p>
          <a:p>
            <a:r>
              <a:rPr lang="en-US" sz="2400" dirty="0"/>
              <a:t>-- Mary Chris </a:t>
            </a:r>
            <a:r>
              <a:rPr lang="en-US" sz="2400" dirty="0" err="1"/>
              <a:t>Jaklevic</a:t>
            </a:r>
            <a:r>
              <a:rPr lang="en-US" sz="2400" dirty="0"/>
              <a:t> | Health News Review</a:t>
            </a:r>
          </a:p>
        </p:txBody>
      </p:sp>
      <p:grpSp>
        <p:nvGrpSpPr>
          <p:cNvPr id="16" name="Group 15">
            <a:extLst>
              <a:ext uri="{FF2B5EF4-FFF2-40B4-BE49-F238E27FC236}">
                <a16:creationId xmlns:a16="http://schemas.microsoft.com/office/drawing/2014/main" id="{A5339AC9-2A7B-ED4C-AD16-9F8C338F7E74}"/>
              </a:ext>
            </a:extLst>
          </p:cNvPr>
          <p:cNvGrpSpPr/>
          <p:nvPr/>
        </p:nvGrpSpPr>
        <p:grpSpPr>
          <a:xfrm>
            <a:off x="333488" y="439849"/>
            <a:ext cx="8350847" cy="3441700"/>
            <a:chOff x="333488" y="439849"/>
            <a:chExt cx="8350847" cy="3441700"/>
          </a:xfrm>
        </p:grpSpPr>
        <p:pic>
          <p:nvPicPr>
            <p:cNvPr id="8" name="Picture 7">
              <a:extLst>
                <a:ext uri="{FF2B5EF4-FFF2-40B4-BE49-F238E27FC236}">
                  <a16:creationId xmlns:a16="http://schemas.microsoft.com/office/drawing/2014/main" id="{E796787F-AA0C-9743-97CF-57033A51A2D8}"/>
                </a:ext>
              </a:extLst>
            </p:cNvPr>
            <p:cNvPicPr>
              <a:picLocks noChangeAspect="1"/>
            </p:cNvPicPr>
            <p:nvPr/>
          </p:nvPicPr>
          <p:blipFill>
            <a:blip r:embed="rId2"/>
            <a:stretch>
              <a:fillRect/>
            </a:stretch>
          </p:blipFill>
          <p:spPr>
            <a:xfrm>
              <a:off x="416635" y="439849"/>
              <a:ext cx="8267700" cy="3441700"/>
            </a:xfrm>
            <a:prstGeom prst="rect">
              <a:avLst/>
            </a:prstGeom>
          </p:spPr>
        </p:pic>
        <p:sp>
          <p:nvSpPr>
            <p:cNvPr id="13" name="Rectangle 12">
              <a:extLst>
                <a:ext uri="{FF2B5EF4-FFF2-40B4-BE49-F238E27FC236}">
                  <a16:creationId xmlns:a16="http://schemas.microsoft.com/office/drawing/2014/main" id="{C0A0AB06-9526-2D43-B88C-C62982C60860}"/>
                </a:ext>
              </a:extLst>
            </p:cNvPr>
            <p:cNvSpPr/>
            <p:nvPr/>
          </p:nvSpPr>
          <p:spPr>
            <a:xfrm>
              <a:off x="333488" y="1032732"/>
              <a:ext cx="3453205" cy="292608"/>
            </a:xfrm>
            <a:prstGeom prst="rect">
              <a:avLst/>
            </a:prstGeom>
            <a:solidFill>
              <a:srgbClr val="E424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443386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What do we mean by linear regression?</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p:txBody>
          <a:bodyPr/>
          <a:lstStyle/>
          <a:p>
            <a:r>
              <a:rPr lang="en-US" dirty="0"/>
              <a:t>Predicting an </a:t>
            </a:r>
            <a:r>
              <a:rPr lang="en-US" dirty="0">
                <a:solidFill>
                  <a:schemeClr val="accent1"/>
                </a:solidFill>
              </a:rPr>
              <a:t>outcome</a:t>
            </a:r>
            <a:r>
              <a:rPr lang="en-US" dirty="0"/>
              <a:t> variable via a </a:t>
            </a:r>
            <a:r>
              <a:rPr lang="en-US" i="1" dirty="0"/>
              <a:t>linear</a:t>
            </a:r>
            <a:r>
              <a:rPr lang="en-US" dirty="0"/>
              <a:t> combination of </a:t>
            </a:r>
            <a:r>
              <a:rPr lang="en-US" dirty="0">
                <a:solidFill>
                  <a:schemeClr val="accent2"/>
                </a:solidFill>
              </a:rPr>
              <a:t>predictor</a:t>
            </a:r>
            <a:r>
              <a:rPr lang="en-US" dirty="0"/>
              <a:t> variables</a:t>
            </a:r>
          </a:p>
          <a:p>
            <a:endParaRPr lang="en-US" dirty="0"/>
          </a:p>
          <a:p>
            <a:r>
              <a:rPr lang="en-US" dirty="0"/>
              <a:t>After 12 months, </a:t>
            </a:r>
            <a:r>
              <a:rPr lang="en-US" dirty="0">
                <a:solidFill>
                  <a:schemeClr val="accent1"/>
                </a:solidFill>
              </a:rPr>
              <a:t>self-reported mobility</a:t>
            </a:r>
            <a:r>
              <a:rPr lang="en-US" dirty="0"/>
              <a:t> was higher for patients who received the </a:t>
            </a:r>
            <a:r>
              <a:rPr lang="en-US" dirty="0">
                <a:solidFill>
                  <a:schemeClr val="accent2"/>
                </a:solidFill>
              </a:rPr>
              <a:t>new therapy</a:t>
            </a:r>
            <a:r>
              <a:rPr lang="en-US" dirty="0"/>
              <a:t>, after controlling for </a:t>
            </a:r>
            <a:r>
              <a:rPr lang="en-US" dirty="0">
                <a:solidFill>
                  <a:schemeClr val="accent2"/>
                </a:solidFill>
              </a:rPr>
              <a:t>age</a:t>
            </a:r>
            <a:r>
              <a:rPr lang="en-US" dirty="0"/>
              <a:t>, </a:t>
            </a:r>
            <a:r>
              <a:rPr lang="en-US" dirty="0">
                <a:solidFill>
                  <a:schemeClr val="accent2"/>
                </a:solidFill>
              </a:rPr>
              <a:t>smoking status</a:t>
            </a:r>
            <a:r>
              <a:rPr lang="en-US" dirty="0"/>
              <a:t> , and </a:t>
            </a:r>
            <a:r>
              <a:rPr lang="en-US" dirty="0">
                <a:solidFill>
                  <a:schemeClr val="accent2"/>
                </a:solidFill>
              </a:rPr>
              <a:t>pre-surgery mobility levels</a:t>
            </a:r>
            <a:r>
              <a:rPr lang="en-US" dirty="0"/>
              <a:t>.</a:t>
            </a:r>
          </a:p>
          <a:p>
            <a:endParaRPr lang="en-US" dirty="0"/>
          </a:p>
        </p:txBody>
      </p:sp>
    </p:spTree>
    <p:extLst>
      <p:ext uri="{BB962C8B-B14F-4D97-AF65-F5344CB8AC3E}">
        <p14:creationId xmlns:p14="http://schemas.microsoft.com/office/powerpoint/2010/main" val="195593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Variable type requirements</a:t>
            </a:r>
          </a:p>
        </p:txBody>
      </p:sp>
      <p:sp>
        <p:nvSpPr>
          <p:cNvPr id="5" name="Text Placeholder 4">
            <a:extLst>
              <a:ext uri="{FF2B5EF4-FFF2-40B4-BE49-F238E27FC236}">
                <a16:creationId xmlns:a16="http://schemas.microsoft.com/office/drawing/2014/main" id="{DFA3F42D-0922-4C45-B088-B1D1D197280F}"/>
              </a:ext>
            </a:extLst>
          </p:cNvPr>
          <p:cNvSpPr>
            <a:spLocks noGrp="1"/>
          </p:cNvSpPr>
          <p:nvPr>
            <p:ph type="body" idx="1"/>
          </p:nvPr>
        </p:nvSpPr>
        <p:spPr/>
        <p:txBody>
          <a:bodyPr>
            <a:normAutofit/>
          </a:bodyPr>
          <a:lstStyle/>
          <a:p>
            <a:r>
              <a:rPr lang="en-US" sz="3600" dirty="0"/>
              <a:t>Outcome Variable</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sz="half" idx="2"/>
          </p:nvPr>
        </p:nvSpPr>
        <p:spPr>
          <a:xfrm>
            <a:off x="629842" y="2505075"/>
            <a:ext cx="3469885" cy="3684588"/>
          </a:xfrm>
        </p:spPr>
        <p:txBody>
          <a:bodyPr/>
          <a:lstStyle/>
          <a:p>
            <a:r>
              <a:rPr lang="en-US" dirty="0"/>
              <a:t>Must be continuous/ numeric</a:t>
            </a:r>
          </a:p>
          <a:p>
            <a:r>
              <a:rPr lang="en-US" dirty="0"/>
              <a:t>Not 0/1 data</a:t>
            </a:r>
          </a:p>
          <a:p>
            <a:r>
              <a:rPr lang="en-US" dirty="0"/>
              <a:t>Not group membership</a:t>
            </a:r>
          </a:p>
        </p:txBody>
      </p:sp>
      <p:sp>
        <p:nvSpPr>
          <p:cNvPr id="6" name="Text Placeholder 5">
            <a:extLst>
              <a:ext uri="{FF2B5EF4-FFF2-40B4-BE49-F238E27FC236}">
                <a16:creationId xmlns:a16="http://schemas.microsoft.com/office/drawing/2014/main" id="{8ED0A135-E846-B04B-9AF1-16FEE9731C0A}"/>
              </a:ext>
            </a:extLst>
          </p:cNvPr>
          <p:cNvSpPr>
            <a:spLocks noGrp="1"/>
          </p:cNvSpPr>
          <p:nvPr>
            <p:ph type="body" sz="quarter" idx="3"/>
          </p:nvPr>
        </p:nvSpPr>
        <p:spPr/>
        <p:txBody>
          <a:bodyPr>
            <a:normAutofit/>
          </a:bodyPr>
          <a:lstStyle/>
          <a:p>
            <a:r>
              <a:rPr lang="en-US" sz="3600" dirty="0"/>
              <a:t>Predictor Variables</a:t>
            </a:r>
          </a:p>
        </p:txBody>
      </p:sp>
      <p:sp>
        <p:nvSpPr>
          <p:cNvPr id="7" name="Content Placeholder 6">
            <a:extLst>
              <a:ext uri="{FF2B5EF4-FFF2-40B4-BE49-F238E27FC236}">
                <a16:creationId xmlns:a16="http://schemas.microsoft.com/office/drawing/2014/main" id="{0B2EA849-0425-9341-B7B0-B38B175F47CA}"/>
              </a:ext>
            </a:extLst>
          </p:cNvPr>
          <p:cNvSpPr>
            <a:spLocks noGrp="1"/>
          </p:cNvSpPr>
          <p:nvPr>
            <p:ph sz="quarter" idx="4"/>
          </p:nvPr>
        </p:nvSpPr>
        <p:spPr/>
        <p:txBody>
          <a:bodyPr/>
          <a:lstStyle/>
          <a:p>
            <a:r>
              <a:rPr lang="en-US" dirty="0"/>
              <a:t>Can be just about anything</a:t>
            </a:r>
          </a:p>
          <a:p>
            <a:r>
              <a:rPr lang="en-US" dirty="0"/>
              <a:t>Should </a:t>
            </a:r>
            <a:r>
              <a:rPr lang="en-US" b="1" dirty="0"/>
              <a:t>not</a:t>
            </a:r>
            <a:r>
              <a:rPr lang="en-US" dirty="0"/>
              <a:t> be highly inter-related</a:t>
            </a:r>
          </a:p>
        </p:txBody>
      </p:sp>
    </p:spTree>
    <p:extLst>
      <p:ext uri="{BB962C8B-B14F-4D97-AF65-F5344CB8AC3E}">
        <p14:creationId xmlns:p14="http://schemas.microsoft.com/office/powerpoint/2010/main" val="3692788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3" grpId="0" uiExpand="1" build="p"/>
      <p:bldP spid="6" grpId="0" build="p"/>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How much data do I need?</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p:txBody>
          <a:bodyPr/>
          <a:lstStyle/>
          <a:p>
            <a:r>
              <a:rPr lang="en-US" dirty="0"/>
              <a:t>How much data do you have?</a:t>
            </a:r>
          </a:p>
          <a:p>
            <a:r>
              <a:rPr lang="en-US" dirty="0"/>
              <a:t>A loose rule is 25 subjects </a:t>
            </a:r>
            <a:r>
              <a:rPr lang="en-US" dirty="0">
                <a:solidFill>
                  <a:schemeClr val="accent2"/>
                </a:solidFill>
              </a:rPr>
              <a:t>per</a:t>
            </a:r>
            <a:r>
              <a:rPr lang="en-US" i="1" dirty="0">
                <a:solidFill>
                  <a:schemeClr val="accent2"/>
                </a:solidFill>
              </a:rPr>
              <a:t> </a:t>
            </a:r>
            <a:r>
              <a:rPr lang="en-US" dirty="0">
                <a:solidFill>
                  <a:schemeClr val="accent2"/>
                </a:solidFill>
              </a:rPr>
              <a:t>predictor variable</a:t>
            </a:r>
            <a:endParaRPr lang="en-US" dirty="0"/>
          </a:p>
          <a:p>
            <a:r>
              <a:rPr lang="en-US" dirty="0"/>
              <a:t>Better: sample size needs to grow exponentially with number predictor variables (curse of dimensionality)</a:t>
            </a:r>
          </a:p>
          <a:p>
            <a:pPr lvl="1"/>
            <a:r>
              <a:rPr lang="en-US" dirty="0"/>
              <a:t>Uncertainty ∝ sqrt(N)</a:t>
            </a:r>
          </a:p>
        </p:txBody>
      </p:sp>
    </p:spTree>
    <p:extLst>
      <p:ext uri="{BB962C8B-B14F-4D97-AF65-F5344CB8AC3E}">
        <p14:creationId xmlns:p14="http://schemas.microsoft.com/office/powerpoint/2010/main" val="473470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Analyzing 5 years of outcome data</a:t>
            </a:r>
          </a:p>
        </p:txBody>
      </p:sp>
      <p:sp>
        <p:nvSpPr>
          <p:cNvPr id="4" name="Content Placeholder 3">
            <a:extLst>
              <a:ext uri="{FF2B5EF4-FFF2-40B4-BE49-F238E27FC236}">
                <a16:creationId xmlns:a16="http://schemas.microsoft.com/office/drawing/2014/main" id="{1F332AEF-D5BF-D249-956F-C0A576F51FAF}"/>
              </a:ext>
            </a:extLst>
          </p:cNvPr>
          <p:cNvSpPr>
            <a:spLocks noGrp="1"/>
          </p:cNvSpPr>
          <p:nvPr>
            <p:ph idx="1"/>
          </p:nvPr>
        </p:nvSpPr>
        <p:spPr/>
        <p:txBody>
          <a:bodyPr>
            <a:normAutofit/>
          </a:bodyPr>
          <a:lstStyle/>
          <a:p>
            <a:r>
              <a:rPr lang="en-US" b="1" dirty="0"/>
              <a:t>Objective 1.</a:t>
            </a:r>
            <a:r>
              <a:rPr lang="en-US" dirty="0"/>
              <a:t> Use linear regression to predict outcome following surgery</a:t>
            </a:r>
          </a:p>
          <a:p>
            <a:r>
              <a:rPr lang="en-US" b="1" dirty="0"/>
              <a:t>Objective 2.</a:t>
            </a:r>
            <a:r>
              <a:rPr lang="en-US" dirty="0"/>
              <a:t> Compare efficacy of two procedures</a:t>
            </a:r>
          </a:p>
          <a:p>
            <a:endParaRPr lang="en-US" dirty="0"/>
          </a:p>
          <a:p>
            <a:r>
              <a:rPr lang="en-US" dirty="0"/>
              <a:t>There will be R code snippets on the slides, but you can download the full file here [hyperlink]</a:t>
            </a:r>
          </a:p>
          <a:p>
            <a:r>
              <a:rPr lang="en-US" dirty="0"/>
              <a:t>You don't need to understand the code to understand regression</a:t>
            </a:r>
          </a:p>
          <a:p>
            <a:r>
              <a:rPr lang="en-US" dirty="0"/>
              <a:t>You don't have to use R (but you should consider it)</a:t>
            </a:r>
          </a:p>
          <a:p>
            <a:endParaRPr lang="en-US" dirty="0"/>
          </a:p>
        </p:txBody>
      </p:sp>
    </p:spTree>
    <p:extLst>
      <p:ext uri="{BB962C8B-B14F-4D97-AF65-F5344CB8AC3E}">
        <p14:creationId xmlns:p14="http://schemas.microsoft.com/office/powerpoint/2010/main" val="1907952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C5706-64A8-5D47-945E-23E00743CF32}"/>
              </a:ext>
            </a:extLst>
          </p:cNvPr>
          <p:cNvSpPr>
            <a:spLocks noGrp="1"/>
          </p:cNvSpPr>
          <p:nvPr>
            <p:ph type="title"/>
          </p:nvPr>
        </p:nvSpPr>
        <p:spPr/>
        <p:txBody>
          <a:bodyPr/>
          <a:lstStyle/>
          <a:p>
            <a:r>
              <a:rPr lang="en-US" dirty="0"/>
              <a:t>First step is to </a:t>
            </a:r>
            <a:r>
              <a:rPr lang="en-US" dirty="0">
                <a:solidFill>
                  <a:schemeClr val="tx2"/>
                </a:solidFill>
              </a:rPr>
              <a:t>look</a:t>
            </a:r>
            <a:r>
              <a:rPr lang="en-US" dirty="0"/>
              <a:t> at the data</a:t>
            </a:r>
          </a:p>
        </p:txBody>
      </p:sp>
      <p:sp>
        <p:nvSpPr>
          <p:cNvPr id="3" name="Content Placeholder 2">
            <a:extLst>
              <a:ext uri="{FF2B5EF4-FFF2-40B4-BE49-F238E27FC236}">
                <a16:creationId xmlns:a16="http://schemas.microsoft.com/office/drawing/2014/main" id="{DCE25B21-64B5-674E-9322-FE1E4AD56628}"/>
              </a:ext>
            </a:extLst>
          </p:cNvPr>
          <p:cNvSpPr>
            <a:spLocks noGrp="1"/>
          </p:cNvSpPr>
          <p:nvPr>
            <p:ph idx="1"/>
          </p:nvPr>
        </p:nvSpPr>
        <p:spPr>
          <a:xfrm>
            <a:off x="628650" y="1825625"/>
            <a:ext cx="7886700" cy="1229074"/>
          </a:xfrm>
        </p:spPr>
        <p:txBody>
          <a:bodyPr>
            <a:normAutofit fontScale="92500" lnSpcReduction="20000"/>
          </a:bodyPr>
          <a:lstStyle/>
          <a:p>
            <a:r>
              <a:rPr lang="en-US" dirty="0"/>
              <a:t>Look at the variable you want to predict</a:t>
            </a:r>
          </a:p>
          <a:p>
            <a:r>
              <a:rPr lang="en-US" dirty="0"/>
              <a:t>Can only explain available variance</a:t>
            </a:r>
          </a:p>
          <a:p>
            <a:r>
              <a:rPr lang="en-US" dirty="0"/>
              <a:t>No differences across patients, nothing to explain</a:t>
            </a:r>
          </a:p>
        </p:txBody>
      </p:sp>
      <p:sp>
        <p:nvSpPr>
          <p:cNvPr id="5" name="TextBox 4">
            <a:extLst>
              <a:ext uri="{FF2B5EF4-FFF2-40B4-BE49-F238E27FC236}">
                <a16:creationId xmlns:a16="http://schemas.microsoft.com/office/drawing/2014/main" id="{E67C634F-5864-C242-AB8C-423DBE068D7B}"/>
              </a:ext>
            </a:extLst>
          </p:cNvPr>
          <p:cNvSpPr txBox="1"/>
          <p:nvPr/>
        </p:nvSpPr>
        <p:spPr>
          <a:xfrm>
            <a:off x="0" y="3433079"/>
            <a:ext cx="9144000" cy="3424921"/>
          </a:xfrm>
          <a:prstGeom prst="rect">
            <a:avLst/>
          </a:prstGeom>
          <a:solidFill>
            <a:schemeClr val="bg2"/>
          </a:solidFill>
        </p:spPr>
        <p:txBody>
          <a:bodyPr wrap="square" lIns="274320" tIns="274320" rIns="274320" bIns="274320" rtlCol="0">
            <a:noAutofit/>
          </a:bodyPr>
          <a:lstStyle/>
          <a:p>
            <a:r>
              <a:rPr lang="en-US" sz="1600" dirty="0">
                <a:latin typeface="Consolas" panose="020B0609020204030204" pitchFamily="49" charset="0"/>
                <a:cs typeface="Consolas" panose="020B0609020204030204" pitchFamily="49" charset="0"/>
              </a:rPr>
              <a:t># (Run all preliminary code)</a:t>
            </a:r>
          </a:p>
          <a:p>
            <a:r>
              <a:rPr lang="en-US" sz="1600" dirty="0">
                <a:latin typeface="Consolas" panose="020B0609020204030204" pitchFamily="49" charset="0"/>
                <a:cs typeface="Consolas" panose="020B0609020204030204" pitchFamily="49" charset="0"/>
              </a:rPr>
              <a:t># load the data</a:t>
            </a:r>
          </a:p>
          <a:p>
            <a:r>
              <a:rPr lang="en-US" sz="1600" dirty="0" err="1">
                <a:latin typeface="Consolas" panose="020B0609020204030204" pitchFamily="49" charset="0"/>
                <a:cs typeface="Consolas" panose="020B0609020204030204" pitchFamily="49" charset="0"/>
              </a:rPr>
              <a:t>outcome_data</a:t>
            </a:r>
            <a:r>
              <a:rPr lang="en-US" sz="1600" dirty="0">
                <a:latin typeface="Consolas" panose="020B0609020204030204" pitchFamily="49" charset="0"/>
                <a:cs typeface="Consolas" panose="020B0609020204030204" pitchFamily="49" charset="0"/>
              </a:rPr>
              <a:t> = </a:t>
            </a:r>
            <a:r>
              <a:rPr lang="en-US" sz="1600" dirty="0" err="1">
                <a:latin typeface="Consolas" panose="020B0609020204030204" pitchFamily="49" charset="0"/>
                <a:cs typeface="Consolas" panose="020B0609020204030204" pitchFamily="49" charset="0"/>
              </a:rPr>
              <a:t>read.csv</a:t>
            </a:r>
            <a:r>
              <a:rPr lang="en-US" sz="1600" dirty="0">
                <a:latin typeface="Consolas" panose="020B0609020204030204" pitchFamily="49" charset="0"/>
                <a:cs typeface="Consolas" panose="020B0609020204030204" pitchFamily="49" charset="0"/>
              </a:rPr>
              <a:t>('</a:t>
            </a:r>
            <a:r>
              <a:rPr lang="en-US" sz="1600" dirty="0" err="1">
                <a:latin typeface="Consolas" panose="020B0609020204030204" pitchFamily="49" charset="0"/>
                <a:cs typeface="Consolas" panose="020B0609020204030204" pitchFamily="49" charset="0"/>
              </a:rPr>
              <a:t>outcomes.csv</a:t>
            </a:r>
            <a:r>
              <a:rPr lang="en-US" sz="1600" dirty="0">
                <a:latin typeface="Consolas" panose="020B0609020204030204" pitchFamily="49" charset="0"/>
                <a:cs typeface="Consolas" panose="020B0609020204030204" pitchFamily="49" charset="0"/>
              </a:rPr>
              <a:t>'); attach(</a:t>
            </a:r>
            <a:r>
              <a:rPr lang="en-US" sz="1600" dirty="0" err="1">
                <a:latin typeface="Consolas" panose="020B0609020204030204" pitchFamily="49" charset="0"/>
                <a:cs typeface="Consolas" panose="020B0609020204030204" pitchFamily="49" charset="0"/>
              </a:rPr>
              <a:t>outcome_data</a:t>
            </a:r>
            <a:r>
              <a:rPr lang="en-US" sz="1600" dirty="0">
                <a:latin typeface="Consolas" panose="020B0609020204030204" pitchFamily="49" charset="0"/>
                <a:cs typeface="Consolas" panose="020B0609020204030204" pitchFamily="49" charset="0"/>
              </a:rPr>
              <a:t>)</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Show distribution of outcome variable</a:t>
            </a:r>
          </a:p>
          <a:p>
            <a:r>
              <a:rPr lang="en-US" sz="1600" dirty="0" err="1">
                <a:latin typeface="Consolas" panose="020B0609020204030204" pitchFamily="49" charset="0"/>
                <a:cs typeface="Consolas" panose="020B0609020204030204" pitchFamily="49" charset="0"/>
              </a:rPr>
              <a:t>hist</a:t>
            </a:r>
            <a:r>
              <a:rPr lang="en-US" sz="1600" dirty="0">
                <a:latin typeface="Consolas" panose="020B0609020204030204" pitchFamily="49" charset="0"/>
                <a:cs typeface="Consolas" panose="020B0609020204030204" pitchFamily="49" charset="0"/>
              </a:rPr>
              <a:t>(outcome)</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Compare before and after surgery, color by procedure</a:t>
            </a:r>
          </a:p>
          <a:p>
            <a:r>
              <a:rPr lang="en-US" sz="1600" dirty="0">
                <a:latin typeface="Consolas" panose="020B0609020204030204" pitchFamily="49" charset="0"/>
                <a:cs typeface="Consolas" panose="020B0609020204030204" pitchFamily="49" charset="0"/>
              </a:rPr>
              <a:t>plot(</a:t>
            </a:r>
            <a:r>
              <a:rPr lang="en-US" sz="1600" dirty="0" err="1">
                <a:latin typeface="Consolas" panose="020B0609020204030204" pitchFamily="49" charset="0"/>
                <a:cs typeface="Consolas" panose="020B0609020204030204" pitchFamily="49" charset="0"/>
              </a:rPr>
              <a:t>pre_test</a:t>
            </a:r>
            <a:r>
              <a:rPr lang="en-US" sz="1600" dirty="0">
                <a:latin typeface="Consolas" panose="020B0609020204030204" pitchFamily="49" charset="0"/>
                <a:cs typeface="Consolas" panose="020B0609020204030204" pitchFamily="49" charset="0"/>
              </a:rPr>
              <a:t>, outcome, col=</a:t>
            </a:r>
            <a:r>
              <a:rPr lang="en-US" sz="1600" dirty="0" err="1">
                <a:latin typeface="Consolas" panose="020B0609020204030204" pitchFamily="49" charset="0"/>
                <a:cs typeface="Consolas" panose="020B0609020204030204" pitchFamily="49" charset="0"/>
              </a:rPr>
              <a:t>procedure_colors</a:t>
            </a:r>
            <a:r>
              <a:rPr lang="en-US" sz="1600" dirty="0">
                <a:latin typeface="Consolas" panose="020B0609020204030204" pitchFamily="49" charset="0"/>
                <a:cs typeface="Consolas" panose="020B0609020204030204" pitchFamily="49" charset="0"/>
              </a:rPr>
              <a:t>[procedure], ...)</a:t>
            </a:r>
          </a:p>
          <a:p>
            <a:endParaRPr lang="en-US" sz="1600" dirty="0">
              <a:latin typeface="Consolas" panose="020B0609020204030204" pitchFamily="49" charset="0"/>
              <a:cs typeface="Consolas" panose="020B0609020204030204" pitchFamily="49" charset="0"/>
            </a:endParaRPr>
          </a:p>
          <a:p>
            <a:r>
              <a:rPr lang="en-US" sz="1600" dirty="0">
                <a:latin typeface="Consolas" panose="020B0609020204030204" pitchFamily="49" charset="0"/>
                <a:cs typeface="Consolas" panose="020B0609020204030204" pitchFamily="49" charset="0"/>
              </a:rPr>
              <a:t># show a line of equality</a:t>
            </a:r>
          </a:p>
          <a:p>
            <a:r>
              <a:rPr lang="en-US" sz="1600" dirty="0" err="1">
                <a:latin typeface="Consolas" panose="020B0609020204030204" pitchFamily="49" charset="0"/>
                <a:cs typeface="Consolas" panose="020B0609020204030204" pitchFamily="49" charset="0"/>
              </a:rPr>
              <a:t>abline</a:t>
            </a:r>
            <a:r>
              <a:rPr lang="en-US" sz="1600" dirty="0">
                <a:latin typeface="Consolas" panose="020B0609020204030204" pitchFamily="49" charset="0"/>
                <a:cs typeface="Consolas" panose="020B0609020204030204" pitchFamily="49" charset="0"/>
              </a:rPr>
              <a:t>(0,1)</a:t>
            </a:r>
          </a:p>
        </p:txBody>
      </p:sp>
    </p:spTree>
    <p:extLst>
      <p:ext uri="{BB962C8B-B14F-4D97-AF65-F5344CB8AC3E}">
        <p14:creationId xmlns:p14="http://schemas.microsoft.com/office/powerpoint/2010/main" val="328896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1256</TotalTime>
  <Words>2061</Words>
  <Application>Microsoft Macintosh PowerPoint</Application>
  <PresentationFormat>On-screen Show (4:3)</PresentationFormat>
  <Paragraphs>642</Paragraphs>
  <Slides>28</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Calibri Light</vt:lpstr>
      <vt:lpstr>Consolas</vt:lpstr>
      <vt:lpstr>Office Theme</vt:lpstr>
      <vt:lpstr>Data science at the front lines: Linear regression</vt:lpstr>
      <vt:lpstr>Talk Outline</vt:lpstr>
      <vt:lpstr>Why bother with classical linear methods?</vt:lpstr>
      <vt:lpstr>PowerPoint Presentation</vt:lpstr>
      <vt:lpstr>What do we mean by linear regression?</vt:lpstr>
      <vt:lpstr>Variable type requirements</vt:lpstr>
      <vt:lpstr>How much data do I need?</vt:lpstr>
      <vt:lpstr>Analyzing 5 years of outcome data</vt:lpstr>
      <vt:lpstr>First step is to look at the data</vt:lpstr>
      <vt:lpstr>First step is to look at the data</vt:lpstr>
      <vt:lpstr>How to fit a model</vt:lpstr>
      <vt:lpstr>How to validate a model</vt:lpstr>
      <vt:lpstr>How to validate a model</vt:lpstr>
      <vt:lpstr>How to visualize validation</vt:lpstr>
      <vt:lpstr>How to interpret the model</vt:lpstr>
      <vt:lpstr>How to interpret the model</vt:lpstr>
      <vt:lpstr>How to interpret the model</vt:lpstr>
      <vt:lpstr>How to interpret the model</vt:lpstr>
      <vt:lpstr>New hypothesis: Differential effectiveness based on age</vt:lpstr>
      <vt:lpstr>Visualize differential effect based on age</vt:lpstr>
      <vt:lpstr>Predicting new outcomes</vt:lpstr>
      <vt:lpstr>Predicting new outcomes</vt:lpstr>
      <vt:lpstr>Do you trust the model?</vt:lpstr>
      <vt:lpstr>Do you trust the model?</vt:lpstr>
      <vt:lpstr>The data say go with A</vt:lpstr>
      <vt:lpstr>Four things to remember</vt:lpstr>
      <vt:lpstr>Where do we go from here?</vt:lpstr>
      <vt:lpstr>Thank you!</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science at the front lines: Linear regression</dc:title>
  <dc:creator>Magnotti, John</dc:creator>
  <cp:lastModifiedBy>Microsoft Office User</cp:lastModifiedBy>
  <cp:revision>347</cp:revision>
  <dcterms:created xsi:type="dcterms:W3CDTF">2018-10-04T18:52:33Z</dcterms:created>
  <dcterms:modified xsi:type="dcterms:W3CDTF">2018-10-06T21:03:28Z</dcterms:modified>
</cp:coreProperties>
</file>