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3" r:id="rId4"/>
    <p:sldId id="260" r:id="rId5"/>
    <p:sldId id="258" r:id="rId6"/>
    <p:sldId id="266" r:id="rId7"/>
    <p:sldId id="265" r:id="rId8"/>
    <p:sldId id="268" r:id="rId9"/>
    <p:sldId id="261" r:id="rId10"/>
    <p:sldId id="267" r:id="rId11"/>
    <p:sldId id="264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299E7-AB10-4AA8-A511-04A72554C292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257ED-6C72-438A-89AA-66CE9717F9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257ED-6C72-438A-89AA-66CE9717F92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8DB907-735D-4D65-B207-A02E01CA99F8}" type="datetimeFigureOut">
              <a:rPr lang="en-US" smtClean="0"/>
              <a:pPr/>
              <a:t>9/15/2012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5F2536-4873-4D8C-AD84-D90BAE28D6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artsregistry.org/wiki/images/1/16/Psb1A3_map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Isolating methane </a:t>
            </a:r>
            <a:r>
              <a:rPr lang="en-US" dirty="0" err="1" smtClean="0"/>
              <a:t>monooxygenase</a:t>
            </a:r>
            <a:r>
              <a:rPr lang="en-US" dirty="0" smtClean="0"/>
              <a:t> gene from </a:t>
            </a:r>
            <a:r>
              <a:rPr lang="en-US" i="1" dirty="0" err="1" smtClean="0"/>
              <a:t>methylomonas</a:t>
            </a:r>
            <a:r>
              <a:rPr lang="en-US" dirty="0" smtClean="0"/>
              <a:t> /</a:t>
            </a:r>
            <a:r>
              <a:rPr lang="en-US" i="1" dirty="0" smtClean="0"/>
              <a:t> </a:t>
            </a:r>
            <a:r>
              <a:rPr lang="en-US" i="1" dirty="0" err="1" smtClean="0"/>
              <a:t>Methylosinus</a:t>
            </a:r>
            <a:r>
              <a:rPr lang="en-US" i="1" dirty="0" smtClean="0"/>
              <a:t> </a:t>
            </a:r>
            <a:r>
              <a:rPr lang="en-US" dirty="0" smtClean="0"/>
              <a:t>species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Austin Jones</a:t>
            </a:r>
          </a:p>
          <a:p>
            <a:r>
              <a:rPr lang="en-US" dirty="0" err="1" smtClean="0"/>
              <a:t>Jace</a:t>
            </a:r>
            <a:r>
              <a:rPr lang="en-US" dirty="0" smtClean="0"/>
              <a:t> Dolphin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885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DNA Extraction</a:t>
            </a:r>
          </a:p>
          <a:p>
            <a:r>
              <a:rPr lang="en-US" dirty="0" smtClean="0"/>
              <a:t>PCR </a:t>
            </a:r>
            <a:r>
              <a:rPr lang="en-US" dirty="0" smtClean="0">
                <a:sym typeface="Wingdings" pitchFamily="2" charset="2"/>
              </a:rPr>
              <a:t>– </a:t>
            </a:r>
            <a:r>
              <a:rPr lang="en-US" dirty="0" smtClean="0">
                <a:sym typeface="Wingdings" pitchFamily="2" charset="2"/>
              </a:rPr>
              <a:t>2 </a:t>
            </a:r>
            <a:r>
              <a:rPr lang="en-US" dirty="0" smtClean="0">
                <a:sym typeface="Wingdings" pitchFamily="2" charset="2"/>
              </a:rPr>
              <a:t>genes amplified</a:t>
            </a:r>
          </a:p>
          <a:p>
            <a:r>
              <a:rPr lang="en-US" dirty="0">
                <a:sym typeface="Wingdings" pitchFamily="2" charset="2"/>
              </a:rPr>
              <a:t>Ligation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X-Y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/>
              <a:t>pSB1A3 (ampicillin R.)</a:t>
            </a:r>
            <a:endParaRPr lang="en-US" dirty="0"/>
          </a:p>
          <a:p>
            <a:pPr lvl="1"/>
            <a:r>
              <a:rPr lang="en-US" dirty="0" smtClean="0"/>
              <a:t>B-Z-D-C</a:t>
            </a:r>
            <a:r>
              <a:rPr lang="en-US" dirty="0" smtClean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/>
              <a:t>pSB1K3 (kanamycin R.)</a:t>
            </a:r>
          </a:p>
          <a:p>
            <a:r>
              <a:rPr lang="en-US" dirty="0" smtClean="0">
                <a:sym typeface="Wingdings" pitchFamily="2" charset="2"/>
              </a:rPr>
              <a:t>Clone </a:t>
            </a:r>
            <a:r>
              <a:rPr lang="en-US" dirty="0" smtClean="0">
                <a:sym typeface="Wingdings" pitchFamily="2" charset="2"/>
              </a:rPr>
              <a:t>each into </a:t>
            </a:r>
            <a:r>
              <a:rPr lang="en-US" i="1" dirty="0" smtClean="0">
                <a:sym typeface="Wingdings" pitchFamily="2" charset="2"/>
              </a:rPr>
              <a:t>E. coli</a:t>
            </a:r>
            <a:r>
              <a:rPr lang="en-US" dirty="0" smtClean="0">
                <a:sym typeface="Wingdings" pitchFamily="2" charset="2"/>
              </a:rPr>
              <a:t>, grow on media, add appropriate antibiotic after each round</a:t>
            </a:r>
          </a:p>
          <a:p>
            <a:r>
              <a:rPr lang="en-US" dirty="0" smtClean="0">
                <a:sym typeface="Wingdings" pitchFamily="2" charset="2"/>
              </a:rPr>
              <a:t>Test ability to digest methane, TCE</a:t>
            </a:r>
          </a:p>
        </p:txBody>
      </p:sp>
    </p:spTree>
    <p:extLst>
      <p:ext uri="{BB962C8B-B14F-4D97-AF65-F5344CB8AC3E}">
        <p14:creationId xmlns:p14="http://schemas.microsoft.com/office/powerpoint/2010/main" xmlns="" val="3666519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Potassium permanganate</a:t>
            </a:r>
          </a:p>
          <a:p>
            <a:pPr lvl="1"/>
            <a:r>
              <a:rPr lang="en-US" dirty="0"/>
              <a:t>If methanol is present, solution will turn blue and produce </a:t>
            </a:r>
            <a:r>
              <a:rPr lang="en-US" dirty="0" smtClean="0"/>
              <a:t>odor</a:t>
            </a:r>
          </a:p>
          <a:p>
            <a:r>
              <a:rPr lang="en-US" dirty="0" smtClean="0"/>
              <a:t>Tryptophan</a:t>
            </a:r>
          </a:p>
          <a:p>
            <a:pPr lvl="1"/>
            <a:r>
              <a:rPr lang="en-US" dirty="0" smtClean="0"/>
              <a:t>Test for </a:t>
            </a:r>
            <a:r>
              <a:rPr lang="en-US" dirty="0" err="1" smtClean="0"/>
              <a:t>glyoxylic</a:t>
            </a:r>
            <a:r>
              <a:rPr lang="en-US" dirty="0" smtClean="0"/>
              <a:t> acid (byproduct of TCE digestion)</a:t>
            </a:r>
          </a:p>
          <a:p>
            <a:pPr lvl="1"/>
            <a:r>
              <a:rPr lang="en-US" dirty="0" smtClean="0"/>
              <a:t>Tryptophan will react with </a:t>
            </a:r>
            <a:r>
              <a:rPr lang="en-US" dirty="0" err="1" smtClean="0"/>
              <a:t>glyoxylic</a:t>
            </a:r>
            <a:r>
              <a:rPr lang="en-US" dirty="0" smtClean="0"/>
              <a:t> acid and form a red/violet precipitate </a:t>
            </a:r>
            <a:r>
              <a:rPr lang="en-US" smtClean="0"/>
              <a:t>in solution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5846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err="1"/>
              <a:t>Shigematsu</a:t>
            </a:r>
            <a:r>
              <a:rPr lang="en-US" sz="2400" dirty="0"/>
              <a:t>, Toru, Satoshi </a:t>
            </a:r>
            <a:r>
              <a:rPr lang="en-US" sz="2400" dirty="0" err="1"/>
              <a:t>Hanada</a:t>
            </a:r>
            <a:r>
              <a:rPr lang="en-US" sz="2400" dirty="0"/>
              <a:t>, Masahiro </a:t>
            </a:r>
            <a:r>
              <a:rPr lang="en-US" sz="2400" dirty="0" err="1"/>
              <a:t>Eguchi</a:t>
            </a:r>
            <a:r>
              <a:rPr lang="en-US" sz="2400" dirty="0"/>
              <a:t>, and Yoichi </a:t>
            </a:r>
            <a:r>
              <a:rPr lang="en-US" sz="2400" dirty="0" err="1"/>
              <a:t>Kamagata</a:t>
            </a:r>
            <a:r>
              <a:rPr lang="en-US" sz="2400" dirty="0"/>
              <a:t>. </a:t>
            </a:r>
          </a:p>
          <a:p>
            <a:pPr marL="585216" lvl="1" indent="0">
              <a:buNone/>
            </a:pPr>
            <a:r>
              <a:rPr lang="en-US" sz="2000" dirty="0"/>
              <a:t>	"</a:t>
            </a:r>
            <a:r>
              <a:rPr lang="en-US" sz="2000" b="1" dirty="0"/>
              <a:t>Soluble Methane </a:t>
            </a:r>
            <a:r>
              <a:rPr lang="en-US" sz="2000" b="1" dirty="0" err="1"/>
              <a:t>Monooxygenase</a:t>
            </a:r>
            <a:r>
              <a:rPr lang="en-US" sz="2000" b="1" dirty="0"/>
              <a:t> Gene Clusters from 	Trichloroethylene-Degrading </a:t>
            </a:r>
            <a:r>
              <a:rPr lang="en-US" sz="2000" b="1" i="1" dirty="0" err="1"/>
              <a:t>Methylomonas</a:t>
            </a:r>
            <a:r>
              <a:rPr lang="en-US" sz="2000" b="1" dirty="0"/>
              <a:t> sp. Strains and 	Detection of </a:t>
            </a:r>
            <a:r>
              <a:rPr lang="en-US" sz="2000" b="1" dirty="0" err="1"/>
              <a:t>Methanotrophs</a:t>
            </a:r>
            <a:r>
              <a:rPr lang="en-US" sz="2000" b="1" dirty="0"/>
              <a:t> during In Situ Bioremediation</a:t>
            </a:r>
            <a:r>
              <a:rPr lang="en-US" sz="2000" dirty="0"/>
              <a:t>." 	</a:t>
            </a:r>
            <a:r>
              <a:rPr lang="en-US" sz="2000" i="1" dirty="0"/>
              <a:t>APPLIED AND ENVIRONMENTAL MICROBIOLOGY</a:t>
            </a:r>
            <a:r>
              <a:rPr lang="en-US" sz="2000" dirty="0"/>
              <a:t> 65.12 	(1999): 5198-206. </a:t>
            </a:r>
            <a:r>
              <a:rPr lang="en-US" sz="2000" i="1" dirty="0"/>
              <a:t>NCBI</a:t>
            </a:r>
            <a:r>
              <a:rPr lang="en-US" sz="2000" dirty="0"/>
              <a:t>. NIH, Dec. 1999. Web. 27 Aug. 2012. 	&lt;http://www.ncbi.nlm.nih.gov/pmc/articles/PMC91705/pdf	/am005198.pdf</a:t>
            </a:r>
            <a:r>
              <a:rPr lang="en-US" sz="2000" dirty="0" smtClean="0"/>
              <a:t>&gt;.</a:t>
            </a:r>
            <a:endParaRPr lang="en-US" sz="2400" dirty="0" smtClean="0"/>
          </a:p>
          <a:p>
            <a:r>
              <a:rPr lang="en-US" sz="2400" dirty="0"/>
              <a:t>Maarten </a:t>
            </a:r>
            <a:r>
              <a:rPr lang="en-US" sz="2400" dirty="0" err="1"/>
              <a:t>Merkx</a:t>
            </a:r>
            <a:r>
              <a:rPr lang="en-US" sz="2400" dirty="0"/>
              <a:t> Dr., </a:t>
            </a:r>
            <a:r>
              <a:rPr lang="en-US" sz="2400" dirty="0" smtClean="0"/>
              <a:t>Daniel </a:t>
            </a:r>
            <a:r>
              <a:rPr lang="en-US" sz="2400" dirty="0"/>
              <a:t>A. Kopp, </a:t>
            </a:r>
            <a:r>
              <a:rPr lang="en-US" sz="2400" dirty="0" smtClean="0"/>
              <a:t>Matthew </a:t>
            </a:r>
            <a:r>
              <a:rPr lang="en-US" sz="2400" dirty="0"/>
              <a:t>H. </a:t>
            </a:r>
            <a:r>
              <a:rPr lang="en-US" sz="2400" dirty="0" err="1"/>
              <a:t>Sazinsky</a:t>
            </a:r>
            <a:r>
              <a:rPr lang="en-US" sz="2400" dirty="0"/>
              <a:t>, </a:t>
            </a:r>
            <a:r>
              <a:rPr lang="en-US" sz="2400" dirty="0" smtClean="0"/>
              <a:t>Jessica </a:t>
            </a:r>
            <a:r>
              <a:rPr lang="en-US" sz="2400" dirty="0"/>
              <a:t>L. </a:t>
            </a:r>
            <a:r>
              <a:rPr lang="en-US" sz="2400" dirty="0" err="1"/>
              <a:t>Blazyk</a:t>
            </a:r>
            <a:r>
              <a:rPr lang="en-US" sz="2400" dirty="0"/>
              <a:t>, </a:t>
            </a:r>
            <a:r>
              <a:rPr lang="en-US" sz="2400" dirty="0" smtClean="0"/>
              <a:t>Jens </a:t>
            </a:r>
            <a:r>
              <a:rPr lang="en-US" sz="2400" dirty="0"/>
              <a:t>Müller Dr., </a:t>
            </a:r>
            <a:r>
              <a:rPr lang="en-US" sz="2400" dirty="0" smtClean="0"/>
              <a:t>Stephen </a:t>
            </a:r>
            <a:r>
              <a:rPr lang="en-US" sz="2400" dirty="0"/>
              <a:t>J. </a:t>
            </a:r>
            <a:r>
              <a:rPr lang="en-US" sz="2400" dirty="0" err="1"/>
              <a:t>Lippard</a:t>
            </a:r>
            <a:r>
              <a:rPr lang="en-US" sz="2400" dirty="0"/>
              <a:t> Prof. Dr</a:t>
            </a:r>
            <a:r>
              <a:rPr lang="en-US" sz="2400" dirty="0" smtClean="0"/>
              <a:t>. </a:t>
            </a:r>
            <a:r>
              <a:rPr lang="en-US" sz="2400" b="1" dirty="0" err="1"/>
              <a:t>Dioxygen</a:t>
            </a:r>
            <a:r>
              <a:rPr lang="en-US" sz="2400" b="1" dirty="0"/>
              <a:t> Activation and Methane Hydroxylation by Soluble Methane </a:t>
            </a:r>
            <a:r>
              <a:rPr lang="en-US" sz="2400" b="1" dirty="0" err="1"/>
              <a:t>Monooxygenase</a:t>
            </a:r>
            <a:r>
              <a:rPr lang="en-US" sz="2400" b="1" dirty="0"/>
              <a:t>: A Tale of Two Irons and Three </a:t>
            </a:r>
            <a:r>
              <a:rPr lang="en-US" sz="2400" b="1" dirty="0" smtClean="0"/>
              <a:t>Proteins.  </a:t>
            </a:r>
            <a:r>
              <a:rPr lang="en-US" sz="2400" dirty="0" err="1" smtClean="0"/>
              <a:t>Angew</a:t>
            </a:r>
            <a:r>
              <a:rPr lang="en-US" sz="2400" dirty="0" smtClean="0"/>
              <a:t>. Chem. Int. </a:t>
            </a:r>
            <a:r>
              <a:rPr lang="en-US" sz="2400" dirty="0"/>
              <a:t> </a:t>
            </a:r>
            <a:r>
              <a:rPr lang="en-US" sz="2400" dirty="0" smtClean="0"/>
              <a:t>2001, </a:t>
            </a:r>
            <a:r>
              <a:rPr lang="en-US" sz="2400" i="1" dirty="0" smtClean="0"/>
              <a:t>40</a:t>
            </a:r>
            <a:r>
              <a:rPr lang="en-US" sz="2400" dirty="0" smtClean="0"/>
              <a:t>: 2782-2807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07571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Organism</a:t>
            </a:r>
            <a:endParaRPr lang="en-US" sz="36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4874" b="14874"/>
          <a:stretch>
            <a:fillRect/>
          </a:stretch>
        </p:blipFill>
        <p:spPr>
          <a:xfrm>
            <a:off x="1524000" y="1981200"/>
            <a:ext cx="6096000" cy="4402667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200" i="1" dirty="0" err="1" smtClean="0"/>
              <a:t>Methylosinus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trichosporium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xmlns="" val="118543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Tentatively a source from around here</a:t>
            </a:r>
          </a:p>
          <a:p>
            <a:pPr lvl="1"/>
            <a:r>
              <a:rPr lang="en-US" dirty="0" smtClean="0"/>
              <a:t>ATCC backup</a:t>
            </a:r>
          </a:p>
          <a:p>
            <a:endParaRPr lang="en-US" dirty="0" smtClean="0"/>
          </a:p>
          <a:p>
            <a:r>
              <a:rPr lang="en-US" dirty="0" smtClean="0"/>
              <a:t>Media: </a:t>
            </a:r>
          </a:p>
          <a:p>
            <a:pPr lvl="1"/>
            <a:r>
              <a:rPr lang="en-US" dirty="0" smtClean="0"/>
              <a:t>ATCC plate or </a:t>
            </a:r>
            <a:r>
              <a:rPr lang="en-US" smtClean="0"/>
              <a:t>other media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6992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Produces methane </a:t>
            </a:r>
            <a:r>
              <a:rPr lang="en-US" sz="3200" dirty="0" err="1" smtClean="0"/>
              <a:t>monooxygenase</a:t>
            </a:r>
            <a:r>
              <a:rPr lang="en-US" sz="3200" dirty="0" smtClean="0"/>
              <a:t> enzyme</a:t>
            </a:r>
          </a:p>
          <a:p>
            <a:pPr lvl="1"/>
            <a:r>
              <a:rPr lang="en-US" dirty="0" smtClean="0"/>
              <a:t>Breaks down methane for cells’ use (source of carbon and energy)</a:t>
            </a:r>
          </a:p>
          <a:p>
            <a:r>
              <a:rPr lang="en-US" sz="3200" dirty="0"/>
              <a:t>Degrades trichloroethylene</a:t>
            </a:r>
          </a:p>
          <a:p>
            <a:pPr lvl="1"/>
            <a:r>
              <a:rPr lang="en-US" dirty="0"/>
              <a:t>Full degradation converts trichloroethylene to </a:t>
            </a:r>
            <a:r>
              <a:rPr lang="en-US" dirty="0" err="1"/>
              <a:t>ethene</a:t>
            </a:r>
            <a:r>
              <a:rPr lang="en-US" dirty="0"/>
              <a:t> and hydrogen chloride dissolved in water.</a:t>
            </a:r>
          </a:p>
          <a:p>
            <a:r>
              <a:rPr lang="en-US" sz="3200" dirty="0" smtClean="0"/>
              <a:t>Oxidizes wide range of substrates</a:t>
            </a:r>
          </a:p>
          <a:p>
            <a:pPr lvl="1"/>
            <a:r>
              <a:rPr lang="en-US" dirty="0" smtClean="0"/>
              <a:t>“Included are saturated and unsaturated, linear, branched and cyclic compounds up to about C8, as well as aromatic, heterocyclic, and chlorinated compounds” (</a:t>
            </a:r>
            <a:r>
              <a:rPr lang="en-US" dirty="0" err="1" smtClean="0"/>
              <a:t>Merkx</a:t>
            </a:r>
            <a:r>
              <a:rPr lang="en-US" dirty="0" smtClean="0"/>
              <a:t> et al. 2001)</a:t>
            </a:r>
          </a:p>
          <a:p>
            <a:pPr lvl="1"/>
            <a:r>
              <a:rPr lang="en-US" dirty="0" smtClean="0"/>
              <a:t>Makes enzyme system ideal for petroleum spills, related cleanup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Accession number: X55394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 smtClean="0"/>
              <a:t>Introns: None (prokaryotic)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" y="3505200"/>
            <a:ext cx="7696200" cy="318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http://onlinelibrary.wiley.com/store/10.1002/1521-3773(20010803)40:15%3c2782::AID-ANIE2782%3e3.0.CO;2-P/asset/image_n/nfig001.gif?v=1&amp;t=h6s4jd8c&amp;s=53f4d7f59fa42e89dd9825bde3417b34cab1084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115661"/>
            <a:ext cx="2562225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451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Degradation of trichloroethylene via methane </a:t>
            </a:r>
            <a:r>
              <a:rPr lang="en-US" dirty="0" err="1" smtClean="0"/>
              <a:t>monooxygenase</a:t>
            </a:r>
            <a:endParaRPr lang="en-US" dirty="0"/>
          </a:p>
        </p:txBody>
      </p:sp>
      <p:pic>
        <p:nvPicPr>
          <p:cNvPr id="1026" name="Picture 2" descr="http://sti.srs.gov/fulltext/ms2001058/fig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59449"/>
            <a:ext cx="5943600" cy="540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6922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X-Y (~3kb)</a:t>
            </a:r>
          </a:p>
          <a:p>
            <a:pPr lvl="1"/>
            <a:r>
              <a:rPr lang="en-US" dirty="0"/>
              <a:t>F – </a:t>
            </a:r>
            <a:r>
              <a:rPr lang="en-US" dirty="0" smtClean="0"/>
              <a:t>5’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gaattcgcggccgcttctag</a:t>
            </a:r>
            <a:r>
              <a:rPr lang="en-US" dirty="0" smtClean="0"/>
              <a:t> </a:t>
            </a:r>
            <a:r>
              <a:rPr lang="en-US" dirty="0" err="1" smtClean="0"/>
              <a:t>atggcgatcagtctcgctac</a:t>
            </a:r>
            <a:r>
              <a:rPr lang="en-US" dirty="0" smtClean="0"/>
              <a:t> </a:t>
            </a:r>
            <a:r>
              <a:rPr lang="en-US" dirty="0" smtClean="0"/>
              <a:t>3’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chemeClr val="bg1"/>
                </a:solidFill>
              </a:rPr>
              <a:t>5’ 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gaattcgcggccgcttctag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r>
              <a:rPr lang="en-US" dirty="0" err="1" smtClean="0">
                <a:solidFill>
                  <a:schemeClr val="bg1"/>
                </a:solidFill>
              </a:rPr>
              <a:t>atggcgatcagtctcgctac</a:t>
            </a:r>
            <a:r>
              <a:rPr lang="en-US" dirty="0" smtClean="0">
                <a:solidFill>
                  <a:schemeClr val="bg1"/>
                </a:solidFill>
              </a:rPr>
              <a:t>..... ……..</a:t>
            </a:r>
            <a:r>
              <a:rPr lang="en-US" dirty="0" err="1" smtClean="0">
                <a:solidFill>
                  <a:schemeClr val="bg1"/>
                </a:solidFill>
              </a:rPr>
              <a:t>tcgccggctacaagaactga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tactagtagcggccgctgcag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3’</a:t>
            </a:r>
          </a:p>
          <a:p>
            <a:pPr lvl="1">
              <a:buNone/>
            </a:pPr>
            <a:r>
              <a:rPr lang="en-US" dirty="0" smtClean="0"/>
              <a:t>		      3’ </a:t>
            </a:r>
            <a:r>
              <a:rPr lang="en-US" dirty="0" err="1" smtClean="0"/>
              <a:t>agcggccgatgttcttgact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atgatcatcgccggcgacgtc</a:t>
            </a:r>
            <a:r>
              <a:rPr lang="en-US" dirty="0" smtClean="0"/>
              <a:t>5’</a:t>
            </a:r>
            <a:endParaRPr lang="en-US" dirty="0"/>
          </a:p>
          <a:p>
            <a:pPr lvl="1"/>
            <a:r>
              <a:rPr lang="en-US" dirty="0" smtClean="0"/>
              <a:t>R </a:t>
            </a:r>
            <a:r>
              <a:rPr lang="en-US" dirty="0"/>
              <a:t>– 5’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ctgcagcggccgctactagta</a:t>
            </a:r>
            <a:r>
              <a:rPr lang="en-US" dirty="0" err="1" smtClean="0"/>
              <a:t>tcagttcttgtagccggcga</a:t>
            </a:r>
            <a:r>
              <a:rPr lang="en-US" dirty="0" smtClean="0"/>
              <a:t> </a:t>
            </a:r>
            <a:r>
              <a:rPr lang="en-US" dirty="0"/>
              <a:t>3</a:t>
            </a:r>
            <a:r>
              <a:rPr lang="en-US" dirty="0" smtClean="0"/>
              <a:t>’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>
                <a:solidFill>
                  <a:schemeClr val="bg1"/>
                </a:solidFill>
              </a:rPr>
              <a:t>Black – gene sequence</a:t>
            </a:r>
            <a:endParaRPr lang="en-US" dirty="0" smtClean="0">
              <a:solidFill>
                <a:schemeClr val="bg1"/>
              </a:solidFill>
            </a:endParaRPr>
          </a:p>
          <a:p>
            <a:pPr lvl="1">
              <a:buNone/>
            </a:pPr>
            <a:r>
              <a:rPr lang="en-US" dirty="0" smtClean="0"/>
              <a:t>White – primer sequences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Blue – 5’ additions in order to add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	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- Forward: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prefix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- Reverse: rev. complement of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suffix</a:t>
            </a:r>
          </a:p>
          <a:p>
            <a:pPr lvl="1">
              <a:buNone/>
            </a:pPr>
            <a:r>
              <a:rPr lang="en-US" dirty="0" smtClean="0">
                <a:solidFill>
                  <a:srgbClr val="FFFF00"/>
                </a:solidFill>
              </a:rPr>
              <a:t>Yellow – </a:t>
            </a:r>
            <a:r>
              <a:rPr lang="en-US" dirty="0" err="1" smtClean="0">
                <a:solidFill>
                  <a:srgbClr val="FFFF00"/>
                </a:solidFill>
              </a:rPr>
              <a:t>biobricks</a:t>
            </a:r>
            <a:r>
              <a:rPr lang="en-US" dirty="0" smtClean="0">
                <a:solidFill>
                  <a:srgbClr val="FFFF00"/>
                </a:solidFill>
              </a:rPr>
              <a:t> prefix/suffix to be added on ends of gene sequence (3’ addition is the complement of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blue </a:t>
            </a:r>
            <a:r>
              <a:rPr lang="en-US" dirty="0" smtClean="0">
                <a:solidFill>
                  <a:srgbClr val="FFFF00"/>
                </a:solidFill>
              </a:rPr>
              <a:t>addition to reverse primer: </a:t>
            </a:r>
            <a:r>
              <a:rPr lang="en-US" dirty="0" err="1" smtClean="0">
                <a:solidFill>
                  <a:srgbClr val="FFFF00"/>
                </a:solidFill>
              </a:rPr>
              <a:t>biobricks</a:t>
            </a:r>
            <a:r>
              <a:rPr lang="en-US" dirty="0" smtClean="0">
                <a:solidFill>
                  <a:srgbClr val="FFFF00"/>
                </a:solidFill>
              </a:rPr>
              <a:t> suffix)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596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B-Z-D-C (~2.5kb)</a:t>
            </a:r>
          </a:p>
          <a:p>
            <a:pPr lvl="1"/>
            <a:r>
              <a:rPr lang="en-US" dirty="0" smtClean="0"/>
              <a:t>F – 5’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gaattcgcggccgcttctag</a:t>
            </a:r>
            <a:r>
              <a:rPr lang="en-US" dirty="0" err="1" smtClean="0"/>
              <a:t>atgtccagcgctcataacgc</a:t>
            </a:r>
            <a:r>
              <a:rPr lang="en-US" dirty="0" smtClean="0"/>
              <a:t> 3</a:t>
            </a:r>
            <a:r>
              <a:rPr lang="en-US" dirty="0" smtClean="0"/>
              <a:t>’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	  5’   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gaattcgcggccgcttctag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r>
              <a:rPr lang="en-US" dirty="0" err="1" smtClean="0">
                <a:solidFill>
                  <a:schemeClr val="bg1"/>
                </a:solidFill>
              </a:rPr>
              <a:t>atgtccagcgctcataacgc</a:t>
            </a:r>
            <a:r>
              <a:rPr lang="en-US" dirty="0" smtClean="0">
                <a:solidFill>
                  <a:schemeClr val="bg1"/>
                </a:solidFill>
              </a:rPr>
              <a:t>…. …..</a:t>
            </a:r>
            <a:r>
              <a:rPr lang="en-US" dirty="0" err="1" smtClean="0">
                <a:solidFill>
                  <a:schemeClr val="bg1"/>
                </a:solidFill>
              </a:rPr>
              <a:t>aattcctggcgagcggctga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tactagtagcggccgctgcag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3’</a:t>
            </a:r>
          </a:p>
          <a:p>
            <a:pPr lvl="1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	      </a:t>
            </a:r>
            <a:r>
              <a:rPr lang="en-US" dirty="0" smtClean="0"/>
              <a:t>3’ </a:t>
            </a:r>
            <a:r>
              <a:rPr lang="en-US" dirty="0" err="1" smtClean="0"/>
              <a:t>ttaaggaccgctcgccgact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atgatcatcgccggcgacgtc</a:t>
            </a:r>
            <a:r>
              <a:rPr lang="en-US" dirty="0" smtClean="0"/>
              <a:t>5</a:t>
            </a:r>
            <a:r>
              <a:rPr lang="en-US" dirty="0" smtClean="0"/>
              <a:t>’</a:t>
            </a:r>
            <a:endParaRPr lang="en-US" dirty="0" smtClean="0"/>
          </a:p>
          <a:p>
            <a:pPr lvl="1"/>
            <a:r>
              <a:rPr lang="en-US" dirty="0" smtClean="0"/>
              <a:t>R </a:t>
            </a:r>
            <a:r>
              <a:rPr lang="en-US" dirty="0" smtClean="0"/>
              <a:t>– 5’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ctgcagcggccgctactagta</a:t>
            </a:r>
            <a:r>
              <a:rPr lang="en-US" dirty="0" err="1" smtClean="0"/>
              <a:t>tcagccgctcgccaggaatt</a:t>
            </a:r>
            <a:r>
              <a:rPr lang="en-US" dirty="0" smtClean="0"/>
              <a:t> 3</a:t>
            </a:r>
            <a:r>
              <a:rPr lang="en-US" dirty="0" smtClean="0"/>
              <a:t>’</a:t>
            </a:r>
          </a:p>
          <a:p>
            <a:pPr lvl="1">
              <a:buNone/>
            </a:pPr>
            <a:r>
              <a:rPr lang="en-US" dirty="0" smtClean="0">
                <a:solidFill>
                  <a:schemeClr val="bg1"/>
                </a:solidFill>
              </a:rPr>
              <a:t>Black – gene sequence</a:t>
            </a:r>
          </a:p>
          <a:p>
            <a:pPr lvl="1">
              <a:buNone/>
            </a:pPr>
            <a:r>
              <a:rPr lang="en-US" dirty="0" smtClean="0"/>
              <a:t>White – primer sequences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Blue – 5’ additions in order to add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	- Forward: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prefix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	- Reverse: rev. complement of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biobricks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suffix</a:t>
            </a:r>
          </a:p>
          <a:p>
            <a:pPr lvl="1">
              <a:buNone/>
            </a:pPr>
            <a:r>
              <a:rPr lang="en-US" dirty="0" smtClean="0">
                <a:solidFill>
                  <a:srgbClr val="FFFF00"/>
                </a:solidFill>
              </a:rPr>
              <a:t>Yellow – </a:t>
            </a:r>
            <a:r>
              <a:rPr lang="en-US" dirty="0" err="1" smtClean="0">
                <a:solidFill>
                  <a:srgbClr val="FFFF00"/>
                </a:solidFill>
              </a:rPr>
              <a:t>biobricks</a:t>
            </a:r>
            <a:r>
              <a:rPr lang="en-US" dirty="0" smtClean="0">
                <a:solidFill>
                  <a:srgbClr val="FFFF00"/>
                </a:solidFill>
              </a:rPr>
              <a:t> prefix/suffix to be added on ends of gene sequence (3’ addition is the complement of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blue </a:t>
            </a:r>
            <a:r>
              <a:rPr lang="en-US" dirty="0" smtClean="0">
                <a:solidFill>
                  <a:srgbClr val="FFFF00"/>
                </a:solidFill>
              </a:rPr>
              <a:t>addition to reverse primer: </a:t>
            </a:r>
            <a:r>
              <a:rPr lang="en-US" dirty="0" err="1" smtClean="0">
                <a:solidFill>
                  <a:srgbClr val="FFFF00"/>
                </a:solidFill>
              </a:rPr>
              <a:t>biobricks</a:t>
            </a:r>
            <a:r>
              <a:rPr lang="en-US" dirty="0" smtClean="0">
                <a:solidFill>
                  <a:srgbClr val="FFFF00"/>
                </a:solidFill>
              </a:rPr>
              <a:t> suffix)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:Psb1A3 map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9719" y="859973"/>
            <a:ext cx="48006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212652"/>
            <a:ext cx="2839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Part:pSB1A3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914400" y="5257800"/>
            <a:ext cx="3525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pSB1K3: </a:t>
            </a:r>
            <a:r>
              <a:rPr lang="en-US" b="1" dirty="0" err="1" smtClean="0"/>
              <a:t>Kanamycin</a:t>
            </a:r>
            <a:r>
              <a:rPr lang="en-US" b="1" dirty="0" smtClean="0"/>
              <a:t> </a:t>
            </a:r>
            <a:r>
              <a:rPr lang="en-US" b="1" dirty="0" smtClean="0"/>
              <a:t>Resistance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374942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2043</TotalTime>
  <Words>278</Words>
  <Application>Microsoft Office PowerPoint</Application>
  <PresentationFormat>On-screen Show (4:3)</PresentationFormat>
  <Paragraphs>83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Isolating methane monooxygenase gene from methylomonas / Methylosinus species</vt:lpstr>
      <vt:lpstr>Organism</vt:lpstr>
      <vt:lpstr>Source</vt:lpstr>
      <vt:lpstr>Gene Information</vt:lpstr>
      <vt:lpstr>Gene Information</vt:lpstr>
      <vt:lpstr>Degradation of trichloroethylene via methane monooxygenase</vt:lpstr>
      <vt:lpstr>Primers</vt:lpstr>
      <vt:lpstr>Primers</vt:lpstr>
      <vt:lpstr>Slide 9</vt:lpstr>
      <vt:lpstr>Steps</vt:lpstr>
      <vt:lpstr>Tests</vt:lpstr>
      <vt:lpstr>Reference Publication</vt:lpstr>
    </vt:vector>
  </TitlesOfParts>
  <Company>College of Natural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Isolating methane monooxygenase gene from methylomonas species</dc:title>
  <dc:creator>temp</dc:creator>
  <cp:lastModifiedBy>jonesaah</cp:lastModifiedBy>
  <cp:revision>37</cp:revision>
  <dcterms:created xsi:type="dcterms:W3CDTF">2012-09-04T19:34:33Z</dcterms:created>
  <dcterms:modified xsi:type="dcterms:W3CDTF">2012-09-15T18:05:28Z</dcterms:modified>
</cp:coreProperties>
</file>