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6" r:id="rId4"/>
    <p:sldId id="272" r:id="rId5"/>
    <p:sldId id="273" r:id="rId6"/>
    <p:sldId id="267" r:id="rId7"/>
    <p:sldId id="258" r:id="rId8"/>
    <p:sldId id="269" r:id="rId9"/>
    <p:sldId id="268" r:id="rId10"/>
    <p:sldId id="260" r:id="rId11"/>
    <p:sldId id="261" r:id="rId12"/>
    <p:sldId id="259" r:id="rId13"/>
    <p:sldId id="265" r:id="rId14"/>
    <p:sldId id="270" r:id="rId15"/>
    <p:sldId id="271" r:id="rId16"/>
    <p:sldId id="263" r:id="rId17"/>
    <p:sldId id="264" r:id="rId18"/>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536"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9.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2012/5/11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2012/5/11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2012/5/11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2012/5/11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2012/5/11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2012/5/11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2012/5/11</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2012/5/11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2012/5/11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2012/5/11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2012/5/11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pPr/>
              <a:t>2012/5/11</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5.bin"/><Relationship Id="rId5" Type="http://schemas.openxmlformats.org/officeDocument/2006/relationships/oleObject" Target="../embeddings/oleObject4.bin"/><Relationship Id="rId4" Type="http://schemas.openxmlformats.org/officeDocument/2006/relationships/image" Target="../media/image11.png"/></Relationships>
</file>

<file path=ppt/slides/_rels/slide11.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 Id="rId9" Type="http://schemas.openxmlformats.org/officeDocument/2006/relationships/image" Target="../media/image18.png"/></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oleObject" Target="../embeddings/oleObject7.bin"/></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oleObject" Target="../embeddings/oleObject1.bin"/><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ctrTitle"/>
          </p:nvPr>
        </p:nvSpPr>
        <p:spPr>
          <a:xfrm>
            <a:off x="571472" y="1285860"/>
            <a:ext cx="8143932" cy="3028970"/>
          </a:xfrm>
        </p:spPr>
        <p:txBody>
          <a:bodyPr>
            <a:normAutofit/>
          </a:bodyPr>
          <a:lstStyle/>
          <a:p>
            <a:r>
              <a:rPr lang="en-US" altLang="zh-CN" b="1" dirty="0" smtClean="0">
                <a:effectLst>
                  <a:outerShdw blurRad="38100" dist="38100" dir="2700000" algn="tl">
                    <a:srgbClr val="000000">
                      <a:alpha val="43137"/>
                    </a:srgbClr>
                  </a:outerShdw>
                </a:effectLst>
              </a:rPr>
              <a:t>Engineered bacteriophage targeting gene networks as adjuvants for antibiotic therapy</a:t>
            </a:r>
            <a:endParaRPr lang="zh-CN" altLang="en-US" b="1" dirty="0">
              <a:effectLst>
                <a:outerShdw blurRad="38100" dist="38100" dir="2700000" algn="tl">
                  <a:srgbClr val="000000">
                    <a:alpha val="43137"/>
                  </a:srgbClr>
                </a:outerShdw>
              </a:effectLst>
            </a:endParaRPr>
          </a:p>
        </p:txBody>
      </p:sp>
      <p:sp>
        <p:nvSpPr>
          <p:cNvPr id="5" name="副标题 4"/>
          <p:cNvSpPr>
            <a:spLocks noGrp="1"/>
          </p:cNvSpPr>
          <p:nvPr>
            <p:ph type="subTitle" idx="1"/>
          </p:nvPr>
        </p:nvSpPr>
        <p:spPr>
          <a:xfrm>
            <a:off x="1357290" y="4572008"/>
            <a:ext cx="6400800" cy="1752600"/>
          </a:xfrm>
        </p:spPr>
        <p:txBody>
          <a:bodyPr>
            <a:normAutofit/>
          </a:bodyPr>
          <a:lstStyle/>
          <a:p>
            <a:r>
              <a:rPr lang="en-US" altLang="zh-CN" dirty="0" smtClean="0"/>
              <a:t>Yang Xin</a:t>
            </a:r>
          </a:p>
          <a:p>
            <a:r>
              <a:rPr lang="en-US" altLang="zh-CN" sz="2400" dirty="0" smtClean="0"/>
              <a:t>Paper presentation</a:t>
            </a:r>
          </a:p>
          <a:p>
            <a:r>
              <a:rPr lang="de-DE" altLang="zh-CN" sz="2400" dirty="0" smtClean="0"/>
              <a:t>PNAS 2009, 106(12):4629-4634</a:t>
            </a:r>
            <a:endParaRPr lang="zh-CN" altLang="en-US" sz="2400" dirty="0"/>
          </a:p>
        </p:txBody>
      </p:sp>
      <p:pic>
        <p:nvPicPr>
          <p:cNvPr id="6" name="图片 5" descr="logo.jpg"/>
          <p:cNvPicPr>
            <a:picLocks noChangeAspect="1"/>
          </p:cNvPicPr>
          <p:nvPr/>
        </p:nvPicPr>
        <p:blipFill>
          <a:blip r:embed="rId2" cstate="print"/>
          <a:stretch>
            <a:fillRect/>
          </a:stretch>
        </p:blipFill>
        <p:spPr>
          <a:xfrm>
            <a:off x="0" y="0"/>
            <a:ext cx="4572000" cy="1114425"/>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solidFill>
            <a:schemeClr val="tx1"/>
          </a:solidFill>
        </p:spPr>
        <p:style>
          <a:lnRef idx="3">
            <a:schemeClr val="lt1"/>
          </a:lnRef>
          <a:fillRef idx="1">
            <a:schemeClr val="accent3"/>
          </a:fillRef>
          <a:effectRef idx="1">
            <a:schemeClr val="accent3"/>
          </a:effectRef>
          <a:fontRef idx="minor">
            <a:schemeClr val="lt1"/>
          </a:fontRef>
        </p:style>
        <p:txBody>
          <a:bodyPr>
            <a:normAutofit fontScale="90000"/>
          </a:bodyPr>
          <a:lstStyle/>
          <a:p>
            <a:r>
              <a:rPr lang="en-US" altLang="zh-CN" b="1" dirty="0" smtClean="0">
                <a:effectLst>
                  <a:outerShdw blurRad="38100" dist="38100" dir="2700000" algn="tl">
                    <a:srgbClr val="000000">
                      <a:alpha val="43137"/>
                    </a:srgbClr>
                  </a:outerShdw>
                </a:effectLst>
              </a:rPr>
              <a:t>Enhancing Killing of Antibiotic-Resistant Bacteria</a:t>
            </a:r>
            <a:endParaRPr lang="zh-CN" altLang="en-US" b="1" dirty="0">
              <a:effectLst>
                <a:outerShdw blurRad="38100" dist="38100" dir="2700000" algn="tl">
                  <a:srgbClr val="000000">
                    <a:alpha val="43137"/>
                  </a:srgbClr>
                </a:outerShdw>
              </a:effectLst>
            </a:endParaRPr>
          </a:p>
        </p:txBody>
      </p:sp>
      <p:pic>
        <p:nvPicPr>
          <p:cNvPr id="5" name="图片 4" descr="logo.jpg"/>
          <p:cNvPicPr>
            <a:picLocks noChangeAspect="1"/>
          </p:cNvPicPr>
          <p:nvPr/>
        </p:nvPicPr>
        <p:blipFill>
          <a:blip r:embed="rId3" cstate="print"/>
          <a:stretch>
            <a:fillRect/>
          </a:stretch>
        </p:blipFill>
        <p:spPr>
          <a:xfrm>
            <a:off x="0" y="5743575"/>
            <a:ext cx="4572000" cy="1114425"/>
          </a:xfrm>
          <a:prstGeom prst="rect">
            <a:avLst/>
          </a:prstGeom>
        </p:spPr>
      </p:pic>
      <p:pic>
        <p:nvPicPr>
          <p:cNvPr id="21506" name="Picture 2"/>
          <p:cNvPicPr>
            <a:picLocks noGrp="1" noChangeAspect="1" noChangeArrowheads="1"/>
          </p:cNvPicPr>
          <p:nvPr>
            <p:ph idx="1"/>
          </p:nvPr>
        </p:nvPicPr>
        <p:blipFill>
          <a:blip r:embed="rId4" cstate="print"/>
          <a:srcRect/>
          <a:stretch>
            <a:fillRect/>
          </a:stretch>
        </p:blipFill>
        <p:spPr bwMode="auto">
          <a:xfrm>
            <a:off x="395536" y="1628800"/>
            <a:ext cx="5166629" cy="4176464"/>
          </a:xfrm>
          <a:prstGeom prst="rect">
            <a:avLst/>
          </a:prstGeom>
          <a:noFill/>
          <a:ln w="9525">
            <a:noFill/>
            <a:miter lim="800000"/>
            <a:headEnd/>
            <a:tailEnd/>
          </a:ln>
        </p:spPr>
      </p:pic>
      <p:sp>
        <p:nvSpPr>
          <p:cNvPr id="9" name="TextBox 8"/>
          <p:cNvSpPr txBox="1"/>
          <p:nvPr/>
        </p:nvSpPr>
        <p:spPr>
          <a:xfrm>
            <a:off x="5580112" y="1595021"/>
            <a:ext cx="3240360" cy="4401205"/>
          </a:xfrm>
          <a:prstGeom prst="rect">
            <a:avLst/>
          </a:prstGeom>
          <a:noFill/>
        </p:spPr>
        <p:txBody>
          <a:bodyPr wrap="square" rtlCol="0">
            <a:spAutoFit/>
          </a:bodyPr>
          <a:lstStyle/>
          <a:p>
            <a:r>
              <a:rPr lang="en-US" altLang="zh-CN" sz="2800" dirty="0" smtClean="0"/>
              <a:t>These results demonstrate that antibiotic-enhancing</a:t>
            </a:r>
          </a:p>
          <a:p>
            <a:r>
              <a:rPr lang="en-US" altLang="zh-CN" sz="2800" dirty="0" smtClean="0"/>
              <a:t>phage </a:t>
            </a:r>
          </a:p>
          <a:p>
            <a:pPr>
              <a:buFont typeface="Wingdings" pitchFamily="2" charset="2"/>
              <a:buChar char="Ø"/>
            </a:pPr>
            <a:r>
              <a:rPr lang="en-US" altLang="zh-CN" sz="2800" dirty="0" smtClean="0"/>
              <a:t>combat antibiotic-resistant bacteria </a:t>
            </a:r>
          </a:p>
          <a:p>
            <a:pPr>
              <a:buFont typeface="Wingdings" pitchFamily="2" charset="2"/>
              <a:buChar char="Ø"/>
            </a:pPr>
            <a:r>
              <a:rPr lang="en-US" altLang="zh-CN" sz="2800" dirty="0" smtClean="0"/>
              <a:t>have the potential to bring defunct antibiotics back into clinical use</a:t>
            </a:r>
            <a:endParaRPr lang="zh-CN" altLang="en-US" sz="2800" dirty="0" smtClean="0"/>
          </a:p>
        </p:txBody>
      </p:sp>
      <p:sp>
        <p:nvSpPr>
          <p:cNvPr id="10" name="左大括号 9"/>
          <p:cNvSpPr/>
          <p:nvPr/>
        </p:nvSpPr>
        <p:spPr>
          <a:xfrm>
            <a:off x="4932040" y="2564904"/>
            <a:ext cx="72008" cy="576064"/>
          </a:xfrm>
          <a:prstGeom prst="leftBrace">
            <a:avLst/>
          </a:prstGeom>
          <a:ln w="38100">
            <a:solidFill>
              <a:srgbClr val="92D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2" name="右大括号 11"/>
          <p:cNvSpPr/>
          <p:nvPr/>
        </p:nvSpPr>
        <p:spPr>
          <a:xfrm>
            <a:off x="5148064" y="2636912"/>
            <a:ext cx="216024" cy="1296144"/>
          </a:xfrm>
          <a:prstGeom prst="rightBrace">
            <a:avLst/>
          </a:prstGeom>
          <a:ln w="38100">
            <a:solidFill>
              <a:srgbClr val="FFC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graphicFrame>
        <p:nvGraphicFramePr>
          <p:cNvPr id="21507" name="Object 3"/>
          <p:cNvGraphicFramePr>
            <a:graphicFrameLocks noChangeAspect="1"/>
          </p:cNvGraphicFramePr>
          <p:nvPr/>
        </p:nvGraphicFramePr>
        <p:xfrm>
          <a:off x="4427984" y="2636912"/>
          <a:ext cx="486054" cy="432048"/>
        </p:xfrm>
        <a:graphic>
          <a:graphicData uri="http://schemas.openxmlformats.org/presentationml/2006/ole">
            <p:oleObj spid="_x0000_s21507" r:id="rId5" imgW="228600" imgH="203040" progId="Equation.DSMT4">
              <p:embed/>
            </p:oleObj>
          </a:graphicData>
        </a:graphic>
      </p:graphicFrame>
      <p:graphicFrame>
        <p:nvGraphicFramePr>
          <p:cNvPr id="21508" name="Object 4"/>
          <p:cNvGraphicFramePr>
            <a:graphicFrameLocks noChangeAspect="1"/>
          </p:cNvGraphicFramePr>
          <p:nvPr/>
        </p:nvGraphicFramePr>
        <p:xfrm>
          <a:off x="4499992" y="3284984"/>
          <a:ext cx="828092" cy="576064"/>
        </p:xfrm>
        <a:graphic>
          <a:graphicData uri="http://schemas.openxmlformats.org/presentationml/2006/ole">
            <p:oleObj spid="_x0000_s21508" r:id="rId6" imgW="291960" imgH="203040" progId="Equation.DSMT4">
              <p:embed/>
            </p:oleObj>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solidFill>
            <a:schemeClr val="tx1"/>
          </a:solidFill>
        </p:spPr>
        <p:style>
          <a:lnRef idx="3">
            <a:schemeClr val="lt1"/>
          </a:lnRef>
          <a:fillRef idx="1">
            <a:schemeClr val="accent4"/>
          </a:fillRef>
          <a:effectRef idx="1">
            <a:schemeClr val="accent4"/>
          </a:effectRef>
          <a:fontRef idx="minor">
            <a:schemeClr val="lt1"/>
          </a:fontRef>
        </p:style>
        <p:txBody>
          <a:bodyPr>
            <a:normAutofit fontScale="90000"/>
          </a:bodyPr>
          <a:lstStyle/>
          <a:p>
            <a:r>
              <a:rPr lang="en-US" altLang="zh-CN" b="1" dirty="0" smtClean="0">
                <a:effectLst>
                  <a:outerShdw blurRad="38100" dist="38100" dir="2700000" algn="tl">
                    <a:srgbClr val="000000">
                      <a:alpha val="43137"/>
                    </a:srgbClr>
                  </a:outerShdw>
                </a:effectLst>
              </a:rPr>
              <a:t>Increasing Survival of Mice </a:t>
            </a:r>
            <a:br>
              <a:rPr lang="en-US" altLang="zh-CN" b="1" dirty="0" smtClean="0">
                <a:effectLst>
                  <a:outerShdw blurRad="38100" dist="38100" dir="2700000" algn="tl">
                    <a:srgbClr val="000000">
                      <a:alpha val="43137"/>
                    </a:srgbClr>
                  </a:outerShdw>
                </a:effectLst>
              </a:rPr>
            </a:br>
            <a:r>
              <a:rPr lang="en-US" altLang="zh-CN" b="1" dirty="0" smtClean="0">
                <a:effectLst>
                  <a:outerShdw blurRad="38100" dist="38100" dir="2700000" algn="tl">
                    <a:srgbClr val="000000">
                      <a:alpha val="43137"/>
                    </a:srgbClr>
                  </a:outerShdw>
                </a:effectLst>
              </a:rPr>
              <a:t>Infected with Bacteria</a:t>
            </a:r>
            <a:endParaRPr lang="zh-CN" altLang="en-US" b="1" dirty="0">
              <a:effectLst>
                <a:outerShdw blurRad="38100" dist="38100" dir="2700000" algn="tl">
                  <a:srgbClr val="000000">
                    <a:alpha val="43137"/>
                  </a:srgbClr>
                </a:outerShdw>
              </a:effectLst>
            </a:endParaRPr>
          </a:p>
        </p:txBody>
      </p:sp>
      <p:pic>
        <p:nvPicPr>
          <p:cNvPr id="5" name="图片 4" descr="logo.jpg"/>
          <p:cNvPicPr>
            <a:picLocks noChangeAspect="1"/>
          </p:cNvPicPr>
          <p:nvPr/>
        </p:nvPicPr>
        <p:blipFill>
          <a:blip r:embed="rId2" cstate="print"/>
          <a:stretch>
            <a:fillRect/>
          </a:stretch>
        </p:blipFill>
        <p:spPr>
          <a:xfrm>
            <a:off x="0" y="5743575"/>
            <a:ext cx="4572000" cy="1114425"/>
          </a:xfrm>
          <a:prstGeom prst="rect">
            <a:avLst/>
          </a:prstGeom>
        </p:spPr>
      </p:pic>
      <p:pic>
        <p:nvPicPr>
          <p:cNvPr id="22530" name="Picture 2"/>
          <p:cNvPicPr>
            <a:picLocks noGrp="1" noChangeAspect="1" noChangeArrowheads="1"/>
          </p:cNvPicPr>
          <p:nvPr>
            <p:ph idx="1"/>
          </p:nvPr>
        </p:nvPicPr>
        <p:blipFill>
          <a:blip r:embed="rId3" cstate="print"/>
          <a:srcRect/>
          <a:stretch>
            <a:fillRect/>
          </a:stretch>
        </p:blipFill>
        <p:spPr bwMode="auto">
          <a:xfrm>
            <a:off x="539552" y="1916832"/>
            <a:ext cx="4953000" cy="2743200"/>
          </a:xfrm>
          <a:prstGeom prst="rect">
            <a:avLst/>
          </a:prstGeom>
          <a:noFill/>
          <a:ln w="9525">
            <a:noFill/>
            <a:miter lim="800000"/>
            <a:headEnd/>
            <a:tailEnd/>
          </a:ln>
        </p:spPr>
      </p:pic>
      <p:pic>
        <p:nvPicPr>
          <p:cNvPr id="22531" name="Picture 3"/>
          <p:cNvPicPr>
            <a:picLocks noChangeAspect="1" noChangeArrowheads="1"/>
          </p:cNvPicPr>
          <p:nvPr/>
        </p:nvPicPr>
        <p:blipFill>
          <a:blip r:embed="rId4" cstate="print"/>
          <a:srcRect/>
          <a:stretch>
            <a:fillRect/>
          </a:stretch>
        </p:blipFill>
        <p:spPr bwMode="auto">
          <a:xfrm>
            <a:off x="4788024" y="1628800"/>
            <a:ext cx="3816424" cy="3054678"/>
          </a:xfrm>
          <a:prstGeom prst="rect">
            <a:avLst/>
          </a:prstGeom>
          <a:noFill/>
          <a:ln w="9525">
            <a:noFill/>
            <a:miter lim="800000"/>
            <a:headEnd/>
            <a:tailEnd/>
          </a:ln>
        </p:spPr>
      </p:pic>
      <p:pic>
        <p:nvPicPr>
          <p:cNvPr id="22532" name="Picture 4"/>
          <p:cNvPicPr>
            <a:picLocks noChangeAspect="1" noChangeArrowheads="1"/>
          </p:cNvPicPr>
          <p:nvPr/>
        </p:nvPicPr>
        <p:blipFill>
          <a:blip r:embed="rId5" cstate="print"/>
          <a:srcRect/>
          <a:stretch>
            <a:fillRect/>
          </a:stretch>
        </p:blipFill>
        <p:spPr bwMode="auto">
          <a:xfrm>
            <a:off x="7740352" y="3861048"/>
            <a:ext cx="936105" cy="160860"/>
          </a:xfrm>
          <a:prstGeom prst="rect">
            <a:avLst/>
          </a:prstGeom>
          <a:noFill/>
          <a:ln w="9525">
            <a:noFill/>
            <a:miter lim="800000"/>
            <a:headEnd/>
            <a:tailEnd/>
          </a:ln>
        </p:spPr>
      </p:pic>
      <p:pic>
        <p:nvPicPr>
          <p:cNvPr id="22534" name="Picture 6"/>
          <p:cNvPicPr>
            <a:picLocks noChangeAspect="1" noChangeArrowheads="1"/>
          </p:cNvPicPr>
          <p:nvPr/>
        </p:nvPicPr>
        <p:blipFill>
          <a:blip r:embed="rId6" cstate="print"/>
          <a:srcRect/>
          <a:stretch>
            <a:fillRect/>
          </a:stretch>
        </p:blipFill>
        <p:spPr bwMode="auto">
          <a:xfrm>
            <a:off x="7452320" y="3573016"/>
            <a:ext cx="1363652" cy="216024"/>
          </a:xfrm>
          <a:prstGeom prst="rect">
            <a:avLst/>
          </a:prstGeom>
          <a:noFill/>
          <a:ln w="9525">
            <a:noFill/>
            <a:miter lim="800000"/>
            <a:headEnd/>
            <a:tailEnd/>
          </a:ln>
        </p:spPr>
      </p:pic>
      <p:pic>
        <p:nvPicPr>
          <p:cNvPr id="22535" name="Picture 7"/>
          <p:cNvPicPr>
            <a:picLocks noChangeAspect="1" noChangeArrowheads="1"/>
          </p:cNvPicPr>
          <p:nvPr/>
        </p:nvPicPr>
        <p:blipFill>
          <a:blip r:embed="rId7" cstate="print"/>
          <a:srcRect/>
          <a:stretch>
            <a:fillRect/>
          </a:stretch>
        </p:blipFill>
        <p:spPr bwMode="auto">
          <a:xfrm>
            <a:off x="7380311" y="2708920"/>
            <a:ext cx="1224137" cy="268714"/>
          </a:xfrm>
          <a:prstGeom prst="rect">
            <a:avLst/>
          </a:prstGeom>
          <a:noFill/>
          <a:ln w="9525">
            <a:noFill/>
            <a:miter lim="800000"/>
            <a:headEnd/>
            <a:tailEnd/>
          </a:ln>
        </p:spPr>
      </p:pic>
      <p:pic>
        <p:nvPicPr>
          <p:cNvPr id="22537" name="Picture 9"/>
          <p:cNvPicPr>
            <a:picLocks noChangeAspect="1" noChangeArrowheads="1"/>
          </p:cNvPicPr>
          <p:nvPr/>
        </p:nvPicPr>
        <p:blipFill>
          <a:blip r:embed="rId8" cstate="print"/>
          <a:srcRect/>
          <a:stretch>
            <a:fillRect/>
          </a:stretch>
        </p:blipFill>
        <p:spPr bwMode="auto">
          <a:xfrm>
            <a:off x="7380312" y="1988840"/>
            <a:ext cx="1474047" cy="288032"/>
          </a:xfrm>
          <a:prstGeom prst="rect">
            <a:avLst/>
          </a:prstGeom>
          <a:noFill/>
          <a:ln w="9525">
            <a:noFill/>
            <a:miter lim="800000"/>
            <a:headEnd/>
            <a:tailEnd/>
          </a:ln>
        </p:spPr>
      </p:pic>
      <p:pic>
        <p:nvPicPr>
          <p:cNvPr id="22538" name="Picture 10"/>
          <p:cNvPicPr>
            <a:picLocks noChangeAspect="1" noChangeArrowheads="1"/>
          </p:cNvPicPr>
          <p:nvPr/>
        </p:nvPicPr>
        <p:blipFill>
          <a:blip r:embed="rId9" cstate="print"/>
          <a:srcRect/>
          <a:stretch>
            <a:fillRect/>
          </a:stretch>
        </p:blipFill>
        <p:spPr bwMode="auto">
          <a:xfrm>
            <a:off x="5292080" y="3645024"/>
            <a:ext cx="1080120" cy="653446"/>
          </a:xfrm>
          <a:prstGeom prst="rect">
            <a:avLst/>
          </a:prstGeom>
          <a:noFill/>
          <a:ln w="9525">
            <a:noFill/>
            <a:miter lim="800000"/>
            <a:headEnd/>
            <a:tailEnd/>
          </a:ln>
        </p:spPr>
      </p:pic>
      <p:sp>
        <p:nvSpPr>
          <p:cNvPr id="16" name="TextBox 15"/>
          <p:cNvSpPr txBox="1"/>
          <p:nvPr/>
        </p:nvSpPr>
        <p:spPr>
          <a:xfrm>
            <a:off x="395536" y="4869160"/>
            <a:ext cx="8424936" cy="1200329"/>
          </a:xfrm>
          <a:prstGeom prst="rect">
            <a:avLst/>
          </a:prstGeom>
          <a:noFill/>
        </p:spPr>
        <p:txBody>
          <a:bodyPr wrap="square" rtlCol="0">
            <a:spAutoFit/>
          </a:bodyPr>
          <a:lstStyle/>
          <a:p>
            <a:r>
              <a:rPr lang="en-US" altLang="zh-CN" sz="2400" b="1" dirty="0" smtClean="0"/>
              <a:t>The in vivo efficacy of our antibiotic-enhancing phage in rescuing infected mice from death demonstrates the feasibility of our designs for clinical use.</a:t>
            </a:r>
            <a:endParaRPr lang="zh-CN" altLang="en-US" sz="2400"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558" name="Object 6"/>
          <p:cNvGraphicFramePr>
            <a:graphicFrameLocks noChangeAspect="1"/>
          </p:cNvGraphicFramePr>
          <p:nvPr/>
        </p:nvGraphicFramePr>
        <p:xfrm>
          <a:off x="5868145" y="2676618"/>
          <a:ext cx="2845476" cy="824390"/>
        </p:xfrm>
        <a:graphic>
          <a:graphicData uri="http://schemas.openxmlformats.org/presentationml/2006/ole">
            <p:oleObj spid="_x0000_s23558" r:id="rId3" imgW="1358640" imgH="393480" progId="Equation.DSMT4">
              <p:embed/>
            </p:oleObj>
          </a:graphicData>
        </a:graphic>
      </p:graphicFrame>
      <p:graphicFrame>
        <p:nvGraphicFramePr>
          <p:cNvPr id="23555" name="Object 3"/>
          <p:cNvGraphicFramePr>
            <a:graphicFrameLocks noChangeAspect="1"/>
          </p:cNvGraphicFramePr>
          <p:nvPr/>
        </p:nvGraphicFramePr>
        <p:xfrm>
          <a:off x="467544" y="1628800"/>
          <a:ext cx="8280920" cy="797232"/>
        </p:xfrm>
        <a:graphic>
          <a:graphicData uri="http://schemas.openxmlformats.org/presentationml/2006/ole">
            <p:oleObj spid="_x0000_s23555" r:id="rId4" imgW="4089240" imgH="393480" progId="Equation.DSMT4">
              <p:embed/>
            </p:oleObj>
          </a:graphicData>
        </a:graphic>
      </p:graphicFrame>
      <p:sp>
        <p:nvSpPr>
          <p:cNvPr id="2" name="标题 1"/>
          <p:cNvSpPr>
            <a:spLocks noGrp="1"/>
          </p:cNvSpPr>
          <p:nvPr>
            <p:ph type="title"/>
          </p:nvPr>
        </p:nvSpPr>
        <p:spPr>
          <a:solidFill>
            <a:schemeClr val="tx1"/>
          </a:solidFill>
        </p:spPr>
        <p:style>
          <a:lnRef idx="3">
            <a:schemeClr val="lt1"/>
          </a:lnRef>
          <a:fillRef idx="1">
            <a:schemeClr val="accent2"/>
          </a:fillRef>
          <a:effectRef idx="1">
            <a:schemeClr val="accent2"/>
          </a:effectRef>
          <a:fontRef idx="minor">
            <a:schemeClr val="lt1"/>
          </a:fontRef>
        </p:style>
        <p:txBody>
          <a:bodyPr>
            <a:normAutofit fontScale="90000"/>
          </a:bodyPr>
          <a:lstStyle/>
          <a:p>
            <a:r>
              <a:rPr lang="en-US" altLang="zh-CN" dirty="0" smtClean="0"/>
              <a:t>Reducing the Development of Antibiotic Resistance</a:t>
            </a:r>
            <a:endParaRPr lang="zh-CN" altLang="en-US" dirty="0"/>
          </a:p>
        </p:txBody>
      </p:sp>
      <p:sp>
        <p:nvSpPr>
          <p:cNvPr id="1741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cxnSp>
        <p:nvCxnSpPr>
          <p:cNvPr id="13" name="直接箭头连接符 12"/>
          <p:cNvCxnSpPr/>
          <p:nvPr/>
        </p:nvCxnSpPr>
        <p:spPr>
          <a:xfrm>
            <a:off x="5940152" y="2276872"/>
            <a:ext cx="0" cy="792088"/>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sp>
        <p:nvSpPr>
          <p:cNvPr id="15" name="TextBox 14"/>
          <p:cNvSpPr txBox="1"/>
          <p:nvPr/>
        </p:nvSpPr>
        <p:spPr>
          <a:xfrm>
            <a:off x="827584" y="3645024"/>
            <a:ext cx="7704856" cy="1938992"/>
          </a:xfrm>
          <a:prstGeom prst="rect">
            <a:avLst/>
          </a:prstGeom>
          <a:noFill/>
        </p:spPr>
        <p:txBody>
          <a:bodyPr wrap="square" rtlCol="0">
            <a:spAutoFit/>
          </a:bodyPr>
          <a:lstStyle/>
          <a:p>
            <a:pPr>
              <a:buFont typeface="Wingdings" pitchFamily="2" charset="2"/>
              <a:buChar char="Ø"/>
            </a:pPr>
            <a:r>
              <a:rPr lang="en-US" altLang="zh-CN" sz="2400" b="1" dirty="0" smtClean="0"/>
              <a:t>Unmodified phage </a:t>
            </a:r>
            <a:r>
              <a:rPr lang="el-GR" altLang="zh-CN" sz="2400" b="1" dirty="0" smtClean="0">
                <a:ea typeface="宋体"/>
              </a:rPr>
              <a:t>Φ</a:t>
            </a:r>
            <a:r>
              <a:rPr lang="en-US" altLang="zh-CN" sz="2400" b="1" dirty="0" smtClean="0"/>
              <a:t>unmod treatment lead to the fact that all samples contained &gt; 1 resistant </a:t>
            </a:r>
            <a:r>
              <a:rPr lang="en-US" altLang="zh-CN" sz="2400" b="1" dirty="0" err="1" smtClean="0"/>
              <a:t>cfu</a:t>
            </a:r>
            <a:r>
              <a:rPr lang="en-US" altLang="zh-CN" sz="2400" b="1" dirty="0" smtClean="0"/>
              <a:t>, and more than half of the samples had &gt; 20 resistant </a:t>
            </a:r>
            <a:r>
              <a:rPr lang="en-US" altLang="zh-CN" sz="2400" b="1" dirty="0" err="1" smtClean="0"/>
              <a:t>cfus</a:t>
            </a:r>
            <a:r>
              <a:rPr lang="en-US" altLang="zh-CN" sz="2400" b="1" dirty="0" smtClean="0"/>
              <a:t>.</a:t>
            </a:r>
          </a:p>
          <a:p>
            <a:pPr>
              <a:buFont typeface="Wingdings" pitchFamily="2" charset="2"/>
              <a:buChar char="Ø"/>
            </a:pPr>
            <a:r>
              <a:rPr lang="el-GR" altLang="zh-CN" sz="2400" b="1" dirty="0" smtClean="0"/>
              <a:t>Φ </a:t>
            </a:r>
            <a:r>
              <a:rPr lang="en-US" altLang="zh-CN" sz="2400" b="1" dirty="0" smtClean="0"/>
              <a:t>lexA3 treatment results in a majority of samples with either no resistant </a:t>
            </a:r>
            <a:r>
              <a:rPr lang="en-US" altLang="zh-CN" sz="2400" b="1" dirty="0" err="1" smtClean="0"/>
              <a:t>cfus</a:t>
            </a:r>
            <a:r>
              <a:rPr lang="en-US" altLang="zh-CN" sz="2400" b="1" dirty="0" smtClean="0"/>
              <a:t> or &lt; 20 resistant </a:t>
            </a:r>
            <a:r>
              <a:rPr lang="en-US" altLang="zh-CN" sz="2400" b="1" dirty="0" err="1" smtClean="0"/>
              <a:t>cfus</a:t>
            </a:r>
            <a:r>
              <a:rPr lang="en-US" altLang="zh-CN" sz="2400" b="1" dirty="0" smtClean="0"/>
              <a:t> .</a:t>
            </a:r>
            <a:endParaRPr lang="zh-CN" altLang="en-US" sz="2400" b="1" dirty="0"/>
          </a:p>
        </p:txBody>
      </p:sp>
      <p:sp>
        <p:nvSpPr>
          <p:cNvPr id="20" name="TextBox 19"/>
          <p:cNvSpPr txBox="1"/>
          <p:nvPr/>
        </p:nvSpPr>
        <p:spPr>
          <a:xfrm>
            <a:off x="2267744" y="2132856"/>
            <a:ext cx="432048" cy="369332"/>
          </a:xfrm>
          <a:prstGeom prst="rect">
            <a:avLst/>
          </a:prstGeom>
          <a:noFill/>
        </p:spPr>
        <p:txBody>
          <a:bodyPr wrap="square" rtlCol="0">
            <a:spAutoFit/>
          </a:bodyPr>
          <a:lstStyle/>
          <a:p>
            <a:r>
              <a:rPr lang="en-US" altLang="zh-CN" b="1" dirty="0" smtClean="0">
                <a:solidFill>
                  <a:srgbClr val="0070C0"/>
                </a:solidFill>
              </a:rPr>
              <a:t>1</a:t>
            </a:r>
            <a:endParaRPr lang="zh-CN" altLang="en-US" b="1" dirty="0">
              <a:solidFill>
                <a:srgbClr val="0070C0"/>
              </a:solidFill>
            </a:endParaRPr>
          </a:p>
        </p:txBody>
      </p:sp>
      <p:sp>
        <p:nvSpPr>
          <p:cNvPr id="22" name="TextBox 21"/>
          <p:cNvSpPr txBox="1"/>
          <p:nvPr/>
        </p:nvSpPr>
        <p:spPr>
          <a:xfrm>
            <a:off x="8028384" y="3140968"/>
            <a:ext cx="648072" cy="369332"/>
          </a:xfrm>
          <a:prstGeom prst="rect">
            <a:avLst/>
          </a:prstGeom>
          <a:noFill/>
        </p:spPr>
        <p:txBody>
          <a:bodyPr wrap="square" rtlCol="0">
            <a:spAutoFit/>
          </a:bodyPr>
          <a:lstStyle/>
          <a:p>
            <a:r>
              <a:rPr lang="en-US" altLang="zh-CN" b="1" dirty="0" smtClean="0">
                <a:solidFill>
                  <a:srgbClr val="0070C0"/>
                </a:solidFill>
              </a:rPr>
              <a:t>2.5</a:t>
            </a:r>
            <a:endParaRPr lang="zh-CN" altLang="en-US" b="1" dirty="0">
              <a:solidFill>
                <a:srgbClr val="0070C0"/>
              </a:solidFill>
            </a:endParaRPr>
          </a:p>
        </p:txBody>
      </p:sp>
      <p:sp>
        <p:nvSpPr>
          <p:cNvPr id="23" name="TextBox 22"/>
          <p:cNvSpPr txBox="1"/>
          <p:nvPr/>
        </p:nvSpPr>
        <p:spPr>
          <a:xfrm>
            <a:off x="8028384" y="2132856"/>
            <a:ext cx="631304" cy="369332"/>
          </a:xfrm>
          <a:prstGeom prst="rect">
            <a:avLst/>
          </a:prstGeom>
          <a:noFill/>
        </p:spPr>
        <p:txBody>
          <a:bodyPr wrap="square" rtlCol="0">
            <a:spAutoFit/>
          </a:bodyPr>
          <a:lstStyle/>
          <a:p>
            <a:r>
              <a:rPr lang="en-US" altLang="zh-CN" b="1" dirty="0" smtClean="0">
                <a:solidFill>
                  <a:srgbClr val="0070C0"/>
                </a:solidFill>
              </a:rPr>
              <a:t>43.5</a:t>
            </a:r>
            <a:endParaRPr lang="zh-CN" altLang="en-US" b="1" dirty="0">
              <a:solidFill>
                <a:srgbClr val="0070C0"/>
              </a:solidFill>
            </a:endParaRPr>
          </a:p>
        </p:txBody>
      </p:sp>
      <p:sp>
        <p:nvSpPr>
          <p:cNvPr id="24" name="TextBox 23"/>
          <p:cNvSpPr txBox="1"/>
          <p:nvPr/>
        </p:nvSpPr>
        <p:spPr>
          <a:xfrm>
            <a:off x="3491880" y="2132856"/>
            <a:ext cx="720080" cy="369332"/>
          </a:xfrm>
          <a:prstGeom prst="rect">
            <a:avLst/>
          </a:prstGeom>
          <a:noFill/>
        </p:spPr>
        <p:txBody>
          <a:bodyPr wrap="square" rtlCol="0">
            <a:spAutoFit/>
          </a:bodyPr>
          <a:lstStyle/>
          <a:p>
            <a:r>
              <a:rPr lang="en-US" altLang="zh-CN" b="1" dirty="0" smtClean="0">
                <a:solidFill>
                  <a:srgbClr val="0070C0"/>
                </a:solidFill>
              </a:rPr>
              <a:t>1592</a:t>
            </a:r>
            <a:endParaRPr lang="zh-CN" altLang="en-US" b="1" dirty="0">
              <a:solidFill>
                <a:srgbClr val="0070C0"/>
              </a:solidFill>
            </a:endParaRPr>
          </a:p>
        </p:txBody>
      </p:sp>
      <p:sp>
        <p:nvSpPr>
          <p:cNvPr id="25" name="TextBox 24"/>
          <p:cNvSpPr txBox="1"/>
          <p:nvPr/>
        </p:nvSpPr>
        <p:spPr>
          <a:xfrm>
            <a:off x="395536" y="2420888"/>
            <a:ext cx="3368936" cy="369332"/>
          </a:xfrm>
          <a:prstGeom prst="rect">
            <a:avLst/>
          </a:prstGeom>
          <a:noFill/>
        </p:spPr>
        <p:txBody>
          <a:bodyPr wrap="none" rtlCol="0">
            <a:spAutoFit/>
          </a:bodyPr>
          <a:lstStyle/>
          <a:p>
            <a:r>
              <a:rPr lang="en-US" altLang="zh-CN" dirty="0" smtClean="0">
                <a:solidFill>
                  <a:srgbClr val="0070C0"/>
                </a:solidFill>
              </a:rPr>
              <a:t>Number of resistant cells(median)</a:t>
            </a:r>
            <a:endParaRPr lang="zh-CN" altLang="en-US" dirty="0">
              <a:solidFill>
                <a:srgbClr val="0070C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solidFill>
            <a:schemeClr val="tx1"/>
          </a:solidFill>
        </p:spPr>
        <p:style>
          <a:lnRef idx="3">
            <a:schemeClr val="lt1"/>
          </a:lnRef>
          <a:fillRef idx="1">
            <a:schemeClr val="accent6"/>
          </a:fillRef>
          <a:effectRef idx="1">
            <a:schemeClr val="accent6"/>
          </a:effectRef>
          <a:fontRef idx="minor">
            <a:schemeClr val="lt1"/>
          </a:fontRef>
        </p:style>
        <p:txBody>
          <a:bodyPr>
            <a:normAutofit fontScale="90000"/>
          </a:bodyPr>
          <a:lstStyle/>
          <a:p>
            <a:r>
              <a:rPr lang="en-US" altLang="zh-CN" dirty="0" smtClean="0"/>
              <a:t>Flexible Targeting of</a:t>
            </a:r>
            <a:br>
              <a:rPr lang="en-US" altLang="zh-CN" dirty="0" smtClean="0"/>
            </a:br>
            <a:r>
              <a:rPr lang="en-US" altLang="zh-CN" dirty="0" smtClean="0"/>
              <a:t> Other Gene Networks</a:t>
            </a:r>
            <a:endParaRPr lang="zh-CN" altLang="en-US" dirty="0"/>
          </a:p>
        </p:txBody>
      </p:sp>
      <p:pic>
        <p:nvPicPr>
          <p:cNvPr id="5" name="图片 4" descr="logo.jpg"/>
          <p:cNvPicPr>
            <a:picLocks noChangeAspect="1"/>
          </p:cNvPicPr>
          <p:nvPr/>
        </p:nvPicPr>
        <p:blipFill>
          <a:blip r:embed="rId2" cstate="print"/>
          <a:stretch>
            <a:fillRect/>
          </a:stretch>
        </p:blipFill>
        <p:spPr>
          <a:xfrm>
            <a:off x="0" y="5743575"/>
            <a:ext cx="4572000" cy="1114425"/>
          </a:xfrm>
          <a:prstGeom prst="rect">
            <a:avLst/>
          </a:prstGeom>
        </p:spPr>
      </p:pic>
      <p:pic>
        <p:nvPicPr>
          <p:cNvPr id="24578" name="Picture 2"/>
          <p:cNvPicPr>
            <a:picLocks noGrp="1" noChangeAspect="1" noChangeArrowheads="1"/>
          </p:cNvPicPr>
          <p:nvPr>
            <p:ph idx="1"/>
          </p:nvPr>
        </p:nvPicPr>
        <p:blipFill>
          <a:blip r:embed="rId3" cstate="print"/>
          <a:srcRect/>
          <a:stretch>
            <a:fillRect/>
          </a:stretch>
        </p:blipFill>
        <p:spPr bwMode="auto">
          <a:xfrm>
            <a:off x="395536" y="1772816"/>
            <a:ext cx="8404502" cy="3201715"/>
          </a:xfrm>
          <a:prstGeom prst="rect">
            <a:avLst/>
          </a:prstGeom>
          <a:noFill/>
          <a:ln w="9525">
            <a:noFill/>
            <a:miter lim="800000"/>
            <a:headEnd/>
            <a:tailEnd/>
          </a:ln>
        </p:spPr>
      </p:pic>
      <p:sp>
        <p:nvSpPr>
          <p:cNvPr id="9" name="TextBox 8"/>
          <p:cNvSpPr txBox="1"/>
          <p:nvPr/>
        </p:nvSpPr>
        <p:spPr>
          <a:xfrm>
            <a:off x="539552" y="5085184"/>
            <a:ext cx="8208912" cy="830997"/>
          </a:xfrm>
          <a:prstGeom prst="rect">
            <a:avLst/>
          </a:prstGeom>
          <a:noFill/>
        </p:spPr>
        <p:txBody>
          <a:bodyPr wrap="square" rtlCol="0">
            <a:spAutoFit/>
          </a:bodyPr>
          <a:lstStyle/>
          <a:p>
            <a:r>
              <a:rPr lang="en-US" altLang="zh-CN" sz="2400" b="1" dirty="0" smtClean="0"/>
              <a:t>As shown in Fig. B, </a:t>
            </a:r>
            <a:r>
              <a:rPr lang="el-GR" altLang="zh-CN" sz="2400" b="1" dirty="0" smtClean="0">
                <a:ea typeface="宋体"/>
              </a:rPr>
              <a:t>Φ</a:t>
            </a:r>
            <a:r>
              <a:rPr lang="en-US" altLang="zh-CN" b="1" dirty="0" err="1" smtClean="0"/>
              <a:t>soxR</a:t>
            </a:r>
            <a:r>
              <a:rPr lang="en-US" altLang="zh-CN" sz="2400" b="1" dirty="0" smtClean="0"/>
              <a:t> enhanced killing by ofloxacin compared with unmodified phage </a:t>
            </a:r>
            <a:r>
              <a:rPr lang="el-GR" altLang="zh-CN" sz="2400" b="1" dirty="0" smtClean="0"/>
              <a:t>Φ</a:t>
            </a:r>
            <a:r>
              <a:rPr lang="en-US" altLang="zh-CN" b="1" dirty="0" smtClean="0"/>
              <a:t>unmod</a:t>
            </a:r>
            <a:r>
              <a:rPr lang="en-US" altLang="zh-CN" sz="2400" b="1" dirty="0" smtClean="0"/>
              <a:t> and no phage. </a:t>
            </a:r>
            <a:endParaRPr lang="zh-CN" altLang="en-US" sz="2400"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solidFill>
            <a:schemeClr val="tx1"/>
          </a:solidFill>
        </p:spPr>
        <p:style>
          <a:lnRef idx="3">
            <a:schemeClr val="lt1"/>
          </a:lnRef>
          <a:fillRef idx="1">
            <a:schemeClr val="accent6"/>
          </a:fillRef>
          <a:effectRef idx="1">
            <a:schemeClr val="accent6"/>
          </a:effectRef>
          <a:fontRef idx="minor">
            <a:schemeClr val="lt1"/>
          </a:fontRef>
        </p:style>
        <p:txBody>
          <a:bodyPr>
            <a:normAutofit fontScale="90000"/>
          </a:bodyPr>
          <a:lstStyle/>
          <a:p>
            <a:r>
              <a:rPr lang="en-US" altLang="zh-CN" dirty="0" smtClean="0"/>
              <a:t>Flexible Targeting of</a:t>
            </a:r>
            <a:br>
              <a:rPr lang="en-US" altLang="zh-CN" dirty="0" smtClean="0"/>
            </a:br>
            <a:r>
              <a:rPr lang="en-US" altLang="zh-CN" dirty="0" smtClean="0"/>
              <a:t> Other Gene Networks</a:t>
            </a:r>
            <a:endParaRPr lang="zh-CN" altLang="en-US" dirty="0"/>
          </a:p>
        </p:txBody>
      </p:sp>
      <p:pic>
        <p:nvPicPr>
          <p:cNvPr id="5" name="图片 4" descr="logo.jpg"/>
          <p:cNvPicPr>
            <a:picLocks noChangeAspect="1"/>
          </p:cNvPicPr>
          <p:nvPr/>
        </p:nvPicPr>
        <p:blipFill>
          <a:blip r:embed="rId2" cstate="print"/>
          <a:stretch>
            <a:fillRect/>
          </a:stretch>
        </p:blipFill>
        <p:spPr>
          <a:xfrm>
            <a:off x="0" y="5743575"/>
            <a:ext cx="4572000" cy="1114425"/>
          </a:xfrm>
          <a:prstGeom prst="rect">
            <a:avLst/>
          </a:prstGeom>
        </p:spPr>
      </p:pic>
      <p:pic>
        <p:nvPicPr>
          <p:cNvPr id="25602" name="Picture 2"/>
          <p:cNvPicPr>
            <a:picLocks noGrp="1" noChangeAspect="1" noChangeArrowheads="1"/>
          </p:cNvPicPr>
          <p:nvPr>
            <p:ph idx="1"/>
          </p:nvPr>
        </p:nvPicPr>
        <p:blipFill>
          <a:blip r:embed="rId3" cstate="print"/>
          <a:srcRect/>
          <a:stretch>
            <a:fillRect/>
          </a:stretch>
        </p:blipFill>
        <p:spPr bwMode="auto">
          <a:xfrm>
            <a:off x="467544" y="1700808"/>
            <a:ext cx="8185608" cy="3096344"/>
          </a:xfrm>
          <a:prstGeom prst="rect">
            <a:avLst/>
          </a:prstGeom>
          <a:noFill/>
          <a:ln w="9525">
            <a:noFill/>
            <a:miter lim="800000"/>
            <a:headEnd/>
            <a:tailEnd/>
          </a:ln>
        </p:spPr>
      </p:pic>
      <p:sp>
        <p:nvSpPr>
          <p:cNvPr id="9" name="TextBox 8"/>
          <p:cNvSpPr txBox="1"/>
          <p:nvPr/>
        </p:nvSpPr>
        <p:spPr>
          <a:xfrm>
            <a:off x="755576" y="4797152"/>
            <a:ext cx="7848872" cy="1200329"/>
          </a:xfrm>
          <a:prstGeom prst="rect">
            <a:avLst/>
          </a:prstGeom>
          <a:noFill/>
        </p:spPr>
        <p:txBody>
          <a:bodyPr wrap="square" rtlCol="0">
            <a:spAutoFit/>
          </a:bodyPr>
          <a:lstStyle/>
          <a:p>
            <a:r>
              <a:rPr lang="en-US" altLang="zh-CN" sz="2400" b="1" dirty="0" smtClean="0"/>
              <a:t>Together, these results demonstrate that engineering phage </a:t>
            </a:r>
            <a:r>
              <a:rPr lang="en-US" altLang="zh-CN" sz="2400" b="1" dirty="0" smtClean="0"/>
              <a:t>that </a:t>
            </a:r>
            <a:r>
              <a:rPr lang="en-US" altLang="zh-CN" sz="2400" b="1" dirty="0" smtClean="0"/>
              <a:t>target non-SOS genetic networks and/or overexpress multiple factors can produce effective anti-biotic adjuvants.</a:t>
            </a:r>
            <a:endParaRPr lang="zh-CN" altLang="en-US" sz="2400" b="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descr="logo.jpg"/>
          <p:cNvPicPr>
            <a:picLocks noChangeAspect="1"/>
          </p:cNvPicPr>
          <p:nvPr/>
        </p:nvPicPr>
        <p:blipFill>
          <a:blip r:embed="rId2" cstate="print"/>
          <a:stretch>
            <a:fillRect/>
          </a:stretch>
        </p:blipFill>
        <p:spPr>
          <a:xfrm>
            <a:off x="0" y="5743575"/>
            <a:ext cx="4572000" cy="1114425"/>
          </a:xfrm>
          <a:prstGeom prst="rect">
            <a:avLst/>
          </a:prstGeom>
        </p:spPr>
      </p:pic>
      <p:sp>
        <p:nvSpPr>
          <p:cNvPr id="6" name="内容占位符 5"/>
          <p:cNvSpPr>
            <a:spLocks noGrp="1"/>
          </p:cNvSpPr>
          <p:nvPr>
            <p:ph idx="1"/>
          </p:nvPr>
        </p:nvSpPr>
        <p:spPr/>
        <p:txBody>
          <a:bodyPr>
            <a:normAutofit fontScale="85000" lnSpcReduction="10000"/>
          </a:bodyPr>
          <a:lstStyle/>
          <a:p>
            <a:r>
              <a:rPr lang="en-US" altLang="zh-CN" dirty="0" smtClean="0"/>
              <a:t>A potential concern: the development of phage resistance resulting from the loss of the F-plasmid required for infection.</a:t>
            </a:r>
          </a:p>
          <a:p>
            <a:r>
              <a:rPr lang="en-US" altLang="zh-CN" dirty="0" smtClean="0"/>
              <a:t>Engineered phage may be adopted more readily in industrial, agricultural, and food processing settings which could be economically advantageous, reduce community-acquired antibiotic resistance. </a:t>
            </a:r>
          </a:p>
          <a:p>
            <a:r>
              <a:rPr lang="en-US" altLang="zh-CN" dirty="0" smtClean="0"/>
              <a:t>Targeting clinical bacterial strains with libraries of engineered phage will be a crucial step in applying this strategy against real-world infections.</a:t>
            </a:r>
          </a:p>
        </p:txBody>
      </p:sp>
      <p:sp>
        <p:nvSpPr>
          <p:cNvPr id="2" name="标题 1"/>
          <p:cNvSpPr>
            <a:spLocks noGrp="1"/>
          </p:cNvSpPr>
          <p:nvPr>
            <p:ph type="title"/>
          </p:nvPr>
        </p:nvSpPr>
        <p:spPr>
          <a:solidFill>
            <a:schemeClr val="tx1"/>
          </a:solidFill>
        </p:spPr>
        <p:style>
          <a:lnRef idx="3">
            <a:schemeClr val="lt1"/>
          </a:lnRef>
          <a:fillRef idx="1">
            <a:schemeClr val="accent6"/>
          </a:fillRef>
          <a:effectRef idx="1">
            <a:schemeClr val="accent6"/>
          </a:effectRef>
          <a:fontRef idx="minor">
            <a:schemeClr val="lt1"/>
          </a:fontRef>
        </p:style>
        <p:txBody>
          <a:bodyPr>
            <a:normAutofit/>
          </a:bodyPr>
          <a:lstStyle/>
          <a:p>
            <a:r>
              <a:rPr lang="en-US" altLang="zh-CN" dirty="0" smtClean="0"/>
              <a:t>Discussion</a:t>
            </a:r>
            <a:endParaRPr lang="zh-CN" alt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5" name="标题 4"/>
          <p:cNvSpPr>
            <a:spLocks noGrp="1"/>
          </p:cNvSpPr>
          <p:nvPr>
            <p:ph type="title"/>
          </p:nvPr>
        </p:nvSpPr>
        <p:spPr>
          <a:xfrm>
            <a:off x="500034" y="1071546"/>
            <a:ext cx="8229600" cy="4000528"/>
          </a:xfrm>
        </p:spPr>
        <p:txBody>
          <a:bodyPr>
            <a:normAutofit/>
          </a:bodyPr>
          <a:lstStyle/>
          <a:p>
            <a:r>
              <a:rPr lang="en-US" altLang="zh-CN" sz="9600" b="1" dirty="0" smtClean="0">
                <a:effectLst>
                  <a:outerShdw blurRad="38100" dist="38100" dir="2700000" algn="tl">
                    <a:srgbClr val="000000">
                      <a:alpha val="43137"/>
                    </a:srgbClr>
                  </a:outerShdw>
                </a:effectLst>
              </a:rPr>
              <a:t>Q &amp; A</a:t>
            </a:r>
            <a:endParaRPr lang="zh-CN" altLang="en-US" sz="9600"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428596" y="2571744"/>
            <a:ext cx="8229600" cy="1143000"/>
          </a:xfrm>
        </p:spPr>
        <p:txBody>
          <a:bodyPr>
            <a:noAutofit/>
          </a:bodyPr>
          <a:lstStyle/>
          <a:p>
            <a:r>
              <a:rPr lang="en-US" altLang="zh-CN" sz="9600" dirty="0" smtClean="0">
                <a:solidFill>
                  <a:srgbClr val="C00000"/>
                </a:solidFill>
                <a:latin typeface="Chiller" pitchFamily="82" charset="0"/>
              </a:rPr>
              <a:t>Thank you !</a:t>
            </a:r>
            <a:endParaRPr lang="zh-CN" altLang="en-US" sz="9600" dirty="0">
              <a:solidFill>
                <a:srgbClr val="C00000"/>
              </a:solidFill>
              <a:latin typeface="Chiller" pitchFamily="82"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style>
          <a:lnRef idx="3">
            <a:schemeClr val="lt1"/>
          </a:lnRef>
          <a:fillRef idx="1">
            <a:schemeClr val="dk1"/>
          </a:fillRef>
          <a:effectRef idx="1">
            <a:schemeClr val="dk1"/>
          </a:effectRef>
          <a:fontRef idx="minor">
            <a:schemeClr val="lt1"/>
          </a:fontRef>
        </p:style>
        <p:txBody>
          <a:bodyPr/>
          <a:lstStyle/>
          <a:p>
            <a:r>
              <a:rPr lang="en-US" altLang="zh-CN" dirty="0" smtClean="0"/>
              <a:t>Introduction</a:t>
            </a:r>
            <a:endParaRPr lang="zh-CN" altLang="en-US" dirty="0"/>
          </a:p>
        </p:txBody>
      </p:sp>
      <p:sp>
        <p:nvSpPr>
          <p:cNvPr id="5" name="内容占位符 4"/>
          <p:cNvSpPr>
            <a:spLocks noGrp="1"/>
          </p:cNvSpPr>
          <p:nvPr>
            <p:ph idx="1"/>
          </p:nvPr>
        </p:nvSpPr>
        <p:spPr/>
        <p:txBody>
          <a:bodyPr>
            <a:normAutofit/>
          </a:bodyPr>
          <a:lstStyle/>
          <a:p>
            <a:r>
              <a:rPr lang="en-US" altLang="zh-CN" dirty="0" smtClean="0"/>
              <a:t>Antimicrobial drug development is increasingly lagging behind the evolution of antibiotic resistance</a:t>
            </a:r>
          </a:p>
          <a:p>
            <a:r>
              <a:rPr lang="en-US" altLang="zh-CN" dirty="0" smtClean="0"/>
              <a:t>as a result, there is a pressing need for new antibacterial therapies that can be readily designed</a:t>
            </a:r>
          </a:p>
          <a:p>
            <a:r>
              <a:rPr lang="en-US" altLang="zh-CN" dirty="0" smtClean="0"/>
              <a:t>Phage(</a:t>
            </a:r>
            <a:r>
              <a:rPr lang="zh-CN" altLang="en-US" sz="2800" dirty="0" smtClean="0"/>
              <a:t>噬菌体</a:t>
            </a:r>
            <a:r>
              <a:rPr lang="en-US" altLang="zh-CN" dirty="0" smtClean="0"/>
              <a:t>) can lyse bacteria or be modified to express lethal genes to cause cell death</a:t>
            </a:r>
          </a:p>
        </p:txBody>
      </p:sp>
      <p:pic>
        <p:nvPicPr>
          <p:cNvPr id="4" name="图片 3" descr="logo.jpg"/>
          <p:cNvPicPr>
            <a:picLocks noChangeAspect="1"/>
          </p:cNvPicPr>
          <p:nvPr/>
        </p:nvPicPr>
        <p:blipFill>
          <a:blip r:embed="rId2" cstate="print"/>
          <a:stretch>
            <a:fillRect/>
          </a:stretch>
        </p:blipFill>
        <p:spPr>
          <a:xfrm>
            <a:off x="0" y="5743575"/>
            <a:ext cx="4572000" cy="1114425"/>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95536" y="260648"/>
            <a:ext cx="8363272" cy="1138138"/>
          </a:xfrm>
          <a:solidFill>
            <a:schemeClr val="tx1"/>
          </a:solidFill>
        </p:spPr>
        <p:style>
          <a:lnRef idx="3">
            <a:schemeClr val="lt1"/>
          </a:lnRef>
          <a:fillRef idx="1">
            <a:schemeClr val="dk1"/>
          </a:fillRef>
          <a:effectRef idx="1">
            <a:schemeClr val="dk1"/>
          </a:effectRef>
          <a:fontRef idx="minor">
            <a:schemeClr val="lt1"/>
          </a:fontRef>
        </p:style>
        <p:txBody>
          <a:bodyPr/>
          <a:lstStyle/>
          <a:p>
            <a:r>
              <a:rPr lang="en-US" altLang="zh-CN" dirty="0" smtClean="0"/>
              <a:t>How to reduce antibiotic resistance?</a:t>
            </a:r>
            <a:endParaRPr lang="zh-CN" altLang="en-US" dirty="0"/>
          </a:p>
        </p:txBody>
      </p:sp>
      <p:pic>
        <p:nvPicPr>
          <p:cNvPr id="4" name="图片 3" descr="logo.jpg"/>
          <p:cNvPicPr>
            <a:picLocks noChangeAspect="1"/>
          </p:cNvPicPr>
          <p:nvPr/>
        </p:nvPicPr>
        <p:blipFill>
          <a:blip r:embed="rId2" cstate="print"/>
          <a:stretch>
            <a:fillRect/>
          </a:stretch>
        </p:blipFill>
        <p:spPr>
          <a:xfrm>
            <a:off x="0" y="5743575"/>
            <a:ext cx="4572000" cy="1114425"/>
          </a:xfrm>
          <a:prstGeom prst="rect">
            <a:avLst/>
          </a:prstGeom>
        </p:spPr>
      </p:pic>
      <p:sp>
        <p:nvSpPr>
          <p:cNvPr id="3" name="内容占位符 2"/>
          <p:cNvSpPr>
            <a:spLocks noGrp="1"/>
          </p:cNvSpPr>
          <p:nvPr>
            <p:ph idx="1"/>
          </p:nvPr>
        </p:nvSpPr>
        <p:spPr>
          <a:xfrm>
            <a:off x="395536" y="1268760"/>
            <a:ext cx="8229600" cy="4968552"/>
          </a:xfrm>
        </p:spPr>
        <p:txBody>
          <a:bodyPr>
            <a:normAutofit fontScale="62500" lnSpcReduction="20000"/>
          </a:bodyPr>
          <a:lstStyle/>
          <a:p>
            <a:pPr>
              <a:buNone/>
            </a:pPr>
            <a:endParaRPr lang="en-US" altLang="zh-CN" dirty="0" smtClean="0"/>
          </a:p>
          <a:p>
            <a:r>
              <a:rPr lang="en-US" altLang="zh-CN" sz="4800" dirty="0" smtClean="0">
                <a:solidFill>
                  <a:srgbClr val="0070C0"/>
                </a:solidFill>
              </a:rPr>
              <a:t>Object</a:t>
            </a:r>
            <a:r>
              <a:rPr lang="en-US" altLang="zh-CN" sz="4800" dirty="0" smtClean="0"/>
              <a:t> : bacteriophage </a:t>
            </a:r>
          </a:p>
          <a:p>
            <a:r>
              <a:rPr lang="en-US" altLang="zh-CN" sz="4800" dirty="0" smtClean="0">
                <a:solidFill>
                  <a:srgbClr val="0070C0"/>
                </a:solidFill>
              </a:rPr>
              <a:t>Function</a:t>
            </a:r>
            <a:r>
              <a:rPr lang="en-US" altLang="zh-CN" sz="4800" dirty="0" smtClean="0"/>
              <a:t> : </a:t>
            </a:r>
            <a:r>
              <a:rPr lang="en-US" altLang="zh-CN" sz="4800" dirty="0" err="1" smtClean="0"/>
              <a:t>overexpress</a:t>
            </a:r>
            <a:r>
              <a:rPr lang="en-US" altLang="zh-CN" sz="4800" dirty="0" smtClean="0"/>
              <a:t> proteins </a:t>
            </a:r>
          </a:p>
          <a:p>
            <a:r>
              <a:rPr lang="en-US" altLang="zh-CN" sz="4800" dirty="0" smtClean="0">
                <a:solidFill>
                  <a:srgbClr val="0070C0"/>
                </a:solidFill>
              </a:rPr>
              <a:t>Target</a:t>
            </a:r>
            <a:r>
              <a:rPr lang="en-US" altLang="zh-CN" sz="4800" dirty="0" smtClean="0"/>
              <a:t> : gene networks </a:t>
            </a:r>
          </a:p>
          <a:p>
            <a:r>
              <a:rPr lang="en-US" altLang="zh-CN" sz="4800" dirty="0" smtClean="0">
                <a:solidFill>
                  <a:srgbClr val="0070C0"/>
                </a:solidFill>
              </a:rPr>
              <a:t>Effect </a:t>
            </a:r>
            <a:r>
              <a:rPr lang="en-US" altLang="zh-CN" sz="4800" dirty="0" smtClean="0"/>
              <a:t>: enhance bacterial killing by antibiotics</a:t>
            </a:r>
          </a:p>
          <a:p>
            <a:endParaRPr lang="en-US" altLang="zh-CN" dirty="0" smtClean="0"/>
          </a:p>
          <a:p>
            <a:r>
              <a:rPr lang="en-US" altLang="zh-CN" dirty="0" smtClean="0"/>
              <a:t> </a:t>
            </a:r>
            <a:r>
              <a:rPr lang="en-US" altLang="zh-CN" sz="4500" dirty="0" smtClean="0"/>
              <a:t>Phage therapy to kill bacteria has been in use since the early 20th century . Phage can lyse bacteria or be modified to express lethal genes to cause cell death . However, phage that are directly lethal to their bacterial hosts can select for phage-resistant bacteria in a short time.</a:t>
            </a:r>
            <a:endParaRPr lang="en-US" altLang="zh-CN" dirty="0" smtClean="0"/>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solidFill>
            <a:schemeClr val="tx1"/>
          </a:solidFill>
        </p:spPr>
        <p:style>
          <a:lnRef idx="3">
            <a:schemeClr val="lt1"/>
          </a:lnRef>
          <a:fillRef idx="1">
            <a:schemeClr val="dk1"/>
          </a:fillRef>
          <a:effectRef idx="1">
            <a:schemeClr val="dk1"/>
          </a:effectRef>
          <a:fontRef idx="minor">
            <a:schemeClr val="lt1"/>
          </a:fontRef>
        </p:style>
        <p:txBody>
          <a:bodyPr/>
          <a:lstStyle/>
          <a:p>
            <a:r>
              <a:rPr lang="en-US" altLang="zh-CN" dirty="0" smtClean="0"/>
              <a:t>How to reduce antibiotic resistance?</a:t>
            </a:r>
            <a:endParaRPr lang="zh-CN" altLang="en-US" dirty="0"/>
          </a:p>
        </p:txBody>
      </p:sp>
      <p:pic>
        <p:nvPicPr>
          <p:cNvPr id="4" name="图片 3" descr="logo.jpg"/>
          <p:cNvPicPr>
            <a:picLocks noChangeAspect="1"/>
          </p:cNvPicPr>
          <p:nvPr/>
        </p:nvPicPr>
        <p:blipFill>
          <a:blip r:embed="rId2" cstate="print"/>
          <a:stretch>
            <a:fillRect/>
          </a:stretch>
        </p:blipFill>
        <p:spPr>
          <a:xfrm>
            <a:off x="0" y="5743575"/>
            <a:ext cx="4572000" cy="1114425"/>
          </a:xfrm>
          <a:prstGeom prst="rect">
            <a:avLst/>
          </a:prstGeom>
        </p:spPr>
      </p:pic>
      <p:sp>
        <p:nvSpPr>
          <p:cNvPr id="3" name="内容占位符 2"/>
          <p:cNvSpPr>
            <a:spLocks noGrp="1"/>
          </p:cNvSpPr>
          <p:nvPr>
            <p:ph idx="1"/>
          </p:nvPr>
        </p:nvSpPr>
        <p:spPr>
          <a:xfrm>
            <a:off x="395536" y="1484784"/>
            <a:ext cx="8229600" cy="4525963"/>
          </a:xfrm>
        </p:spPr>
        <p:txBody>
          <a:bodyPr>
            <a:normAutofit fontScale="92500" lnSpcReduction="20000"/>
          </a:bodyPr>
          <a:lstStyle/>
          <a:p>
            <a:pPr>
              <a:buNone/>
            </a:pPr>
            <a:endParaRPr lang="en-US" altLang="zh-CN" dirty="0" smtClean="0"/>
          </a:p>
          <a:p>
            <a:r>
              <a:rPr lang="en-US" altLang="zh-CN" dirty="0" smtClean="0"/>
              <a:t>To reduce the development of phage resistance, we sought to develop engineered phage that would exert minimal evolutionary pressures. Instead of overexpressing lethal genes, our design targets </a:t>
            </a:r>
            <a:r>
              <a:rPr lang="en-US" altLang="zh-CN" dirty="0" smtClean="0">
                <a:solidFill>
                  <a:srgbClr val="0070C0"/>
                </a:solidFill>
              </a:rPr>
              <a:t>nonessential genes </a:t>
            </a:r>
            <a:r>
              <a:rPr lang="en-US" altLang="zh-CN" dirty="0" smtClean="0"/>
              <a:t>and the networks they regulate that are not directly attacked by antibiotics. Combination therapy with different antibiotics, different bacteriophage, or antibiotics plus phage may reduce the incidence of phage resistance and/or antibiotic resistance . </a:t>
            </a:r>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solidFill>
            <a:schemeClr val="tx1"/>
          </a:solidFill>
        </p:spPr>
        <p:style>
          <a:lnRef idx="3">
            <a:schemeClr val="lt1"/>
          </a:lnRef>
          <a:fillRef idx="1">
            <a:schemeClr val="dk1"/>
          </a:fillRef>
          <a:effectRef idx="1">
            <a:schemeClr val="dk1"/>
          </a:effectRef>
          <a:fontRef idx="minor">
            <a:schemeClr val="lt1"/>
          </a:fontRef>
        </p:style>
        <p:txBody>
          <a:bodyPr/>
          <a:lstStyle/>
          <a:p>
            <a:r>
              <a:rPr lang="en-US" altLang="zh-CN" dirty="0" smtClean="0"/>
              <a:t>How to reduce antibiotic resistance?</a:t>
            </a:r>
            <a:endParaRPr lang="zh-CN" altLang="en-US" dirty="0"/>
          </a:p>
        </p:txBody>
      </p:sp>
      <p:pic>
        <p:nvPicPr>
          <p:cNvPr id="4" name="图片 3" descr="logo.jpg"/>
          <p:cNvPicPr>
            <a:picLocks noChangeAspect="1"/>
          </p:cNvPicPr>
          <p:nvPr/>
        </p:nvPicPr>
        <p:blipFill>
          <a:blip r:embed="rId2" cstate="print"/>
          <a:stretch>
            <a:fillRect/>
          </a:stretch>
        </p:blipFill>
        <p:spPr>
          <a:xfrm>
            <a:off x="0" y="5743575"/>
            <a:ext cx="4572000" cy="1114425"/>
          </a:xfrm>
          <a:prstGeom prst="rect">
            <a:avLst/>
          </a:prstGeom>
        </p:spPr>
      </p:pic>
      <p:sp>
        <p:nvSpPr>
          <p:cNvPr id="3" name="内容占位符 2"/>
          <p:cNvSpPr>
            <a:spLocks noGrp="1"/>
          </p:cNvSpPr>
          <p:nvPr>
            <p:ph idx="1"/>
          </p:nvPr>
        </p:nvSpPr>
        <p:spPr/>
        <p:txBody>
          <a:bodyPr>
            <a:normAutofit/>
          </a:bodyPr>
          <a:lstStyle/>
          <a:p>
            <a:pPr>
              <a:buNone/>
            </a:pPr>
            <a:endParaRPr lang="en-US" altLang="zh-CN" dirty="0" smtClean="0"/>
          </a:p>
          <a:p>
            <a:r>
              <a:rPr lang="en-US" altLang="zh-CN" dirty="0" smtClean="0"/>
              <a:t>Therefore, by using </a:t>
            </a:r>
            <a:r>
              <a:rPr lang="en-US" altLang="zh-CN" dirty="0" smtClean="0">
                <a:solidFill>
                  <a:srgbClr val="0070C0"/>
                </a:solidFill>
              </a:rPr>
              <a:t>a combination of engineered antibiotic-enhancing phage and antibiotics</a:t>
            </a:r>
            <a:r>
              <a:rPr lang="en-US" altLang="zh-CN" dirty="0" smtClean="0"/>
              <a:t>, we hoped to reduce the incidence of antibiotic resistance and enhance bacterial killing.</a:t>
            </a:r>
          </a:p>
        </p:txBody>
      </p:sp>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descr="logo.jpg"/>
          <p:cNvPicPr>
            <a:picLocks noChangeAspect="1"/>
          </p:cNvPicPr>
          <p:nvPr/>
        </p:nvPicPr>
        <p:blipFill>
          <a:blip r:embed="rId2" cstate="print"/>
          <a:stretch>
            <a:fillRect/>
          </a:stretch>
        </p:blipFill>
        <p:spPr>
          <a:xfrm>
            <a:off x="0" y="5743575"/>
            <a:ext cx="4572000" cy="1114425"/>
          </a:xfrm>
          <a:prstGeom prst="rect">
            <a:avLst/>
          </a:prstGeom>
        </p:spPr>
      </p:pic>
      <p:sp>
        <p:nvSpPr>
          <p:cNvPr id="8" name="标题 1"/>
          <p:cNvSpPr>
            <a:spLocks noGrp="1"/>
          </p:cNvSpPr>
          <p:nvPr>
            <p:ph type="title"/>
          </p:nvPr>
        </p:nvSpPr>
        <p:spPr/>
        <p:style>
          <a:lnRef idx="3">
            <a:schemeClr val="lt1"/>
          </a:lnRef>
          <a:fillRef idx="1">
            <a:schemeClr val="dk1"/>
          </a:fillRef>
          <a:effectRef idx="1">
            <a:schemeClr val="dk1"/>
          </a:effectRef>
          <a:fontRef idx="minor">
            <a:schemeClr val="lt1"/>
          </a:fontRef>
        </p:style>
        <p:txBody>
          <a:bodyPr>
            <a:normAutofit fontScale="90000"/>
          </a:bodyPr>
          <a:lstStyle/>
          <a:p>
            <a:pPr algn="l"/>
            <a:r>
              <a:rPr lang="en-US" altLang="zh-CN" dirty="0" smtClean="0"/>
              <a:t>Results:</a:t>
            </a:r>
            <a:br>
              <a:rPr lang="en-US" altLang="zh-CN" dirty="0" smtClean="0"/>
            </a:br>
            <a:r>
              <a:rPr lang="en-US" altLang="zh-CN" dirty="0" smtClean="0"/>
              <a:t>Targeting the SOS DNA Repair System</a:t>
            </a:r>
            <a:endParaRPr lang="zh-CN" altLang="en-US" dirty="0"/>
          </a:p>
        </p:txBody>
      </p:sp>
      <p:pic>
        <p:nvPicPr>
          <p:cNvPr id="1026" name="Picture 2"/>
          <p:cNvPicPr>
            <a:picLocks noGrp="1" noChangeAspect="1" noChangeArrowheads="1"/>
          </p:cNvPicPr>
          <p:nvPr>
            <p:ph idx="1"/>
          </p:nvPr>
        </p:nvPicPr>
        <p:blipFill>
          <a:blip r:embed="rId3" cstate="print"/>
          <a:srcRect/>
          <a:stretch>
            <a:fillRect/>
          </a:stretch>
        </p:blipFill>
        <p:spPr bwMode="auto">
          <a:xfrm>
            <a:off x="395536" y="1700808"/>
            <a:ext cx="5760640" cy="4045985"/>
          </a:xfrm>
          <a:prstGeom prst="rect">
            <a:avLst/>
          </a:prstGeom>
          <a:noFill/>
          <a:ln w="9525">
            <a:noFill/>
            <a:miter lim="800000"/>
            <a:headEnd/>
            <a:tailEnd/>
          </a:ln>
        </p:spPr>
      </p:pic>
      <p:sp>
        <p:nvSpPr>
          <p:cNvPr id="9" name="TextBox 8"/>
          <p:cNvSpPr txBox="1"/>
          <p:nvPr/>
        </p:nvSpPr>
        <p:spPr>
          <a:xfrm>
            <a:off x="6084168" y="1772816"/>
            <a:ext cx="2808312" cy="6124754"/>
          </a:xfrm>
          <a:prstGeom prst="rect">
            <a:avLst/>
          </a:prstGeom>
          <a:noFill/>
        </p:spPr>
        <p:txBody>
          <a:bodyPr wrap="square" rtlCol="0">
            <a:spAutoFit/>
          </a:bodyPr>
          <a:lstStyle/>
          <a:p>
            <a:r>
              <a:rPr lang="en-US" altLang="zh-CN" sz="2800" dirty="0" smtClean="0">
                <a:solidFill>
                  <a:srgbClr val="0070C0"/>
                </a:solidFill>
              </a:rPr>
              <a:t>lexA3: </a:t>
            </a:r>
          </a:p>
          <a:p>
            <a:r>
              <a:rPr lang="en-US" altLang="zh-CN" sz="2800" dirty="0" smtClean="0">
                <a:solidFill>
                  <a:srgbClr val="0070C0"/>
                </a:solidFill>
              </a:rPr>
              <a:t>a repressor of the SOS response</a:t>
            </a:r>
          </a:p>
          <a:p>
            <a:endParaRPr lang="en-US" altLang="zh-CN" sz="2800" dirty="0" smtClean="0">
              <a:solidFill>
                <a:srgbClr val="0070C0"/>
              </a:solidFill>
            </a:endParaRPr>
          </a:p>
          <a:p>
            <a:r>
              <a:rPr lang="en-US" altLang="zh-CN" sz="2800" dirty="0" smtClean="0"/>
              <a:t>This experiment  confirmed that   lexA3 suppressed the SOS response induced by ofloxacin                              treatment.</a:t>
            </a:r>
            <a:endParaRPr lang="zh-CN" altLang="en-US" sz="2800" dirty="0" smtClean="0"/>
          </a:p>
          <a:p>
            <a:endParaRPr lang="en-US" altLang="zh-CN" sz="2800" dirty="0" smtClean="0"/>
          </a:p>
          <a:p>
            <a:endParaRPr lang="en-US" altLang="zh-CN" sz="2800" dirty="0" smtClean="0"/>
          </a:p>
          <a:p>
            <a:endParaRPr lang="zh-CN" altLang="en-US" sz="28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85728"/>
            <a:ext cx="8229600" cy="1143000"/>
          </a:xfrm>
          <a:solidFill>
            <a:schemeClr val="tx1"/>
          </a:solidFill>
        </p:spPr>
        <p:style>
          <a:lnRef idx="3">
            <a:schemeClr val="lt1"/>
          </a:lnRef>
          <a:fillRef idx="1">
            <a:schemeClr val="accent1"/>
          </a:fillRef>
          <a:effectRef idx="1">
            <a:schemeClr val="accent1"/>
          </a:effectRef>
          <a:fontRef idx="minor">
            <a:schemeClr val="lt1"/>
          </a:fontRef>
        </p:style>
        <p:txBody>
          <a:bodyPr>
            <a:normAutofit fontScale="90000"/>
          </a:bodyPr>
          <a:lstStyle/>
          <a:p>
            <a:r>
              <a:rPr lang="el-GR" altLang="zh-CN" dirty="0" smtClean="0">
                <a:ea typeface="宋体"/>
              </a:rPr>
              <a:t>Φ</a:t>
            </a:r>
            <a:r>
              <a:rPr lang="en-US" altLang="zh-CN" dirty="0" smtClean="0"/>
              <a:t>lexA3’s antibiotic-enhancing effect</a:t>
            </a:r>
            <a:endParaRPr lang="zh-CN" altLang="en-US" dirty="0"/>
          </a:p>
        </p:txBody>
      </p:sp>
      <p:pic>
        <p:nvPicPr>
          <p:cNvPr id="4" name="图片 3" descr="logo.jpg"/>
          <p:cNvPicPr>
            <a:picLocks noChangeAspect="1"/>
          </p:cNvPicPr>
          <p:nvPr/>
        </p:nvPicPr>
        <p:blipFill>
          <a:blip r:embed="rId3" cstate="print"/>
          <a:stretch>
            <a:fillRect/>
          </a:stretch>
        </p:blipFill>
        <p:spPr>
          <a:xfrm>
            <a:off x="0" y="5743575"/>
            <a:ext cx="4572000" cy="1114425"/>
          </a:xfrm>
          <a:prstGeom prst="rect">
            <a:avLst/>
          </a:prstGeom>
        </p:spPr>
      </p:pic>
      <p:pic>
        <p:nvPicPr>
          <p:cNvPr id="2050" name="Picture 2"/>
          <p:cNvPicPr>
            <a:picLocks noGrp="1" noChangeAspect="1" noChangeArrowheads="1"/>
          </p:cNvPicPr>
          <p:nvPr>
            <p:ph idx="1"/>
          </p:nvPr>
        </p:nvPicPr>
        <p:blipFill>
          <a:blip r:embed="rId4" cstate="print"/>
          <a:srcRect/>
          <a:stretch>
            <a:fillRect/>
          </a:stretch>
        </p:blipFill>
        <p:spPr bwMode="auto">
          <a:xfrm>
            <a:off x="395536" y="1628800"/>
            <a:ext cx="4752528" cy="3844582"/>
          </a:xfrm>
          <a:prstGeom prst="rect">
            <a:avLst/>
          </a:prstGeom>
          <a:noFill/>
          <a:ln w="9525">
            <a:noFill/>
            <a:miter lim="800000"/>
            <a:headEnd/>
            <a:tailEnd/>
          </a:ln>
        </p:spPr>
      </p:pic>
      <p:sp>
        <p:nvSpPr>
          <p:cNvPr id="7" name="TextBox 6"/>
          <p:cNvSpPr txBox="1"/>
          <p:nvPr/>
        </p:nvSpPr>
        <p:spPr>
          <a:xfrm>
            <a:off x="5076056" y="1628800"/>
            <a:ext cx="3816424" cy="3970318"/>
          </a:xfrm>
          <a:prstGeom prst="rect">
            <a:avLst/>
          </a:prstGeom>
          <a:noFill/>
        </p:spPr>
        <p:txBody>
          <a:bodyPr wrap="square" rtlCol="0">
            <a:spAutoFit/>
          </a:bodyPr>
          <a:lstStyle/>
          <a:p>
            <a:pPr>
              <a:buFont typeface="Wingdings" pitchFamily="2" charset="2"/>
              <a:buChar char="Ø"/>
            </a:pPr>
            <a:r>
              <a:rPr lang="en-US" altLang="zh-CN" sz="2800" dirty="0" smtClean="0"/>
              <a:t>Both phage enhanced</a:t>
            </a:r>
          </a:p>
          <a:p>
            <a:r>
              <a:rPr lang="en-US" altLang="zh-CN" sz="2800" dirty="0" smtClean="0"/>
              <a:t>ofloxacin’s bactericidal effect.</a:t>
            </a:r>
          </a:p>
          <a:p>
            <a:pPr>
              <a:buFont typeface="Wingdings" pitchFamily="2" charset="2"/>
              <a:buChar char="Ø"/>
            </a:pPr>
            <a:r>
              <a:rPr lang="en-US" altLang="zh-CN" sz="2800" dirty="0" smtClean="0"/>
              <a:t>No significant bacterial regrowth was apparent with combination </a:t>
            </a:r>
            <a:r>
              <a:rPr lang="en-US" altLang="zh-CN" sz="2800" dirty="0" smtClean="0"/>
              <a:t>of phage </a:t>
            </a:r>
            <a:r>
              <a:rPr lang="en-US" altLang="zh-CN" sz="2800" dirty="0" smtClean="0"/>
              <a:t>and antibiotic treatment up to 12 h during treatment.</a:t>
            </a:r>
            <a:endParaRPr lang="zh-CN" altLang="en-US" sz="2800" dirty="0"/>
          </a:p>
        </p:txBody>
      </p:sp>
      <p:sp>
        <p:nvSpPr>
          <p:cNvPr id="8" name="右大括号 7"/>
          <p:cNvSpPr/>
          <p:nvPr/>
        </p:nvSpPr>
        <p:spPr>
          <a:xfrm>
            <a:off x="2987824" y="2060848"/>
            <a:ext cx="72008" cy="720080"/>
          </a:xfrm>
          <a:prstGeom prst="rightBrace">
            <a:avLst/>
          </a:prstGeom>
          <a:ln w="57150">
            <a:solidFill>
              <a:srgbClr val="FFC000"/>
            </a:solidFill>
          </a:ln>
        </p:spPr>
        <p:style>
          <a:lnRef idx="1">
            <a:schemeClr val="accent6"/>
          </a:lnRef>
          <a:fillRef idx="0">
            <a:schemeClr val="accent6"/>
          </a:fillRef>
          <a:effectRef idx="0">
            <a:schemeClr val="accent6"/>
          </a:effectRef>
          <a:fontRef idx="minor">
            <a:schemeClr val="tx1"/>
          </a:fontRef>
        </p:style>
        <p:txBody>
          <a:bodyPr rtlCol="0" anchor="ctr"/>
          <a:lstStyle/>
          <a:p>
            <a:pPr algn="ctr"/>
            <a:endParaRPr lang="zh-CN" altLang="en-US"/>
          </a:p>
        </p:txBody>
      </p:sp>
      <p:sp>
        <p:nvSpPr>
          <p:cNvPr id="9" name="TextBox 8"/>
          <p:cNvSpPr txBox="1"/>
          <p:nvPr/>
        </p:nvSpPr>
        <p:spPr>
          <a:xfrm>
            <a:off x="3347864" y="2276872"/>
            <a:ext cx="648072" cy="369332"/>
          </a:xfrm>
          <a:prstGeom prst="rect">
            <a:avLst/>
          </a:prstGeom>
          <a:noFill/>
        </p:spPr>
        <p:txBody>
          <a:bodyPr wrap="square" rtlCol="0">
            <a:spAutoFit/>
          </a:bodyPr>
          <a:lstStyle/>
          <a:p>
            <a:endParaRPr lang="zh-CN" altLang="en-US" dirty="0"/>
          </a:p>
        </p:txBody>
      </p:sp>
      <p:graphicFrame>
        <p:nvGraphicFramePr>
          <p:cNvPr id="2051" name="Object 3"/>
          <p:cNvGraphicFramePr>
            <a:graphicFrameLocks noChangeAspect="1"/>
          </p:cNvGraphicFramePr>
          <p:nvPr/>
        </p:nvGraphicFramePr>
        <p:xfrm>
          <a:off x="3275855" y="2420888"/>
          <a:ext cx="369039" cy="256723"/>
        </p:xfrm>
        <a:graphic>
          <a:graphicData uri="http://schemas.openxmlformats.org/presentationml/2006/ole">
            <p:oleObj spid="_x0000_s2051" r:id="rId5" imgW="291960" imgH="203040" progId="Equation.DSMT4">
              <p:embed/>
            </p:oleObj>
          </a:graphicData>
        </a:graphic>
      </p:graphicFrame>
      <p:sp>
        <p:nvSpPr>
          <p:cNvPr id="10" name="右大括号 9"/>
          <p:cNvSpPr/>
          <p:nvPr/>
        </p:nvSpPr>
        <p:spPr>
          <a:xfrm>
            <a:off x="2987824" y="2852936"/>
            <a:ext cx="288032" cy="1584176"/>
          </a:xfrm>
          <a:prstGeom prst="rightBrace">
            <a:avLst/>
          </a:prstGeom>
          <a:noFill/>
          <a:ln w="57150">
            <a:solidFill>
              <a:srgbClr val="7030A0"/>
            </a:solidFill>
          </a:ln>
        </p:spPr>
        <p:style>
          <a:lnRef idx="1">
            <a:schemeClr val="accent6"/>
          </a:lnRef>
          <a:fillRef idx="0">
            <a:schemeClr val="accent6"/>
          </a:fillRef>
          <a:effectRef idx="0">
            <a:schemeClr val="accent6"/>
          </a:effectRef>
          <a:fontRef idx="minor">
            <a:schemeClr val="tx1"/>
          </a:fontRef>
        </p:style>
        <p:txBody>
          <a:bodyPr rtlCol="0" anchor="ctr"/>
          <a:lstStyle/>
          <a:p>
            <a:pPr algn="ctr"/>
            <a:endParaRPr lang="zh-CN" altLang="en-US"/>
          </a:p>
        </p:txBody>
      </p:sp>
      <p:graphicFrame>
        <p:nvGraphicFramePr>
          <p:cNvPr id="2052" name="Object 4"/>
          <p:cNvGraphicFramePr>
            <a:graphicFrameLocks noChangeAspect="1"/>
          </p:cNvGraphicFramePr>
          <p:nvPr/>
        </p:nvGraphicFramePr>
        <p:xfrm>
          <a:off x="3419872" y="3429000"/>
          <a:ext cx="736848" cy="491232"/>
        </p:xfrm>
        <a:graphic>
          <a:graphicData uri="http://schemas.openxmlformats.org/presentationml/2006/ole">
            <p:oleObj spid="_x0000_s2052" r:id="rId6" imgW="304560" imgH="203040" progId="Equation.DSMT4">
              <p:embed/>
            </p:oleObj>
          </a:graphicData>
        </a:graphic>
      </p:graphicFrame>
      <p:sp>
        <p:nvSpPr>
          <p:cNvPr id="12" name="左大括号 11"/>
          <p:cNvSpPr/>
          <p:nvPr/>
        </p:nvSpPr>
        <p:spPr>
          <a:xfrm>
            <a:off x="2771800" y="3501008"/>
            <a:ext cx="216024" cy="936104"/>
          </a:xfrm>
          <a:prstGeom prst="leftBrace">
            <a:avLst/>
          </a:prstGeom>
          <a:ln w="57150">
            <a:solidFill>
              <a:srgbClr val="92D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graphicFrame>
        <p:nvGraphicFramePr>
          <p:cNvPr id="2053" name="Object 5"/>
          <p:cNvGraphicFramePr>
            <a:graphicFrameLocks noChangeAspect="1"/>
          </p:cNvGraphicFramePr>
          <p:nvPr/>
        </p:nvGraphicFramePr>
        <p:xfrm>
          <a:off x="2195736" y="3717032"/>
          <a:ext cx="520824" cy="347216"/>
        </p:xfrm>
        <a:graphic>
          <a:graphicData uri="http://schemas.openxmlformats.org/presentationml/2006/ole">
            <p:oleObj spid="_x0000_s2053" r:id="rId7" imgW="304560" imgH="203040" progId="Equation.DSMT4">
              <p:embed/>
            </p:oleObj>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descr="logo.jpg"/>
          <p:cNvPicPr>
            <a:picLocks noChangeAspect="1"/>
          </p:cNvPicPr>
          <p:nvPr/>
        </p:nvPicPr>
        <p:blipFill>
          <a:blip r:embed="rId2" cstate="print"/>
          <a:stretch>
            <a:fillRect/>
          </a:stretch>
        </p:blipFill>
        <p:spPr>
          <a:xfrm>
            <a:off x="0" y="5743575"/>
            <a:ext cx="4572000" cy="1114425"/>
          </a:xfrm>
          <a:prstGeom prst="rect">
            <a:avLst/>
          </a:prstGeom>
        </p:spPr>
      </p:pic>
      <p:sp>
        <p:nvSpPr>
          <p:cNvPr id="8" name="标题 1"/>
          <p:cNvSpPr>
            <a:spLocks noGrp="1"/>
          </p:cNvSpPr>
          <p:nvPr>
            <p:ph type="title"/>
          </p:nvPr>
        </p:nvSpPr>
        <p:spPr>
          <a:xfrm>
            <a:off x="457200" y="0"/>
            <a:ext cx="8229600" cy="1772816"/>
          </a:xfrm>
        </p:spPr>
        <p:style>
          <a:lnRef idx="3">
            <a:schemeClr val="lt1"/>
          </a:lnRef>
          <a:fillRef idx="1">
            <a:schemeClr val="dk1"/>
          </a:fillRef>
          <a:effectRef idx="1">
            <a:schemeClr val="dk1"/>
          </a:effectRef>
          <a:fontRef idx="minor">
            <a:schemeClr val="lt1"/>
          </a:fontRef>
        </p:style>
        <p:txBody>
          <a:bodyPr>
            <a:normAutofit fontScale="90000"/>
          </a:bodyPr>
          <a:lstStyle/>
          <a:p>
            <a:pPr algn="l"/>
            <a:r>
              <a:rPr lang="en-US" altLang="zh-CN" dirty="0" smtClean="0"/>
              <a:t>Whether our engineered phage could</a:t>
            </a:r>
            <a:br>
              <a:rPr lang="en-US" altLang="zh-CN" dirty="0" smtClean="0"/>
            </a:br>
            <a:r>
              <a:rPr lang="en-US" altLang="zh-CN" dirty="0" smtClean="0"/>
              <a:t>increase killing by various types of antibiotics other than quinolones?</a:t>
            </a:r>
            <a:endParaRPr lang="zh-CN" altLang="en-US" dirty="0"/>
          </a:p>
        </p:txBody>
      </p:sp>
      <p:pic>
        <p:nvPicPr>
          <p:cNvPr id="20482" name="Picture 2"/>
          <p:cNvPicPr>
            <a:picLocks noChangeAspect="1" noChangeArrowheads="1"/>
          </p:cNvPicPr>
          <p:nvPr/>
        </p:nvPicPr>
        <p:blipFill>
          <a:blip r:embed="rId3" cstate="print"/>
          <a:srcRect/>
          <a:stretch>
            <a:fillRect/>
          </a:stretch>
        </p:blipFill>
        <p:spPr bwMode="auto">
          <a:xfrm>
            <a:off x="395536" y="1844824"/>
            <a:ext cx="4176464" cy="3323612"/>
          </a:xfrm>
          <a:prstGeom prst="rect">
            <a:avLst/>
          </a:prstGeom>
          <a:noFill/>
          <a:ln w="9525">
            <a:noFill/>
            <a:miter lim="800000"/>
            <a:headEnd/>
            <a:tailEnd/>
          </a:ln>
        </p:spPr>
      </p:pic>
      <p:pic>
        <p:nvPicPr>
          <p:cNvPr id="20483" name="Picture 3"/>
          <p:cNvPicPr>
            <a:picLocks noGrp="1" noChangeAspect="1" noChangeArrowheads="1"/>
          </p:cNvPicPr>
          <p:nvPr>
            <p:ph idx="1"/>
          </p:nvPr>
        </p:nvPicPr>
        <p:blipFill>
          <a:blip r:embed="rId4" cstate="print"/>
          <a:srcRect/>
          <a:stretch>
            <a:fillRect/>
          </a:stretch>
        </p:blipFill>
        <p:spPr bwMode="auto">
          <a:xfrm>
            <a:off x="4499992" y="1844824"/>
            <a:ext cx="4104456" cy="3246252"/>
          </a:xfrm>
          <a:prstGeom prst="rect">
            <a:avLst/>
          </a:prstGeom>
          <a:noFill/>
          <a:ln w="9525">
            <a:noFill/>
            <a:miter lim="800000"/>
            <a:headEnd/>
            <a:tailEnd/>
          </a:ln>
        </p:spPr>
      </p:pic>
      <p:sp>
        <p:nvSpPr>
          <p:cNvPr id="10" name="TextBox 9"/>
          <p:cNvSpPr txBox="1"/>
          <p:nvPr/>
        </p:nvSpPr>
        <p:spPr>
          <a:xfrm>
            <a:off x="2267744" y="1916832"/>
            <a:ext cx="2016224" cy="461665"/>
          </a:xfrm>
          <a:prstGeom prst="rect">
            <a:avLst/>
          </a:prstGeom>
          <a:noFill/>
        </p:spPr>
        <p:txBody>
          <a:bodyPr wrap="square" rtlCol="0">
            <a:spAutoFit/>
          </a:bodyPr>
          <a:lstStyle/>
          <a:p>
            <a:r>
              <a:rPr lang="en-US" altLang="zh-CN" sz="2400" b="1" dirty="0" smtClean="0">
                <a:solidFill>
                  <a:srgbClr val="0070C0"/>
                </a:solidFill>
              </a:rPr>
              <a:t>gentamicin</a:t>
            </a:r>
            <a:endParaRPr lang="zh-CN" altLang="en-US" sz="2000" b="1" dirty="0">
              <a:solidFill>
                <a:srgbClr val="0070C0"/>
              </a:solidFill>
            </a:endParaRPr>
          </a:p>
        </p:txBody>
      </p:sp>
      <p:sp>
        <p:nvSpPr>
          <p:cNvPr id="11" name="TextBox 10"/>
          <p:cNvSpPr txBox="1"/>
          <p:nvPr/>
        </p:nvSpPr>
        <p:spPr>
          <a:xfrm>
            <a:off x="6012160" y="1916832"/>
            <a:ext cx="2232248" cy="461665"/>
          </a:xfrm>
          <a:prstGeom prst="rect">
            <a:avLst/>
          </a:prstGeom>
          <a:noFill/>
        </p:spPr>
        <p:txBody>
          <a:bodyPr wrap="square" rtlCol="0">
            <a:spAutoFit/>
          </a:bodyPr>
          <a:lstStyle/>
          <a:p>
            <a:r>
              <a:rPr lang="en-US" altLang="zh-CN" sz="2400" b="1" dirty="0" smtClean="0">
                <a:solidFill>
                  <a:srgbClr val="0070C0"/>
                </a:solidFill>
              </a:rPr>
              <a:t>ampicillin</a:t>
            </a:r>
            <a:endParaRPr lang="zh-CN" altLang="en-US" b="1" dirty="0">
              <a:solidFill>
                <a:srgbClr val="0070C0"/>
              </a:solidFill>
            </a:endParaRPr>
          </a:p>
        </p:txBody>
      </p:sp>
      <p:sp>
        <p:nvSpPr>
          <p:cNvPr id="12" name="TextBox 11"/>
          <p:cNvSpPr txBox="1"/>
          <p:nvPr/>
        </p:nvSpPr>
        <p:spPr>
          <a:xfrm>
            <a:off x="971600" y="4941168"/>
            <a:ext cx="7416824" cy="1384995"/>
          </a:xfrm>
          <a:prstGeom prst="rect">
            <a:avLst/>
          </a:prstGeom>
          <a:noFill/>
        </p:spPr>
        <p:txBody>
          <a:bodyPr wrap="square" rtlCol="0">
            <a:spAutoFit/>
          </a:bodyPr>
          <a:lstStyle/>
          <a:p>
            <a:r>
              <a:rPr lang="en-US" altLang="zh-CN" sz="2800" dirty="0" smtClean="0"/>
              <a:t>It indicates that engineered phage such as </a:t>
            </a:r>
            <a:r>
              <a:rPr lang="el-GR" altLang="zh-CN" sz="2800" dirty="0" smtClean="0">
                <a:ea typeface="宋体"/>
              </a:rPr>
              <a:t>Φ</a:t>
            </a:r>
            <a:r>
              <a:rPr lang="en-US" altLang="zh-CN" sz="2800" dirty="0" smtClean="0"/>
              <a:t>lexA3 can act as general adjuvants  for the 3 major                       			        types of bactericidal drugs.</a:t>
            </a:r>
            <a:endParaRPr lang="zh-CN" altLang="en-US" sz="28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descr="logo.jpg"/>
          <p:cNvPicPr>
            <a:picLocks noChangeAspect="1"/>
          </p:cNvPicPr>
          <p:nvPr/>
        </p:nvPicPr>
        <p:blipFill>
          <a:blip r:embed="rId2" cstate="print"/>
          <a:stretch>
            <a:fillRect/>
          </a:stretch>
        </p:blipFill>
        <p:spPr>
          <a:xfrm>
            <a:off x="0" y="5743575"/>
            <a:ext cx="4572000" cy="1114425"/>
          </a:xfrm>
          <a:prstGeom prst="rect">
            <a:avLst/>
          </a:prstGeom>
        </p:spPr>
      </p:pic>
      <p:sp>
        <p:nvSpPr>
          <p:cNvPr id="13" name="内容占位符 12"/>
          <p:cNvSpPr>
            <a:spLocks noGrp="1"/>
          </p:cNvSpPr>
          <p:nvPr>
            <p:ph idx="1"/>
          </p:nvPr>
        </p:nvSpPr>
        <p:spPr/>
        <p:txBody>
          <a:bodyPr>
            <a:normAutofit fontScale="92500" lnSpcReduction="20000"/>
          </a:bodyPr>
          <a:lstStyle/>
          <a:p>
            <a:r>
              <a:rPr lang="en-US" altLang="zh-CN" dirty="0" smtClean="0">
                <a:solidFill>
                  <a:srgbClr val="0070C0"/>
                </a:solidFill>
              </a:rPr>
              <a:t>whether </a:t>
            </a:r>
            <a:r>
              <a:rPr lang="el-GR" altLang="zh-CN" dirty="0" smtClean="0">
                <a:solidFill>
                  <a:srgbClr val="0070C0"/>
                </a:solidFill>
              </a:rPr>
              <a:t>Φ</a:t>
            </a:r>
            <a:r>
              <a:rPr lang="en-US" altLang="zh-CN" dirty="0" smtClean="0">
                <a:solidFill>
                  <a:srgbClr val="0070C0"/>
                </a:solidFill>
              </a:rPr>
              <a:t>lexA3 can act as an antibiotic adjuvant in different situations?(with varying initial phage concentration and with varying doses of ofloxacin)</a:t>
            </a:r>
          </a:p>
          <a:p>
            <a:r>
              <a:rPr lang="en-US" altLang="zh-CN" dirty="0" smtClean="0"/>
              <a:t>Experiment shows :</a:t>
            </a:r>
            <a:r>
              <a:rPr lang="el-GR" altLang="zh-CN" dirty="0" smtClean="0"/>
              <a:t>Φ </a:t>
            </a:r>
            <a:r>
              <a:rPr lang="en-US" altLang="zh-CN" dirty="0" smtClean="0"/>
              <a:t>lexA3 is a strong adjuvant for ofloxacin at doses </a:t>
            </a:r>
            <a:r>
              <a:rPr lang="en-US" altLang="zh-CN" dirty="0" smtClean="0">
                <a:solidFill>
                  <a:srgbClr val="0070C0"/>
                </a:solidFill>
              </a:rPr>
              <a:t>below</a:t>
            </a:r>
            <a:r>
              <a:rPr lang="en-US" altLang="zh-CN" dirty="0" smtClean="0"/>
              <a:t> as well as </a:t>
            </a:r>
            <a:r>
              <a:rPr lang="en-US" altLang="zh-CN" dirty="0" smtClean="0">
                <a:solidFill>
                  <a:srgbClr val="0070C0"/>
                </a:solidFill>
              </a:rPr>
              <a:t>above</a:t>
            </a:r>
            <a:r>
              <a:rPr lang="en-US" altLang="zh-CN" dirty="0" smtClean="0"/>
              <a:t> the minimum inhibitory concentration (60 </a:t>
            </a:r>
            <a:r>
              <a:rPr lang="en-US" altLang="zh-CN" dirty="0" err="1" smtClean="0"/>
              <a:t>ng</a:t>
            </a:r>
            <a:r>
              <a:rPr lang="en-US" altLang="zh-CN" dirty="0" smtClean="0"/>
              <a:t>/ml).</a:t>
            </a:r>
          </a:p>
          <a:p>
            <a:r>
              <a:rPr lang="en-US" altLang="zh-CN" dirty="0" smtClean="0"/>
              <a:t>In addition, simultaneous application of </a:t>
            </a:r>
            <a:r>
              <a:rPr lang="el-GR" altLang="zh-CN" dirty="0" smtClean="0"/>
              <a:t>Φ</a:t>
            </a:r>
            <a:r>
              <a:rPr lang="en-US" altLang="zh-CN" dirty="0" smtClean="0"/>
              <a:t>lexA3 and ofloxacin improved killing of biofilm cells by about 1.5 and 2 orders of magnitude compared with </a:t>
            </a:r>
            <a:r>
              <a:rPr lang="el-GR" altLang="zh-CN" dirty="0" smtClean="0"/>
              <a:t>Φ </a:t>
            </a:r>
            <a:r>
              <a:rPr lang="en-US" altLang="zh-CN" sz="2600" dirty="0" smtClean="0"/>
              <a:t>unmod</a:t>
            </a:r>
            <a:r>
              <a:rPr lang="en-US" altLang="zh-CN" dirty="0" smtClean="0"/>
              <a:t> plus ofloxacin and no phage plus ofloxacin, respectively.</a:t>
            </a:r>
            <a:endParaRPr lang="zh-CN" altLang="en-US" dirty="0"/>
          </a:p>
        </p:txBody>
      </p:sp>
      <p:sp>
        <p:nvSpPr>
          <p:cNvPr id="2" name="标题 1"/>
          <p:cNvSpPr>
            <a:spLocks noGrp="1"/>
          </p:cNvSpPr>
          <p:nvPr>
            <p:ph type="title"/>
          </p:nvPr>
        </p:nvSpPr>
        <p:spPr>
          <a:xfrm>
            <a:off x="457200" y="285728"/>
            <a:ext cx="8229600" cy="1143000"/>
          </a:xfrm>
          <a:solidFill>
            <a:schemeClr val="tx1"/>
          </a:solidFill>
        </p:spPr>
        <p:style>
          <a:lnRef idx="3">
            <a:schemeClr val="lt1"/>
          </a:lnRef>
          <a:fillRef idx="1">
            <a:schemeClr val="accent1"/>
          </a:fillRef>
          <a:effectRef idx="1">
            <a:schemeClr val="accent1"/>
          </a:effectRef>
          <a:fontRef idx="minor">
            <a:schemeClr val="lt1"/>
          </a:fontRef>
        </p:style>
        <p:txBody>
          <a:bodyPr>
            <a:normAutofit/>
          </a:bodyPr>
          <a:lstStyle/>
          <a:p>
            <a:r>
              <a:rPr lang="en-US" altLang="zh-CN" dirty="0" smtClean="0">
                <a:ea typeface="宋体"/>
              </a:rPr>
              <a:t>Other findings on </a:t>
            </a:r>
            <a:r>
              <a:rPr lang="el-GR" altLang="zh-CN" dirty="0" smtClean="0">
                <a:ea typeface="宋体"/>
              </a:rPr>
              <a:t>Φ</a:t>
            </a:r>
            <a:r>
              <a:rPr lang="en-US" altLang="zh-CN" dirty="0" smtClean="0"/>
              <a:t>lexA3</a:t>
            </a:r>
            <a:endParaRPr lang="zh-CN" altLang="en-US" dirty="0"/>
          </a:p>
        </p:txBody>
      </p:sp>
      <p:sp>
        <p:nvSpPr>
          <p:cNvPr id="9" name="TextBox 8"/>
          <p:cNvSpPr txBox="1"/>
          <p:nvPr/>
        </p:nvSpPr>
        <p:spPr>
          <a:xfrm>
            <a:off x="3347864" y="2276872"/>
            <a:ext cx="648072" cy="369332"/>
          </a:xfrm>
          <a:prstGeom prst="rect">
            <a:avLst/>
          </a:prstGeom>
          <a:noFill/>
        </p:spPr>
        <p:txBody>
          <a:bodyPr wrap="square" rtlCol="0">
            <a:spAutoFit/>
          </a:bodyPr>
          <a:lstStyle/>
          <a:p>
            <a:endParaRPr lang="zh-CN" alt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849</TotalTime>
  <Words>674</Words>
  <Application>Microsoft Office PowerPoint</Application>
  <PresentationFormat>全屏显示(4:3)</PresentationFormat>
  <Paragraphs>65</Paragraphs>
  <Slides>17</Slides>
  <Notes>0</Notes>
  <HiddenSlides>0</HiddenSlides>
  <MMClips>0</MMClips>
  <ScaleCrop>false</ScaleCrop>
  <HeadingPairs>
    <vt:vector size="6" baseType="variant">
      <vt:variant>
        <vt:lpstr>主题</vt:lpstr>
      </vt:variant>
      <vt:variant>
        <vt:i4>1</vt:i4>
      </vt:variant>
      <vt:variant>
        <vt:lpstr>嵌入 OLE 服务器</vt:lpstr>
      </vt:variant>
      <vt:variant>
        <vt:i4>1</vt:i4>
      </vt:variant>
      <vt:variant>
        <vt:lpstr>幻灯片标题</vt:lpstr>
      </vt:variant>
      <vt:variant>
        <vt:i4>17</vt:i4>
      </vt:variant>
    </vt:vector>
  </HeadingPairs>
  <TitlesOfParts>
    <vt:vector size="19" baseType="lpstr">
      <vt:lpstr>Office 主题</vt:lpstr>
      <vt:lpstr>MathType 6.0 Equation</vt:lpstr>
      <vt:lpstr>Engineered bacteriophage targeting gene networks as adjuvants for antibiotic therapy</vt:lpstr>
      <vt:lpstr>Introduction</vt:lpstr>
      <vt:lpstr>How to reduce antibiotic resistance?</vt:lpstr>
      <vt:lpstr>How to reduce antibiotic resistance?</vt:lpstr>
      <vt:lpstr>How to reduce antibiotic resistance?</vt:lpstr>
      <vt:lpstr>Results: Targeting the SOS DNA Repair System</vt:lpstr>
      <vt:lpstr>ΦlexA3’s antibiotic-enhancing effect</vt:lpstr>
      <vt:lpstr>Whether our engineered phage could increase killing by various types of antibiotics other than quinolones?</vt:lpstr>
      <vt:lpstr>Other findings on ΦlexA3</vt:lpstr>
      <vt:lpstr>Enhancing Killing of Antibiotic-Resistant Bacteria</vt:lpstr>
      <vt:lpstr>Increasing Survival of Mice  Infected with Bacteria</vt:lpstr>
      <vt:lpstr>Reducing the Development of Antibiotic Resistance</vt:lpstr>
      <vt:lpstr>Flexible Targeting of  Other Gene Networks</vt:lpstr>
      <vt:lpstr>Flexible Targeting of  Other Gene Networks</vt:lpstr>
      <vt:lpstr>Discussion</vt:lpstr>
      <vt:lpstr>Q &amp; A</vt:lpstr>
      <vt:lpstr>Thank you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Programmed population control by cell-cell communication and regulated killing</dc:title>
  <dc:creator>均秋</dc:creator>
  <cp:lastModifiedBy>yx</cp:lastModifiedBy>
  <cp:revision>57</cp:revision>
  <dcterms:created xsi:type="dcterms:W3CDTF">2012-03-24T12:22:33Z</dcterms:created>
  <dcterms:modified xsi:type="dcterms:W3CDTF">2012-05-11T11:31:50Z</dcterms:modified>
</cp:coreProperties>
</file>